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SY0eXYMRQ6mq9VQ0MbkOzARmc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20c5cce55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820c5cce55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20c5cce55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820c5cce55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a22a98a0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a22a98a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8a7d29d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8a7d29d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8a7d29d0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8a7d29d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8a7d29d0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8a7d29d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a5ec6225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a5ec622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a5ec6225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a5ec622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a5ec6225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a5ec622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de519e5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de519e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de519e56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de519e5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de519e56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de519e56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de519e56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de519e5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4e89ba5d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04e89ba5d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c91b656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1c91b656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c91b6569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1c91b65699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sp>
        <p:nvSpPr>
          <p:cNvPr id="26" name="Google Shape;26;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0" name="Google Shape;30;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4" name="Shape 34"/>
        <p:cNvGrpSpPr/>
        <p:nvPr/>
      </p:nvGrpSpPr>
      <p:grpSpPr>
        <a:xfrm>
          <a:off x="0" y="0"/>
          <a:ext cx="0" cy="0"/>
          <a:chOff x="0" y="0"/>
          <a:chExt cx="0" cy="0"/>
        </a:xfrm>
      </p:grpSpPr>
      <p:sp>
        <p:nvSpPr>
          <p:cNvPr id="35" name="Google Shape;35;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9" name="Google Shape;39;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1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1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1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1"/>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p:nvPr>
            <p:ph idx="2" type="pic"/>
          </p:nvPr>
        </p:nvSpPr>
        <p:spPr>
          <a:xfrm>
            <a:off x="15" y="0"/>
            <a:ext cx="12191985" cy="4915076"/>
          </a:xfrm>
          <a:prstGeom prst="rect">
            <a:avLst/>
          </a:prstGeom>
          <a:noFill/>
          <a:ln>
            <a:noFill/>
          </a:ln>
        </p:spPr>
      </p:sp>
      <p:sp>
        <p:nvSpPr>
          <p:cNvPr id="79" name="Google Shape;79;p21"/>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2"/>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orcid.org/0000-0003-1328-958X" TargetMode="External"/><Relationship Id="rId4" Type="http://schemas.openxmlformats.org/officeDocument/2006/relationships/image" Target="../media/image3.gif"/><Relationship Id="rId5" Type="http://schemas.openxmlformats.org/officeDocument/2006/relationships/hyperlink" Target="https://orcid.org/0000-0002-4264-80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orcid.org/0000-0003-1328-958X" TargetMode="External"/><Relationship Id="rId4" Type="http://schemas.openxmlformats.org/officeDocument/2006/relationships/image" Target="../media/image3.gif"/><Relationship Id="rId5" Type="http://schemas.openxmlformats.org/officeDocument/2006/relationships/hyperlink" Target="https://orcid.org/0000-0002-4264-809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onlinelibrary.wiley.com/action/doSearch?ContribAuthorRaw=Chlap%2C+Phillip" TargetMode="External"/><Relationship Id="rId4" Type="http://schemas.openxmlformats.org/officeDocument/2006/relationships/hyperlink" Target="https://onlinelibrary.wiley.com/action/doSearch?ContribAuthorRaw=Min%2C+Hang" TargetMode="External"/><Relationship Id="rId11" Type="http://schemas.openxmlformats.org/officeDocument/2006/relationships/hyperlink" Target="https://orcid.org/0000-0002-4264-8097" TargetMode="External"/><Relationship Id="rId10" Type="http://schemas.openxmlformats.org/officeDocument/2006/relationships/image" Target="../media/image3.gif"/><Relationship Id="rId9" Type="http://schemas.openxmlformats.org/officeDocument/2006/relationships/hyperlink" Target="https://orcid.org/0000-0003-1328-958X" TargetMode="External"/><Relationship Id="rId5" Type="http://schemas.openxmlformats.org/officeDocument/2006/relationships/hyperlink" Target="https://onlinelibrary.wiley.com/action/doSearch?ContribAuthorRaw=Vandenberg%2C+Nym" TargetMode="External"/><Relationship Id="rId6" Type="http://schemas.openxmlformats.org/officeDocument/2006/relationships/hyperlink" Target="https://onlinelibrary.wiley.com/action/doSearch?ContribAuthorRaw=Dowling%2C+Jason" TargetMode="External"/><Relationship Id="rId7" Type="http://schemas.openxmlformats.org/officeDocument/2006/relationships/hyperlink" Target="https://onlinelibrary.wiley.com/action/doSearch?ContribAuthorRaw=Holloway%2C+Lois" TargetMode="External"/><Relationship Id="rId8" Type="http://schemas.openxmlformats.org/officeDocument/2006/relationships/hyperlink" Target="https://onlinelibrary.wiley.com/action/doSearch?ContribAuthorRaw=Haworth%2C+Annett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orcid.org/0000-0003-1328-958X" TargetMode="External"/><Relationship Id="rId4" Type="http://schemas.openxmlformats.org/officeDocument/2006/relationships/image" Target="../media/image3.gif"/><Relationship Id="rId5" Type="http://schemas.openxmlformats.org/officeDocument/2006/relationships/hyperlink" Target="https://orcid.org/0000-0002-4264-809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orcid.org/0000-0003-1328-958X" TargetMode="External"/><Relationship Id="rId4" Type="http://schemas.openxmlformats.org/officeDocument/2006/relationships/image" Target="../media/image3.gif"/><Relationship Id="rId5" Type="http://schemas.openxmlformats.org/officeDocument/2006/relationships/hyperlink" Target="https://orcid.org/0000-0002-4264-809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orcid.org/0000-0003-1328-958X" TargetMode="External"/><Relationship Id="rId4" Type="http://schemas.openxmlformats.org/officeDocument/2006/relationships/image" Target="../media/image3.gif"/><Relationship Id="rId5" Type="http://schemas.openxmlformats.org/officeDocument/2006/relationships/hyperlink" Target="https://orcid.org/0000-0002-4264-809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1"/>
          <p:cNvSpPr txBox="1"/>
          <p:nvPr>
            <p:ph type="title"/>
          </p:nvPr>
        </p:nvSpPr>
        <p:spPr>
          <a:xfrm>
            <a:off x="1097275" y="377650"/>
            <a:ext cx="11094600" cy="1934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600"/>
              <a:buFont typeface="Arial"/>
              <a:buNone/>
            </a:pPr>
            <a:r>
              <a:rPr lang="en-US" sz="2600">
                <a:solidFill>
                  <a:schemeClr val="dk1"/>
                </a:solidFill>
                <a:latin typeface="Times New Roman"/>
                <a:ea typeface="Times New Roman"/>
                <a:cs typeface="Times New Roman"/>
                <a:sym typeface="Times New Roman"/>
              </a:rPr>
              <a:t>Meta Ensemble model for few shot classification problems in Medical domain.</a:t>
            </a: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0" lvl="0" marL="0" rtl="0" algn="ctr">
              <a:lnSpc>
                <a:spcPct val="85000"/>
              </a:lnSpc>
              <a:spcBef>
                <a:spcPts val="0"/>
              </a:spcBef>
              <a:spcAft>
                <a:spcPts val="0"/>
              </a:spcAft>
              <a:buClr>
                <a:srgbClr val="000000"/>
              </a:buClr>
              <a:buSzPts val="3600"/>
              <a:buFont typeface="Calibri"/>
              <a:buNone/>
            </a:pPr>
            <a:r>
              <a:t/>
            </a:r>
            <a:endParaRPr b="1" sz="3600">
              <a:solidFill>
                <a:srgbClr val="000000"/>
              </a:solidFill>
              <a:latin typeface="Times New Roman"/>
              <a:ea typeface="Times New Roman"/>
              <a:cs typeface="Times New Roman"/>
              <a:sym typeface="Times New Roman"/>
            </a:endParaRPr>
          </a:p>
        </p:txBody>
      </p:sp>
      <p:sp>
        <p:nvSpPr>
          <p:cNvPr id="102" name="Google Shape;102;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91440" lvl="0" marL="91440" rtl="0" algn="ctr">
              <a:lnSpc>
                <a:spcPct val="90000"/>
              </a:lnSpc>
              <a:spcBef>
                <a:spcPts val="0"/>
              </a:spcBef>
              <a:spcAft>
                <a:spcPts val="0"/>
              </a:spcAft>
              <a:buSzPts val="2400"/>
              <a:buFont typeface="Times New Roman"/>
              <a:buChar char=" "/>
            </a:pPr>
            <a:r>
              <a:rPr lang="en-US" sz="2400">
                <a:latin typeface="Times New Roman"/>
                <a:ea typeface="Times New Roman"/>
                <a:cs typeface="Times New Roman"/>
                <a:sym typeface="Times New Roman"/>
              </a:rPr>
              <a:t>Team O7</a:t>
            </a:r>
            <a:endParaRPr>
              <a:latin typeface="Times New Roman"/>
              <a:ea typeface="Times New Roman"/>
              <a:cs typeface="Times New Roman"/>
              <a:sym typeface="Times New Roman"/>
            </a:endParaRPr>
          </a:p>
          <a:p>
            <a:pPr indent="-91440" lvl="0" marL="91440" rtl="0" algn="ctr">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Team Members</a:t>
            </a:r>
            <a:endParaRPr sz="2200">
              <a:latin typeface="Times New Roman"/>
              <a:ea typeface="Times New Roman"/>
              <a:cs typeface="Times New Roman"/>
              <a:sym typeface="Times New Roman"/>
            </a:endParaRPr>
          </a:p>
          <a:p>
            <a:pPr indent="-91440" lvl="0" marL="91440" rtl="0" algn="l">
              <a:lnSpc>
                <a:spcPct val="90000"/>
              </a:lnSpc>
              <a:spcBef>
                <a:spcPts val="1400"/>
              </a:spcBef>
              <a:spcAft>
                <a:spcPts val="0"/>
              </a:spcAft>
              <a:buSzPts val="2000"/>
              <a:buFont typeface="Times New Roman"/>
              <a:buChar char=" "/>
            </a:pPr>
            <a:r>
              <a:rPr lang="en-US">
                <a:latin typeface="Times New Roman"/>
                <a:ea typeface="Times New Roman"/>
                <a:cs typeface="Times New Roman"/>
                <a:sym typeface="Times New Roman"/>
              </a:rPr>
              <a:t>                                                 </a:t>
            </a:r>
            <a:r>
              <a:rPr lang="en-US" sz="2200">
                <a:latin typeface="Times New Roman"/>
                <a:ea typeface="Times New Roman"/>
                <a:cs typeface="Times New Roman"/>
                <a:sym typeface="Times New Roman"/>
              </a:rPr>
              <a:t>    Name                            USN   </a:t>
            </a:r>
            <a:endParaRPr sz="2200">
              <a:latin typeface="Times New Roman"/>
              <a:ea typeface="Times New Roman"/>
              <a:cs typeface="Times New Roman"/>
              <a:sym typeface="Times New Roman"/>
            </a:endParaRPr>
          </a:p>
          <a:p>
            <a:pPr indent="-91440" lvl="0" marL="91440" rtl="0" algn="l">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Shreeya Goggi                  01FE19BCS045</a:t>
            </a:r>
            <a:endParaRPr sz="2200">
              <a:latin typeface="Times New Roman"/>
              <a:ea typeface="Times New Roman"/>
              <a:cs typeface="Times New Roman"/>
              <a:sym typeface="Times New Roman"/>
            </a:endParaRPr>
          </a:p>
          <a:p>
            <a:pPr indent="-91440" lvl="0" marL="91440" rtl="0" algn="l">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Sahana Bhasme                 01FE19BCS072</a:t>
            </a:r>
            <a:endParaRPr sz="2200">
              <a:latin typeface="Times New Roman"/>
              <a:ea typeface="Times New Roman"/>
              <a:cs typeface="Times New Roman"/>
              <a:sym typeface="Times New Roman"/>
            </a:endParaRPr>
          </a:p>
          <a:p>
            <a:pPr indent="-91440" lvl="0" marL="91440" rtl="0" algn="l">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Sneha Kashetti                  01FE19BCS112</a:t>
            </a:r>
            <a:endParaRPr sz="2200">
              <a:latin typeface="Times New Roman"/>
              <a:ea typeface="Times New Roman"/>
              <a:cs typeface="Times New Roman"/>
              <a:sym typeface="Times New Roman"/>
            </a:endParaRPr>
          </a:p>
          <a:p>
            <a:pPr indent="-91440" lvl="0" marL="91440" rtl="0" algn="l">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Sakshi B Badiger              01FE19BCS170</a:t>
            </a:r>
            <a:endParaRPr sz="2200">
              <a:latin typeface="Times New Roman"/>
              <a:ea typeface="Times New Roman"/>
              <a:cs typeface="Times New Roman"/>
              <a:sym typeface="Times New Roman"/>
            </a:endParaRPr>
          </a:p>
          <a:p>
            <a:pPr indent="-91440" lvl="0" marL="91440" rtl="0" algn="ctr">
              <a:lnSpc>
                <a:spcPct val="90000"/>
              </a:lnSpc>
              <a:spcBef>
                <a:spcPts val="1400"/>
              </a:spcBef>
              <a:spcAft>
                <a:spcPts val="0"/>
              </a:spcAft>
              <a:buSzPts val="2200"/>
              <a:buFont typeface="Times New Roman"/>
              <a:buChar char=" "/>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91440" lvl="0" marL="91440" rtl="0" algn="ctr">
              <a:lnSpc>
                <a:spcPct val="90000"/>
              </a:lnSpc>
              <a:spcBef>
                <a:spcPts val="1400"/>
              </a:spcBef>
              <a:spcAft>
                <a:spcPts val="0"/>
              </a:spcAft>
              <a:buSzPts val="2400"/>
              <a:buFont typeface="Times New Roman"/>
              <a:buChar char=" "/>
            </a:pPr>
            <a:r>
              <a:rPr b="1" i="0" lang="en-US" sz="2400" u="none" strike="noStrike">
                <a:solidFill>
                  <a:srgbClr val="262626"/>
                </a:solidFill>
                <a:latin typeface="Times New Roman"/>
                <a:ea typeface="Times New Roman"/>
                <a:cs typeface="Times New Roman"/>
                <a:sym typeface="Times New Roman"/>
              </a:rPr>
              <a:t>Guide  :  Dr. Shantala Giraddi.</a:t>
            </a:r>
            <a:endParaRPr sz="2400">
              <a:latin typeface="Times New Roman"/>
              <a:ea typeface="Times New Roman"/>
              <a:cs typeface="Times New Roman"/>
              <a:sym typeface="Times New Roman"/>
            </a:endParaRPr>
          </a:p>
        </p:txBody>
      </p:sp>
      <p:pic>
        <p:nvPicPr>
          <p:cNvPr descr="KLE Technological University - One of the Top Best Universities in  Karnataka, India" id="103" name="Google Shape;103;p11"/>
          <p:cNvPicPr preferRelativeResize="0"/>
          <p:nvPr/>
        </p:nvPicPr>
        <p:blipFill rotWithShape="1">
          <a:blip r:embed="rId3">
            <a:alphaModFix/>
          </a:blip>
          <a:srcRect b="0" l="0" r="0" t="0"/>
          <a:stretch/>
        </p:blipFill>
        <p:spPr>
          <a:xfrm>
            <a:off x="7496272" y="102637"/>
            <a:ext cx="4048125" cy="7557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820c5cce55_1_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700"/>
              <a:buFont typeface="Bookman Old Style"/>
              <a:buNone/>
            </a:pPr>
            <a:r>
              <a:rPr lang="en-US" u="sng"/>
              <a:t>Dataset</a:t>
            </a:r>
            <a:endParaRPr/>
          </a:p>
        </p:txBody>
      </p:sp>
      <p:sp>
        <p:nvSpPr>
          <p:cNvPr id="175" name="Google Shape;175;g1820c5cce55_1_5"/>
          <p:cNvSpPr txBox="1"/>
          <p:nvPr>
            <p:ph idx="1" type="body"/>
          </p:nvPr>
        </p:nvSpPr>
        <p:spPr>
          <a:xfrm>
            <a:off x="1066800" y="2122500"/>
            <a:ext cx="10058400" cy="42558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2400"/>
              <a:buNone/>
            </a:pPr>
            <a:r>
              <a:rPr lang="en-US" sz="2400"/>
              <a:t> </a:t>
            </a:r>
            <a:r>
              <a:rPr lang="en-US" sz="2400">
                <a:latin typeface="Times New Roman"/>
                <a:ea typeface="Times New Roman"/>
                <a:cs typeface="Times New Roman"/>
                <a:sym typeface="Times New Roman"/>
              </a:rPr>
              <a:t>1. OSCC image dataset</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2400"/>
              <a:buNone/>
            </a:pPr>
            <a:r>
              <a:rPr lang="en-US" sz="2400">
                <a:latin typeface="Times New Roman"/>
                <a:ea typeface="Times New Roman"/>
                <a:cs typeface="Times New Roman"/>
                <a:sym typeface="Times New Roman"/>
              </a:rPr>
              <a:t>Contains two classes :Normal, OSCC </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Total images : 5192</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Normal : 2494</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OSCC:  2698</a:t>
            </a:r>
            <a:endParaRPr sz="2400">
              <a:latin typeface="Times New Roman"/>
              <a:ea typeface="Times New Roman"/>
              <a:cs typeface="Times New Roman"/>
              <a:sym typeface="Times New Roman"/>
            </a:endParaRPr>
          </a:p>
          <a:p>
            <a:pPr indent="0" lvl="0" marL="457200" rtl="0" algn="l">
              <a:lnSpc>
                <a:spcPct val="90000"/>
              </a:lnSpc>
              <a:spcBef>
                <a:spcPts val="1200"/>
              </a:spcBef>
              <a:spcAft>
                <a:spcPts val="0"/>
              </a:spcAft>
              <a:buSzPts val="2000"/>
              <a:buNone/>
            </a:pPr>
            <a:r>
              <a:t/>
            </a:r>
            <a:endParaRPr/>
          </a:p>
          <a:p>
            <a:pPr indent="0" lvl="0" marL="45720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76" name="Google Shape;176;g1820c5cce55_1_5"/>
          <p:cNvPicPr preferRelativeResize="0"/>
          <p:nvPr/>
        </p:nvPicPr>
        <p:blipFill rotWithShape="1">
          <a:blip r:embed="rId3">
            <a:alphaModFix/>
          </a:blip>
          <a:srcRect b="0" l="0" r="0" t="0"/>
          <a:stretch/>
        </p:blipFill>
        <p:spPr>
          <a:xfrm>
            <a:off x="6257927" y="2228725"/>
            <a:ext cx="4385775" cy="1381125"/>
          </a:xfrm>
          <a:prstGeom prst="rect">
            <a:avLst/>
          </a:prstGeom>
          <a:noFill/>
          <a:ln>
            <a:noFill/>
          </a:ln>
        </p:spPr>
      </p:pic>
      <p:pic>
        <p:nvPicPr>
          <p:cNvPr id="177" name="Google Shape;177;g1820c5cce55_1_5"/>
          <p:cNvPicPr preferRelativeResize="0"/>
          <p:nvPr/>
        </p:nvPicPr>
        <p:blipFill rotWithShape="1">
          <a:blip r:embed="rId4">
            <a:alphaModFix/>
          </a:blip>
          <a:srcRect b="0" l="0" r="0" t="0"/>
          <a:stretch/>
        </p:blipFill>
        <p:spPr>
          <a:xfrm>
            <a:off x="6408525" y="3549550"/>
            <a:ext cx="4112475" cy="128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820c5cce55_1_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u="sng"/>
              <a:t>Dataset</a:t>
            </a:r>
            <a:endParaRPr/>
          </a:p>
        </p:txBody>
      </p:sp>
      <p:sp>
        <p:nvSpPr>
          <p:cNvPr id="183" name="Google Shape;183;g1820c5cce55_1_12"/>
          <p:cNvSpPr txBox="1"/>
          <p:nvPr>
            <p:ph idx="1" type="body"/>
          </p:nvPr>
        </p:nvSpPr>
        <p:spPr>
          <a:xfrm>
            <a:off x="1097275" y="1845725"/>
            <a:ext cx="10058400" cy="42432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2400"/>
              <a:buNone/>
            </a:pPr>
            <a:r>
              <a:rPr lang="en-US" sz="2400">
                <a:latin typeface="Times New Roman"/>
                <a:ea typeface="Times New Roman"/>
                <a:cs typeface="Times New Roman"/>
                <a:sym typeface="Times New Roman"/>
              </a:rPr>
              <a:t>2. Breast ultrasound images dataset</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2400"/>
              <a:buNone/>
            </a:pPr>
            <a:r>
              <a:rPr lang="en-US" sz="2400">
                <a:latin typeface="Times New Roman"/>
                <a:ea typeface="Times New Roman"/>
                <a:cs typeface="Times New Roman"/>
                <a:sym typeface="Times New Roman"/>
              </a:rPr>
              <a:t>Contains two classes Normal, Benign, Malignant </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Total images :1578</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Normal : 266</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Benign: 891</a:t>
            </a:r>
            <a:endParaRPr sz="2400">
              <a:latin typeface="Times New Roman"/>
              <a:ea typeface="Times New Roman"/>
              <a:cs typeface="Times New Roman"/>
              <a:sym typeface="Times New Roman"/>
            </a:endParaRPr>
          </a:p>
          <a:p>
            <a:pPr indent="-381000" lvl="0" marL="457200" rtl="0" algn="l">
              <a:lnSpc>
                <a:spcPct val="90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Malignant: 421</a:t>
            </a:r>
            <a:endParaRPr sz="2400">
              <a:latin typeface="Times New Roman"/>
              <a:ea typeface="Times New Roman"/>
              <a:cs typeface="Times New Roman"/>
              <a:sym typeface="Times New Roman"/>
            </a:endParaRPr>
          </a:p>
          <a:p>
            <a:pPr indent="0" lvl="0" marL="0" rtl="0" algn="l">
              <a:lnSpc>
                <a:spcPct val="90000"/>
              </a:lnSpc>
              <a:spcBef>
                <a:spcPts val="1200"/>
              </a:spcBef>
              <a:spcAft>
                <a:spcPts val="0"/>
              </a:spcAft>
              <a:buSzPts val="2000"/>
              <a:buNone/>
            </a:pPr>
            <a:r>
              <a:t/>
            </a:r>
            <a:endParaRPr/>
          </a:p>
        </p:txBody>
      </p:sp>
      <p:pic>
        <p:nvPicPr>
          <p:cNvPr id="184" name="Google Shape;184;g1820c5cce55_1_12"/>
          <p:cNvPicPr preferRelativeResize="0"/>
          <p:nvPr/>
        </p:nvPicPr>
        <p:blipFill rotWithShape="1">
          <a:blip r:embed="rId3">
            <a:alphaModFix/>
          </a:blip>
          <a:srcRect b="0" l="0" r="0" t="0"/>
          <a:stretch/>
        </p:blipFill>
        <p:spPr>
          <a:xfrm>
            <a:off x="5454375" y="2856725"/>
            <a:ext cx="1495425" cy="1485900"/>
          </a:xfrm>
          <a:prstGeom prst="rect">
            <a:avLst/>
          </a:prstGeom>
          <a:noFill/>
          <a:ln>
            <a:noFill/>
          </a:ln>
        </p:spPr>
      </p:pic>
      <p:pic>
        <p:nvPicPr>
          <p:cNvPr id="185" name="Google Shape;185;g1820c5cce55_1_12"/>
          <p:cNvPicPr preferRelativeResize="0"/>
          <p:nvPr/>
        </p:nvPicPr>
        <p:blipFill rotWithShape="1">
          <a:blip r:embed="rId4">
            <a:alphaModFix/>
          </a:blip>
          <a:srcRect b="0" l="0" r="0" t="0"/>
          <a:stretch/>
        </p:blipFill>
        <p:spPr>
          <a:xfrm>
            <a:off x="7048125" y="2819525"/>
            <a:ext cx="1647825" cy="1560300"/>
          </a:xfrm>
          <a:prstGeom prst="rect">
            <a:avLst/>
          </a:prstGeom>
          <a:noFill/>
          <a:ln>
            <a:noFill/>
          </a:ln>
        </p:spPr>
      </p:pic>
      <p:pic>
        <p:nvPicPr>
          <p:cNvPr id="186" name="Google Shape;186;g1820c5cce55_1_12"/>
          <p:cNvPicPr preferRelativeResize="0"/>
          <p:nvPr/>
        </p:nvPicPr>
        <p:blipFill rotWithShape="1">
          <a:blip r:embed="rId5">
            <a:alphaModFix/>
          </a:blip>
          <a:srcRect b="0" l="0" r="0" t="0"/>
          <a:stretch/>
        </p:blipFill>
        <p:spPr>
          <a:xfrm>
            <a:off x="8794275" y="2819526"/>
            <a:ext cx="1543050" cy="1560300"/>
          </a:xfrm>
          <a:prstGeom prst="rect">
            <a:avLst/>
          </a:prstGeom>
          <a:noFill/>
          <a:ln>
            <a:noFill/>
          </a:ln>
        </p:spPr>
      </p:pic>
      <p:pic>
        <p:nvPicPr>
          <p:cNvPr id="187" name="Google Shape;187;g1820c5cce55_1_12"/>
          <p:cNvPicPr preferRelativeResize="0"/>
          <p:nvPr/>
        </p:nvPicPr>
        <p:blipFill rotWithShape="1">
          <a:blip r:embed="rId6">
            <a:alphaModFix/>
          </a:blip>
          <a:srcRect b="0" l="0" r="0" t="0"/>
          <a:stretch/>
        </p:blipFill>
        <p:spPr>
          <a:xfrm>
            <a:off x="5454375" y="4379830"/>
            <a:ext cx="1590675" cy="1859575"/>
          </a:xfrm>
          <a:prstGeom prst="rect">
            <a:avLst/>
          </a:prstGeom>
          <a:noFill/>
          <a:ln>
            <a:noFill/>
          </a:ln>
        </p:spPr>
      </p:pic>
      <p:pic>
        <p:nvPicPr>
          <p:cNvPr id="188" name="Google Shape;188;g1820c5cce55_1_12"/>
          <p:cNvPicPr preferRelativeResize="0"/>
          <p:nvPr/>
        </p:nvPicPr>
        <p:blipFill rotWithShape="1">
          <a:blip r:embed="rId7">
            <a:alphaModFix/>
          </a:blip>
          <a:srcRect b="0" l="0" r="0" t="0"/>
          <a:stretch/>
        </p:blipFill>
        <p:spPr>
          <a:xfrm>
            <a:off x="7052900" y="4470974"/>
            <a:ext cx="1638300" cy="1450750"/>
          </a:xfrm>
          <a:prstGeom prst="rect">
            <a:avLst/>
          </a:prstGeom>
          <a:noFill/>
          <a:ln>
            <a:noFill/>
          </a:ln>
        </p:spPr>
      </p:pic>
      <p:pic>
        <p:nvPicPr>
          <p:cNvPr id="189" name="Google Shape;189;g1820c5cce55_1_12"/>
          <p:cNvPicPr preferRelativeResize="0"/>
          <p:nvPr/>
        </p:nvPicPr>
        <p:blipFill rotWithShape="1">
          <a:blip r:embed="rId8">
            <a:alphaModFix/>
          </a:blip>
          <a:srcRect b="0" l="0" r="0" t="0"/>
          <a:stretch/>
        </p:blipFill>
        <p:spPr>
          <a:xfrm>
            <a:off x="8699050" y="4448625"/>
            <a:ext cx="1628775" cy="149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1a22a98a01_0_1"/>
          <p:cNvSpPr txBox="1"/>
          <p:nvPr>
            <p:ph type="title"/>
          </p:nvPr>
        </p:nvSpPr>
        <p:spPr>
          <a:xfrm>
            <a:off x="660125" y="0"/>
            <a:ext cx="10465200" cy="108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u="sng"/>
              <a:t>Methodology</a:t>
            </a:r>
            <a:endParaRPr/>
          </a:p>
        </p:txBody>
      </p:sp>
      <p:sp>
        <p:nvSpPr>
          <p:cNvPr id="195" name="Google Shape;195;g21a22a98a01_0_1"/>
          <p:cNvSpPr txBox="1"/>
          <p:nvPr>
            <p:ph idx="1" type="body"/>
          </p:nvPr>
        </p:nvSpPr>
        <p:spPr>
          <a:xfrm>
            <a:off x="866750" y="1179600"/>
            <a:ext cx="10288800" cy="4830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t/>
            </a:r>
            <a:endParaRPr/>
          </a:p>
        </p:txBody>
      </p:sp>
      <p:pic>
        <p:nvPicPr>
          <p:cNvPr id="196" name="Google Shape;196;g21a22a98a01_0_1"/>
          <p:cNvPicPr preferRelativeResize="0"/>
          <p:nvPr/>
        </p:nvPicPr>
        <p:blipFill>
          <a:blip r:embed="rId3">
            <a:alphaModFix/>
          </a:blip>
          <a:stretch>
            <a:fillRect/>
          </a:stretch>
        </p:blipFill>
        <p:spPr>
          <a:xfrm>
            <a:off x="1097275" y="1681175"/>
            <a:ext cx="9963049" cy="349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18a7d29d0e_0_0"/>
          <p:cNvSpPr txBox="1"/>
          <p:nvPr>
            <p:ph type="title"/>
          </p:nvPr>
        </p:nvSpPr>
        <p:spPr>
          <a:xfrm>
            <a:off x="1097275" y="286601"/>
            <a:ext cx="10058400" cy="108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u="sng"/>
              <a:t>Methodology</a:t>
            </a:r>
            <a:endParaRPr/>
          </a:p>
        </p:txBody>
      </p:sp>
      <p:sp>
        <p:nvSpPr>
          <p:cNvPr id="202" name="Google Shape;202;g218a7d29d0e_0_0"/>
          <p:cNvSpPr txBox="1"/>
          <p:nvPr>
            <p:ph idx="1" type="body"/>
          </p:nvPr>
        </p:nvSpPr>
        <p:spPr>
          <a:xfrm>
            <a:off x="866750" y="1437899"/>
            <a:ext cx="10288800" cy="44310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t/>
            </a:r>
            <a:endParaRPr/>
          </a:p>
        </p:txBody>
      </p:sp>
      <p:pic>
        <p:nvPicPr>
          <p:cNvPr id="203" name="Google Shape;203;g218a7d29d0e_0_0"/>
          <p:cNvPicPr preferRelativeResize="0"/>
          <p:nvPr/>
        </p:nvPicPr>
        <p:blipFill>
          <a:blip r:embed="rId3">
            <a:alphaModFix/>
          </a:blip>
          <a:stretch>
            <a:fillRect/>
          </a:stretch>
        </p:blipFill>
        <p:spPr>
          <a:xfrm>
            <a:off x="1471804" y="1506725"/>
            <a:ext cx="9078696" cy="384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18a7d29d0e_0_5"/>
          <p:cNvSpPr txBox="1"/>
          <p:nvPr>
            <p:ph type="title"/>
          </p:nvPr>
        </p:nvSpPr>
        <p:spPr>
          <a:xfrm>
            <a:off x="1066800" y="506151"/>
            <a:ext cx="10058400" cy="970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09" name="Google Shape;209;g218a7d29d0e_0_5"/>
          <p:cNvSpPr txBox="1"/>
          <p:nvPr>
            <p:ph idx="1" type="body"/>
          </p:nvPr>
        </p:nvSpPr>
        <p:spPr>
          <a:xfrm>
            <a:off x="1097275" y="1760775"/>
            <a:ext cx="10058400" cy="4108200"/>
          </a:xfrm>
          <a:prstGeom prst="rect">
            <a:avLst/>
          </a:prstGeom>
        </p:spPr>
        <p:txBody>
          <a:bodyPr anchorCtr="0" anchor="t" bIns="45700" lIns="0" spcFirstLastPara="1" rIns="0" wrap="square" tIns="45700">
            <a:normAutofit/>
          </a:bodyPr>
          <a:lstStyle/>
          <a:p>
            <a:pPr indent="-381000" lvl="0" marL="457200" rtl="0" algn="l">
              <a:spcBef>
                <a:spcPts val="1200"/>
              </a:spcBef>
              <a:spcAft>
                <a:spcPts val="0"/>
              </a:spcAft>
              <a:buSzPts val="2400"/>
              <a:buFont typeface="Times New Roman"/>
              <a:buChar char="●"/>
            </a:pPr>
            <a:r>
              <a:rPr lang="en-US" sz="2400">
                <a:solidFill>
                  <a:srgbClr val="202124"/>
                </a:solidFill>
                <a:highlight>
                  <a:srgbClr val="FFFFFF"/>
                </a:highlight>
                <a:latin typeface="Times New Roman"/>
                <a:ea typeface="Times New Roman"/>
                <a:cs typeface="Times New Roman"/>
                <a:sym typeface="Times New Roman"/>
              </a:rPr>
              <a:t>Ensemble learning is a meta  learning approach  that seeks better predictive performance by combining the predictions from multiple models</a:t>
            </a:r>
            <a:endParaRPr sz="2400">
              <a:solidFill>
                <a:srgbClr val="555555"/>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In the proposed methodology the voting ensemble model is trained using two meta </a:t>
            </a:r>
            <a:r>
              <a:rPr lang="en-US" sz="2400">
                <a:solidFill>
                  <a:schemeClr val="dk1"/>
                </a:solidFill>
                <a:highlight>
                  <a:srgbClr val="FFFFFF"/>
                </a:highlight>
                <a:latin typeface="Times New Roman"/>
                <a:ea typeface="Times New Roman"/>
                <a:cs typeface="Times New Roman"/>
                <a:sym typeface="Times New Roman"/>
              </a:rPr>
              <a:t>learners</a:t>
            </a:r>
            <a:r>
              <a:rPr lang="en-US" sz="2400">
                <a:solidFill>
                  <a:schemeClr val="dk1"/>
                </a:solidFill>
                <a:highlight>
                  <a:srgbClr val="FFFFFF"/>
                </a:highlight>
                <a:latin typeface="Times New Roman"/>
                <a:ea typeface="Times New Roman"/>
                <a:cs typeface="Times New Roman"/>
                <a:sym typeface="Times New Roman"/>
              </a:rPr>
              <a:t> i.e InceptionV3 and DenseNet201 .</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 A voting ensemble is an ensemble machine learning model that combines the predictions from multiple other models (InceptionV3 and DenseNet201).</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In voting ensemble model the predictions for each label are summed and the label with the majority vote is predicted.</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The proposed model improves the generalization in few shot datasets.</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2400">
              <a:solidFill>
                <a:srgbClr val="55555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18a7d29d0e_0_1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215" name="Google Shape;215;g218a7d29d0e_0_1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u="sng"/>
              <a:t>Oral cancer : 10 shot images</a:t>
            </a:r>
            <a:endParaRPr u="sng"/>
          </a:p>
          <a:p>
            <a:pPr indent="0" lvl="0" marL="0" rtl="0" algn="l">
              <a:spcBef>
                <a:spcPts val="1200"/>
              </a:spcBef>
              <a:spcAft>
                <a:spcPts val="0"/>
              </a:spcAft>
              <a:buNone/>
            </a:pPr>
            <a:r>
              <a:t/>
            </a:r>
            <a:endParaRPr u="sng"/>
          </a:p>
          <a:p>
            <a:pPr indent="0" lvl="0" marL="0" rtl="0" algn="l">
              <a:spcBef>
                <a:spcPts val="1200"/>
              </a:spcBef>
              <a:spcAft>
                <a:spcPts val="0"/>
              </a:spcAft>
              <a:buNone/>
            </a:pPr>
            <a:r>
              <a:t/>
            </a:r>
            <a:endParaRPr/>
          </a:p>
        </p:txBody>
      </p:sp>
      <p:pic>
        <p:nvPicPr>
          <p:cNvPr id="216" name="Google Shape;216;g218a7d29d0e_0_10"/>
          <p:cNvPicPr preferRelativeResize="0"/>
          <p:nvPr/>
        </p:nvPicPr>
        <p:blipFill>
          <a:blip r:embed="rId3">
            <a:alphaModFix/>
          </a:blip>
          <a:stretch>
            <a:fillRect/>
          </a:stretch>
        </p:blipFill>
        <p:spPr>
          <a:xfrm>
            <a:off x="5018400" y="1845725"/>
            <a:ext cx="5433100" cy="4101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1a5ec62251_0_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222" name="Google Shape;222;g21a5ec62251_0_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u="sng"/>
              <a:t>Oral cancer : 5 shot images</a:t>
            </a:r>
            <a:endParaRPr u="sng"/>
          </a:p>
          <a:p>
            <a:pPr indent="0" lvl="0" marL="0" rtl="0" algn="l">
              <a:spcBef>
                <a:spcPts val="1200"/>
              </a:spcBef>
              <a:spcAft>
                <a:spcPts val="0"/>
              </a:spcAft>
              <a:buNone/>
            </a:pPr>
            <a:r>
              <a:t/>
            </a:r>
            <a:endParaRPr u="sng"/>
          </a:p>
          <a:p>
            <a:pPr indent="0" lvl="0" marL="0" rtl="0" algn="l">
              <a:spcBef>
                <a:spcPts val="1200"/>
              </a:spcBef>
              <a:spcAft>
                <a:spcPts val="0"/>
              </a:spcAft>
              <a:buNone/>
            </a:pPr>
            <a:r>
              <a:t/>
            </a:r>
            <a:endParaRPr/>
          </a:p>
        </p:txBody>
      </p:sp>
      <p:pic>
        <p:nvPicPr>
          <p:cNvPr id="223" name="Google Shape;223;g21a5ec62251_0_1"/>
          <p:cNvPicPr preferRelativeResize="0"/>
          <p:nvPr/>
        </p:nvPicPr>
        <p:blipFill>
          <a:blip r:embed="rId3">
            <a:alphaModFix/>
          </a:blip>
          <a:stretch>
            <a:fillRect/>
          </a:stretch>
        </p:blipFill>
        <p:spPr>
          <a:xfrm>
            <a:off x="4937375" y="1737400"/>
            <a:ext cx="5379750" cy="4386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1a5ec62251_0_1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229" name="Google Shape;229;g21a5ec62251_0_1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u="sng"/>
              <a:t>Oral cancer : 3 shot images</a:t>
            </a:r>
            <a:endParaRPr u="sng"/>
          </a:p>
          <a:p>
            <a:pPr indent="0" lvl="0" marL="0" rtl="0" algn="l">
              <a:spcBef>
                <a:spcPts val="1200"/>
              </a:spcBef>
              <a:spcAft>
                <a:spcPts val="0"/>
              </a:spcAft>
              <a:buNone/>
            </a:pPr>
            <a:r>
              <a:t/>
            </a:r>
            <a:endParaRPr u="sng"/>
          </a:p>
          <a:p>
            <a:pPr indent="0" lvl="0" marL="0" rtl="0" algn="l">
              <a:spcBef>
                <a:spcPts val="1200"/>
              </a:spcBef>
              <a:spcAft>
                <a:spcPts val="0"/>
              </a:spcAft>
              <a:buNone/>
            </a:pPr>
            <a:r>
              <a:t/>
            </a:r>
            <a:endParaRPr/>
          </a:p>
        </p:txBody>
      </p:sp>
      <p:pic>
        <p:nvPicPr>
          <p:cNvPr id="230" name="Google Shape;230;g21a5ec62251_0_10"/>
          <p:cNvPicPr preferRelativeResize="0"/>
          <p:nvPr/>
        </p:nvPicPr>
        <p:blipFill>
          <a:blip r:embed="rId3">
            <a:alphaModFix/>
          </a:blip>
          <a:stretch>
            <a:fillRect/>
          </a:stretch>
        </p:blipFill>
        <p:spPr>
          <a:xfrm>
            <a:off x="4879375" y="1845725"/>
            <a:ext cx="5261151" cy="437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1a5ec62251_0_1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236" name="Google Shape;236;g21a5ec62251_0_1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u="sng"/>
              <a:t>Oral cancer : 1 shot image</a:t>
            </a:r>
            <a:endParaRPr u="sng"/>
          </a:p>
          <a:p>
            <a:pPr indent="0" lvl="0" marL="0" rtl="0" algn="l">
              <a:spcBef>
                <a:spcPts val="1200"/>
              </a:spcBef>
              <a:spcAft>
                <a:spcPts val="0"/>
              </a:spcAft>
              <a:buNone/>
            </a:pPr>
            <a:r>
              <a:t/>
            </a:r>
            <a:endParaRPr u="sng"/>
          </a:p>
          <a:p>
            <a:pPr indent="0" lvl="0" marL="0" rtl="0" algn="l">
              <a:spcBef>
                <a:spcPts val="1200"/>
              </a:spcBef>
              <a:spcAft>
                <a:spcPts val="0"/>
              </a:spcAft>
              <a:buNone/>
            </a:pPr>
            <a:r>
              <a:t/>
            </a:r>
            <a:endParaRPr/>
          </a:p>
        </p:txBody>
      </p:sp>
      <p:pic>
        <p:nvPicPr>
          <p:cNvPr id="237" name="Google Shape;237;g21a5ec62251_0_17"/>
          <p:cNvPicPr preferRelativeResize="0"/>
          <p:nvPr/>
        </p:nvPicPr>
        <p:blipFill>
          <a:blip r:embed="rId3">
            <a:alphaModFix/>
          </a:blip>
          <a:stretch>
            <a:fillRect/>
          </a:stretch>
        </p:blipFill>
        <p:spPr>
          <a:xfrm>
            <a:off x="4879375" y="1845725"/>
            <a:ext cx="5261151" cy="437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1de519e562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243" name="Google Shape;243;g21de519e562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u="sng"/>
              <a:t>Breast cancer : 10 shot images</a:t>
            </a:r>
            <a:endParaRPr u="sng"/>
          </a:p>
          <a:p>
            <a:pPr indent="0" lvl="0" marL="0" rtl="0" algn="l">
              <a:spcBef>
                <a:spcPts val="1200"/>
              </a:spcBef>
              <a:spcAft>
                <a:spcPts val="0"/>
              </a:spcAft>
              <a:buNone/>
            </a:pPr>
            <a:r>
              <a:t/>
            </a:r>
            <a:endParaRPr u="sng"/>
          </a:p>
          <a:p>
            <a:pPr indent="0" lvl="0" marL="0" rtl="0" algn="l">
              <a:spcBef>
                <a:spcPts val="1200"/>
              </a:spcBef>
              <a:spcAft>
                <a:spcPts val="0"/>
              </a:spcAft>
              <a:buNone/>
            </a:pPr>
            <a:r>
              <a:t/>
            </a:r>
            <a:endParaRPr/>
          </a:p>
        </p:txBody>
      </p:sp>
      <p:pic>
        <p:nvPicPr>
          <p:cNvPr id="244" name="Google Shape;244;g21de519e562_0_0"/>
          <p:cNvPicPr preferRelativeResize="0"/>
          <p:nvPr/>
        </p:nvPicPr>
        <p:blipFill>
          <a:blip r:embed="rId3">
            <a:alphaModFix/>
          </a:blip>
          <a:stretch>
            <a:fillRect/>
          </a:stretch>
        </p:blipFill>
        <p:spPr>
          <a:xfrm>
            <a:off x="5009275" y="1919650"/>
            <a:ext cx="5519850" cy="433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sz="3200">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p:txBody>
      </p:sp>
      <p:sp>
        <p:nvSpPr>
          <p:cNvPr id="109" name="Google Shape;109;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Meta Ensemble model for few shot classification problems in Medical domain-</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To apply  Meta Ensemble model on few shot images  for detection of Oral  and Breast cancer and comparing results of various k shot images.</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600"/>
              <a:buFont typeface="Arial"/>
              <a:buNone/>
            </a:pP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1de519e562_0_1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250" name="Google Shape;250;g21de519e562_0_1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u="sng"/>
              <a:t>Breast</a:t>
            </a:r>
            <a:r>
              <a:rPr lang="en-US" u="sng"/>
              <a:t> cancer : 5 shot images</a:t>
            </a:r>
            <a:endParaRPr u="sng"/>
          </a:p>
          <a:p>
            <a:pPr indent="0" lvl="0" marL="0" rtl="0" algn="l">
              <a:spcBef>
                <a:spcPts val="1200"/>
              </a:spcBef>
              <a:spcAft>
                <a:spcPts val="0"/>
              </a:spcAft>
              <a:buNone/>
            </a:pPr>
            <a:r>
              <a:t/>
            </a:r>
            <a:endParaRPr u="sng"/>
          </a:p>
          <a:p>
            <a:pPr indent="0" lvl="0" marL="0" rtl="0" algn="l">
              <a:spcBef>
                <a:spcPts val="1200"/>
              </a:spcBef>
              <a:spcAft>
                <a:spcPts val="0"/>
              </a:spcAft>
              <a:buNone/>
            </a:pPr>
            <a:r>
              <a:t/>
            </a:r>
            <a:endParaRPr/>
          </a:p>
        </p:txBody>
      </p:sp>
      <p:pic>
        <p:nvPicPr>
          <p:cNvPr id="251" name="Google Shape;251;g21de519e562_0_11"/>
          <p:cNvPicPr preferRelativeResize="0"/>
          <p:nvPr/>
        </p:nvPicPr>
        <p:blipFill>
          <a:blip r:embed="rId3">
            <a:alphaModFix/>
          </a:blip>
          <a:stretch>
            <a:fillRect/>
          </a:stretch>
        </p:blipFill>
        <p:spPr>
          <a:xfrm>
            <a:off x="4903550" y="1951551"/>
            <a:ext cx="6252125" cy="43322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1de519e562_0_1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257" name="Google Shape;257;g21de519e562_0_1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u="sng"/>
              <a:t>Breast</a:t>
            </a:r>
            <a:r>
              <a:rPr lang="en-US" u="sng"/>
              <a:t> cancer : 3 shot images</a:t>
            </a:r>
            <a:endParaRPr u="sng"/>
          </a:p>
          <a:p>
            <a:pPr indent="0" lvl="0" marL="0" rtl="0" algn="l">
              <a:spcBef>
                <a:spcPts val="1200"/>
              </a:spcBef>
              <a:spcAft>
                <a:spcPts val="0"/>
              </a:spcAft>
              <a:buNone/>
            </a:pPr>
            <a:r>
              <a:t/>
            </a:r>
            <a:endParaRPr u="sng"/>
          </a:p>
          <a:p>
            <a:pPr indent="0" lvl="0" marL="0" rtl="0" algn="l">
              <a:spcBef>
                <a:spcPts val="1200"/>
              </a:spcBef>
              <a:spcAft>
                <a:spcPts val="0"/>
              </a:spcAft>
              <a:buNone/>
            </a:pPr>
            <a:r>
              <a:t/>
            </a:r>
            <a:endParaRPr/>
          </a:p>
        </p:txBody>
      </p:sp>
      <p:pic>
        <p:nvPicPr>
          <p:cNvPr id="258" name="Google Shape;258;g21de519e562_0_17"/>
          <p:cNvPicPr preferRelativeResize="0"/>
          <p:nvPr/>
        </p:nvPicPr>
        <p:blipFill>
          <a:blip r:embed="rId3">
            <a:alphaModFix/>
          </a:blip>
          <a:stretch>
            <a:fillRect/>
          </a:stretch>
        </p:blipFill>
        <p:spPr>
          <a:xfrm>
            <a:off x="4787550" y="1845725"/>
            <a:ext cx="6220050" cy="441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1de519e562_0_2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264" name="Google Shape;264;g21de519e562_0_23"/>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u="sng"/>
              <a:t>Breast</a:t>
            </a:r>
            <a:r>
              <a:rPr lang="en-US" u="sng"/>
              <a:t> cancer : 1 shot images</a:t>
            </a:r>
            <a:endParaRPr u="sng"/>
          </a:p>
          <a:p>
            <a:pPr indent="0" lvl="0" marL="0" rtl="0" algn="l">
              <a:spcBef>
                <a:spcPts val="1200"/>
              </a:spcBef>
              <a:spcAft>
                <a:spcPts val="0"/>
              </a:spcAft>
              <a:buNone/>
            </a:pPr>
            <a:r>
              <a:t/>
            </a:r>
            <a:endParaRPr u="sng"/>
          </a:p>
          <a:p>
            <a:pPr indent="0" lvl="0" marL="0" rtl="0" algn="l">
              <a:spcBef>
                <a:spcPts val="1200"/>
              </a:spcBef>
              <a:spcAft>
                <a:spcPts val="0"/>
              </a:spcAft>
              <a:buNone/>
            </a:pPr>
            <a:r>
              <a:t/>
            </a:r>
            <a:endParaRPr/>
          </a:p>
        </p:txBody>
      </p:sp>
      <p:pic>
        <p:nvPicPr>
          <p:cNvPr id="265" name="Google Shape;265;g21de519e562_0_23"/>
          <p:cNvPicPr preferRelativeResize="0"/>
          <p:nvPr/>
        </p:nvPicPr>
        <p:blipFill>
          <a:blip r:embed="rId3">
            <a:alphaModFix/>
          </a:blip>
          <a:stretch>
            <a:fillRect/>
          </a:stretch>
        </p:blipFill>
        <p:spPr>
          <a:xfrm>
            <a:off x="5090818" y="1845725"/>
            <a:ext cx="5568807" cy="435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04e89ba5d1_0_9"/>
          <p:cNvSpPr txBox="1"/>
          <p:nvPr>
            <p:ph type="title"/>
          </p:nvPr>
        </p:nvSpPr>
        <p:spPr>
          <a:xfrm>
            <a:off x="1066800" y="887376"/>
            <a:ext cx="10058400" cy="745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sz="3200">
                <a:latin typeface="Times New Roman"/>
                <a:ea typeface="Times New Roman"/>
                <a:cs typeface="Times New Roman"/>
                <a:sym typeface="Times New Roman"/>
              </a:rPr>
              <a:t>References</a:t>
            </a:r>
            <a:endParaRPr sz="3200">
              <a:latin typeface="Times New Roman"/>
              <a:ea typeface="Times New Roman"/>
              <a:cs typeface="Times New Roman"/>
              <a:sym typeface="Times New Roman"/>
            </a:endParaRPr>
          </a:p>
        </p:txBody>
      </p:sp>
      <p:sp>
        <p:nvSpPr>
          <p:cNvPr id="271" name="Google Shape;271;g204e89ba5d1_0_9"/>
          <p:cNvSpPr txBox="1"/>
          <p:nvPr>
            <p:ph idx="1" type="body"/>
          </p:nvPr>
        </p:nvSpPr>
        <p:spPr>
          <a:xfrm>
            <a:off x="1097275" y="1845724"/>
            <a:ext cx="10058400" cy="4347300"/>
          </a:xfrm>
          <a:prstGeom prst="rect">
            <a:avLst/>
          </a:prstGeom>
          <a:noFill/>
          <a:ln>
            <a:noFill/>
          </a:ln>
        </p:spPr>
        <p:txBody>
          <a:bodyPr anchorCtr="0" anchor="t" bIns="45700" lIns="0" spcFirstLastPara="1" rIns="0" wrap="square" tIns="45700">
            <a:normAutofit fontScale="85000" lnSpcReduction="20000"/>
          </a:bodyPr>
          <a:lstStyle/>
          <a:p>
            <a:pPr indent="0" lvl="0" marL="0" rtl="0" algn="just">
              <a:lnSpc>
                <a:spcPct val="90000"/>
              </a:lnSpc>
              <a:spcBef>
                <a:spcPts val="1200"/>
              </a:spcBef>
              <a:spcAft>
                <a:spcPts val="0"/>
              </a:spcAft>
              <a:buSzPct val="105882"/>
              <a:buNone/>
            </a:pPr>
            <a:r>
              <a:rPr lang="en-US"/>
              <a:t>[,1] </a:t>
            </a:r>
            <a:r>
              <a:rPr lang="en-US">
                <a:latin typeface="Times New Roman"/>
                <a:ea typeface="Times New Roman"/>
                <a:cs typeface="Times New Roman"/>
                <a:sym typeface="Times New Roman"/>
              </a:rPr>
              <a:t>Chiesa-Estomba C, M, Graña M, Medela A, Sistiaga-Suarez J, A, Lechien J, R, Calvo-Henriquez C, Mayo-Yanez M, Vaira L, A, Grammatica A, Cammaroto G, Ayad T, Fagan J, J: Machine Learning Algorithms as a Computer-Assisted Decision Tool for Oral Cancer Prognosis and Management Decisions: A Systematic Review. ORL 2022;84:278-288. doi: 10.1159/000520672</a:t>
            </a:r>
            <a:endParaRPr>
              <a:latin typeface="Times New Roman"/>
              <a:ea typeface="Times New Roman"/>
              <a:cs typeface="Times New Roman"/>
              <a:sym typeface="Times New Roman"/>
            </a:endParaRPr>
          </a:p>
          <a:p>
            <a:pPr indent="0" lvl="0" marL="0" rtl="0" algn="just">
              <a:lnSpc>
                <a:spcPct val="90000"/>
              </a:lnSpc>
              <a:spcBef>
                <a:spcPts val="1200"/>
              </a:spcBef>
              <a:spcAft>
                <a:spcPts val="0"/>
              </a:spcAft>
              <a:buSzPct val="105882"/>
              <a:buNone/>
            </a:pPr>
            <a:r>
              <a:rPr lang="en-US">
                <a:latin typeface="Times New Roman"/>
                <a:ea typeface="Times New Roman"/>
                <a:cs typeface="Times New Roman"/>
                <a:sym typeface="Times New Roman"/>
              </a:rPr>
              <a:t>[2] K. Wada and B. Chakraborty, "Performance Study of Image Data Augmentation by Generative Adversarial Networks," 2021 IEEE 12th Annual Information Technology, Electronics and Mobile Communication Conference (IEMCON), Vancouver, BC, Canada, 2021, pp. 1022-1026, doi: 10.1109/IEMCON53756.2021.9623117.</a:t>
            </a:r>
            <a:endParaRPr>
              <a:latin typeface="Times New Roman"/>
              <a:ea typeface="Times New Roman"/>
              <a:cs typeface="Times New Roman"/>
              <a:sym typeface="Times New Roman"/>
            </a:endParaRPr>
          </a:p>
          <a:p>
            <a:pPr indent="0" lvl="0" marL="0" rtl="0" algn="just">
              <a:lnSpc>
                <a:spcPct val="90000"/>
              </a:lnSpc>
              <a:spcBef>
                <a:spcPts val="1200"/>
              </a:spcBef>
              <a:spcAft>
                <a:spcPts val="0"/>
              </a:spcAft>
              <a:buSzPct val="105882"/>
              <a:buNone/>
            </a:pPr>
            <a:r>
              <a:rPr lang="en-US">
                <a:latin typeface="Times New Roman"/>
                <a:ea typeface="Times New Roman"/>
                <a:cs typeface="Times New Roman"/>
                <a:sym typeface="Times New Roman"/>
              </a:rPr>
              <a:t>[3] Gheshlaghi SH, Nok Enoch Kan C, Ye DH. Breast Cancer Histopathological Image Classification with Adversarial Image Synthesis. Annu Int Conf IEEE Eng Med Biol Soc. 2021 Nov;2021:3387-3390. doi: 10.1109/EMBC46164.2021.9630678. PMID: 34891966.</a:t>
            </a:r>
            <a:endParaRPr>
              <a:latin typeface="Times New Roman"/>
              <a:ea typeface="Times New Roman"/>
              <a:cs typeface="Times New Roman"/>
              <a:sym typeface="Times New Roman"/>
            </a:endParaRPr>
          </a:p>
          <a:p>
            <a:pPr indent="0" lvl="0" marL="0" rtl="0" algn="just">
              <a:lnSpc>
                <a:spcPct val="90000"/>
              </a:lnSpc>
              <a:spcBef>
                <a:spcPts val="1200"/>
              </a:spcBef>
              <a:spcAft>
                <a:spcPts val="0"/>
              </a:spcAft>
              <a:buSzPct val="105882"/>
              <a:buNone/>
            </a:pPr>
            <a:r>
              <a:rPr lang="en-US">
                <a:latin typeface="Times New Roman"/>
                <a:ea typeface="Times New Roman"/>
                <a:cs typeface="Times New Roman"/>
                <a:sym typeface="Times New Roman"/>
              </a:rPr>
              <a:t>[4] J. Nalepa, M. Myller and M. Kawulok, "Training- and Test-Time Data Augmentation for Hyperspectral Image Segmentation," in IEEE Geoscience and Remote Sensing Letters, vol. 17, no. 2, pp. 292-296, Feb. 2020, doi: 10.1109/LGRS.2019.2921011.</a:t>
            </a:r>
            <a:endParaRPr>
              <a:latin typeface="Times New Roman"/>
              <a:ea typeface="Times New Roman"/>
              <a:cs typeface="Times New Roman"/>
              <a:sym typeface="Times New Roman"/>
            </a:endParaRPr>
          </a:p>
          <a:p>
            <a:pPr indent="0" lvl="0" marL="0" rtl="0" algn="just">
              <a:lnSpc>
                <a:spcPct val="90000"/>
              </a:lnSpc>
              <a:spcBef>
                <a:spcPts val="1200"/>
              </a:spcBef>
              <a:spcAft>
                <a:spcPts val="0"/>
              </a:spcAft>
              <a:buSzPct val="105882"/>
              <a:buNone/>
            </a:pPr>
            <a:r>
              <a:rPr lang="en-US">
                <a:latin typeface="Times New Roman"/>
                <a:ea typeface="Times New Roman"/>
                <a:cs typeface="Times New Roman"/>
                <a:sym typeface="Times New Roman"/>
              </a:rPr>
              <a:t>[5] </a:t>
            </a:r>
            <a:r>
              <a:rPr lang="en-US">
                <a:solidFill>
                  <a:srgbClr val="212121"/>
                </a:solidFill>
                <a:highlight>
                  <a:srgbClr val="FFFFFF"/>
                </a:highlight>
                <a:latin typeface="Times New Roman"/>
                <a:ea typeface="Times New Roman"/>
                <a:cs typeface="Times New Roman"/>
                <a:sym typeface="Times New Roman"/>
              </a:rPr>
              <a:t>Gardezi SJS, Elazab A, Lei B, Wang T. Breast Cancer Detection and Diagnosis Using Mammographic Data: Systematic Review. J Med Internet Res. 2019 Jul 26;21(7):e14464. doi: 10.2196/14464. PMID: 31350843; PMCID: PMC6688437.</a:t>
            </a:r>
            <a:endParaRPr>
              <a:latin typeface="Times New Roman"/>
              <a:ea typeface="Times New Roman"/>
              <a:cs typeface="Times New Roman"/>
              <a:sym typeface="Times New Roman"/>
            </a:endParaRPr>
          </a:p>
          <a:p>
            <a:pPr indent="0" lvl="0" marL="0" rtl="0" algn="just">
              <a:lnSpc>
                <a:spcPct val="90000"/>
              </a:lnSpc>
              <a:spcBef>
                <a:spcPts val="1200"/>
              </a:spcBef>
              <a:spcAft>
                <a:spcPts val="200"/>
              </a:spcAft>
              <a:buSzPct val="105882"/>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t/>
            </a:r>
            <a:endParaRPr/>
          </a:p>
        </p:txBody>
      </p:sp>
      <p:pic>
        <p:nvPicPr>
          <p:cNvPr descr="Thank You Images â Browse 195,809 Stock Photos, Vectors, and ..." id="277" name="Google Shape;277;p10"/>
          <p:cNvPicPr preferRelativeResize="0"/>
          <p:nvPr>
            <p:ph idx="1" type="body"/>
          </p:nvPr>
        </p:nvPicPr>
        <p:blipFill rotWithShape="1">
          <a:blip r:embed="rId3">
            <a:alphaModFix/>
          </a:blip>
          <a:srcRect b="0" l="0" r="0" t="0"/>
          <a:stretch/>
        </p:blipFill>
        <p:spPr>
          <a:xfrm>
            <a:off x="4836859" y="3308985"/>
            <a:ext cx="2578608" cy="1097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1164463" y="1084300"/>
            <a:ext cx="10058400" cy="604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sz="3200" u="sng">
                <a:latin typeface="Times New Roman"/>
                <a:ea typeface="Times New Roman"/>
                <a:cs typeface="Times New Roman"/>
                <a:sym typeface="Times New Roman"/>
              </a:rPr>
              <a:t>OBJECTIVES</a:t>
            </a:r>
            <a:endParaRPr sz="3200" u="sng">
              <a:latin typeface="Times New Roman"/>
              <a:ea typeface="Times New Roman"/>
              <a:cs typeface="Times New Roman"/>
              <a:sym typeface="Times New Roman"/>
            </a:endParaRPr>
          </a:p>
        </p:txBody>
      </p:sp>
      <p:sp>
        <p:nvSpPr>
          <p:cNvPr id="115" name="Google Shape;115;p4"/>
          <p:cNvSpPr txBox="1"/>
          <p:nvPr>
            <p:ph idx="1" type="body"/>
          </p:nvPr>
        </p:nvSpPr>
        <p:spPr>
          <a:xfrm>
            <a:off x="1231640" y="1845734"/>
            <a:ext cx="9924039" cy="4023360"/>
          </a:xfrm>
          <a:prstGeom prst="rect">
            <a:avLst/>
          </a:prstGeom>
          <a:noFill/>
          <a:ln>
            <a:noFill/>
          </a:ln>
        </p:spPr>
        <p:txBody>
          <a:bodyPr anchorCtr="0" anchor="t" bIns="45700" lIns="0" spcFirstLastPara="1" rIns="0" wrap="square" tIns="45700">
            <a:normAutofit fontScale="32500"/>
          </a:bodyPr>
          <a:lstStyle/>
          <a:p>
            <a:pPr indent="-155094" lvl="0" marL="91440" rtl="0" algn="l">
              <a:lnSpc>
                <a:spcPct val="100000"/>
              </a:lnSpc>
              <a:spcBef>
                <a:spcPts val="0"/>
              </a:spcBef>
              <a:spcAft>
                <a:spcPts val="0"/>
              </a:spcAft>
              <a:buClr>
                <a:schemeClr val="dk1"/>
              </a:buClr>
              <a:buSzPct val="100000"/>
              <a:buFont typeface="Times New Roman"/>
              <a:buChar char="●"/>
            </a:pPr>
            <a:r>
              <a:rPr lang="en-US" sz="7515">
                <a:solidFill>
                  <a:schemeClr val="dk1"/>
                </a:solidFill>
                <a:latin typeface="Times New Roman"/>
                <a:ea typeface="Times New Roman"/>
                <a:cs typeface="Times New Roman"/>
                <a:sym typeface="Times New Roman"/>
              </a:rPr>
              <a:t>To implement ensemble model for oral cancer and breast cancer.</a:t>
            </a:r>
            <a:endParaRPr sz="7515">
              <a:solidFill>
                <a:schemeClr val="dk1"/>
              </a:solidFill>
              <a:latin typeface="Times New Roman"/>
              <a:ea typeface="Times New Roman"/>
              <a:cs typeface="Times New Roman"/>
              <a:sym typeface="Times New Roman"/>
            </a:endParaRPr>
          </a:p>
          <a:p>
            <a:pPr indent="-155094" lvl="0" marL="91440" rtl="0" algn="l">
              <a:lnSpc>
                <a:spcPct val="100000"/>
              </a:lnSpc>
              <a:spcBef>
                <a:spcPts val="0"/>
              </a:spcBef>
              <a:spcAft>
                <a:spcPts val="0"/>
              </a:spcAft>
              <a:buClr>
                <a:schemeClr val="dk1"/>
              </a:buClr>
              <a:buSzPct val="100000"/>
              <a:buFont typeface="Times New Roman"/>
              <a:buChar char="●"/>
            </a:pPr>
            <a:r>
              <a:rPr lang="en-US" sz="7515">
                <a:solidFill>
                  <a:schemeClr val="dk1"/>
                </a:solidFill>
                <a:latin typeface="Times New Roman"/>
                <a:ea typeface="Times New Roman"/>
                <a:cs typeface="Times New Roman"/>
                <a:sym typeface="Times New Roman"/>
              </a:rPr>
              <a:t>To compare results of N way K shot images of oral cancer and breast cancer.</a:t>
            </a:r>
            <a:endParaRPr sz="7515">
              <a:solidFill>
                <a:schemeClr val="dk1"/>
              </a:solidFill>
              <a:latin typeface="Times New Roman"/>
              <a:ea typeface="Times New Roman"/>
              <a:cs typeface="Times New Roman"/>
              <a:sym typeface="Times New Roman"/>
            </a:endParaRPr>
          </a:p>
          <a:p>
            <a:pPr indent="-155094" lvl="0" marL="91440" rtl="0" algn="l">
              <a:lnSpc>
                <a:spcPct val="100000"/>
              </a:lnSpc>
              <a:spcBef>
                <a:spcPts val="0"/>
              </a:spcBef>
              <a:spcAft>
                <a:spcPts val="0"/>
              </a:spcAft>
              <a:buClr>
                <a:schemeClr val="dk1"/>
              </a:buClr>
              <a:buSzPct val="100000"/>
              <a:buFont typeface="Times New Roman"/>
              <a:buChar char="●"/>
            </a:pPr>
            <a:r>
              <a:rPr lang="en-US" sz="7515">
                <a:solidFill>
                  <a:schemeClr val="dk1"/>
                </a:solidFill>
                <a:latin typeface="Times New Roman"/>
                <a:ea typeface="Times New Roman"/>
                <a:cs typeface="Times New Roman"/>
                <a:sym typeface="Times New Roman"/>
              </a:rPr>
              <a:t>To compare performance of deep learning model and meta ensemble learning model.</a:t>
            </a:r>
            <a:endParaRPr sz="7515">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Times New Roman"/>
              <a:buNone/>
            </a:pPr>
            <a:r>
              <a:t/>
            </a:r>
            <a:endParaRPr sz="9600">
              <a:latin typeface="Times New Roman"/>
              <a:ea typeface="Times New Roman"/>
              <a:cs typeface="Times New Roman"/>
              <a:sym typeface="Times New Roman"/>
            </a:endParaRPr>
          </a:p>
          <a:p>
            <a:pPr indent="0" lvl="0" marL="91440" rtl="0" algn="l">
              <a:lnSpc>
                <a:spcPct val="110000"/>
              </a:lnSpc>
              <a:spcBef>
                <a:spcPts val="1400"/>
              </a:spcBef>
              <a:spcAft>
                <a:spcPts val="0"/>
              </a:spcAft>
              <a:buSzPts val="601"/>
              <a:buFont typeface="Arial"/>
              <a:buNone/>
            </a:pPr>
            <a:r>
              <a:t/>
            </a:r>
            <a:endParaRPr sz="9600">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Arial"/>
              <a:buNone/>
            </a:pPr>
            <a:r>
              <a:t/>
            </a:r>
            <a:endParaRPr sz="2400">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Arial"/>
              <a:buNone/>
            </a:pPr>
            <a:r>
              <a:t/>
            </a:r>
            <a:endParaRPr sz="2400">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1082350" y="337350"/>
            <a:ext cx="10073400" cy="94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202933"/>
              <a:buFont typeface="Bookman Old Style"/>
              <a:buNone/>
            </a:pPr>
            <a:br>
              <a:rPr lang="en-US" u="sng"/>
            </a:br>
            <a:br>
              <a:rPr lang="en-US" u="sng"/>
            </a:br>
            <a:r>
              <a:rPr lang="en-US" sz="3577" u="sng">
                <a:latin typeface="Times New Roman"/>
                <a:ea typeface="Times New Roman"/>
                <a:cs typeface="Times New Roman"/>
                <a:sym typeface="Times New Roman"/>
              </a:rPr>
              <a:t>LITERATURE SURVEY.</a:t>
            </a:r>
            <a:br>
              <a:rPr lang="en-US" u="sng"/>
            </a:br>
            <a:br>
              <a:rPr lang="en-US" u="sng"/>
            </a:br>
            <a:r>
              <a:rPr lang="en-US" sz="3300" u="sng">
                <a:latin typeface="Times New Roman"/>
                <a:ea typeface="Times New Roman"/>
                <a:cs typeface="Times New Roman"/>
                <a:sym typeface="Times New Roman"/>
              </a:rPr>
              <a:t>Paper 1</a:t>
            </a:r>
            <a:endParaRPr sz="3300" u="sng">
              <a:latin typeface="Times New Roman"/>
              <a:ea typeface="Times New Roman"/>
              <a:cs typeface="Times New Roman"/>
              <a:sym typeface="Times New Roman"/>
            </a:endParaRPr>
          </a:p>
        </p:txBody>
      </p:sp>
      <p:sp>
        <p:nvSpPr>
          <p:cNvPr id="121" name="Google Shape;121;p6"/>
          <p:cNvSpPr txBox="1"/>
          <p:nvPr>
            <p:ph idx="1" type="body"/>
          </p:nvPr>
        </p:nvSpPr>
        <p:spPr>
          <a:xfrm>
            <a:off x="1191600" y="1837375"/>
            <a:ext cx="9808800" cy="4013700"/>
          </a:xfrm>
          <a:prstGeom prst="rect">
            <a:avLst/>
          </a:prstGeom>
          <a:noFill/>
          <a:ln>
            <a:noFill/>
          </a:ln>
        </p:spPr>
        <p:txBody>
          <a:bodyPr anchorCtr="0" anchor="t" bIns="45700" lIns="0" spcFirstLastPara="1" rIns="0" wrap="square" tIns="45700">
            <a:noAutofit/>
          </a:bodyPr>
          <a:lstStyle/>
          <a:p>
            <a:pPr indent="-288290" lvl="0" marL="288290" rtl="0" algn="l">
              <a:lnSpc>
                <a:spcPct val="90000"/>
              </a:lnSpc>
              <a:spcBef>
                <a:spcPts val="0"/>
              </a:spcBef>
              <a:spcAft>
                <a:spcPts val="0"/>
              </a:spcAft>
              <a:buClr>
                <a:srgbClr val="333333"/>
              </a:buClr>
              <a:buSzPts val="2700"/>
              <a:buFont typeface="Arial"/>
              <a:buChar char="•"/>
            </a:pPr>
            <a:r>
              <a:rPr lang="en-US" sz="2700">
                <a:solidFill>
                  <a:srgbClr val="000000"/>
                </a:solidFill>
                <a:latin typeface="Times New Roman"/>
                <a:ea typeface="Times New Roman"/>
                <a:cs typeface="Times New Roman"/>
                <a:sym typeface="Times New Roman"/>
              </a:rPr>
              <a:t>Name of the paper:</a:t>
            </a:r>
            <a:r>
              <a:rPr lang="en-US" sz="2700">
                <a:solidFill>
                  <a:srgbClr val="333333"/>
                </a:solidFill>
                <a:highlight>
                  <a:srgbClr val="FFFFFF"/>
                </a:highlight>
                <a:latin typeface="Times New Roman"/>
                <a:ea typeface="Times New Roman"/>
                <a:cs typeface="Times New Roman"/>
                <a:sym typeface="Times New Roman"/>
              </a:rPr>
              <a:t>Convolutional Neural Network Design for Breast Cancer Medical Image Classification.</a:t>
            </a:r>
            <a:endParaRPr sz="2700">
              <a:solidFill>
                <a:srgbClr val="222222"/>
              </a:solidFill>
              <a:latin typeface="Times New Roman"/>
              <a:ea typeface="Times New Roman"/>
              <a:cs typeface="Times New Roman"/>
              <a:sym typeface="Times New Roman"/>
            </a:endParaRPr>
          </a:p>
          <a:p>
            <a:pPr indent="-288290" lvl="0" marL="288290" rtl="0" algn="l">
              <a:lnSpc>
                <a:spcPct val="90000"/>
              </a:lnSpc>
              <a:spcBef>
                <a:spcPts val="0"/>
              </a:spcBef>
              <a:spcAft>
                <a:spcPts val="0"/>
              </a:spcAft>
              <a:buClr>
                <a:srgbClr val="333333"/>
              </a:buClr>
              <a:buSzPts val="2700"/>
              <a:buFont typeface="Arial"/>
              <a:buChar char="•"/>
            </a:pPr>
            <a:r>
              <a:rPr lang="en-US" sz="2700">
                <a:solidFill>
                  <a:srgbClr val="222222"/>
                </a:solidFill>
                <a:latin typeface="Times New Roman"/>
                <a:ea typeface="Times New Roman"/>
                <a:cs typeface="Times New Roman"/>
                <a:sym typeface="Times New Roman"/>
              </a:rPr>
              <a:t>Author  :Yongbin Yu; Ekong Favour; Pinaki Mazumder</a:t>
            </a:r>
            <a:endParaRPr sz="2700">
              <a:solidFill>
                <a:srgbClr val="222222"/>
              </a:solidFill>
              <a:latin typeface="Times New Roman"/>
              <a:ea typeface="Times New Roman"/>
              <a:cs typeface="Times New Roman"/>
              <a:sym typeface="Times New Roman"/>
            </a:endParaRPr>
          </a:p>
          <a:p>
            <a:pPr indent="-288290" lvl="0" marL="288290" rtl="0" algn="l">
              <a:lnSpc>
                <a:spcPct val="90000"/>
              </a:lnSpc>
              <a:spcBef>
                <a:spcPts val="0"/>
              </a:spcBef>
              <a:spcAft>
                <a:spcPts val="0"/>
              </a:spcAft>
              <a:buClr>
                <a:srgbClr val="333333"/>
              </a:buClr>
              <a:buSzPts val="2700"/>
              <a:buFont typeface="Arial"/>
              <a:buChar char="•"/>
            </a:pPr>
            <a:r>
              <a:rPr lang="en-US" sz="2700">
                <a:solidFill>
                  <a:srgbClr val="222222"/>
                </a:solidFill>
                <a:latin typeface="Times New Roman"/>
                <a:ea typeface="Times New Roman"/>
                <a:cs typeface="Times New Roman"/>
                <a:sym typeface="Times New Roman"/>
              </a:rPr>
              <a:t>Year of Publication : 2020.</a:t>
            </a:r>
            <a:endParaRPr sz="2700">
              <a:solidFill>
                <a:srgbClr val="222222"/>
              </a:solidFill>
              <a:latin typeface="Times New Roman"/>
              <a:ea typeface="Times New Roman"/>
              <a:cs typeface="Times New Roman"/>
              <a:sym typeface="Times New Roman"/>
            </a:endParaRPr>
          </a:p>
          <a:p>
            <a:pPr indent="-294640" lvl="0" marL="294640" rtl="0" algn="l">
              <a:lnSpc>
                <a:spcPct val="110000"/>
              </a:lnSpc>
              <a:spcBef>
                <a:spcPts val="0"/>
              </a:spcBef>
              <a:spcAft>
                <a:spcPts val="0"/>
              </a:spcAft>
              <a:buClr>
                <a:srgbClr val="222222"/>
              </a:buClr>
              <a:buSzPts val="2700"/>
              <a:buFont typeface="Arial"/>
              <a:buChar char="•"/>
            </a:pPr>
            <a:r>
              <a:rPr lang="en-US" sz="2700">
                <a:solidFill>
                  <a:srgbClr val="222222"/>
                </a:solidFill>
                <a:latin typeface="Times New Roman"/>
                <a:ea typeface="Times New Roman"/>
                <a:cs typeface="Times New Roman"/>
                <a:sym typeface="Times New Roman"/>
              </a:rPr>
              <a:t>Implications : </a:t>
            </a:r>
            <a:r>
              <a:rPr lang="en-US" sz="2700">
                <a:solidFill>
                  <a:srgbClr val="333333"/>
                </a:solidFill>
                <a:highlight>
                  <a:srgbClr val="FFFFFF"/>
                </a:highlight>
                <a:latin typeface="Times New Roman"/>
                <a:ea typeface="Times New Roman"/>
                <a:cs typeface="Times New Roman"/>
                <a:sym typeface="Times New Roman"/>
              </a:rPr>
              <a:t>Aims at employing image classification and medical image segmentation based on deep learning to detect medical issues on time. In this paper, a 15-layer CNN model is designed to classify and recognize medical images; especially, breast cancer cells, by using relevant CNN classification techniques.</a:t>
            </a:r>
            <a:endParaRPr sz="2700">
              <a:solidFill>
                <a:srgbClr val="333333"/>
              </a:solidFill>
              <a:highlight>
                <a:srgbClr val="FFFFFF"/>
              </a:highlight>
              <a:latin typeface="Times New Roman"/>
              <a:ea typeface="Times New Roman"/>
              <a:cs typeface="Times New Roman"/>
              <a:sym typeface="Times New Roman"/>
            </a:endParaRPr>
          </a:p>
          <a:p>
            <a:pPr indent="-294640" lvl="0" marL="294640" rtl="0" algn="l">
              <a:lnSpc>
                <a:spcPct val="110000"/>
              </a:lnSpc>
              <a:spcBef>
                <a:spcPts val="0"/>
              </a:spcBef>
              <a:spcAft>
                <a:spcPts val="0"/>
              </a:spcAft>
              <a:buClr>
                <a:srgbClr val="222222"/>
              </a:buClr>
              <a:buSzPts val="2700"/>
              <a:buFont typeface="Arial"/>
              <a:buChar char="•"/>
            </a:pPr>
            <a:r>
              <a:rPr lang="en-US" sz="2700">
                <a:latin typeface="Times New Roman"/>
                <a:ea typeface="Times New Roman"/>
                <a:cs typeface="Times New Roman"/>
                <a:sym typeface="Times New Roman"/>
              </a:rPr>
              <a:t>Results  :  The accuracy obtained is about 98.50.</a:t>
            </a:r>
            <a:endParaRPr sz="2700">
              <a:solidFill>
                <a:srgbClr val="222222"/>
              </a:solidFill>
              <a:latin typeface="Times New Roman"/>
              <a:ea typeface="Times New Roman"/>
              <a:cs typeface="Times New Roman"/>
              <a:sym typeface="Times New Roman"/>
            </a:endParaRPr>
          </a:p>
          <a:p>
            <a:pPr indent="-193040" lvl="0" marL="285115" rtl="0" algn="l">
              <a:lnSpc>
                <a:spcPct val="110000"/>
              </a:lnSpc>
              <a:spcBef>
                <a:spcPts val="0"/>
              </a:spcBef>
              <a:spcAft>
                <a:spcPts val="0"/>
              </a:spcAft>
              <a:buClr>
                <a:srgbClr val="333333"/>
              </a:buClr>
              <a:buSzPts val="1450"/>
              <a:buFont typeface="Arial"/>
              <a:buNone/>
            </a:pPr>
            <a:r>
              <a:t/>
            </a:r>
            <a:endParaRPr sz="1450">
              <a:solidFill>
                <a:srgbClr val="333333"/>
              </a:solidFill>
              <a:highlight>
                <a:srgbClr val="FFFFFF"/>
              </a:highlight>
              <a:latin typeface="Times New Roman"/>
              <a:ea typeface="Times New Roman"/>
              <a:cs typeface="Times New Roman"/>
              <a:sym typeface="Times New Roman"/>
            </a:endParaRPr>
          </a:p>
          <a:p>
            <a:pPr indent="48260" lvl="0" marL="91440" rtl="0" algn="l">
              <a:lnSpc>
                <a:spcPct val="110000"/>
              </a:lnSpc>
              <a:spcBef>
                <a:spcPts val="0"/>
              </a:spcBef>
              <a:spcAft>
                <a:spcPts val="0"/>
              </a:spcAft>
              <a:buClr>
                <a:srgbClr val="222222"/>
              </a:buClr>
              <a:buSzPts val="2200"/>
              <a:buFont typeface="Times New Roman"/>
              <a:buNone/>
            </a:pPr>
            <a:r>
              <a:t/>
            </a:r>
            <a:endParaRPr sz="2200">
              <a:latin typeface="Times New Roman"/>
              <a:ea typeface="Times New Roman"/>
              <a:cs typeface="Times New Roman"/>
              <a:sym typeface="Times New Roman"/>
            </a:endParaRPr>
          </a:p>
        </p:txBody>
      </p:sp>
      <p:sp>
        <p:nvSpPr>
          <p:cNvPr id="122" name="Google Shape;122;p6"/>
          <p:cNvSpPr/>
          <p:nvPr/>
        </p:nvSpPr>
        <p:spPr>
          <a:xfrm>
            <a:off x="0" y="-184666"/>
            <a:ext cx="341760" cy="369332"/>
          </a:xfrm>
          <a:prstGeom prst="rect">
            <a:avLst/>
          </a:prstGeom>
          <a:solidFill>
            <a:srgbClr val="F9F9F9"/>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23" name="Google Shape;123;p6">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24" name="Google Shape;124;p6">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341750" y="286600"/>
            <a:ext cx="108138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sz="3000" u="sng">
                <a:latin typeface="Times New Roman"/>
                <a:ea typeface="Times New Roman"/>
                <a:cs typeface="Times New Roman"/>
                <a:sym typeface="Times New Roman"/>
              </a:rPr>
              <a:t>Paper 2</a:t>
            </a:r>
            <a:endParaRPr sz="3000" u="sng">
              <a:latin typeface="Times New Roman"/>
              <a:ea typeface="Times New Roman"/>
              <a:cs typeface="Times New Roman"/>
              <a:sym typeface="Times New Roman"/>
            </a:endParaRPr>
          </a:p>
        </p:txBody>
      </p:sp>
      <p:sp>
        <p:nvSpPr>
          <p:cNvPr id="130" name="Google Shape;130;p7"/>
          <p:cNvSpPr txBox="1"/>
          <p:nvPr>
            <p:ph idx="1" type="body"/>
          </p:nvPr>
        </p:nvSpPr>
        <p:spPr>
          <a:xfrm>
            <a:off x="545775" y="1737350"/>
            <a:ext cx="11544300" cy="4131600"/>
          </a:xfrm>
          <a:prstGeom prst="rect">
            <a:avLst/>
          </a:prstGeom>
          <a:noFill/>
          <a:ln>
            <a:noFill/>
          </a:ln>
        </p:spPr>
        <p:txBody>
          <a:bodyPr anchorCtr="0" anchor="t" bIns="45700" lIns="0" spcFirstLastPara="1" rIns="0" wrap="square" tIns="45700">
            <a:noAutofit/>
          </a:bodyPr>
          <a:lstStyle/>
          <a:p>
            <a:pPr indent="-165100" lvl="0" marL="91440" rtl="0" algn="l">
              <a:lnSpc>
                <a:spcPct val="115000"/>
              </a:lnSpc>
              <a:spcBef>
                <a:spcPts val="0"/>
              </a:spcBef>
              <a:spcAft>
                <a:spcPts val="0"/>
              </a:spcAft>
              <a:buSzPts val="2600"/>
              <a:buFont typeface="Times New Roman"/>
              <a:buChar char="●"/>
            </a:pPr>
            <a:r>
              <a:rPr lang="en-US" sz="2600">
                <a:solidFill>
                  <a:srgbClr val="000000"/>
                </a:solidFill>
                <a:latin typeface="Times New Roman"/>
                <a:ea typeface="Times New Roman"/>
                <a:cs typeface="Times New Roman"/>
                <a:sym typeface="Times New Roman"/>
              </a:rPr>
              <a:t>Name of the paper : Melanoma Skin Cancer Detection using CNN AlexNet</a:t>
            </a:r>
            <a:endParaRPr sz="2600">
              <a:solidFill>
                <a:srgbClr val="000000"/>
              </a:solidFill>
              <a:latin typeface="Times New Roman"/>
              <a:ea typeface="Times New Roman"/>
              <a:cs typeface="Times New Roman"/>
              <a:sym typeface="Times New Roman"/>
            </a:endParaRPr>
          </a:p>
          <a:p>
            <a:pPr indent="0" lvl="0" marL="91440" rtl="0" algn="l">
              <a:lnSpc>
                <a:spcPct val="115000"/>
              </a:lnSpc>
              <a:spcBef>
                <a:spcPts val="0"/>
              </a:spcBef>
              <a:spcAft>
                <a:spcPts val="0"/>
              </a:spcAft>
              <a:buSzPts val="1800"/>
              <a:buNone/>
            </a:pPr>
            <a:r>
              <a:rPr lang="en-US" sz="2600">
                <a:solidFill>
                  <a:srgbClr val="000000"/>
                </a:solidFill>
                <a:latin typeface="Times New Roman"/>
                <a:ea typeface="Times New Roman"/>
                <a:cs typeface="Times New Roman"/>
                <a:sym typeface="Times New Roman"/>
              </a:rPr>
              <a:t>    Architecture</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indent="-165100" lvl="0" marL="91440" rtl="0" algn="l">
              <a:lnSpc>
                <a:spcPct val="115000"/>
              </a:lnSpc>
              <a:spcBef>
                <a:spcPts val="0"/>
              </a:spcBef>
              <a:spcAft>
                <a:spcPts val="0"/>
              </a:spcAft>
              <a:buSzPts val="2600"/>
              <a:buFont typeface="Times New Roman"/>
              <a:buChar char="●"/>
            </a:pPr>
            <a:r>
              <a:rPr lang="en-US" sz="2600">
                <a:solidFill>
                  <a:srgbClr val="222222"/>
                </a:solidFill>
                <a:latin typeface="Times New Roman"/>
                <a:ea typeface="Times New Roman"/>
                <a:cs typeface="Times New Roman"/>
                <a:sym typeface="Times New Roman"/>
              </a:rPr>
              <a:t>Author :Shikha Rai A, Joswin Mark Monteiro, Namitha, Valentina Laira Veigas. </a:t>
            </a:r>
            <a:endParaRPr sz="2600">
              <a:solidFill>
                <a:srgbClr val="222222"/>
              </a:solidFill>
              <a:latin typeface="Times New Roman"/>
              <a:ea typeface="Times New Roman"/>
              <a:cs typeface="Times New Roman"/>
              <a:sym typeface="Times New Roman"/>
            </a:endParaRPr>
          </a:p>
          <a:p>
            <a:pPr indent="-165100" lvl="0" marL="91440" rtl="0" algn="l">
              <a:lnSpc>
                <a:spcPct val="115000"/>
              </a:lnSpc>
              <a:spcBef>
                <a:spcPts val="1400"/>
              </a:spcBef>
              <a:spcAft>
                <a:spcPts val="0"/>
              </a:spcAft>
              <a:buSzPts val="2600"/>
              <a:buFont typeface="Times New Roman"/>
              <a:buChar char="●"/>
            </a:pPr>
            <a:r>
              <a:rPr i="0" lang="en-US" sz="2600">
                <a:solidFill>
                  <a:srgbClr val="222222"/>
                </a:solidFill>
                <a:latin typeface="Times New Roman"/>
                <a:ea typeface="Times New Roman"/>
                <a:cs typeface="Times New Roman"/>
                <a:sym typeface="Times New Roman"/>
              </a:rPr>
              <a:t>Year of Publication : 20</a:t>
            </a:r>
            <a:r>
              <a:rPr lang="en-US" sz="2600">
                <a:solidFill>
                  <a:srgbClr val="222222"/>
                </a:solidFill>
                <a:latin typeface="Times New Roman"/>
                <a:ea typeface="Times New Roman"/>
                <a:cs typeface="Times New Roman"/>
                <a:sym typeface="Times New Roman"/>
              </a:rPr>
              <a:t>20</a:t>
            </a:r>
            <a:r>
              <a:rPr i="0" lang="en-US" sz="2600">
                <a:solidFill>
                  <a:srgbClr val="222222"/>
                </a:solidFill>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165100" lvl="0" marL="91440" rtl="0" algn="l">
              <a:lnSpc>
                <a:spcPct val="115000"/>
              </a:lnSpc>
              <a:spcBef>
                <a:spcPts val="1400"/>
              </a:spcBef>
              <a:spcAft>
                <a:spcPts val="0"/>
              </a:spcAft>
              <a:buSzPts val="2600"/>
              <a:buFont typeface="Times New Roman"/>
              <a:buChar char="●"/>
            </a:pPr>
            <a:r>
              <a:rPr lang="en-US" sz="2600">
                <a:solidFill>
                  <a:srgbClr val="222222"/>
                </a:solidFill>
                <a:latin typeface="Times New Roman"/>
                <a:ea typeface="Times New Roman"/>
                <a:cs typeface="Times New Roman"/>
                <a:sym typeface="Times New Roman"/>
              </a:rPr>
              <a:t>Implications :The authors paper proposes a convolutional neural network (CNN)                                                                                                                                                                                                model using AlexNet architecture that classifies the skin lesion images into melanoma and non-melanoma skin cancers.</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165100" lvl="0" marL="91440" rtl="0" algn="l">
              <a:lnSpc>
                <a:spcPct val="115000"/>
              </a:lnSpc>
              <a:spcBef>
                <a:spcPts val="1400"/>
              </a:spcBef>
              <a:spcAft>
                <a:spcPts val="0"/>
              </a:spcAft>
              <a:buSzPts val="2600"/>
              <a:buFont typeface="Times New Roman"/>
              <a:buChar char="●"/>
            </a:pPr>
            <a:r>
              <a:rPr lang="en-US" sz="2600">
                <a:latin typeface="Times New Roman"/>
                <a:ea typeface="Times New Roman"/>
                <a:cs typeface="Times New Roman"/>
                <a:sym typeface="Times New Roman"/>
              </a:rPr>
              <a:t>Results  :  The accuracy  achieved was about 70.</a:t>
            </a:r>
            <a:endParaRPr sz="2600">
              <a:latin typeface="Times New Roman"/>
              <a:ea typeface="Times New Roman"/>
              <a:cs typeface="Times New Roman"/>
              <a:sym typeface="Times New Roman"/>
            </a:endParaRPr>
          </a:p>
        </p:txBody>
      </p:sp>
      <p:sp>
        <p:nvSpPr>
          <p:cNvPr id="131" name="Google Shape;131;p7"/>
          <p:cNvSpPr/>
          <p:nvPr/>
        </p:nvSpPr>
        <p:spPr>
          <a:xfrm>
            <a:off x="0" y="-184666"/>
            <a:ext cx="341760" cy="369332"/>
          </a:xfrm>
          <a:prstGeom prst="rect">
            <a:avLst/>
          </a:prstGeom>
          <a:solidFill>
            <a:srgbClr val="F9F9F9"/>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32" name="Google Shape;132;p7">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33" name="Google Shape;133;p7">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1097280" y="379278"/>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sz="3000" u="sng">
                <a:latin typeface="Times New Roman"/>
                <a:ea typeface="Times New Roman"/>
                <a:cs typeface="Times New Roman"/>
                <a:sym typeface="Times New Roman"/>
              </a:rPr>
              <a:t>Paper 3</a:t>
            </a:r>
            <a:endParaRPr sz="3000" u="sng">
              <a:latin typeface="Times New Roman"/>
              <a:ea typeface="Times New Roman"/>
              <a:cs typeface="Times New Roman"/>
              <a:sym typeface="Times New Roman"/>
            </a:endParaRPr>
          </a:p>
        </p:txBody>
      </p:sp>
      <p:sp>
        <p:nvSpPr>
          <p:cNvPr id="139" name="Google Shape;139;p8"/>
          <p:cNvSpPr txBox="1"/>
          <p:nvPr>
            <p:ph idx="1" type="body"/>
          </p:nvPr>
        </p:nvSpPr>
        <p:spPr>
          <a:xfrm>
            <a:off x="901700" y="1748800"/>
            <a:ext cx="11531400" cy="4296900"/>
          </a:xfrm>
          <a:prstGeom prst="rect">
            <a:avLst/>
          </a:prstGeom>
          <a:noFill/>
          <a:ln>
            <a:noFill/>
          </a:ln>
        </p:spPr>
        <p:txBody>
          <a:bodyPr anchorCtr="0" anchor="t" bIns="45700" lIns="0" spcFirstLastPara="1" rIns="0" wrap="square" tIns="45700">
            <a:noAutofit/>
          </a:bodyPr>
          <a:lstStyle/>
          <a:p>
            <a:pPr indent="-406400" lvl="0" marL="457200" rtl="0" algn="l">
              <a:lnSpc>
                <a:spcPct val="110000"/>
              </a:lnSpc>
              <a:spcBef>
                <a:spcPts val="0"/>
              </a:spcBef>
              <a:spcAft>
                <a:spcPts val="0"/>
              </a:spcAft>
              <a:buSzPts val="2800"/>
              <a:buFont typeface="Times New Roman"/>
              <a:buAutoNum type="arabicPeriod"/>
            </a:pPr>
            <a:r>
              <a:rPr lang="en-US" sz="2800">
                <a:solidFill>
                  <a:srgbClr val="000000"/>
                </a:solidFill>
                <a:latin typeface="Times New Roman"/>
                <a:ea typeface="Times New Roman"/>
                <a:cs typeface="Times New Roman"/>
                <a:sym typeface="Times New Roman"/>
              </a:rPr>
              <a:t>Name of the paper : </a:t>
            </a:r>
            <a:r>
              <a:rPr lang="en-US" sz="2800">
                <a:solidFill>
                  <a:schemeClr val="dk1"/>
                </a:solidFill>
                <a:latin typeface="Times New Roman"/>
                <a:ea typeface="Times New Roman"/>
                <a:cs typeface="Times New Roman"/>
                <a:sym typeface="Times New Roman"/>
              </a:rPr>
              <a:t>A review of medical image data augmentation techniques for deep learning applications</a:t>
            </a:r>
            <a:endParaRPr sz="2800">
              <a:solidFill>
                <a:schemeClr val="dk1"/>
              </a:solidFill>
              <a:latin typeface="Times New Roman"/>
              <a:ea typeface="Times New Roman"/>
              <a:cs typeface="Times New Roman"/>
              <a:sym typeface="Times New Roman"/>
            </a:endParaRPr>
          </a:p>
          <a:p>
            <a:pPr indent="-406400" lvl="0" marL="457200" rtl="0" algn="l">
              <a:lnSpc>
                <a:spcPct val="110000"/>
              </a:lnSpc>
              <a:spcBef>
                <a:spcPts val="0"/>
              </a:spcBef>
              <a:spcAft>
                <a:spcPts val="0"/>
              </a:spcAft>
              <a:buSzPts val="2800"/>
              <a:buFont typeface="Times New Roman"/>
              <a:buAutoNum type="arabicPeriod"/>
            </a:pPr>
            <a:r>
              <a:rPr lang="en-US" sz="2800">
                <a:solidFill>
                  <a:srgbClr val="222222"/>
                </a:solidFill>
                <a:latin typeface="Times New Roman"/>
                <a:ea typeface="Times New Roman"/>
                <a:cs typeface="Times New Roman"/>
                <a:sym typeface="Times New Roman"/>
              </a:rPr>
              <a:t>Author : </a:t>
            </a:r>
            <a:r>
              <a:rPr lang="en-US" sz="28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Phillip Chlap</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Hang Min</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Nym Vandenberg</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Jason Dowling</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Lois Holloway</a:t>
            </a:r>
            <a:r>
              <a:rPr lang="en-US" sz="2800">
                <a:solidFill>
                  <a:schemeClr val="dk1"/>
                </a:solidFill>
                <a:latin typeface="Times New Roman"/>
                <a:ea typeface="Times New Roman"/>
                <a:cs typeface="Times New Roman"/>
                <a:sym typeface="Times New Roman"/>
              </a:rPr>
              <a:t>, </a:t>
            </a:r>
            <a:r>
              <a:rPr lang="en-US" sz="28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Annette Haworth</a:t>
            </a:r>
            <a:endParaRPr sz="2800">
              <a:solidFill>
                <a:schemeClr val="dk1"/>
              </a:solidFill>
              <a:latin typeface="Times New Roman"/>
              <a:ea typeface="Times New Roman"/>
              <a:cs typeface="Times New Roman"/>
              <a:sym typeface="Times New Roman"/>
            </a:endParaRPr>
          </a:p>
          <a:p>
            <a:pPr indent="-406400" lvl="0" marL="457200" rtl="0" algn="l">
              <a:lnSpc>
                <a:spcPct val="110000"/>
              </a:lnSpc>
              <a:spcBef>
                <a:spcPts val="0"/>
              </a:spcBef>
              <a:spcAft>
                <a:spcPts val="0"/>
              </a:spcAft>
              <a:buClr>
                <a:srgbClr val="222222"/>
              </a:buClr>
              <a:buSzPts val="2800"/>
              <a:buFont typeface="Times New Roman"/>
              <a:buAutoNum type="arabicPeriod"/>
            </a:pPr>
            <a:r>
              <a:rPr i="0" lang="en-US" sz="2800">
                <a:solidFill>
                  <a:srgbClr val="222222"/>
                </a:solidFill>
                <a:latin typeface="Times New Roman"/>
                <a:ea typeface="Times New Roman"/>
                <a:cs typeface="Times New Roman"/>
                <a:sym typeface="Times New Roman"/>
              </a:rPr>
              <a:t>Year of Publication : 2021.</a:t>
            </a:r>
            <a:endParaRPr sz="2800">
              <a:latin typeface="Times New Roman"/>
              <a:ea typeface="Times New Roman"/>
              <a:cs typeface="Times New Roman"/>
              <a:sym typeface="Times New Roman"/>
            </a:endParaRPr>
          </a:p>
          <a:p>
            <a:pPr indent="-406400" lvl="0" marL="457200" rtl="0" algn="l">
              <a:lnSpc>
                <a:spcPct val="110000"/>
              </a:lnSpc>
              <a:spcBef>
                <a:spcPts val="0"/>
              </a:spcBef>
              <a:spcAft>
                <a:spcPts val="0"/>
              </a:spcAft>
              <a:buClr>
                <a:srgbClr val="222222"/>
              </a:buClr>
              <a:buSzPts val="2800"/>
              <a:buFont typeface="Times New Roman"/>
              <a:buAutoNum type="arabicPeriod"/>
            </a:pPr>
            <a:r>
              <a:rPr lang="en-US" sz="2800">
                <a:solidFill>
                  <a:srgbClr val="222222"/>
                </a:solidFill>
                <a:latin typeface="Times New Roman"/>
                <a:ea typeface="Times New Roman"/>
                <a:cs typeface="Times New Roman"/>
                <a:sym typeface="Times New Roman"/>
              </a:rPr>
              <a:t>Implications : To address limited dataset problem, Data augmentation uses images in the training set and applies modifications to these cases to generate further representative samples which simulate changes in acquisition and anatomical variation of patients.</a:t>
            </a:r>
            <a:endParaRPr sz="2800">
              <a:solidFill>
                <a:srgbClr val="222222"/>
              </a:solidFill>
              <a:latin typeface="Times New Roman"/>
              <a:ea typeface="Times New Roman"/>
              <a:cs typeface="Times New Roman"/>
              <a:sym typeface="Times New Roman"/>
            </a:endParaRPr>
          </a:p>
          <a:p>
            <a:pPr indent="-406400" lvl="0" marL="457200" rtl="0" algn="l">
              <a:lnSpc>
                <a:spcPct val="11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Results  : Data augmentation techniques can help to generalise the model.</a:t>
            </a:r>
            <a:endParaRPr i="0" sz="2800">
              <a:solidFill>
                <a:srgbClr val="222222"/>
              </a:solidFill>
              <a:latin typeface="Times New Roman"/>
              <a:ea typeface="Times New Roman"/>
              <a:cs typeface="Times New Roman"/>
              <a:sym typeface="Times New Roman"/>
            </a:endParaRPr>
          </a:p>
          <a:p>
            <a:pPr indent="-406400" lvl="0" marL="457200" rtl="0" algn="l">
              <a:lnSpc>
                <a:spcPct val="110000"/>
              </a:lnSpc>
              <a:spcBef>
                <a:spcPts val="0"/>
              </a:spcBef>
              <a:spcAft>
                <a:spcPts val="0"/>
              </a:spcAft>
              <a:buSzPts val="2800"/>
              <a:buFont typeface="Times New Roman"/>
              <a:buAutoNum type="arabicPeriod"/>
            </a:pPr>
            <a:r>
              <a:t/>
            </a:r>
            <a:endParaRPr sz="2800">
              <a:latin typeface="Times New Roman"/>
              <a:ea typeface="Times New Roman"/>
              <a:cs typeface="Times New Roman"/>
              <a:sym typeface="Times New Roman"/>
            </a:endParaRPr>
          </a:p>
        </p:txBody>
      </p:sp>
      <p:sp>
        <p:nvSpPr>
          <p:cNvPr id="140" name="Google Shape;140;p8"/>
          <p:cNvSpPr/>
          <p:nvPr/>
        </p:nvSpPr>
        <p:spPr>
          <a:xfrm>
            <a:off x="0" y="-184666"/>
            <a:ext cx="341760" cy="369332"/>
          </a:xfrm>
          <a:prstGeom prst="rect">
            <a:avLst/>
          </a:prstGeom>
          <a:solidFill>
            <a:srgbClr val="F9F9F9"/>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41" name="Google Shape;141;p8">
            <a:hlinkClick r:id="rId9"/>
          </p:cNvPr>
          <p:cNvPicPr preferRelativeResize="0"/>
          <p:nvPr/>
        </p:nvPicPr>
        <p:blipFill rotWithShape="1">
          <a:blip r:embed="rId10">
            <a:alphaModFix/>
          </a:blip>
          <a:srcRect b="0" l="0" r="0" t="0"/>
          <a:stretch/>
        </p:blipFill>
        <p:spPr>
          <a:xfrm>
            <a:off x="901700" y="-136525"/>
            <a:ext cx="9525" cy="9525"/>
          </a:xfrm>
          <a:prstGeom prst="rect">
            <a:avLst/>
          </a:prstGeom>
          <a:noFill/>
          <a:ln>
            <a:noFill/>
          </a:ln>
        </p:spPr>
      </p:pic>
      <p:pic>
        <p:nvPicPr>
          <p:cNvPr id="142" name="Google Shape;142;p8">
            <a:hlinkClick r:id="rId11"/>
          </p:cNvPr>
          <p:cNvPicPr preferRelativeResize="0"/>
          <p:nvPr/>
        </p:nvPicPr>
        <p:blipFill rotWithShape="1">
          <a:blip r:embed="rId10">
            <a:alphaModFix/>
          </a:blip>
          <a:srcRect b="0" l="0" r="0" t="0"/>
          <a:stretch/>
        </p:blipFill>
        <p:spPr>
          <a:xfrm>
            <a:off x="2262188" y="-136525"/>
            <a:ext cx="9525" cy="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1097280" y="286604"/>
            <a:ext cx="10058400" cy="128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u="sng"/>
              <a:t>Paper 4</a:t>
            </a:r>
            <a:endParaRPr u="sng"/>
          </a:p>
        </p:txBody>
      </p:sp>
      <p:sp>
        <p:nvSpPr>
          <p:cNvPr id="148" name="Google Shape;148;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a:pPr>
            <a:r>
              <a:rPr lang="en-US" sz="2000">
                <a:solidFill>
                  <a:srgbClr val="000000"/>
                </a:solidFill>
              </a:rPr>
              <a:t>Name of the paper : Automatic Diagnosis of Early-Stage Oral Cancer and Precancerous Lesions from ALA-PDD Images Using GAN and CNN</a:t>
            </a:r>
            <a:endParaRPr/>
          </a:p>
          <a:p>
            <a:pPr indent="-127000" lvl="0" marL="91440" rtl="0" algn="l">
              <a:lnSpc>
                <a:spcPct val="90000"/>
              </a:lnSpc>
              <a:spcBef>
                <a:spcPts val="1400"/>
              </a:spcBef>
              <a:spcAft>
                <a:spcPts val="0"/>
              </a:spcAft>
              <a:buSzPts val="2000"/>
              <a:buChar char="●"/>
            </a:pPr>
            <a:r>
              <a:rPr lang="en-US" sz="2000">
                <a:solidFill>
                  <a:srgbClr val="222222"/>
                </a:solidFill>
              </a:rPr>
              <a:t>Author : Taro Fujimoto, Eiji Fukuzawa, Seiko Tatehara, Kazuhito Satomura, Jun Ohya</a:t>
            </a:r>
            <a:endParaRPr/>
          </a:p>
          <a:p>
            <a:pPr indent="-127000" lvl="0" marL="91440" rtl="0" algn="l">
              <a:lnSpc>
                <a:spcPct val="90000"/>
              </a:lnSpc>
              <a:spcBef>
                <a:spcPts val="1400"/>
              </a:spcBef>
              <a:spcAft>
                <a:spcPts val="0"/>
              </a:spcAft>
              <a:buSzPts val="2000"/>
              <a:buChar char="●"/>
            </a:pPr>
            <a:r>
              <a:rPr b="0" i="0" lang="en-US" sz="2000">
                <a:solidFill>
                  <a:srgbClr val="222222"/>
                </a:solidFill>
              </a:rPr>
              <a:t>Year of Publication : 202</a:t>
            </a:r>
            <a:r>
              <a:rPr lang="en-US" sz="2000">
                <a:solidFill>
                  <a:srgbClr val="222222"/>
                </a:solidFill>
              </a:rPr>
              <a:t>2</a:t>
            </a:r>
            <a:r>
              <a:rPr b="0" i="0" lang="en-US" sz="2000">
                <a:solidFill>
                  <a:srgbClr val="222222"/>
                </a:solidFill>
              </a:rPr>
              <a:t>.</a:t>
            </a:r>
            <a:endParaRPr/>
          </a:p>
          <a:p>
            <a:pPr indent="-127000" lvl="0" marL="91440" rtl="0" algn="l">
              <a:lnSpc>
                <a:spcPct val="90000"/>
              </a:lnSpc>
              <a:spcBef>
                <a:spcPts val="1400"/>
              </a:spcBef>
              <a:spcAft>
                <a:spcPts val="0"/>
              </a:spcAft>
              <a:buSzPts val="2000"/>
              <a:buChar char="●"/>
            </a:pPr>
            <a:r>
              <a:rPr lang="en-US" sz="2000">
                <a:solidFill>
                  <a:srgbClr val="222222"/>
                </a:solidFill>
              </a:rPr>
              <a:t>Implications : This paper proposes a method for automatically classifying oral cancer severity stages into three classes: Normal, Low-Risk, High-Risk. Here they augment a small image dataset by training GAN (Generative adversarial networks) with Differentiable Augmentation, and then train CNN (Convolutional Neural Network) for the classification by the augmented dataset.</a:t>
            </a:r>
            <a:endParaRPr sz="2000">
              <a:solidFill>
                <a:srgbClr val="222222"/>
              </a:solidFill>
            </a:endParaRPr>
          </a:p>
          <a:p>
            <a:pPr indent="-127000" lvl="0" marL="91440" rtl="0" algn="l">
              <a:lnSpc>
                <a:spcPct val="90000"/>
              </a:lnSpc>
              <a:spcBef>
                <a:spcPts val="1400"/>
              </a:spcBef>
              <a:spcAft>
                <a:spcPts val="0"/>
              </a:spcAft>
              <a:buSzPts val="2000"/>
              <a:buChar char="●"/>
            </a:pPr>
            <a:r>
              <a:rPr lang="en-US" sz="2000"/>
              <a:t>Results  :  </a:t>
            </a:r>
            <a:r>
              <a:rPr lang="en-US" sz="2200"/>
              <a:t>The accuracy  achieved was about 89.2.</a:t>
            </a:r>
            <a:endParaRPr sz="2200"/>
          </a:p>
          <a:p>
            <a:pPr indent="35560" lvl="0" marL="91440" rtl="0" algn="l">
              <a:lnSpc>
                <a:spcPct val="90000"/>
              </a:lnSpc>
              <a:spcBef>
                <a:spcPts val="1400"/>
              </a:spcBef>
              <a:spcAft>
                <a:spcPts val="0"/>
              </a:spcAft>
              <a:buSzPts val="2000"/>
              <a:buFont typeface="Times New Roman"/>
              <a:buNone/>
            </a:pPr>
            <a:r>
              <a:t/>
            </a:r>
            <a:endParaRPr sz="2000"/>
          </a:p>
        </p:txBody>
      </p:sp>
      <p:sp>
        <p:nvSpPr>
          <p:cNvPr id="149" name="Google Shape;149;p9"/>
          <p:cNvSpPr/>
          <p:nvPr/>
        </p:nvSpPr>
        <p:spPr>
          <a:xfrm>
            <a:off x="0" y="-184666"/>
            <a:ext cx="341760" cy="369332"/>
          </a:xfrm>
          <a:prstGeom prst="rect">
            <a:avLst/>
          </a:prstGeom>
          <a:solidFill>
            <a:srgbClr val="F9F9F9"/>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50" name="Google Shape;150;p9">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51" name="Google Shape;151;p9">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1c91b65699_0_0"/>
          <p:cNvSpPr txBox="1"/>
          <p:nvPr>
            <p:ph type="title"/>
          </p:nvPr>
        </p:nvSpPr>
        <p:spPr>
          <a:xfrm>
            <a:off x="1097280" y="286604"/>
            <a:ext cx="10058400" cy="128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u="sng"/>
              <a:t>Paper 5</a:t>
            </a:r>
            <a:endParaRPr u="sng"/>
          </a:p>
        </p:txBody>
      </p:sp>
      <p:sp>
        <p:nvSpPr>
          <p:cNvPr id="157" name="Google Shape;157;g21c91b65699_0_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a:pPr>
            <a:r>
              <a:rPr lang="en-US" sz="2000">
                <a:solidFill>
                  <a:srgbClr val="000000"/>
                </a:solidFill>
              </a:rPr>
              <a:t>Name of the paper : Meta-DermDiagnosis: Few-Shot Skin Disease Identification using</a:t>
            </a:r>
            <a:endParaRPr sz="2000">
              <a:solidFill>
                <a:srgbClr val="000000"/>
              </a:solidFill>
            </a:endParaRPr>
          </a:p>
          <a:p>
            <a:pPr indent="0" lvl="0" marL="0" rtl="0" algn="l">
              <a:lnSpc>
                <a:spcPct val="90000"/>
              </a:lnSpc>
              <a:spcBef>
                <a:spcPts val="0"/>
              </a:spcBef>
              <a:spcAft>
                <a:spcPts val="0"/>
              </a:spcAft>
              <a:buNone/>
            </a:pPr>
            <a:r>
              <a:rPr lang="en-US">
                <a:solidFill>
                  <a:srgbClr val="000000"/>
                </a:solidFill>
              </a:rPr>
              <a:t> </a:t>
            </a:r>
            <a:r>
              <a:rPr lang="en-US" sz="2000">
                <a:solidFill>
                  <a:srgbClr val="000000"/>
                </a:solidFill>
              </a:rPr>
              <a:t>Meta-Learning</a:t>
            </a:r>
            <a:endParaRPr>
              <a:solidFill>
                <a:srgbClr val="000000"/>
              </a:solidFill>
            </a:endParaRPr>
          </a:p>
          <a:p>
            <a:pPr indent="-127000" lvl="0" marL="91440" rtl="0" algn="l">
              <a:lnSpc>
                <a:spcPct val="90000"/>
              </a:lnSpc>
              <a:spcBef>
                <a:spcPts val="0"/>
              </a:spcBef>
              <a:spcAft>
                <a:spcPts val="0"/>
              </a:spcAft>
              <a:buSzPts val="2000"/>
              <a:buChar char="●"/>
            </a:pPr>
            <a:r>
              <a:rPr lang="en-US" sz="2000">
                <a:solidFill>
                  <a:srgbClr val="222222"/>
                </a:solidFill>
              </a:rPr>
              <a:t>Author : </a:t>
            </a:r>
            <a:r>
              <a:rPr lang="en-US">
                <a:solidFill>
                  <a:srgbClr val="222222"/>
                </a:solidFill>
              </a:rPr>
              <a:t>Kushagra Mahajan, Monika Sharma, Lovekesh Vig</a:t>
            </a:r>
            <a:endParaRPr/>
          </a:p>
          <a:p>
            <a:pPr indent="-127000" lvl="0" marL="91440" rtl="0" algn="l">
              <a:lnSpc>
                <a:spcPct val="90000"/>
              </a:lnSpc>
              <a:spcBef>
                <a:spcPts val="1400"/>
              </a:spcBef>
              <a:spcAft>
                <a:spcPts val="0"/>
              </a:spcAft>
              <a:buSzPts val="2000"/>
              <a:buChar char="●"/>
            </a:pPr>
            <a:r>
              <a:rPr b="0" i="0" lang="en-US" sz="2000">
                <a:solidFill>
                  <a:srgbClr val="222222"/>
                </a:solidFill>
              </a:rPr>
              <a:t>Year of Publication : 202</a:t>
            </a:r>
            <a:r>
              <a:rPr lang="en-US">
                <a:solidFill>
                  <a:srgbClr val="222222"/>
                </a:solidFill>
              </a:rPr>
              <a:t>0</a:t>
            </a:r>
            <a:r>
              <a:rPr b="0" i="0" lang="en-US" sz="2000">
                <a:solidFill>
                  <a:srgbClr val="222222"/>
                </a:solidFill>
              </a:rPr>
              <a:t>.</a:t>
            </a:r>
            <a:endParaRPr/>
          </a:p>
          <a:p>
            <a:pPr indent="-127000" lvl="0" marL="91440" rtl="0" algn="l">
              <a:lnSpc>
                <a:spcPct val="90000"/>
              </a:lnSpc>
              <a:spcBef>
                <a:spcPts val="1400"/>
              </a:spcBef>
              <a:spcAft>
                <a:spcPts val="0"/>
              </a:spcAft>
              <a:buSzPts val="2000"/>
              <a:buChar char="●"/>
            </a:pPr>
            <a:r>
              <a:rPr lang="en-US" sz="2000">
                <a:solidFill>
                  <a:srgbClr val="222222"/>
                </a:solidFill>
              </a:rPr>
              <a:t>Implications : </a:t>
            </a:r>
            <a:r>
              <a:rPr lang="en-US">
                <a:solidFill>
                  <a:srgbClr val="222222"/>
                </a:solidFill>
              </a:rPr>
              <a:t>The proposed network Meta-Derm Diagnosis which utilizes meta-learning for identification of rare diseases with much less annotated data.It consists of a meta-learner which involves training the neural network for few-shot image classification tasks based on an initial set of class labels.Proposed method uses Reptile(i.e., gradient-based method) and Prototypical networks (i.e., distance metric based learner) to identify skin lesions from medical image.</a:t>
            </a:r>
            <a:endParaRPr sz="2000">
              <a:solidFill>
                <a:srgbClr val="222222"/>
              </a:solidFill>
            </a:endParaRPr>
          </a:p>
          <a:p>
            <a:pPr indent="-127000" lvl="0" marL="91440" rtl="0" algn="l">
              <a:lnSpc>
                <a:spcPct val="90000"/>
              </a:lnSpc>
              <a:spcBef>
                <a:spcPts val="1400"/>
              </a:spcBef>
              <a:spcAft>
                <a:spcPts val="0"/>
              </a:spcAft>
              <a:buSzPts val="2000"/>
              <a:buChar char="●"/>
            </a:pPr>
            <a:r>
              <a:rPr lang="en-US" sz="2000"/>
              <a:t>Results  :  </a:t>
            </a:r>
            <a:r>
              <a:rPr lang="en-US" sz="2200"/>
              <a:t>The accuracy  achieved was about </a:t>
            </a:r>
            <a:r>
              <a:rPr lang="en-US" sz="2200"/>
              <a:t>82.1</a:t>
            </a:r>
            <a:r>
              <a:rPr lang="en-US" sz="2200"/>
              <a:t>.</a:t>
            </a:r>
            <a:endParaRPr sz="2200"/>
          </a:p>
          <a:p>
            <a:pPr indent="35560" lvl="0" marL="91440" rtl="0" algn="l">
              <a:lnSpc>
                <a:spcPct val="90000"/>
              </a:lnSpc>
              <a:spcBef>
                <a:spcPts val="1400"/>
              </a:spcBef>
              <a:spcAft>
                <a:spcPts val="0"/>
              </a:spcAft>
              <a:buSzPts val="2000"/>
              <a:buFont typeface="Times New Roman"/>
              <a:buNone/>
            </a:pPr>
            <a:r>
              <a:t/>
            </a:r>
            <a:endParaRPr sz="2000"/>
          </a:p>
        </p:txBody>
      </p:sp>
      <p:sp>
        <p:nvSpPr>
          <p:cNvPr id="158" name="Google Shape;158;g21c91b65699_0_0"/>
          <p:cNvSpPr/>
          <p:nvPr/>
        </p:nvSpPr>
        <p:spPr>
          <a:xfrm>
            <a:off x="0" y="-184666"/>
            <a:ext cx="341700" cy="369300"/>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59" name="Google Shape;159;g21c91b65699_0_0">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60" name="Google Shape;160;g21c91b65699_0_0">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1c91b65699_0_10"/>
          <p:cNvSpPr txBox="1"/>
          <p:nvPr>
            <p:ph type="title"/>
          </p:nvPr>
        </p:nvSpPr>
        <p:spPr>
          <a:xfrm>
            <a:off x="1097280" y="286604"/>
            <a:ext cx="10058400" cy="128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u="sng"/>
              <a:t>Paper 6</a:t>
            </a:r>
            <a:endParaRPr u="sng"/>
          </a:p>
        </p:txBody>
      </p:sp>
      <p:sp>
        <p:nvSpPr>
          <p:cNvPr id="166" name="Google Shape;166;g21c91b65699_0_1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a:pPr>
            <a:r>
              <a:rPr lang="en-US" sz="2000">
                <a:solidFill>
                  <a:srgbClr val="000000"/>
                </a:solidFill>
              </a:rPr>
              <a:t>Name of the paper : </a:t>
            </a:r>
            <a:r>
              <a:rPr lang="en-US">
                <a:solidFill>
                  <a:srgbClr val="000000"/>
                </a:solidFill>
              </a:rPr>
              <a:t>Meta-ensemble learning with a multi -headed models for few -shot problems</a:t>
            </a:r>
            <a:endParaRPr>
              <a:solidFill>
                <a:srgbClr val="000000"/>
              </a:solidFill>
            </a:endParaRPr>
          </a:p>
          <a:p>
            <a:pPr indent="-127000" lvl="0" marL="91440" rtl="0" algn="l">
              <a:lnSpc>
                <a:spcPct val="90000"/>
              </a:lnSpc>
              <a:spcBef>
                <a:spcPts val="0"/>
              </a:spcBef>
              <a:spcAft>
                <a:spcPts val="0"/>
              </a:spcAft>
              <a:buSzPts val="2000"/>
              <a:buChar char="●"/>
            </a:pPr>
            <a:r>
              <a:rPr lang="en-US" sz="2000">
                <a:solidFill>
                  <a:srgbClr val="222222"/>
                </a:solidFill>
              </a:rPr>
              <a:t>Author : Seokhyeon Ha, Youngseok Yoon,Jungwoo Lee</a:t>
            </a:r>
            <a:endParaRPr>
              <a:solidFill>
                <a:srgbClr val="222222"/>
              </a:solidFill>
            </a:endParaRPr>
          </a:p>
          <a:p>
            <a:pPr indent="-127000" lvl="0" marL="91440" rtl="0" algn="l">
              <a:lnSpc>
                <a:spcPct val="90000"/>
              </a:lnSpc>
              <a:spcBef>
                <a:spcPts val="0"/>
              </a:spcBef>
              <a:spcAft>
                <a:spcPts val="0"/>
              </a:spcAft>
              <a:buSzPts val="2000"/>
              <a:buChar char="●"/>
            </a:pPr>
            <a:r>
              <a:rPr b="0" i="0" lang="en-US" sz="2000">
                <a:solidFill>
                  <a:srgbClr val="222222"/>
                </a:solidFill>
              </a:rPr>
              <a:t>Year of Publication : 202</a:t>
            </a:r>
            <a:r>
              <a:rPr lang="en-US">
                <a:solidFill>
                  <a:srgbClr val="222222"/>
                </a:solidFill>
              </a:rPr>
              <a:t>2</a:t>
            </a:r>
            <a:r>
              <a:rPr b="0" i="0" lang="en-US" sz="2000">
                <a:solidFill>
                  <a:srgbClr val="222222"/>
                </a:solidFill>
              </a:rPr>
              <a:t>.</a:t>
            </a:r>
            <a:endParaRPr/>
          </a:p>
          <a:p>
            <a:pPr indent="-127000" lvl="0" marL="91440" rtl="0" algn="l">
              <a:lnSpc>
                <a:spcPct val="90000"/>
              </a:lnSpc>
              <a:spcBef>
                <a:spcPts val="1400"/>
              </a:spcBef>
              <a:spcAft>
                <a:spcPts val="0"/>
              </a:spcAft>
              <a:buSzPts val="2000"/>
              <a:buChar char="●"/>
            </a:pPr>
            <a:r>
              <a:rPr lang="en-US" sz="2000">
                <a:solidFill>
                  <a:srgbClr val="222222"/>
                </a:solidFill>
              </a:rPr>
              <a:t>Implications : To address </a:t>
            </a:r>
            <a:r>
              <a:rPr lang="en-US">
                <a:solidFill>
                  <a:srgbClr val="222222"/>
                </a:solidFill>
              </a:rPr>
              <a:t>generalization</a:t>
            </a:r>
            <a:r>
              <a:rPr lang="en-US" sz="2000">
                <a:solidFill>
                  <a:srgbClr val="222222"/>
                </a:solidFill>
              </a:rPr>
              <a:t> in meta</a:t>
            </a:r>
            <a:r>
              <a:rPr lang="en-US">
                <a:solidFill>
                  <a:srgbClr val="222222"/>
                </a:solidFill>
              </a:rPr>
              <a:t>-learning the proposed meta-ensemble learning approach combines  a multi-input multi-output (MIMO) configuration,which creates multiple subnetworks in single model.It combines several different tasks into an input structures multiple times and single model learns multiple tasks simultaneously which improves generalizations and reduces over-fitting.</a:t>
            </a:r>
            <a:endParaRPr>
              <a:solidFill>
                <a:srgbClr val="222222"/>
              </a:solidFill>
            </a:endParaRPr>
          </a:p>
          <a:p>
            <a:pPr indent="-127000" lvl="0" marL="91440" rtl="0" algn="l">
              <a:lnSpc>
                <a:spcPct val="90000"/>
              </a:lnSpc>
              <a:spcBef>
                <a:spcPts val="1400"/>
              </a:spcBef>
              <a:spcAft>
                <a:spcPts val="0"/>
              </a:spcAft>
              <a:buSzPts val="2000"/>
              <a:buChar char="●"/>
            </a:pPr>
            <a:r>
              <a:rPr lang="en-US" sz="2000"/>
              <a:t>Results  :  </a:t>
            </a:r>
            <a:r>
              <a:rPr lang="en-US" sz="2200"/>
              <a:t>The accuracy  achieved was about 68.92</a:t>
            </a:r>
            <a:endParaRPr sz="2200"/>
          </a:p>
          <a:p>
            <a:pPr indent="35560" lvl="0" marL="91440" rtl="0" algn="l">
              <a:lnSpc>
                <a:spcPct val="90000"/>
              </a:lnSpc>
              <a:spcBef>
                <a:spcPts val="1400"/>
              </a:spcBef>
              <a:spcAft>
                <a:spcPts val="0"/>
              </a:spcAft>
              <a:buSzPts val="2000"/>
              <a:buFont typeface="Times New Roman"/>
              <a:buNone/>
            </a:pPr>
            <a:r>
              <a:t/>
            </a:r>
            <a:endParaRPr sz="2000"/>
          </a:p>
        </p:txBody>
      </p:sp>
      <p:sp>
        <p:nvSpPr>
          <p:cNvPr id="167" name="Google Shape;167;g21c91b65699_0_10"/>
          <p:cNvSpPr/>
          <p:nvPr/>
        </p:nvSpPr>
        <p:spPr>
          <a:xfrm>
            <a:off x="0" y="-184666"/>
            <a:ext cx="341700" cy="369300"/>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3527C"/>
              </a:buClr>
              <a:buSzPts val="900"/>
              <a:buFont typeface="Roboto"/>
              <a:buNone/>
            </a:pPr>
            <a:r>
              <a:rPr b="0" i="0" lang="en-US" sz="900" u="sng" cap="none" strike="noStrike">
                <a:solidFill>
                  <a:srgbClr val="23527C"/>
                </a:solidFill>
                <a:latin typeface="Roboto"/>
                <a:ea typeface="Roboto"/>
                <a:cs typeface="Roboto"/>
                <a:sym typeface="Roboto"/>
              </a:rPr>
              <a:t>  </a:t>
            </a:r>
            <a:r>
              <a:rPr b="0" i="0" lang="en-US" sz="1800" u="sng" cap="none" strike="noStrike">
                <a:solidFill>
                  <a:srgbClr val="23527C"/>
                </a:solidFill>
                <a:latin typeface="Roboto"/>
                <a:ea typeface="Roboto"/>
                <a:cs typeface="Roboto"/>
                <a:sym typeface="Roboto"/>
              </a:rPr>
              <a:t> </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68" name="Google Shape;168;g21c91b65699_0_10">
            <a:hlinkClick r:id="rId3"/>
          </p:cNvPr>
          <p:cNvPicPr preferRelativeResize="0"/>
          <p:nvPr/>
        </p:nvPicPr>
        <p:blipFill rotWithShape="1">
          <a:blip r:embed="rId4">
            <a:alphaModFix/>
          </a:blip>
          <a:srcRect b="0" l="0" r="0" t="0"/>
          <a:stretch/>
        </p:blipFill>
        <p:spPr>
          <a:xfrm>
            <a:off x="901700" y="-136525"/>
            <a:ext cx="9525" cy="9525"/>
          </a:xfrm>
          <a:prstGeom prst="rect">
            <a:avLst/>
          </a:prstGeom>
          <a:noFill/>
          <a:ln>
            <a:noFill/>
          </a:ln>
        </p:spPr>
      </p:pic>
      <p:pic>
        <p:nvPicPr>
          <p:cNvPr id="169" name="Google Shape;169;g21c91b65699_0_10">
            <a:hlinkClick r:id="rId5"/>
          </p:cNvPr>
          <p:cNvPicPr preferRelativeResize="0"/>
          <p:nvPr/>
        </p:nvPicPr>
        <p:blipFill rotWithShape="1">
          <a:blip r:embed="rId4">
            <a:alphaModFix/>
          </a:blip>
          <a:srcRect b="0" l="0" r="0" t="0"/>
          <a:stretch/>
        </p:blipFill>
        <p:spPr>
          <a:xfrm>
            <a:off x="2262188" y="-136525"/>
            <a:ext cx="9525" cy="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2022-08-23T10:46:03Z</dcterms:created>
  <dc:creator>Lenovo</dc:creator>
</cp:coreProperties>
</file>