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5" r:id="rId4"/>
    <p:sldId id="329" r:id="rId5"/>
    <p:sldId id="319" r:id="rId6"/>
    <p:sldId id="326" r:id="rId7"/>
    <p:sldId id="320" r:id="rId8"/>
    <p:sldId id="321" r:id="rId9"/>
    <p:sldId id="318" r:id="rId10"/>
    <p:sldId id="327" r:id="rId11"/>
    <p:sldId id="258" r:id="rId12"/>
    <p:sldId id="261" r:id="rId13"/>
    <p:sldId id="259" r:id="rId14"/>
    <p:sldId id="336" r:id="rId15"/>
    <p:sldId id="337" r:id="rId16"/>
    <p:sldId id="338" r:id="rId17"/>
    <p:sldId id="339" r:id="rId18"/>
    <p:sldId id="342" r:id="rId19"/>
    <p:sldId id="340" r:id="rId20"/>
    <p:sldId id="330" r:id="rId21"/>
    <p:sldId id="331" r:id="rId22"/>
    <p:sldId id="262" r:id="rId23"/>
    <p:sldId id="263" r:id="rId24"/>
    <p:sldId id="264" r:id="rId25"/>
    <p:sldId id="265" r:id="rId26"/>
    <p:sldId id="332" r:id="rId27"/>
    <p:sldId id="322" r:id="rId28"/>
    <p:sldId id="283" r:id="rId29"/>
    <p:sldId id="284" r:id="rId30"/>
    <p:sldId id="285" r:id="rId31"/>
    <p:sldId id="333" r:id="rId32"/>
    <p:sldId id="334" r:id="rId33"/>
    <p:sldId id="286" r:id="rId34"/>
    <p:sldId id="287" r:id="rId35"/>
    <p:sldId id="289" r:id="rId36"/>
    <p:sldId id="288" r:id="rId37"/>
    <p:sldId id="308" r:id="rId38"/>
    <p:sldId id="309" r:id="rId39"/>
    <p:sldId id="291" r:id="rId40"/>
    <p:sldId id="299" r:id="rId41"/>
    <p:sldId id="300" r:id="rId42"/>
    <p:sldId id="292" r:id="rId43"/>
    <p:sldId id="293" r:id="rId44"/>
    <p:sldId id="301" r:id="rId45"/>
    <p:sldId id="302" r:id="rId46"/>
    <p:sldId id="341" r:id="rId47"/>
    <p:sldId id="303" r:id="rId48"/>
    <p:sldId id="315" r:id="rId49"/>
    <p:sldId id="304" r:id="rId50"/>
    <p:sldId id="305" r:id="rId51"/>
    <p:sldId id="306" r:id="rId52"/>
    <p:sldId id="294" r:id="rId53"/>
    <p:sldId id="295" r:id="rId54"/>
    <p:sldId id="310" r:id="rId55"/>
    <p:sldId id="314" r:id="rId56"/>
    <p:sldId id="323" r:id="rId57"/>
    <p:sldId id="26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an majid" initials="Am" lastIdx="1" clrIdx="0">
    <p:extLst>
      <p:ext uri="{19B8F6BF-5375-455C-9EA6-DF929625EA0E}">
        <p15:presenceInfo xmlns:p15="http://schemas.microsoft.com/office/powerpoint/2012/main" userId="e8298dc6e7426e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28T20:10:40.27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04-04-2025</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04-04-2025</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306286" y="2090393"/>
            <a:ext cx="9144000" cy="2077948"/>
          </a:xfrm>
        </p:spPr>
        <p:txBody>
          <a:bodyPr>
            <a:normAutofit fontScale="90000"/>
          </a:bodyPr>
          <a:lstStyle/>
          <a:p>
            <a:pPr>
              <a:lnSpc>
                <a:spcPct val="150000"/>
              </a:lnSpc>
            </a:pPr>
            <a:br>
              <a:rPr lang="en-US" sz="40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THIRD REVIEW</a:t>
            </a:r>
            <a:br>
              <a:rPr lang="en-US" sz="4000"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Voice-enabled Chat-Bot for Admission Queries of SRM</a:t>
            </a:r>
            <a:br>
              <a:rPr lang="en-US" sz="4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SRM Institute of Science and Technology</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CINTEL(Computational Intelligence) Department </a:t>
            </a:r>
            <a:br>
              <a:rPr lang="en-US" sz="4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 </a:t>
            </a:r>
            <a:r>
              <a:rPr lang="en-US" sz="1800" dirty="0">
                <a:latin typeface="Times New Roman" panose="02020603050405020304" pitchFamily="18" charset="0"/>
                <a:cs typeface="Times New Roman" panose="02020603050405020304" pitchFamily="18" charset="0"/>
              </a:rPr>
              <a:t>PRODUCT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SDG-4 Quality Education </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380145" y="4325420"/>
            <a:ext cx="11435136" cy="1203699"/>
          </a:xfrm>
        </p:spPr>
        <p:txBody>
          <a:bodyPr>
            <a:normAutofit fontScale="92500" lnSpcReduction="10000"/>
          </a:bodyPr>
          <a:lstStyle/>
          <a:p>
            <a:pPr algn="l"/>
            <a:r>
              <a:rPr lang="en-US" dirty="0">
                <a:latin typeface="Times New Roman" panose="02020603050405020304" pitchFamily="18" charset="0"/>
                <a:cs typeface="Times New Roman" panose="02020603050405020304" pitchFamily="18" charset="0"/>
              </a:rPr>
              <a:t>Project guide-</a:t>
            </a:r>
          </a:p>
          <a:p>
            <a:pPr algn="l"/>
            <a:r>
              <a:rPr lang="en-US" sz="2400" dirty="0">
                <a:latin typeface="Times New Roman" panose="02020603050405020304" pitchFamily="18" charset="0"/>
                <a:cs typeface="Times New Roman" panose="02020603050405020304" pitchFamily="18" charset="0"/>
              </a:rPr>
              <a:t>DR. RESHMY AK                                                       SHREEYA CHAUHAN RA2111026010276</a:t>
            </a:r>
          </a:p>
          <a:p>
            <a:pPr algn="l"/>
            <a:r>
              <a:rPr lang="en-US" sz="2400" dirty="0">
                <a:latin typeface="Times New Roman" panose="02020603050405020304" pitchFamily="18" charset="0"/>
                <a:cs typeface="Times New Roman" panose="02020603050405020304" pitchFamily="18" charset="0"/>
              </a:rPr>
              <a:t>                                                                                      AMAAN MAJID RA2111026010178</a:t>
            </a:r>
          </a:p>
          <a:p>
            <a:pPr algn="l"/>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45A0DE4-8ABD-7371-96E5-DA2D45F84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380" y="792623"/>
            <a:ext cx="4495799" cy="5737694"/>
          </a:xfrm>
          <a:prstGeom prst="rect">
            <a:avLst/>
          </a:prstGeom>
        </p:spPr>
      </p:pic>
      <p:sp>
        <p:nvSpPr>
          <p:cNvPr id="10" name="Title 1">
            <a:extLst>
              <a:ext uri="{FF2B5EF4-FFF2-40B4-BE49-F238E27FC236}">
                <a16:creationId xmlns:a16="http://schemas.microsoft.com/office/drawing/2014/main" id="{897BAEF5-469C-A1EA-730F-C47DBA3D90CF}"/>
              </a:ext>
            </a:extLst>
          </p:cNvPr>
          <p:cNvSpPr>
            <a:spLocks noGrp="1"/>
          </p:cNvSpPr>
          <p:nvPr>
            <p:ph type="title"/>
          </p:nvPr>
        </p:nvSpPr>
        <p:spPr>
          <a:xfrm>
            <a:off x="279400" y="-197115"/>
            <a:ext cx="10515600" cy="1325563"/>
          </a:xfrm>
        </p:spPr>
        <p:txBody>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End Product Representation </a:t>
            </a:r>
            <a:endParaRPr lang="en-IN" dirty="0"/>
          </a:p>
        </p:txBody>
      </p:sp>
      <p:sp>
        <p:nvSpPr>
          <p:cNvPr id="15" name="Oval 14">
            <a:extLst>
              <a:ext uri="{FF2B5EF4-FFF2-40B4-BE49-F238E27FC236}">
                <a16:creationId xmlns:a16="http://schemas.microsoft.com/office/drawing/2014/main" id="{81041C99-906F-4488-77EC-9057DF75228B}"/>
              </a:ext>
            </a:extLst>
          </p:cNvPr>
          <p:cNvSpPr/>
          <p:nvPr/>
        </p:nvSpPr>
        <p:spPr>
          <a:xfrm>
            <a:off x="5032997" y="4289196"/>
            <a:ext cx="2884602" cy="20269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C99596C5-E5D0-5864-46A7-3CCF0F92BE19}"/>
              </a:ext>
            </a:extLst>
          </p:cNvPr>
          <p:cNvCxnSpPr/>
          <p:nvPr/>
        </p:nvCxnSpPr>
        <p:spPr>
          <a:xfrm flipV="1">
            <a:off x="7315200" y="3883843"/>
            <a:ext cx="904973" cy="565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37CC0A0-DED9-D388-0CD5-39732FFF7EE4}"/>
              </a:ext>
            </a:extLst>
          </p:cNvPr>
          <p:cNvCxnSpPr/>
          <p:nvPr/>
        </p:nvCxnSpPr>
        <p:spPr>
          <a:xfrm>
            <a:off x="7843101" y="3808429"/>
            <a:ext cx="377072" cy="7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8017949-713D-03AC-9F70-340A4195BD46}"/>
              </a:ext>
            </a:extLst>
          </p:cNvPr>
          <p:cNvCxnSpPr>
            <a:cxnSpLocks/>
          </p:cNvCxnSpPr>
          <p:nvPr/>
        </p:nvCxnSpPr>
        <p:spPr>
          <a:xfrm flipH="1">
            <a:off x="8054418" y="3912123"/>
            <a:ext cx="165755" cy="254524"/>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029F32E-531B-8F53-330E-F4018FE93C8B}"/>
              </a:ext>
            </a:extLst>
          </p:cNvPr>
          <p:cNvSpPr txBox="1"/>
          <p:nvPr/>
        </p:nvSpPr>
        <p:spPr>
          <a:xfrm>
            <a:off x="8128130" y="3661470"/>
            <a:ext cx="2463539" cy="369332"/>
          </a:xfrm>
          <a:prstGeom prst="rect">
            <a:avLst/>
          </a:prstGeom>
          <a:noFill/>
        </p:spPr>
        <p:txBody>
          <a:bodyPr wrap="square" rtlCol="0">
            <a:spAutoFit/>
          </a:bodyPr>
          <a:lstStyle/>
          <a:p>
            <a:r>
              <a:rPr lang="en-IN" dirty="0"/>
              <a:t>External 2</a:t>
            </a:r>
            <a:r>
              <a:rPr lang="en-IN" baseline="30000" dirty="0"/>
              <a:t>nd</a:t>
            </a:r>
            <a:r>
              <a:rPr lang="en-IN" dirty="0"/>
              <a:t> layer/chain</a:t>
            </a:r>
          </a:p>
        </p:txBody>
      </p:sp>
      <p:cxnSp>
        <p:nvCxnSpPr>
          <p:cNvPr id="6" name="Straight Connector 5">
            <a:extLst>
              <a:ext uri="{FF2B5EF4-FFF2-40B4-BE49-F238E27FC236}">
                <a16:creationId xmlns:a16="http://schemas.microsoft.com/office/drawing/2014/main" id="{5857CE3E-7EDD-49BD-1DE9-84F7D3EA5843}"/>
              </a:ext>
            </a:extLst>
          </p:cNvPr>
          <p:cNvCxnSpPr>
            <a:cxnSpLocks/>
          </p:cNvCxnSpPr>
          <p:nvPr/>
        </p:nvCxnSpPr>
        <p:spPr>
          <a:xfrm flipH="1">
            <a:off x="2498103" y="3525625"/>
            <a:ext cx="11312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ED0093-1913-BFE3-A920-CEEA675213E9}"/>
              </a:ext>
            </a:extLst>
          </p:cNvPr>
          <p:cNvCxnSpPr/>
          <p:nvPr/>
        </p:nvCxnSpPr>
        <p:spPr>
          <a:xfrm flipH="1">
            <a:off x="2498103" y="5618375"/>
            <a:ext cx="27903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E7641BA-6A18-2E96-E0F6-9D32B80D7007}"/>
              </a:ext>
            </a:extLst>
          </p:cNvPr>
          <p:cNvCxnSpPr/>
          <p:nvPr/>
        </p:nvCxnSpPr>
        <p:spPr>
          <a:xfrm>
            <a:off x="2498103" y="3525625"/>
            <a:ext cx="0" cy="641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695F3CA-6E8A-758D-EB71-3B9C9DFD88ED}"/>
              </a:ext>
            </a:extLst>
          </p:cNvPr>
          <p:cNvCxnSpPr/>
          <p:nvPr/>
        </p:nvCxnSpPr>
        <p:spPr>
          <a:xfrm flipV="1">
            <a:off x="2498103" y="5081047"/>
            <a:ext cx="0" cy="537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B690A3-BFE2-9A4E-8147-9C6530CF7D82}"/>
              </a:ext>
            </a:extLst>
          </p:cNvPr>
          <p:cNvCxnSpPr/>
          <p:nvPr/>
        </p:nvCxnSpPr>
        <p:spPr>
          <a:xfrm flipH="1">
            <a:off x="2328421" y="5081047"/>
            <a:ext cx="169682" cy="2356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E42369D-FF1E-5411-1AF5-8DCF525EA4C7}"/>
              </a:ext>
            </a:extLst>
          </p:cNvPr>
          <p:cNvCxnSpPr/>
          <p:nvPr/>
        </p:nvCxnSpPr>
        <p:spPr>
          <a:xfrm>
            <a:off x="2498103" y="5081047"/>
            <a:ext cx="169683" cy="292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39DC61C-EA20-D2F5-AC1D-90101D76D869}"/>
              </a:ext>
            </a:extLst>
          </p:cNvPr>
          <p:cNvCxnSpPr/>
          <p:nvPr/>
        </p:nvCxnSpPr>
        <p:spPr>
          <a:xfrm flipH="1" flipV="1">
            <a:off x="2328421" y="4030802"/>
            <a:ext cx="169682" cy="13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BA7C7AF-A88F-30EC-7A81-59988AC48860}"/>
              </a:ext>
            </a:extLst>
          </p:cNvPr>
          <p:cNvCxnSpPr/>
          <p:nvPr/>
        </p:nvCxnSpPr>
        <p:spPr>
          <a:xfrm flipV="1">
            <a:off x="2498103" y="4030802"/>
            <a:ext cx="169683" cy="135845"/>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A9A55F-299E-A011-4387-E1B77DA323A0}"/>
              </a:ext>
            </a:extLst>
          </p:cNvPr>
          <p:cNvSpPr/>
          <p:nvPr/>
        </p:nvSpPr>
        <p:spPr>
          <a:xfrm>
            <a:off x="1593130" y="4166647"/>
            <a:ext cx="1721825" cy="85782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CB7A9458-D3AA-2633-3E72-CC3FD547E430}"/>
              </a:ext>
            </a:extLst>
          </p:cNvPr>
          <p:cNvSpPr txBox="1"/>
          <p:nvPr/>
        </p:nvSpPr>
        <p:spPr>
          <a:xfrm>
            <a:off x="1753386" y="4383290"/>
            <a:ext cx="1424755" cy="369332"/>
          </a:xfrm>
          <a:prstGeom prst="rect">
            <a:avLst/>
          </a:prstGeom>
          <a:noFill/>
        </p:spPr>
        <p:txBody>
          <a:bodyPr wrap="square" rtlCol="0">
            <a:spAutoFit/>
          </a:bodyPr>
          <a:lstStyle/>
          <a:p>
            <a:r>
              <a:rPr lang="en-IN" dirty="0"/>
              <a:t>Evaluation</a:t>
            </a:r>
          </a:p>
        </p:txBody>
      </p:sp>
      <p:sp>
        <p:nvSpPr>
          <p:cNvPr id="32" name="Oval 31">
            <a:extLst>
              <a:ext uri="{FF2B5EF4-FFF2-40B4-BE49-F238E27FC236}">
                <a16:creationId xmlns:a16="http://schemas.microsoft.com/office/drawing/2014/main" id="{FB93FB0F-E66A-CBB3-A6AC-F39EE1CE471D}"/>
              </a:ext>
            </a:extLst>
          </p:cNvPr>
          <p:cNvSpPr/>
          <p:nvPr/>
        </p:nvSpPr>
        <p:spPr>
          <a:xfrm>
            <a:off x="959767" y="3846136"/>
            <a:ext cx="2884602" cy="202693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3" name="Straight Connector 32">
            <a:extLst>
              <a:ext uri="{FF2B5EF4-FFF2-40B4-BE49-F238E27FC236}">
                <a16:creationId xmlns:a16="http://schemas.microsoft.com/office/drawing/2014/main" id="{80D9E283-B609-F58E-9C68-4F1C6EFC838B}"/>
              </a:ext>
            </a:extLst>
          </p:cNvPr>
          <p:cNvCxnSpPr>
            <a:cxnSpLocks/>
          </p:cNvCxnSpPr>
          <p:nvPr/>
        </p:nvCxnSpPr>
        <p:spPr>
          <a:xfrm flipV="1">
            <a:off x="1189905" y="3591612"/>
            <a:ext cx="904973" cy="565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4049BA-08B2-48EF-7665-9B0FFCA71967}"/>
              </a:ext>
            </a:extLst>
          </p:cNvPr>
          <p:cNvCxnSpPr>
            <a:cxnSpLocks/>
          </p:cNvCxnSpPr>
          <p:nvPr/>
        </p:nvCxnSpPr>
        <p:spPr>
          <a:xfrm>
            <a:off x="1717806" y="3516198"/>
            <a:ext cx="377072" cy="75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A88E221-3EE8-EF54-DC5F-09677D7FF1AF}"/>
              </a:ext>
            </a:extLst>
          </p:cNvPr>
          <p:cNvCxnSpPr>
            <a:cxnSpLocks/>
          </p:cNvCxnSpPr>
          <p:nvPr/>
        </p:nvCxnSpPr>
        <p:spPr>
          <a:xfrm flipH="1">
            <a:off x="1929123" y="3572748"/>
            <a:ext cx="116494" cy="30166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527CE76-BB50-C395-95E3-309EEF41298D}"/>
              </a:ext>
            </a:extLst>
          </p:cNvPr>
          <p:cNvSpPr txBox="1"/>
          <p:nvPr/>
        </p:nvSpPr>
        <p:spPr>
          <a:xfrm>
            <a:off x="918818" y="3231707"/>
            <a:ext cx="2463539" cy="369332"/>
          </a:xfrm>
          <a:prstGeom prst="rect">
            <a:avLst/>
          </a:prstGeom>
          <a:noFill/>
        </p:spPr>
        <p:txBody>
          <a:bodyPr wrap="square" rtlCol="0">
            <a:spAutoFit/>
          </a:bodyPr>
          <a:lstStyle/>
          <a:p>
            <a:r>
              <a:rPr lang="en-IN" dirty="0"/>
              <a:t>Current Focus</a:t>
            </a:r>
          </a:p>
        </p:txBody>
      </p:sp>
    </p:spTree>
    <p:extLst>
      <p:ext uri="{BB962C8B-B14F-4D97-AF65-F5344CB8AC3E}">
        <p14:creationId xmlns:p14="http://schemas.microsoft.com/office/powerpoint/2010/main" val="3366397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18256"/>
            <a:ext cx="10515600" cy="662782"/>
          </a:xfrm>
        </p:spPr>
        <p:txBody>
          <a:bodyPr>
            <a:noAutofit/>
          </a:bodyPr>
          <a:lstStyle/>
          <a:p>
            <a:pPr algn="ctr"/>
            <a:r>
              <a:rPr lang="en-US"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424206" y="681038"/>
            <a:ext cx="11519555" cy="5137298"/>
          </a:xfrm>
        </p:spPr>
        <p:txBody>
          <a:bodyPr>
            <a:noAutofit/>
          </a:bodyPr>
          <a:lstStyle/>
          <a:p>
            <a:pPr marL="0" indent="0" algn="just">
              <a:lnSpc>
                <a:spcPct val="170000"/>
              </a:lnSpc>
              <a:buNone/>
            </a:pPr>
            <a:r>
              <a:rPr lang="en-US" sz="2000" dirty="0">
                <a:cs typeface="Arial" panose="020B0604020202020204" pitchFamily="34" charset="0"/>
              </a:rPr>
              <a:t>This project focuses on fine tuning our voice-enabled chatbot to streamline the admissions process for educational institutions. The chatbot will provide prospective students with information related to FAQs like  institution's programs, application procedures, and admission criteria. It will also help users to keep a track of important deadlines, understand required documents, and access details about tuition fees and available scholarships. By using </a:t>
            </a:r>
            <a:r>
              <a:rPr lang="en-US" sz="2000" dirty="0" err="1">
                <a:cs typeface="Arial" panose="020B0604020202020204" pitchFamily="34" charset="0"/>
              </a:rPr>
              <a:t>openAI’s</a:t>
            </a:r>
            <a:r>
              <a:rPr lang="en-US" sz="2000" dirty="0">
                <a:cs typeface="Arial" panose="020B0604020202020204" pitchFamily="34" charset="0"/>
              </a:rPr>
              <a:t> advanced natural language processing capabilities, the chatbot will interact with users in a conversational manner, offering precise and contextually relevant responses. This voice-enabled feature ensures that information is accessible and user-friendly, catering to those who prefer or require auditory interactions. The chatbot aims to enhance the admissions experience by reducing the need for manual intervention from admissions staff, thus improving overall efficiency. Utilizing advanced natural language processing and prompt engineering , it will deliver accurate and timely responses in a conversational format. This tool is designed to enhance user experience by offering immediate and accessible support, ultimately streamlining the admissions process and improving efficiency for both students and the institution.</a:t>
            </a:r>
            <a:endParaRPr lang="en-IN" sz="2000" dirty="0">
              <a:cs typeface="Arial" panose="020B0604020202020204" pitchFamily="34" charset="0"/>
            </a:endParaRPr>
          </a:p>
          <a:p>
            <a:pPr algn="just"/>
            <a:endParaRPr lang="en-IN" sz="2000" dirty="0">
              <a:cs typeface="Arial" panose="020B0604020202020204" pitchFamily="34" charset="0"/>
            </a:endParaRPr>
          </a:p>
        </p:txBody>
      </p:sp>
    </p:spTree>
    <p:extLst>
      <p:ext uri="{BB962C8B-B14F-4D97-AF65-F5344CB8AC3E}">
        <p14:creationId xmlns:p14="http://schemas.microsoft.com/office/powerpoint/2010/main" val="90761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68C4BE-E5D5-4D6E-CCF2-06F30B2A9E1D}"/>
              </a:ext>
            </a:extLst>
          </p:cNvPr>
          <p:cNvSpPr txBox="1">
            <a:spLocks/>
          </p:cNvSpPr>
          <p:nvPr/>
        </p:nvSpPr>
        <p:spPr>
          <a:xfrm>
            <a:off x="838200" y="272256"/>
            <a:ext cx="10515600" cy="12517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Old System</a:t>
            </a:r>
            <a:endParaRPr lang="en-IN" dirty="0"/>
          </a:p>
        </p:txBody>
      </p:sp>
      <p:sp>
        <p:nvSpPr>
          <p:cNvPr id="7" name="Rectangle 1">
            <a:extLst>
              <a:ext uri="{FF2B5EF4-FFF2-40B4-BE49-F238E27FC236}">
                <a16:creationId xmlns:a16="http://schemas.microsoft.com/office/drawing/2014/main" id="{72639649-E390-EEBD-AA03-F127279CCF60}"/>
              </a:ext>
            </a:extLst>
          </p:cNvPr>
          <p:cNvSpPr>
            <a:spLocks noGrp="1" noChangeArrowheads="1"/>
          </p:cNvSpPr>
          <p:nvPr>
            <p:ph idx="1"/>
          </p:nvPr>
        </p:nvSpPr>
        <p:spPr bwMode="auto">
          <a:xfrm>
            <a:off x="383095" y="590353"/>
            <a:ext cx="11808905"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current chatbot system is designed to efficiently handle admission-related queries for SRM University. It provides both text-based and voice-enabled interactions, making it accessible to a diverse audience. The architecture integrates advanced tools and frameworks to deliver fast, accurate, and context-aware responses.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chatbot accepts user queries through voice or text.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processes queries using the </a:t>
            </a:r>
            <a:r>
              <a:rPr kumimoji="0" lang="en-US" altLang="en-US" sz="2000" b="0" i="0" u="none" strike="noStrike" cap="none" normalizeH="0" baseline="0" dirty="0" err="1">
                <a:ln>
                  <a:noFill/>
                </a:ln>
                <a:solidFill>
                  <a:schemeClr val="tx1"/>
                </a:solidFill>
                <a:effectLst/>
                <a:latin typeface="Arial" panose="020B0604020202020204" pitchFamily="34" charset="0"/>
              </a:rPr>
              <a:t>LangChain</a:t>
            </a:r>
            <a:r>
              <a:rPr kumimoji="0" lang="en-US" altLang="en-US" sz="2000" b="0" i="0" u="none" strike="noStrike" cap="none" normalizeH="0" baseline="0" dirty="0">
                <a:ln>
                  <a:noFill/>
                </a:ln>
                <a:solidFill>
                  <a:schemeClr val="tx1"/>
                </a:solidFill>
                <a:effectLst/>
                <a:latin typeface="Arial" panose="020B0604020202020204" pitchFamily="34" charset="0"/>
              </a:rPr>
              <a:t> model for contextual and detailed responses.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Backend built with </a:t>
            </a:r>
            <a:r>
              <a:rPr kumimoji="0" lang="en-US" altLang="en-US" sz="2000" b="0" i="0" u="none" strike="noStrike" cap="none" normalizeH="0" baseline="0" dirty="0" err="1">
                <a:ln>
                  <a:noFill/>
                </a:ln>
                <a:solidFill>
                  <a:schemeClr val="tx1"/>
                </a:solidFill>
                <a:effectLst/>
                <a:latin typeface="Arial" panose="020B0604020202020204" pitchFamily="34" charset="0"/>
              </a:rPr>
              <a:t>FastAPI</a:t>
            </a:r>
            <a:r>
              <a:rPr kumimoji="0" lang="en-US" altLang="en-US" sz="2000" b="0" i="0" u="none" strike="noStrike" cap="none" normalizeH="0" baseline="0" dirty="0">
                <a:ln>
                  <a:noFill/>
                </a:ln>
                <a:solidFill>
                  <a:schemeClr val="tx1"/>
                </a:solidFill>
                <a:effectLst/>
                <a:latin typeface="Arial" panose="020B0604020202020204" pitchFamily="34" charset="0"/>
              </a:rPr>
              <a:t> manages API requests and responses.</a:t>
            </a: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chatbot does not have any evaluation metric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529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2A9A3-9386-72E4-292C-D3FCB3750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BCCB5-30F1-115B-5133-A3492983290C}"/>
              </a:ext>
            </a:extLst>
          </p:cNvPr>
          <p:cNvSpPr>
            <a:spLocks noGrp="1"/>
          </p:cNvSpPr>
          <p:nvPr>
            <p:ph type="title"/>
          </p:nvPr>
        </p:nvSpPr>
        <p:spPr>
          <a:xfrm>
            <a:off x="838200" y="272256"/>
            <a:ext cx="10515600" cy="1251744"/>
          </a:xfrm>
        </p:spPr>
        <p:txBody>
          <a:bodyPr>
            <a:normAutofit/>
          </a:bodyPr>
          <a:lstStyle/>
          <a:p>
            <a:pPr algn="ctr"/>
            <a:r>
              <a:rPr lang="en-US" b="1" dirty="0">
                <a:latin typeface="Times New Roman" panose="02020603050405020304" pitchFamily="18" charset="0"/>
                <a:cs typeface="Times New Roman" panose="02020603050405020304" pitchFamily="18" charset="0"/>
              </a:rPr>
              <a:t>New Developments</a:t>
            </a:r>
            <a:endParaRPr lang="en-IN" dirty="0"/>
          </a:p>
        </p:txBody>
      </p:sp>
      <p:sp>
        <p:nvSpPr>
          <p:cNvPr id="3" name="Content Placeholder 2">
            <a:extLst>
              <a:ext uri="{FF2B5EF4-FFF2-40B4-BE49-F238E27FC236}">
                <a16:creationId xmlns:a16="http://schemas.microsoft.com/office/drawing/2014/main" id="{C3CB5294-A901-B07F-95A3-80FC6BDFAE12}"/>
              </a:ext>
            </a:extLst>
          </p:cNvPr>
          <p:cNvSpPr>
            <a:spLocks noGrp="1"/>
          </p:cNvSpPr>
          <p:nvPr>
            <p:ph idx="1"/>
          </p:nvPr>
        </p:nvSpPr>
        <p:spPr>
          <a:xfrm>
            <a:off x="660400" y="1524000"/>
            <a:ext cx="10922000" cy="4927600"/>
          </a:xfrm>
        </p:spPr>
        <p:txBody>
          <a:bodyPr>
            <a:noAutofit/>
          </a:bodyPr>
          <a:lstStyle/>
          <a:p>
            <a:pPr algn="just">
              <a:lnSpc>
                <a:spcPct val="150000"/>
              </a:lnSpc>
            </a:pPr>
            <a:r>
              <a:rPr lang="en-US" sz="2000" dirty="0">
                <a:cs typeface="Times New Roman" panose="02020603050405020304" pitchFamily="18" charset="0"/>
              </a:rPr>
              <a:t>The updated chatbot system focuses on efficiently handling FAQs with a separate chain dedicated to frequently asked questions. </a:t>
            </a:r>
          </a:p>
          <a:p>
            <a:pPr algn="just">
              <a:lnSpc>
                <a:spcPct val="150000"/>
              </a:lnSpc>
            </a:pPr>
            <a:r>
              <a:rPr lang="en-US" sz="2000" dirty="0">
                <a:cs typeface="Times New Roman" panose="02020603050405020304" pitchFamily="18" charset="0"/>
              </a:rPr>
              <a:t>We have developed a separate format for representing our FAQ dataset</a:t>
            </a:r>
          </a:p>
          <a:p>
            <a:pPr algn="just">
              <a:lnSpc>
                <a:spcPct val="150000"/>
              </a:lnSpc>
            </a:pPr>
            <a:r>
              <a:rPr lang="en-US" sz="2000" dirty="0">
                <a:cs typeface="Times New Roman" panose="02020603050405020304" pitchFamily="18" charset="0"/>
              </a:rPr>
              <a:t>We have web-scraped the SRM University website and developed a FAQ Dataset</a:t>
            </a:r>
          </a:p>
          <a:p>
            <a:pPr algn="just">
              <a:lnSpc>
                <a:spcPct val="150000"/>
              </a:lnSpc>
            </a:pPr>
            <a:r>
              <a:rPr lang="en-US" sz="2000" dirty="0">
                <a:cs typeface="Times New Roman" panose="02020603050405020304" pitchFamily="18" charset="0"/>
              </a:rPr>
              <a:t>We have successfully developed a separate chain with the help of our </a:t>
            </a:r>
            <a:r>
              <a:rPr lang="en-US" sz="2000" dirty="0" err="1">
                <a:cs typeface="Times New Roman" panose="02020603050405020304" pitchFamily="18" charset="0"/>
              </a:rPr>
              <a:t>LangChain</a:t>
            </a:r>
            <a:r>
              <a:rPr lang="en-US" sz="2000" dirty="0">
                <a:cs typeface="Times New Roman" panose="02020603050405020304" pitchFamily="18" charset="0"/>
              </a:rPr>
              <a:t> library to feed the FAQ dataset</a:t>
            </a:r>
          </a:p>
          <a:p>
            <a:pPr algn="just">
              <a:lnSpc>
                <a:spcPct val="150000"/>
              </a:lnSpc>
            </a:pPr>
            <a:r>
              <a:rPr lang="en-US" sz="2000" dirty="0">
                <a:cs typeface="Times New Roman" panose="02020603050405020304" pitchFamily="18" charset="0"/>
              </a:rPr>
              <a:t>By using a separate chain just for the FAQs, the efficiency and accuracy of the chatbot will increase and its overall work will be a lot smoother. </a:t>
            </a:r>
          </a:p>
          <a:p>
            <a:pPr algn="just">
              <a:lnSpc>
                <a:spcPct val="150000"/>
              </a:lnSpc>
            </a:pPr>
            <a:r>
              <a:rPr lang="en-US" sz="2000" dirty="0">
                <a:cs typeface="Times New Roman" panose="02020603050405020304" pitchFamily="18" charset="0"/>
              </a:rPr>
              <a:t>A new evaluation metric was created called perplexity score.</a:t>
            </a:r>
          </a:p>
          <a:p>
            <a:pPr algn="just">
              <a:lnSpc>
                <a:spcPct val="150000"/>
              </a:lnSpc>
            </a:pPr>
            <a:endParaRPr lang="en-US" sz="2000" dirty="0">
              <a:cs typeface="Times New Roman" panose="02020603050405020304" pitchFamily="18" charset="0"/>
            </a:endParaRPr>
          </a:p>
          <a:p>
            <a:pPr algn="just">
              <a:lnSpc>
                <a:spcPct val="150000"/>
              </a:lnSpc>
            </a:pPr>
            <a:endParaRPr lang="en-US" sz="2000" dirty="0">
              <a:cs typeface="Times New Roman" panose="02020603050405020304" pitchFamily="18" charset="0"/>
            </a:endParaRPr>
          </a:p>
        </p:txBody>
      </p:sp>
    </p:spTree>
    <p:extLst>
      <p:ext uri="{BB962C8B-B14F-4D97-AF65-F5344CB8AC3E}">
        <p14:creationId xmlns:p14="http://schemas.microsoft.com/office/powerpoint/2010/main" val="1106572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75C48-34AE-7479-E91D-975A7BEFA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DA547-B789-49B8-597E-E26E4C809B47}"/>
              </a:ext>
            </a:extLst>
          </p:cNvPr>
          <p:cNvSpPr>
            <a:spLocks noGrp="1"/>
          </p:cNvSpPr>
          <p:nvPr>
            <p:ph type="title"/>
          </p:nvPr>
        </p:nvSpPr>
        <p:spPr>
          <a:xfrm>
            <a:off x="838200" y="272256"/>
            <a:ext cx="10515600" cy="1251744"/>
          </a:xfrm>
        </p:spPr>
        <p:txBody>
          <a:bodyPr>
            <a:normAutofit/>
          </a:bodyPr>
          <a:lstStyle/>
          <a:p>
            <a:pPr algn="ctr"/>
            <a:r>
              <a:rPr lang="en-US" b="1" dirty="0">
                <a:latin typeface="Times New Roman" panose="02020603050405020304" pitchFamily="18" charset="0"/>
                <a:cs typeface="Times New Roman" panose="02020603050405020304" pitchFamily="18" charset="0"/>
              </a:rPr>
              <a:t>Evaluation Metric within </a:t>
            </a:r>
            <a:r>
              <a:rPr lang="en-US" b="1" dirty="0" err="1">
                <a:latin typeface="Times New Roman" panose="02020603050405020304" pitchFamily="18" charset="0"/>
                <a:cs typeface="Times New Roman" panose="02020603050405020304" pitchFamily="18" charset="0"/>
              </a:rPr>
              <a:t>LangChain</a:t>
            </a:r>
            <a:endParaRPr lang="en-IN" dirty="0"/>
          </a:p>
        </p:txBody>
      </p:sp>
      <p:sp>
        <p:nvSpPr>
          <p:cNvPr id="3" name="Content Placeholder 2">
            <a:extLst>
              <a:ext uri="{FF2B5EF4-FFF2-40B4-BE49-F238E27FC236}">
                <a16:creationId xmlns:a16="http://schemas.microsoft.com/office/drawing/2014/main" id="{37B51BF5-8C55-1B0C-20FE-D45FCAEC2317}"/>
              </a:ext>
            </a:extLst>
          </p:cNvPr>
          <p:cNvSpPr>
            <a:spLocks noGrp="1"/>
          </p:cNvSpPr>
          <p:nvPr>
            <p:ph idx="1"/>
          </p:nvPr>
        </p:nvSpPr>
        <p:spPr>
          <a:xfrm>
            <a:off x="660400" y="904240"/>
            <a:ext cx="10922000" cy="5547360"/>
          </a:xfrm>
        </p:spPr>
        <p:txBody>
          <a:bodyPr>
            <a:noAutofit/>
          </a:bodyPr>
          <a:lstStyle/>
          <a:p>
            <a:pPr algn="just">
              <a:lnSpc>
                <a:spcPct val="150000"/>
              </a:lnSpc>
            </a:pPr>
            <a:endParaRPr lang="en-US" sz="2000" dirty="0">
              <a:cs typeface="Times New Roman" panose="02020603050405020304" pitchFamily="18" charset="0"/>
            </a:endParaRPr>
          </a:p>
          <a:p>
            <a:pPr algn="just">
              <a:lnSpc>
                <a:spcPct val="150000"/>
              </a:lnSpc>
            </a:pPr>
            <a:r>
              <a:rPr lang="en-US" sz="2000" dirty="0"/>
              <a:t>Language models need careful monitoring to ensure they work well across different inputs and software components. Reliability means making sure responses are accurate, useful, and consistent.</a:t>
            </a:r>
          </a:p>
          <a:p>
            <a:pPr>
              <a:buFont typeface="Arial" panose="020B0604020202020204" pitchFamily="34" charset="0"/>
              <a:buChar char="•"/>
            </a:pPr>
            <a:r>
              <a:rPr lang="en-US" sz="2000" dirty="0"/>
              <a:t>Production environments need repeatable and reliable outcomes.</a:t>
            </a:r>
          </a:p>
          <a:p>
            <a:pPr>
              <a:buFont typeface="Arial" panose="020B0604020202020204" pitchFamily="34" charset="0"/>
              <a:buChar char="•"/>
            </a:pPr>
            <a:r>
              <a:rPr lang="en-US" sz="2000" dirty="0"/>
              <a:t>Evaluation helps measure model performance and integrity.</a:t>
            </a:r>
          </a:p>
          <a:p>
            <a:r>
              <a:rPr lang="en-US" sz="2000" dirty="0"/>
              <a:t>When deploying LLMs, we want to ensure they function consistently. Evaluation helps us measure their effectiveness and avoid mistakes when updating models.</a:t>
            </a:r>
          </a:p>
          <a:p>
            <a:pPr>
              <a:buFont typeface="Arial" panose="020B0604020202020204" pitchFamily="34" charset="0"/>
              <a:buChar char="•"/>
            </a:pPr>
            <a:r>
              <a:rPr lang="en-US" sz="2000" dirty="0" err="1"/>
              <a:t>LangChain</a:t>
            </a:r>
            <a:r>
              <a:rPr lang="en-US" sz="2000" dirty="0"/>
              <a:t> offers built-in </a:t>
            </a:r>
            <a:r>
              <a:rPr lang="en-US" sz="2000" b="1" dirty="0"/>
              <a:t>evaluators</a:t>
            </a:r>
            <a:r>
              <a:rPr lang="en-US" sz="2000" dirty="0"/>
              <a:t> to measure different aspects of model performance.</a:t>
            </a:r>
          </a:p>
          <a:p>
            <a:pPr>
              <a:buFont typeface="Arial" panose="020B0604020202020204" pitchFamily="34" charset="0"/>
              <a:buChar char="•"/>
            </a:pPr>
            <a:r>
              <a:rPr lang="en-US" sz="2000" dirty="0"/>
              <a:t>Supports </a:t>
            </a:r>
            <a:r>
              <a:rPr lang="en-US" sz="2000" b="1" dirty="0"/>
              <a:t>custom evaluators</a:t>
            </a:r>
            <a:r>
              <a:rPr lang="en-US" sz="2000" dirty="0"/>
              <a:t> for unique project needs.</a:t>
            </a:r>
          </a:p>
          <a:p>
            <a:pPr>
              <a:buFont typeface="Arial" panose="020B0604020202020204" pitchFamily="34" charset="0"/>
              <a:buChar char="•"/>
            </a:pPr>
            <a:r>
              <a:rPr lang="en-US" sz="2000" dirty="0"/>
              <a:t>Evaluators integrate with </a:t>
            </a:r>
            <a:r>
              <a:rPr lang="en-US" sz="2000" b="1" dirty="0" err="1"/>
              <a:t>LangSmith</a:t>
            </a:r>
            <a:r>
              <a:rPr lang="en-US" sz="2000" dirty="0"/>
              <a:t> for tracking and debugging.</a:t>
            </a:r>
          </a:p>
          <a:p>
            <a:r>
              <a:rPr lang="en-US" sz="2000" dirty="0" err="1"/>
              <a:t>LangChain</a:t>
            </a:r>
            <a:r>
              <a:rPr lang="en-US" sz="2000" dirty="0"/>
              <a:t> provides tools to test and monitor LLM-based applications. </a:t>
            </a:r>
            <a:r>
              <a:rPr lang="en-US" sz="2000" dirty="0" err="1"/>
              <a:t>LangSmith</a:t>
            </a:r>
            <a:r>
              <a:rPr lang="en-US" sz="2000" dirty="0"/>
              <a:t> helps track errors and improve models over time.</a:t>
            </a:r>
          </a:p>
          <a:p>
            <a:endParaRPr lang="en-US" sz="1050" dirty="0"/>
          </a:p>
          <a:p>
            <a:pPr algn="just">
              <a:lnSpc>
                <a:spcPct val="150000"/>
              </a:lnSpc>
            </a:pPr>
            <a:endParaRPr lang="en-US" sz="1400" dirty="0"/>
          </a:p>
          <a:p>
            <a:pPr algn="just">
              <a:lnSpc>
                <a:spcPct val="150000"/>
              </a:lnSpc>
            </a:pPr>
            <a:endParaRPr lang="en-US" sz="2000" dirty="0">
              <a:cs typeface="Times New Roman" panose="02020603050405020304" pitchFamily="18" charset="0"/>
            </a:endParaRPr>
          </a:p>
        </p:txBody>
      </p:sp>
    </p:spTree>
    <p:extLst>
      <p:ext uri="{BB962C8B-B14F-4D97-AF65-F5344CB8AC3E}">
        <p14:creationId xmlns:p14="http://schemas.microsoft.com/office/powerpoint/2010/main" val="322392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8BEFC-C336-F7A2-7358-76AB83C4E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12099-0040-9C96-B7FE-ECE9969978D6}"/>
              </a:ext>
            </a:extLst>
          </p:cNvPr>
          <p:cNvSpPr>
            <a:spLocks noGrp="1"/>
          </p:cNvSpPr>
          <p:nvPr>
            <p:ph type="title"/>
          </p:nvPr>
        </p:nvSpPr>
        <p:spPr>
          <a:xfrm>
            <a:off x="838200" y="272256"/>
            <a:ext cx="10515600" cy="1251744"/>
          </a:xfrm>
        </p:spPr>
        <p:txBody>
          <a:bodyPr>
            <a:normAutofit/>
          </a:bodyPr>
          <a:lstStyle/>
          <a:p>
            <a:pPr algn="ctr"/>
            <a:r>
              <a:rPr lang="en-US" b="1" dirty="0">
                <a:latin typeface="Times New Roman" panose="02020603050405020304" pitchFamily="18" charset="0"/>
                <a:cs typeface="Times New Roman" panose="02020603050405020304" pitchFamily="18" charset="0"/>
              </a:rPr>
              <a:t>Types of Evaluators in </a:t>
            </a:r>
            <a:r>
              <a:rPr lang="en-US" b="1" dirty="0" err="1">
                <a:latin typeface="Times New Roman" panose="02020603050405020304" pitchFamily="18" charset="0"/>
                <a:cs typeface="Times New Roman" panose="02020603050405020304" pitchFamily="18" charset="0"/>
              </a:rPr>
              <a:t>LangChain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7A1C24-BBF1-CD59-B447-B42C45419634}"/>
              </a:ext>
            </a:extLst>
          </p:cNvPr>
          <p:cNvSpPr>
            <a:spLocks noGrp="1"/>
          </p:cNvSpPr>
          <p:nvPr>
            <p:ph idx="1"/>
          </p:nvPr>
        </p:nvSpPr>
        <p:spPr>
          <a:xfrm>
            <a:off x="838200" y="1391920"/>
            <a:ext cx="10922000" cy="5547360"/>
          </a:xfrm>
        </p:spPr>
        <p:txBody>
          <a:bodyPr>
            <a:noAutofit/>
          </a:bodyPr>
          <a:lstStyle/>
          <a:p>
            <a:pPr>
              <a:buFont typeface="+mj-lt"/>
              <a:buAutoNum type="arabicPeriod"/>
            </a:pPr>
            <a:r>
              <a:rPr lang="en-US" sz="2000" b="1" dirty="0"/>
              <a:t>String Evaluators:</a:t>
            </a:r>
            <a:r>
              <a:rPr lang="en-US" sz="2000" dirty="0"/>
              <a:t> Compare model outputs with reference responses.</a:t>
            </a:r>
          </a:p>
          <a:p>
            <a:pPr>
              <a:buFont typeface="+mj-lt"/>
              <a:buAutoNum type="arabicPeriod"/>
            </a:pPr>
            <a:r>
              <a:rPr lang="en-US" sz="2000" b="1" dirty="0"/>
              <a:t>Trajectory Evaluators:</a:t>
            </a:r>
            <a:r>
              <a:rPr lang="en-US" sz="2000" dirty="0"/>
              <a:t> Analyze the sequence of actions taken by an agent.</a:t>
            </a:r>
          </a:p>
          <a:p>
            <a:pPr>
              <a:buFont typeface="+mj-lt"/>
              <a:buAutoNum type="arabicPeriod"/>
            </a:pPr>
            <a:r>
              <a:rPr lang="en-US" sz="2000" b="1" dirty="0"/>
              <a:t>Comparison Evaluators:</a:t>
            </a:r>
            <a:r>
              <a:rPr lang="en-US" sz="2000" dirty="0"/>
              <a:t> Compare two model outputs for the same input.</a:t>
            </a:r>
          </a:p>
          <a:p>
            <a:pPr marL="0" indent="0">
              <a:buNone/>
            </a:pPr>
            <a:endParaRPr lang="en-US" sz="2000" dirty="0"/>
          </a:p>
          <a:p>
            <a:pPr marL="0" indent="0">
              <a:buNone/>
            </a:pPr>
            <a:r>
              <a:rPr lang="en-US" sz="2000" dirty="0"/>
              <a:t>Different tasks require different evaluation methods. String evaluators check text accuracy, trajectory evaluators track decision-making, and comparison evaluators determine which response is better.</a:t>
            </a:r>
          </a:p>
          <a:p>
            <a:pPr marL="0" indent="0">
              <a:buNone/>
            </a:pPr>
            <a:endParaRPr lang="en-US" sz="2000" dirty="0"/>
          </a:p>
          <a:p>
            <a:pPr marL="0" indent="0">
              <a:buNone/>
            </a:pPr>
            <a:r>
              <a:rPr lang="en-US" sz="2000" dirty="0"/>
              <a:t>Real World Uses :</a:t>
            </a:r>
          </a:p>
          <a:p>
            <a:pPr>
              <a:buFont typeface="Arial" panose="020B0604020202020204" pitchFamily="34" charset="0"/>
              <a:buChar char="•"/>
            </a:pPr>
            <a:r>
              <a:rPr lang="en-US" sz="2000" b="1" dirty="0"/>
              <a:t>Chain Comparisons:</a:t>
            </a:r>
            <a:r>
              <a:rPr lang="en-US" sz="2000" dirty="0"/>
              <a:t> Compare different model chains and measure confidence levels.</a:t>
            </a:r>
          </a:p>
          <a:p>
            <a:pPr>
              <a:buFont typeface="Arial" panose="020B0604020202020204" pitchFamily="34" charset="0"/>
              <a:buChar char="•"/>
            </a:pPr>
            <a:r>
              <a:rPr lang="en-US" sz="2000" b="1" dirty="0" err="1"/>
              <a:t>LangSmith</a:t>
            </a:r>
            <a:r>
              <a:rPr lang="en-US" sz="2000" b="1" dirty="0"/>
              <a:t> Evaluation:</a:t>
            </a:r>
            <a:r>
              <a:rPr lang="en-US" sz="2000" dirty="0"/>
              <a:t> Integrated framework for tracking performance.</a:t>
            </a:r>
          </a:p>
          <a:p>
            <a:pPr>
              <a:buFont typeface="Arial" panose="020B0604020202020204" pitchFamily="34" charset="0"/>
              <a:buChar char="•"/>
            </a:pPr>
            <a:r>
              <a:rPr lang="en-US" sz="2000" b="1" dirty="0"/>
              <a:t>Preventing Regressions:</a:t>
            </a:r>
            <a:r>
              <a:rPr lang="en-US" sz="2000" dirty="0"/>
              <a:t> Identify issues early and improve model output.</a:t>
            </a:r>
          </a:p>
          <a:p>
            <a:pPr marL="0" indent="0">
              <a:buNone/>
            </a:pPr>
            <a:r>
              <a:rPr lang="en-US" sz="2000" dirty="0"/>
              <a:t>Evaluators help us compare different approaches and track how well a model performs over time, avoiding unexpected drops in accuracy.</a:t>
            </a:r>
          </a:p>
          <a:p>
            <a:pPr marL="0" indent="0">
              <a:buNone/>
            </a:pPr>
            <a:endParaRPr lang="en-US" sz="2000" dirty="0"/>
          </a:p>
          <a:p>
            <a:pPr algn="just">
              <a:lnSpc>
                <a:spcPct val="150000"/>
              </a:lnSpc>
            </a:pPr>
            <a:endParaRPr lang="en-US" sz="2000" dirty="0">
              <a:cs typeface="Times New Roman" panose="02020603050405020304" pitchFamily="18" charset="0"/>
            </a:endParaRPr>
          </a:p>
        </p:txBody>
      </p:sp>
    </p:spTree>
    <p:extLst>
      <p:ext uri="{BB962C8B-B14F-4D97-AF65-F5344CB8AC3E}">
        <p14:creationId xmlns:p14="http://schemas.microsoft.com/office/powerpoint/2010/main" val="3771451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223BC-701B-93E0-A8AF-C382426D3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E4479-2CC1-5BAC-7C7F-728537D8AC61}"/>
              </a:ext>
            </a:extLst>
          </p:cNvPr>
          <p:cNvSpPr>
            <a:spLocks noGrp="1"/>
          </p:cNvSpPr>
          <p:nvPr>
            <p:ph type="title"/>
          </p:nvPr>
        </p:nvSpPr>
        <p:spPr>
          <a:xfrm>
            <a:off x="838200" y="272256"/>
            <a:ext cx="10515600" cy="1251744"/>
          </a:xfrm>
        </p:spPr>
        <p:txBody>
          <a:bodyPr>
            <a:normAutofit/>
          </a:bodyPr>
          <a:lstStyle/>
          <a:p>
            <a:pPr algn="ctr"/>
            <a:r>
              <a:rPr lang="en-US" b="1" dirty="0">
                <a:latin typeface="Times New Roman" panose="02020603050405020304" pitchFamily="18" charset="0"/>
                <a:cs typeface="Times New Roman" panose="02020603050405020304" pitchFamily="18" charset="0"/>
              </a:rPr>
              <a:t>Perplexity Score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4791201-F1A3-3B98-6B67-DD360A3B8AF6}"/>
              </a:ext>
            </a:extLst>
          </p:cNvPr>
          <p:cNvSpPr>
            <a:spLocks noGrp="1"/>
          </p:cNvSpPr>
          <p:nvPr>
            <p:ph idx="1"/>
          </p:nvPr>
        </p:nvSpPr>
        <p:spPr>
          <a:xfrm>
            <a:off x="857054" y="1391920"/>
            <a:ext cx="10922000" cy="5547360"/>
          </a:xfrm>
        </p:spPr>
        <p:txBody>
          <a:bodyPr>
            <a:noAutofit/>
          </a:bodyPr>
          <a:lstStyle/>
          <a:p>
            <a:pPr algn="just">
              <a:lnSpc>
                <a:spcPct val="150000"/>
              </a:lnSpc>
            </a:pPr>
            <a:r>
              <a:rPr lang="en-US" sz="2000" dirty="0">
                <a:cs typeface="Times New Roman" panose="02020603050405020304" pitchFamily="18" charset="0"/>
              </a:rPr>
              <a:t>The methods mentioned are dependent on exact string matching from reference but our chat bot is robust and more interactive it doesn’t use exact answers so string matching and other evaluations won’t work.</a:t>
            </a:r>
          </a:p>
          <a:p>
            <a:pPr algn="just">
              <a:lnSpc>
                <a:spcPct val="150000"/>
              </a:lnSpc>
            </a:pPr>
            <a:r>
              <a:rPr lang="en-US" sz="2000" dirty="0">
                <a:cs typeface="Times New Roman" panose="02020603050405020304" pitchFamily="18" charset="0"/>
              </a:rPr>
              <a:t>Taking this into consideration, we are using perplexity score.</a:t>
            </a:r>
          </a:p>
          <a:p>
            <a:pPr algn="just">
              <a:lnSpc>
                <a:spcPct val="150000"/>
              </a:lnSpc>
            </a:pPr>
            <a:r>
              <a:rPr lang="en-US" sz="2000" dirty="0">
                <a:cs typeface="Times New Roman" panose="02020603050405020304" pitchFamily="18" charset="0"/>
              </a:rPr>
              <a:t>We used ChatGPT-2 to measure the perplexity score of our GPT-3.5-based bot because GPT-3.5 doesn’t provide perplexity directly. GPT-2, being open-source, allows us to estimate how predictable and coherent our bot’s responses are. A lower perplexity means better confidence, while a higher perplexity suggests uncertainty. This helps us benchmark response quality and track improvements.</a:t>
            </a:r>
          </a:p>
          <a:p>
            <a:pPr algn="just">
              <a:lnSpc>
                <a:spcPct val="150000"/>
              </a:lnSpc>
            </a:pPr>
            <a:r>
              <a:rPr lang="en-US" sz="2000" dirty="0">
                <a:cs typeface="Times New Roman" panose="02020603050405020304" pitchFamily="18" charset="0"/>
              </a:rPr>
              <a:t>Thus fulfilling the task appointed during the last review.</a:t>
            </a:r>
          </a:p>
        </p:txBody>
      </p:sp>
    </p:spTree>
    <p:extLst>
      <p:ext uri="{BB962C8B-B14F-4D97-AF65-F5344CB8AC3E}">
        <p14:creationId xmlns:p14="http://schemas.microsoft.com/office/powerpoint/2010/main" val="241394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591B8-F725-C91F-E5EF-1B3D76262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5A22BE-3668-8127-6993-BFFF43951431}"/>
              </a:ext>
            </a:extLst>
          </p:cNvPr>
          <p:cNvSpPr>
            <a:spLocks noGrp="1"/>
          </p:cNvSpPr>
          <p:nvPr>
            <p:ph type="title"/>
          </p:nvPr>
        </p:nvSpPr>
        <p:spPr>
          <a:xfrm>
            <a:off x="838200" y="-579120"/>
            <a:ext cx="10515600" cy="2103120"/>
          </a:xfrm>
        </p:spPr>
        <p:txBody>
          <a:bodyPr>
            <a:normAutofit/>
          </a:bodyPr>
          <a:lstStyle/>
          <a:p>
            <a:pPr algn="ctr"/>
            <a:r>
              <a:rPr lang="en-US" b="1" dirty="0">
                <a:latin typeface="Times New Roman" panose="02020603050405020304" pitchFamily="18" charset="0"/>
                <a:cs typeface="Times New Roman" panose="02020603050405020304" pitchFamily="18" charset="0"/>
              </a:rPr>
              <a:t>Perplexity Examples</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331DBBA-D71B-01B2-AD86-E65BE18EAED6}"/>
              </a:ext>
            </a:extLst>
          </p:cNvPr>
          <p:cNvGraphicFramePr>
            <a:graphicFrameLocks noGrp="1"/>
          </p:cNvGraphicFramePr>
          <p:nvPr>
            <p:ph idx="1"/>
            <p:extLst>
              <p:ext uri="{D42A27DB-BD31-4B8C-83A1-F6EECF244321}">
                <p14:modId xmlns:p14="http://schemas.microsoft.com/office/powerpoint/2010/main" val="1313549610"/>
              </p:ext>
            </p:extLst>
          </p:nvPr>
        </p:nvGraphicFramePr>
        <p:xfrm>
          <a:off x="0" y="955040"/>
          <a:ext cx="12192000" cy="5902962"/>
        </p:xfrm>
        <a:graphic>
          <a:graphicData uri="http://schemas.openxmlformats.org/drawingml/2006/table">
            <a:tbl>
              <a:tblPr firstRow="1" bandRow="1">
                <a:tableStyleId>{5C22544A-7EE6-4342-B048-85BDC9FD1C3A}</a:tableStyleId>
              </a:tblPr>
              <a:tblGrid>
                <a:gridCol w="1971040">
                  <a:extLst>
                    <a:ext uri="{9D8B030D-6E8A-4147-A177-3AD203B41FA5}">
                      <a16:colId xmlns:a16="http://schemas.microsoft.com/office/drawing/2014/main" val="1895528441"/>
                    </a:ext>
                  </a:extLst>
                </a:gridCol>
                <a:gridCol w="2905760">
                  <a:extLst>
                    <a:ext uri="{9D8B030D-6E8A-4147-A177-3AD203B41FA5}">
                      <a16:colId xmlns:a16="http://schemas.microsoft.com/office/drawing/2014/main" val="4081034365"/>
                    </a:ext>
                  </a:extLst>
                </a:gridCol>
                <a:gridCol w="1686560">
                  <a:extLst>
                    <a:ext uri="{9D8B030D-6E8A-4147-A177-3AD203B41FA5}">
                      <a16:colId xmlns:a16="http://schemas.microsoft.com/office/drawing/2014/main" val="4027808436"/>
                    </a:ext>
                  </a:extLst>
                </a:gridCol>
                <a:gridCol w="1879600">
                  <a:extLst>
                    <a:ext uri="{9D8B030D-6E8A-4147-A177-3AD203B41FA5}">
                      <a16:colId xmlns:a16="http://schemas.microsoft.com/office/drawing/2014/main" val="1519258843"/>
                    </a:ext>
                  </a:extLst>
                </a:gridCol>
                <a:gridCol w="3749040">
                  <a:extLst>
                    <a:ext uri="{9D8B030D-6E8A-4147-A177-3AD203B41FA5}">
                      <a16:colId xmlns:a16="http://schemas.microsoft.com/office/drawing/2014/main" val="957631802"/>
                    </a:ext>
                  </a:extLst>
                </a:gridCol>
              </a:tblGrid>
              <a:tr h="983827">
                <a:tc>
                  <a:txBody>
                    <a:bodyPr/>
                    <a:lstStyle/>
                    <a:p>
                      <a:pPr algn="ctr"/>
                      <a:r>
                        <a:rPr lang="en-IN" b="1" dirty="0"/>
                        <a:t>Model</a:t>
                      </a:r>
                      <a:endParaRPr lang="en-IN" dirty="0"/>
                    </a:p>
                  </a:txBody>
                  <a:tcPr anchor="ctr"/>
                </a:tc>
                <a:tc>
                  <a:txBody>
                    <a:bodyPr/>
                    <a:lstStyle/>
                    <a:p>
                      <a:pPr algn="ctr"/>
                      <a:endParaRPr lang="en-IN" dirty="0"/>
                    </a:p>
                    <a:p>
                      <a:pPr algn="ctr"/>
                      <a:r>
                        <a:rPr lang="en-IN" dirty="0"/>
                        <a:t>Dataset</a:t>
                      </a:r>
                    </a:p>
                  </a:txBody>
                  <a:tcPr/>
                </a:tc>
                <a:tc>
                  <a:txBody>
                    <a:bodyPr/>
                    <a:lstStyle/>
                    <a:p>
                      <a:pPr algn="ctr"/>
                      <a:endParaRPr lang="en-IN" dirty="0"/>
                    </a:p>
                    <a:p>
                      <a:pPr algn="ctr"/>
                      <a:r>
                        <a:rPr lang="en-IN" dirty="0"/>
                        <a:t>Cross-Entropy Loss</a:t>
                      </a:r>
                    </a:p>
                  </a:txBody>
                  <a:tcPr/>
                </a:tc>
                <a:tc>
                  <a:txBody>
                    <a:bodyPr/>
                    <a:lstStyle/>
                    <a:p>
                      <a:pPr algn="ctr"/>
                      <a:endParaRPr lang="en-US" dirty="0"/>
                    </a:p>
                    <a:p>
                      <a:pPr algn="ctr"/>
                      <a:r>
                        <a:rPr lang="en-IN" dirty="0"/>
                        <a:t>Perplexity (PPL)</a:t>
                      </a:r>
                    </a:p>
                  </a:txBody>
                  <a:tcPr/>
                </a:tc>
                <a:tc>
                  <a:txBody>
                    <a:bodyPr/>
                    <a:lstStyle/>
                    <a:p>
                      <a:pPr algn="ctr"/>
                      <a:endParaRPr lang="en-IN" dirty="0"/>
                    </a:p>
                    <a:p>
                      <a:pPr algn="ctr"/>
                      <a:r>
                        <a:rPr lang="en-IN" dirty="0"/>
                        <a:t>Interpretation</a:t>
                      </a:r>
                    </a:p>
                  </a:txBody>
                  <a:tcPr/>
                </a:tc>
                <a:extLst>
                  <a:ext uri="{0D108BD9-81ED-4DB2-BD59-A6C34878D82A}">
                    <a16:rowId xmlns:a16="http://schemas.microsoft.com/office/drawing/2014/main" val="3677170533"/>
                  </a:ext>
                </a:extLst>
              </a:tr>
              <a:tr h="983827">
                <a:tc>
                  <a:txBody>
                    <a:bodyPr/>
                    <a:lstStyle/>
                    <a:p>
                      <a:pPr algn="ctr"/>
                      <a:endParaRPr lang="en-IN" dirty="0"/>
                    </a:p>
                    <a:p>
                      <a:pPr algn="ctr"/>
                      <a:r>
                        <a:rPr lang="en-IN" dirty="0"/>
                        <a:t>GPT-3 (175B)</a:t>
                      </a:r>
                    </a:p>
                  </a:txBody>
                  <a:tcPr/>
                </a:tc>
                <a:tc>
                  <a:txBody>
                    <a:bodyPr/>
                    <a:lstStyle/>
                    <a:p>
                      <a:r>
                        <a:rPr lang="en-IN" dirty="0"/>
                        <a:t>              News Articles</a:t>
                      </a:r>
                    </a:p>
                  </a:txBody>
                  <a:tcPr anchor="ctr"/>
                </a:tc>
                <a:tc>
                  <a:txBody>
                    <a:bodyPr/>
                    <a:lstStyle/>
                    <a:p>
                      <a:pPr algn="ctr"/>
                      <a:endParaRPr lang="en-US" dirty="0"/>
                    </a:p>
                    <a:p>
                      <a:pPr algn="ctr"/>
                      <a:r>
                        <a:rPr lang="en-US" dirty="0"/>
                        <a:t>2.1</a:t>
                      </a:r>
                      <a:endParaRPr lang="en-IN" dirty="0"/>
                    </a:p>
                  </a:txBody>
                  <a:tcPr/>
                </a:tc>
                <a:tc>
                  <a:txBody>
                    <a:bodyPr/>
                    <a:lstStyle/>
                    <a:p>
                      <a:pPr algn="ctr"/>
                      <a:endParaRPr lang="en-US" dirty="0"/>
                    </a:p>
                    <a:p>
                      <a:pPr algn="ctr"/>
                      <a:r>
                        <a:rPr lang="en-IN" dirty="0"/>
                        <a:t>8.16</a:t>
                      </a:r>
                    </a:p>
                  </a:txBody>
                  <a:tcPr/>
                </a:tc>
                <a:tc>
                  <a:txBody>
                    <a:bodyPr/>
                    <a:lstStyle/>
                    <a:p>
                      <a:pPr algn="ctr"/>
                      <a:r>
                        <a:rPr lang="en-US" dirty="0"/>
                        <a:t>Lower perplexity → More confident predictions</a:t>
                      </a:r>
                      <a:endParaRPr lang="en-IN" dirty="0"/>
                    </a:p>
                  </a:txBody>
                  <a:tcPr/>
                </a:tc>
                <a:extLst>
                  <a:ext uri="{0D108BD9-81ED-4DB2-BD59-A6C34878D82A}">
                    <a16:rowId xmlns:a16="http://schemas.microsoft.com/office/drawing/2014/main" val="3837291449"/>
                  </a:ext>
                </a:extLst>
              </a:tr>
              <a:tr h="983827">
                <a:tc>
                  <a:txBody>
                    <a:bodyPr/>
                    <a:lstStyle/>
                    <a:p>
                      <a:pPr algn="ctr"/>
                      <a:endParaRPr lang="en-IN" dirty="0"/>
                    </a:p>
                    <a:p>
                      <a:pPr algn="ctr"/>
                      <a:r>
                        <a:rPr lang="en-IN" dirty="0"/>
                        <a:t>GPT-2 (1.5B)</a:t>
                      </a:r>
                    </a:p>
                  </a:txBody>
                  <a:tcPr/>
                </a:tc>
                <a:tc>
                  <a:txBody>
                    <a:bodyPr/>
                    <a:lstStyle/>
                    <a:p>
                      <a:r>
                        <a:rPr lang="en-IN" dirty="0"/>
                        <a:t>              News Articles</a:t>
                      </a:r>
                    </a:p>
                  </a:txBody>
                  <a:tcPr anchor="ctr"/>
                </a:tc>
                <a:tc>
                  <a:txBody>
                    <a:bodyPr/>
                    <a:lstStyle/>
                    <a:p>
                      <a:pPr algn="ctr"/>
                      <a:endParaRPr lang="en-US" dirty="0"/>
                    </a:p>
                    <a:p>
                      <a:pPr algn="ctr"/>
                      <a:r>
                        <a:rPr lang="en-IN" dirty="0"/>
                        <a:t>3.5</a:t>
                      </a:r>
                    </a:p>
                  </a:txBody>
                  <a:tcPr/>
                </a:tc>
                <a:tc>
                  <a:txBody>
                    <a:bodyPr/>
                    <a:lstStyle/>
                    <a:p>
                      <a:pPr algn="ctr"/>
                      <a:endParaRPr lang="en-US" dirty="0"/>
                    </a:p>
                    <a:p>
                      <a:pPr algn="ctr"/>
                      <a:r>
                        <a:rPr lang="en-IN" dirty="0"/>
                        <a:t>33.12</a:t>
                      </a:r>
                    </a:p>
                  </a:txBody>
                  <a:tcPr/>
                </a:tc>
                <a:tc>
                  <a:txBody>
                    <a:bodyPr/>
                    <a:lstStyle/>
                    <a:p>
                      <a:pPr algn="ctr"/>
                      <a:r>
                        <a:rPr lang="en-US" dirty="0"/>
                        <a:t>Higher perplexity → More uncertain predictions</a:t>
                      </a:r>
                      <a:endParaRPr lang="en-IN" dirty="0"/>
                    </a:p>
                  </a:txBody>
                  <a:tcPr/>
                </a:tc>
                <a:extLst>
                  <a:ext uri="{0D108BD9-81ED-4DB2-BD59-A6C34878D82A}">
                    <a16:rowId xmlns:a16="http://schemas.microsoft.com/office/drawing/2014/main" val="1241840066"/>
                  </a:ext>
                </a:extLst>
              </a:tr>
              <a:tr h="983827">
                <a:tc>
                  <a:txBody>
                    <a:bodyPr/>
                    <a:lstStyle/>
                    <a:p>
                      <a:pPr algn="ctr"/>
                      <a:endParaRPr lang="en-IN" dirty="0"/>
                    </a:p>
                    <a:p>
                      <a:pPr algn="ctr"/>
                      <a:r>
                        <a:rPr lang="en-IN" dirty="0" err="1"/>
                        <a:t>LLaMA</a:t>
                      </a:r>
                      <a:r>
                        <a:rPr lang="en-IN" dirty="0"/>
                        <a:t> 2 (7B)</a:t>
                      </a:r>
                    </a:p>
                  </a:txBody>
                  <a:tcPr/>
                </a:tc>
                <a:tc>
                  <a:txBody>
                    <a:bodyPr/>
                    <a:lstStyle/>
                    <a:p>
                      <a:pPr algn="ctr"/>
                      <a:endParaRPr lang="en-IN" dirty="0"/>
                    </a:p>
                    <a:p>
                      <a:pPr algn="ctr"/>
                      <a:r>
                        <a:rPr lang="en-IN" dirty="0"/>
                        <a:t>Wikipedia</a:t>
                      </a:r>
                    </a:p>
                  </a:txBody>
                  <a:tcPr/>
                </a:tc>
                <a:tc>
                  <a:txBody>
                    <a:bodyPr/>
                    <a:lstStyle/>
                    <a:p>
                      <a:pPr algn="ctr"/>
                      <a:endParaRPr lang="en-US" dirty="0"/>
                    </a:p>
                    <a:p>
                      <a:pPr algn="ctr"/>
                      <a:r>
                        <a:rPr lang="en-US" dirty="0"/>
                        <a:t>2.3</a:t>
                      </a:r>
                      <a:endParaRPr lang="en-IN" dirty="0"/>
                    </a:p>
                  </a:txBody>
                  <a:tcPr/>
                </a:tc>
                <a:tc>
                  <a:txBody>
                    <a:bodyPr/>
                    <a:lstStyle/>
                    <a:p>
                      <a:pPr algn="ctr"/>
                      <a:endParaRPr lang="en-US" dirty="0"/>
                    </a:p>
                    <a:p>
                      <a:pPr algn="ctr"/>
                      <a:r>
                        <a:rPr lang="en-IN" dirty="0"/>
                        <a:t>9.97</a:t>
                      </a:r>
                    </a:p>
                  </a:txBody>
                  <a:tcPr/>
                </a:tc>
                <a:tc>
                  <a:txBody>
                    <a:bodyPr/>
                    <a:lstStyle/>
                    <a:p>
                      <a:pPr algn="ctr"/>
                      <a:r>
                        <a:rPr lang="en-IN" dirty="0"/>
                        <a:t>Moderate perplexity, good performance</a:t>
                      </a:r>
                    </a:p>
                  </a:txBody>
                  <a:tcPr/>
                </a:tc>
                <a:extLst>
                  <a:ext uri="{0D108BD9-81ED-4DB2-BD59-A6C34878D82A}">
                    <a16:rowId xmlns:a16="http://schemas.microsoft.com/office/drawing/2014/main" val="4013629736"/>
                  </a:ext>
                </a:extLst>
              </a:tr>
              <a:tr h="983827">
                <a:tc>
                  <a:txBody>
                    <a:bodyPr/>
                    <a:lstStyle/>
                    <a:p>
                      <a:pPr algn="ctr"/>
                      <a:r>
                        <a:rPr lang="en-IN" dirty="0"/>
                        <a:t>BERT (base)</a:t>
                      </a:r>
                    </a:p>
                  </a:txBody>
                  <a:tcPr anchor="ctr"/>
                </a:tc>
                <a:tc>
                  <a:txBody>
                    <a:bodyPr/>
                    <a:lstStyle/>
                    <a:p>
                      <a:pPr algn="ctr"/>
                      <a:endParaRPr lang="en-IN" dirty="0"/>
                    </a:p>
                    <a:p>
                      <a:pPr algn="ctr"/>
                      <a:r>
                        <a:rPr lang="en-IN" dirty="0"/>
                        <a:t>Scientific Papers</a:t>
                      </a:r>
                    </a:p>
                  </a:txBody>
                  <a:tcPr/>
                </a:tc>
                <a:tc>
                  <a:txBody>
                    <a:bodyPr/>
                    <a:lstStyle/>
                    <a:p>
                      <a:pPr algn="ctr"/>
                      <a:endParaRPr lang="en-US" dirty="0"/>
                    </a:p>
                    <a:p>
                      <a:pPr algn="ctr"/>
                      <a:r>
                        <a:rPr lang="en-IN" dirty="0"/>
                        <a:t>4.0</a:t>
                      </a:r>
                    </a:p>
                  </a:txBody>
                  <a:tcPr/>
                </a:tc>
                <a:tc>
                  <a:txBody>
                    <a:bodyPr/>
                    <a:lstStyle/>
                    <a:p>
                      <a:r>
                        <a:rPr lang="en-US" dirty="0"/>
                        <a:t>           54.60</a:t>
                      </a:r>
                      <a:endParaRPr lang="en-IN" dirty="0"/>
                    </a:p>
                  </a:txBody>
                  <a:tcPr anchor="ctr"/>
                </a:tc>
                <a:tc>
                  <a:txBody>
                    <a:bodyPr/>
                    <a:lstStyle/>
                    <a:p>
                      <a:pPr algn="ctr"/>
                      <a:r>
                        <a:rPr lang="en-US" dirty="0"/>
                        <a:t>Very high perplexity, struggles with dataset</a:t>
                      </a:r>
                      <a:endParaRPr lang="en-IN" dirty="0"/>
                    </a:p>
                  </a:txBody>
                  <a:tcPr/>
                </a:tc>
                <a:extLst>
                  <a:ext uri="{0D108BD9-81ED-4DB2-BD59-A6C34878D82A}">
                    <a16:rowId xmlns:a16="http://schemas.microsoft.com/office/drawing/2014/main" val="700003185"/>
                  </a:ext>
                </a:extLst>
              </a:tr>
              <a:tr h="983827">
                <a:tc>
                  <a:txBody>
                    <a:bodyPr/>
                    <a:lstStyle/>
                    <a:p>
                      <a:pPr algn="ctr"/>
                      <a:endParaRPr lang="en-IN" dirty="0"/>
                    </a:p>
                    <a:p>
                      <a:pPr algn="ctr"/>
                      <a:r>
                        <a:rPr lang="en-IN" dirty="0"/>
                        <a:t>Small RNN</a:t>
                      </a:r>
                    </a:p>
                  </a:txBody>
                  <a:tcPr/>
                </a:tc>
                <a:tc>
                  <a:txBody>
                    <a:bodyPr/>
                    <a:lstStyle/>
                    <a:p>
                      <a:pPr algn="ctr"/>
                      <a:endParaRPr lang="en-IN" dirty="0"/>
                    </a:p>
                    <a:p>
                      <a:pPr algn="ctr"/>
                      <a:r>
                        <a:rPr lang="en-IN" dirty="0"/>
                        <a:t>Wikipedia</a:t>
                      </a:r>
                    </a:p>
                  </a:txBody>
                  <a:tcPr/>
                </a:tc>
                <a:tc>
                  <a:txBody>
                    <a:bodyPr/>
                    <a:lstStyle/>
                    <a:p>
                      <a:pPr algn="ctr"/>
                      <a:endParaRPr lang="en-US" dirty="0"/>
                    </a:p>
                    <a:p>
                      <a:pPr algn="ctr"/>
                      <a:r>
                        <a:rPr lang="en-IN" dirty="0"/>
                        <a:t>5.2</a:t>
                      </a:r>
                    </a:p>
                  </a:txBody>
                  <a:tcPr/>
                </a:tc>
                <a:tc>
                  <a:txBody>
                    <a:bodyPr/>
                    <a:lstStyle/>
                    <a:p>
                      <a:pPr algn="ctr"/>
                      <a:endParaRPr lang="en-US" dirty="0"/>
                    </a:p>
                    <a:p>
                      <a:pPr algn="ctr"/>
                      <a:r>
                        <a:rPr lang="en-IN" dirty="0"/>
                        <a:t>180.59</a:t>
                      </a:r>
                    </a:p>
                  </a:txBody>
                  <a:tcPr/>
                </a:tc>
                <a:tc>
                  <a:txBody>
                    <a:bodyPr/>
                    <a:lstStyle/>
                    <a:p>
                      <a:pPr algn="ctr"/>
                      <a:r>
                        <a:rPr lang="en-US" dirty="0"/>
                        <a:t>Very high perplexity → Poor predictions</a:t>
                      </a:r>
                    </a:p>
                  </a:txBody>
                  <a:tcPr anchor="ctr"/>
                </a:tc>
                <a:extLst>
                  <a:ext uri="{0D108BD9-81ED-4DB2-BD59-A6C34878D82A}">
                    <a16:rowId xmlns:a16="http://schemas.microsoft.com/office/drawing/2014/main" val="3675190953"/>
                  </a:ext>
                </a:extLst>
              </a:tr>
            </a:tbl>
          </a:graphicData>
        </a:graphic>
      </p:graphicFrame>
    </p:spTree>
    <p:extLst>
      <p:ext uri="{BB962C8B-B14F-4D97-AF65-F5344CB8AC3E}">
        <p14:creationId xmlns:p14="http://schemas.microsoft.com/office/powerpoint/2010/main" val="2695938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61B7-A994-D090-0CAD-6041AC7662A5}"/>
              </a:ext>
            </a:extLst>
          </p:cNvPr>
          <p:cNvSpPr>
            <a:spLocks noGrp="1"/>
          </p:cNvSpPr>
          <p:nvPr>
            <p:ph type="title"/>
          </p:nvPr>
        </p:nvSpPr>
        <p:spPr/>
        <p:txBody>
          <a:bodyPr/>
          <a:lstStyle/>
          <a:p>
            <a:r>
              <a:rPr lang="en-IN" dirty="0"/>
              <a:t>	</a:t>
            </a:r>
          </a:p>
        </p:txBody>
      </p:sp>
      <p:sp>
        <p:nvSpPr>
          <p:cNvPr id="6" name="Title 1">
            <a:extLst>
              <a:ext uri="{FF2B5EF4-FFF2-40B4-BE49-F238E27FC236}">
                <a16:creationId xmlns:a16="http://schemas.microsoft.com/office/drawing/2014/main" id="{9F959D9A-C54C-4A9C-3998-5F8FAD472F1E}"/>
              </a:ext>
            </a:extLst>
          </p:cNvPr>
          <p:cNvSpPr txBox="1">
            <a:spLocks/>
          </p:cNvSpPr>
          <p:nvPr/>
        </p:nvSpPr>
        <p:spPr>
          <a:xfrm>
            <a:off x="725078" y="-277495"/>
            <a:ext cx="10515600" cy="21031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Calculating Perplexity </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ABBDD72-3CA7-25A5-C4BF-B3D7D6E97FDB}"/>
              </a:ext>
            </a:extLst>
          </p:cNvPr>
          <p:cNvPicPr>
            <a:picLocks noChangeAspect="1"/>
          </p:cNvPicPr>
          <p:nvPr/>
        </p:nvPicPr>
        <p:blipFill>
          <a:blip r:embed="rId2"/>
          <a:stretch>
            <a:fillRect/>
          </a:stretch>
        </p:blipFill>
        <p:spPr>
          <a:xfrm>
            <a:off x="518475" y="1275218"/>
            <a:ext cx="5577525" cy="2931253"/>
          </a:xfrm>
          <a:prstGeom prst="rect">
            <a:avLst/>
          </a:prstGeom>
        </p:spPr>
      </p:pic>
      <p:sp>
        <p:nvSpPr>
          <p:cNvPr id="10" name="TextBox 9">
            <a:extLst>
              <a:ext uri="{FF2B5EF4-FFF2-40B4-BE49-F238E27FC236}">
                <a16:creationId xmlns:a16="http://schemas.microsoft.com/office/drawing/2014/main" id="{71F0EACF-BB5D-A46E-FBE7-B477CB9BFAC7}"/>
              </a:ext>
            </a:extLst>
          </p:cNvPr>
          <p:cNvSpPr txBox="1"/>
          <p:nvPr/>
        </p:nvSpPr>
        <p:spPr>
          <a:xfrm>
            <a:off x="7569724" y="1690688"/>
            <a:ext cx="3487917" cy="1200329"/>
          </a:xfrm>
          <a:prstGeom prst="rect">
            <a:avLst/>
          </a:prstGeom>
          <a:noFill/>
        </p:spPr>
        <p:txBody>
          <a:bodyPr wrap="square" rtlCol="0">
            <a:spAutoFit/>
          </a:bodyPr>
          <a:lstStyle/>
          <a:p>
            <a:r>
              <a:rPr lang="en-IN" dirty="0"/>
              <a:t>1) Likelihood of a sequence is calculated as the product probability of all the tokens within the a sentence </a:t>
            </a:r>
          </a:p>
        </p:txBody>
      </p:sp>
      <p:pic>
        <p:nvPicPr>
          <p:cNvPr id="12" name="Picture 11">
            <a:extLst>
              <a:ext uri="{FF2B5EF4-FFF2-40B4-BE49-F238E27FC236}">
                <a16:creationId xmlns:a16="http://schemas.microsoft.com/office/drawing/2014/main" id="{C57F68E7-1C7C-5356-471B-60675744E38D}"/>
              </a:ext>
            </a:extLst>
          </p:cNvPr>
          <p:cNvPicPr>
            <a:picLocks noChangeAspect="1"/>
          </p:cNvPicPr>
          <p:nvPr/>
        </p:nvPicPr>
        <p:blipFill>
          <a:blip r:embed="rId3"/>
          <a:stretch>
            <a:fillRect/>
          </a:stretch>
        </p:blipFill>
        <p:spPr>
          <a:xfrm>
            <a:off x="6555336" y="3647299"/>
            <a:ext cx="5497838" cy="2770153"/>
          </a:xfrm>
          <a:prstGeom prst="rect">
            <a:avLst/>
          </a:prstGeom>
        </p:spPr>
      </p:pic>
      <p:sp>
        <p:nvSpPr>
          <p:cNvPr id="13" name="TextBox 12">
            <a:extLst>
              <a:ext uri="{FF2B5EF4-FFF2-40B4-BE49-F238E27FC236}">
                <a16:creationId xmlns:a16="http://schemas.microsoft.com/office/drawing/2014/main" id="{E6E804A4-3C5F-B134-1341-DE679B59BA9F}"/>
              </a:ext>
            </a:extLst>
          </p:cNvPr>
          <p:cNvSpPr txBox="1"/>
          <p:nvPr/>
        </p:nvSpPr>
        <p:spPr>
          <a:xfrm>
            <a:off x="1018096" y="4784251"/>
            <a:ext cx="4149364" cy="1200329"/>
          </a:xfrm>
          <a:prstGeom prst="rect">
            <a:avLst/>
          </a:prstGeom>
          <a:noFill/>
        </p:spPr>
        <p:txBody>
          <a:bodyPr wrap="square" rtlCol="0">
            <a:spAutoFit/>
          </a:bodyPr>
          <a:lstStyle/>
          <a:p>
            <a:r>
              <a:rPr lang="en-IN" dirty="0"/>
              <a:t>2) Cross-entropy is the loss function in classification tasks(predicting the next word). This perplexity is thus a function of loss and also a function of likelihood</a:t>
            </a:r>
          </a:p>
        </p:txBody>
      </p:sp>
    </p:spTree>
    <p:extLst>
      <p:ext uri="{BB962C8B-B14F-4D97-AF65-F5344CB8AC3E}">
        <p14:creationId xmlns:p14="http://schemas.microsoft.com/office/powerpoint/2010/main" val="61637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F2F96-8E09-0B11-1FA4-927AC12B7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1DF962-9F78-4BF0-89D2-82BE73E05E46}"/>
              </a:ext>
            </a:extLst>
          </p:cNvPr>
          <p:cNvSpPr>
            <a:spLocks noGrp="1"/>
          </p:cNvSpPr>
          <p:nvPr>
            <p:ph type="title"/>
          </p:nvPr>
        </p:nvSpPr>
        <p:spPr>
          <a:xfrm>
            <a:off x="801278" y="0"/>
            <a:ext cx="10552522" cy="1187777"/>
          </a:xfrm>
        </p:spPr>
        <p:txBody>
          <a:bodyPr>
            <a:normAutofit/>
          </a:bodyPr>
          <a:lstStyle/>
          <a:p>
            <a:pPr algn="ctr"/>
            <a:r>
              <a:rPr lang="en-US" b="1" dirty="0">
                <a:latin typeface="Times New Roman" panose="02020603050405020304" pitchFamily="18" charset="0"/>
                <a:cs typeface="Times New Roman" panose="02020603050405020304" pitchFamily="18" charset="0"/>
              </a:rPr>
              <a:t>Perplexity Graph</a:t>
            </a:r>
            <a:endParaRPr lang="en-IN" b="1"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1A6CAC7-8C32-8DF9-155A-DDE6E4D74503}"/>
              </a:ext>
            </a:extLst>
          </p:cNvPr>
          <p:cNvPicPr>
            <a:picLocks noChangeAspect="1"/>
          </p:cNvPicPr>
          <p:nvPr/>
        </p:nvPicPr>
        <p:blipFill>
          <a:blip r:embed="rId2"/>
          <a:stretch>
            <a:fillRect/>
          </a:stretch>
        </p:blipFill>
        <p:spPr>
          <a:xfrm>
            <a:off x="1583703" y="1037240"/>
            <a:ext cx="9313683" cy="4783519"/>
          </a:xfrm>
          <a:prstGeom prst="rect">
            <a:avLst/>
          </a:prstGeom>
        </p:spPr>
      </p:pic>
      <p:sp>
        <p:nvSpPr>
          <p:cNvPr id="3" name="TextBox 2">
            <a:extLst>
              <a:ext uri="{FF2B5EF4-FFF2-40B4-BE49-F238E27FC236}">
                <a16:creationId xmlns:a16="http://schemas.microsoft.com/office/drawing/2014/main" id="{1B4241CB-C3FA-7355-29F9-4C142603EAE0}"/>
              </a:ext>
            </a:extLst>
          </p:cNvPr>
          <p:cNvSpPr txBox="1"/>
          <p:nvPr/>
        </p:nvSpPr>
        <p:spPr>
          <a:xfrm>
            <a:off x="1583702" y="6004874"/>
            <a:ext cx="9907571" cy="923330"/>
          </a:xfrm>
          <a:prstGeom prst="rect">
            <a:avLst/>
          </a:prstGeom>
          <a:noFill/>
        </p:spPr>
        <p:txBody>
          <a:bodyPr wrap="square" rtlCol="0">
            <a:spAutoFit/>
          </a:bodyPr>
          <a:lstStyle/>
          <a:p>
            <a:r>
              <a:rPr lang="en-US" sz="1800" dirty="0"/>
              <a:t>This is the perplexity graph that we have gotten after analyzing 20 queries and taking </a:t>
            </a:r>
            <a:r>
              <a:rPr lang="en-IN" sz="1800" dirty="0"/>
              <a:t>their perplexity score and making a graph out of it.</a:t>
            </a:r>
          </a:p>
          <a:p>
            <a:endParaRPr lang="en-IN" dirty="0"/>
          </a:p>
        </p:txBody>
      </p:sp>
    </p:spTree>
    <p:extLst>
      <p:ext uri="{BB962C8B-B14F-4D97-AF65-F5344CB8AC3E}">
        <p14:creationId xmlns:p14="http://schemas.microsoft.com/office/powerpoint/2010/main" val="150251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0"/>
            <a:ext cx="10515600" cy="1325563"/>
          </a:xfrm>
        </p:spPr>
        <p:txBody>
          <a:bodyPr/>
          <a:lstStyle/>
          <a:p>
            <a:pPr algn="ctr"/>
            <a:r>
              <a:rPr lang="en-US" sz="4400" b="1" dirty="0">
                <a:latin typeface="Times New Roman" panose="02020603050405020304" pitchFamily="18" charset="0"/>
                <a:cs typeface="Times New Roman" panose="02020603050405020304" pitchFamily="18" charset="0"/>
              </a:rPr>
              <a:t>Summary of all the Major Project Reviews</a:t>
            </a:r>
            <a:endParaRPr lang="en-IN" dirty="0"/>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1259206"/>
            <a:ext cx="10515600" cy="5262880"/>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Review 0 :</a:t>
            </a:r>
            <a:endParaRPr lang="en-US" sz="2400" b="1" dirty="0">
              <a:cs typeface="Times New Roman" panose="02020603050405020304" pitchFamily="18" charset="0"/>
            </a:endParaRPr>
          </a:p>
          <a:p>
            <a:pPr lvl="1" algn="just"/>
            <a:r>
              <a:rPr lang="en-IN" dirty="0">
                <a:cs typeface="Times New Roman" panose="02020603050405020304" pitchFamily="18" charset="0"/>
              </a:rPr>
              <a:t>We proposed an architecture using the </a:t>
            </a:r>
            <a:r>
              <a:rPr lang="en-IN" dirty="0" err="1">
                <a:cs typeface="Times New Roman" panose="02020603050405020304" pitchFamily="18" charset="0"/>
              </a:rPr>
              <a:t>LangChain</a:t>
            </a:r>
            <a:r>
              <a:rPr lang="en-IN" dirty="0">
                <a:cs typeface="Times New Roman" panose="02020603050405020304" pitchFamily="18" charset="0"/>
              </a:rPr>
              <a:t> library to incorporate our FAQ dataset.</a:t>
            </a:r>
          </a:p>
          <a:p>
            <a:pPr lvl="1" algn="just"/>
            <a:r>
              <a:rPr lang="en-IN" dirty="0">
                <a:cs typeface="Times New Roman" panose="02020603050405020304" pitchFamily="18" charset="0"/>
              </a:rPr>
              <a:t>We concentrated on the Information sourcing, designing a pipeline for prompt engineering and focusing on ways to reduce computation to train our existing model</a:t>
            </a:r>
          </a:p>
          <a:p>
            <a:pPr lvl="1" algn="just"/>
            <a:r>
              <a:rPr lang="en-IN" dirty="0">
                <a:cs typeface="Times New Roman" panose="02020603050405020304" pitchFamily="18" charset="0"/>
              </a:rPr>
              <a:t>We proposed the use of various chains in our model for different use-cases. One major use-case that we are focusing right now is the handling of the FAQ dataset.</a:t>
            </a:r>
          </a:p>
          <a:p>
            <a:pPr lvl="1" algn="just"/>
            <a:r>
              <a:rPr lang="en-IN" dirty="0">
                <a:cs typeface="Times New Roman" panose="02020603050405020304" pitchFamily="18" charset="0"/>
              </a:rPr>
              <a:t>We were planning out the format for our new dataset that would only include the FAQs. </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80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257A-AA21-3B96-5081-D79A51388D7C}"/>
              </a:ext>
            </a:extLst>
          </p:cNvPr>
          <p:cNvSpPr>
            <a:spLocks noGrp="1"/>
          </p:cNvSpPr>
          <p:nvPr>
            <p:ph type="title"/>
          </p:nvPr>
        </p:nvSpPr>
        <p:spPr>
          <a:xfrm>
            <a:off x="1078976" y="-117394"/>
            <a:ext cx="10515600" cy="1325563"/>
          </a:xfrm>
        </p:spPr>
        <p:txBody>
          <a:bodyPr/>
          <a:lstStyle/>
          <a:p>
            <a:r>
              <a:rPr lang="en-IN" dirty="0"/>
              <a:t>				</a:t>
            </a:r>
            <a:r>
              <a:rPr lang="en-IN" b="1" dirty="0">
                <a:latin typeface="Times New Roman" panose="02020603050405020304" pitchFamily="18" charset="0"/>
                <a:cs typeface="Times New Roman" panose="02020603050405020304" pitchFamily="18" charset="0"/>
              </a:rPr>
              <a:t>Dataset</a:t>
            </a:r>
            <a:endParaRPr lang="en-IN" dirty="0"/>
          </a:p>
        </p:txBody>
      </p:sp>
      <p:sp>
        <p:nvSpPr>
          <p:cNvPr id="3" name="Content Placeholder 2">
            <a:extLst>
              <a:ext uri="{FF2B5EF4-FFF2-40B4-BE49-F238E27FC236}">
                <a16:creationId xmlns:a16="http://schemas.microsoft.com/office/drawing/2014/main" id="{35D695D5-96DC-B57E-2DFA-0BD0898332E8}"/>
              </a:ext>
            </a:extLst>
          </p:cNvPr>
          <p:cNvSpPr>
            <a:spLocks noGrp="1"/>
          </p:cNvSpPr>
          <p:nvPr>
            <p:ph idx="1"/>
          </p:nvPr>
        </p:nvSpPr>
        <p:spPr>
          <a:xfrm>
            <a:off x="923041" y="901798"/>
            <a:ext cx="10515600" cy="4351338"/>
          </a:xfrm>
        </p:spPr>
        <p:txBody>
          <a:bodyPr/>
          <a:lstStyle/>
          <a:p>
            <a:r>
              <a:rPr lang="en-US" dirty="0"/>
              <a:t>The dataset is built by web scraping existing FAQs and structuring them for seamless integration with the chatbot system. We further plan on to increase the dataset size by directly incorporating the FAQs given to us by the admissions office. A glimpse of our dataset-</a:t>
            </a:r>
          </a:p>
          <a:p>
            <a:endParaRPr lang="en-IN" dirty="0"/>
          </a:p>
        </p:txBody>
      </p:sp>
      <p:graphicFrame>
        <p:nvGraphicFramePr>
          <p:cNvPr id="4" name="Table 3">
            <a:extLst>
              <a:ext uri="{FF2B5EF4-FFF2-40B4-BE49-F238E27FC236}">
                <a16:creationId xmlns:a16="http://schemas.microsoft.com/office/drawing/2014/main" id="{65DEE9FA-B944-759D-4D30-8650D3DCE747}"/>
              </a:ext>
            </a:extLst>
          </p:cNvPr>
          <p:cNvGraphicFramePr>
            <a:graphicFrameLocks noGrp="1"/>
          </p:cNvGraphicFramePr>
          <p:nvPr>
            <p:extLst>
              <p:ext uri="{D42A27DB-BD31-4B8C-83A1-F6EECF244321}">
                <p14:modId xmlns:p14="http://schemas.microsoft.com/office/powerpoint/2010/main" val="58698743"/>
              </p:ext>
            </p:extLst>
          </p:nvPr>
        </p:nvGraphicFramePr>
        <p:xfrm>
          <a:off x="1078976" y="2651566"/>
          <a:ext cx="10034048" cy="4023360"/>
        </p:xfrm>
        <a:graphic>
          <a:graphicData uri="http://schemas.openxmlformats.org/drawingml/2006/table">
            <a:tbl>
              <a:tblPr>
                <a:tableStyleId>{284E427A-3D55-4303-BF80-6455036E1DE7}</a:tableStyleId>
              </a:tblPr>
              <a:tblGrid>
                <a:gridCol w="5017024">
                  <a:extLst>
                    <a:ext uri="{9D8B030D-6E8A-4147-A177-3AD203B41FA5}">
                      <a16:colId xmlns:a16="http://schemas.microsoft.com/office/drawing/2014/main" val="2587488121"/>
                    </a:ext>
                  </a:extLst>
                </a:gridCol>
                <a:gridCol w="5017024">
                  <a:extLst>
                    <a:ext uri="{9D8B030D-6E8A-4147-A177-3AD203B41FA5}">
                      <a16:colId xmlns:a16="http://schemas.microsoft.com/office/drawing/2014/main" val="1273422604"/>
                    </a:ext>
                  </a:extLst>
                </a:gridCol>
              </a:tblGrid>
              <a:tr h="305548">
                <a:tc>
                  <a:txBody>
                    <a:bodyPr/>
                    <a:lstStyle/>
                    <a:p>
                      <a:r>
                        <a:rPr lang="en-IN" b="1"/>
                        <a:t>Question</a:t>
                      </a:r>
                      <a:endParaRPr lang="en-IN"/>
                    </a:p>
                  </a:txBody>
                  <a:tcPr anchor="ctr"/>
                </a:tc>
                <a:tc>
                  <a:txBody>
                    <a:bodyPr/>
                    <a:lstStyle/>
                    <a:p>
                      <a:r>
                        <a:rPr lang="en-IN" b="1"/>
                        <a:t>Answer</a:t>
                      </a:r>
                      <a:endParaRPr lang="en-IN"/>
                    </a:p>
                  </a:txBody>
                  <a:tcPr anchor="ctr"/>
                </a:tc>
                <a:extLst>
                  <a:ext uri="{0D108BD9-81ED-4DB2-BD59-A6C34878D82A}">
                    <a16:rowId xmlns:a16="http://schemas.microsoft.com/office/drawing/2014/main" val="1621924928"/>
                  </a:ext>
                </a:extLst>
              </a:tr>
              <a:tr h="0">
                <a:tc>
                  <a:txBody>
                    <a:bodyPr/>
                    <a:lstStyle/>
                    <a:p>
                      <a:r>
                        <a:rPr lang="en-US"/>
                        <a:t>Do you accept demand drafts for tuition fees?</a:t>
                      </a:r>
                    </a:p>
                  </a:txBody>
                  <a:tcPr anchor="ctr"/>
                </a:tc>
                <a:tc>
                  <a:txBody>
                    <a:bodyPr/>
                    <a:lstStyle/>
                    <a:p>
                      <a:r>
                        <a:rPr lang="en-US"/>
                        <a:t>No. Only online payments are accepted.</a:t>
                      </a:r>
                    </a:p>
                  </a:txBody>
                  <a:tcPr anchor="ctr"/>
                </a:tc>
                <a:extLst>
                  <a:ext uri="{0D108BD9-81ED-4DB2-BD59-A6C34878D82A}">
                    <a16:rowId xmlns:a16="http://schemas.microsoft.com/office/drawing/2014/main" val="2173459776"/>
                  </a:ext>
                </a:extLst>
              </a:tr>
              <a:tr h="305548">
                <a:tc>
                  <a:txBody>
                    <a:bodyPr/>
                    <a:lstStyle/>
                    <a:p>
                      <a:r>
                        <a:rPr lang="en-US"/>
                        <a:t>What payment methods are available for tuition fees?</a:t>
                      </a:r>
                    </a:p>
                  </a:txBody>
                  <a:tcPr anchor="ctr"/>
                </a:tc>
                <a:tc>
                  <a:txBody>
                    <a:bodyPr/>
                    <a:lstStyle/>
                    <a:p>
                      <a:r>
                        <a:rPr lang="en-US"/>
                        <a:t>Pay through Net Banking, Credit and Debit Card, UPI.</a:t>
                      </a:r>
                    </a:p>
                  </a:txBody>
                  <a:tcPr anchor="ctr"/>
                </a:tc>
                <a:extLst>
                  <a:ext uri="{0D108BD9-81ED-4DB2-BD59-A6C34878D82A}">
                    <a16:rowId xmlns:a16="http://schemas.microsoft.com/office/drawing/2014/main" val="1717177391"/>
                  </a:ext>
                </a:extLst>
              </a:tr>
              <a:tr h="1222190">
                <a:tc>
                  <a:txBody>
                    <a:bodyPr/>
                    <a:lstStyle/>
                    <a:p>
                      <a:r>
                        <a:rPr lang="en-US"/>
                        <a:t>Are weekly assessments/assignments compulsory?</a:t>
                      </a:r>
                    </a:p>
                  </a:txBody>
                  <a:tcPr anchor="ctr"/>
                </a:tc>
                <a:tc>
                  <a:txBody>
                    <a:bodyPr/>
                    <a:lstStyle/>
                    <a:p>
                      <a:r>
                        <a:rPr lang="en-US"/>
                        <a:t>Yes. It is a part of Continuous Assessment. Once you complete the current week's assessments/assignments, then only, you will be able to proceed to the next week's learning content on the SRM Online Learning Platform.</a:t>
                      </a:r>
                    </a:p>
                  </a:txBody>
                  <a:tcPr anchor="ctr"/>
                </a:tc>
                <a:extLst>
                  <a:ext uri="{0D108BD9-81ED-4DB2-BD59-A6C34878D82A}">
                    <a16:rowId xmlns:a16="http://schemas.microsoft.com/office/drawing/2014/main" val="1816871134"/>
                  </a:ext>
                </a:extLst>
              </a:tr>
              <a:tr h="993030">
                <a:tc>
                  <a:txBody>
                    <a:bodyPr/>
                    <a:lstStyle/>
                    <a:p>
                      <a:r>
                        <a:rPr lang="en-US"/>
                        <a:t>Is there any attendance criteria to appear for semester/end term examination?</a:t>
                      </a:r>
                    </a:p>
                  </a:txBody>
                  <a:tcPr anchor="ctr"/>
                </a:tc>
                <a:tc>
                  <a:txBody>
                    <a:bodyPr/>
                    <a:lstStyle/>
                    <a:p>
                      <a:r>
                        <a:rPr lang="en-US" dirty="0"/>
                        <a:t>Online mode: The learner should have minimum participation of 75% in all the activities of the online </a:t>
                      </a:r>
                      <a:r>
                        <a:rPr lang="en-US" dirty="0" err="1"/>
                        <a:t>programme</a:t>
                      </a:r>
                      <a:r>
                        <a:rPr lang="en-US" dirty="0"/>
                        <a:t> prior to the end semester examination or term-end examination as per UGC.</a:t>
                      </a:r>
                    </a:p>
                  </a:txBody>
                  <a:tcPr anchor="ctr"/>
                </a:tc>
                <a:extLst>
                  <a:ext uri="{0D108BD9-81ED-4DB2-BD59-A6C34878D82A}">
                    <a16:rowId xmlns:a16="http://schemas.microsoft.com/office/drawing/2014/main" val="1597458640"/>
                  </a:ext>
                </a:extLst>
              </a:tr>
            </a:tbl>
          </a:graphicData>
        </a:graphic>
      </p:graphicFrame>
    </p:spTree>
    <p:extLst>
      <p:ext uri="{BB962C8B-B14F-4D97-AF65-F5344CB8AC3E}">
        <p14:creationId xmlns:p14="http://schemas.microsoft.com/office/powerpoint/2010/main" val="2414439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052D-CE46-789D-453E-74AB1D9D519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Dataset Format </a:t>
            </a:r>
            <a:endParaRPr lang="en-IN" dirty="0"/>
          </a:p>
        </p:txBody>
      </p:sp>
      <p:sp>
        <p:nvSpPr>
          <p:cNvPr id="3" name="Content Placeholder 2">
            <a:extLst>
              <a:ext uri="{FF2B5EF4-FFF2-40B4-BE49-F238E27FC236}">
                <a16:creationId xmlns:a16="http://schemas.microsoft.com/office/drawing/2014/main" id="{AE00CAE2-9033-BB83-D8FC-784A7B7BFA0C}"/>
              </a:ext>
            </a:extLst>
          </p:cNvPr>
          <p:cNvSpPr>
            <a:spLocks noGrp="1"/>
          </p:cNvSpPr>
          <p:nvPr>
            <p:ph idx="1"/>
          </p:nvPr>
        </p:nvSpPr>
        <p:spPr>
          <a:xfrm>
            <a:off x="574642" y="1442301"/>
            <a:ext cx="11042715" cy="4885491"/>
          </a:xfrm>
        </p:spPr>
        <p:txBody>
          <a:bodyPr>
            <a:normAutofit fontScale="55000" lnSpcReduction="20000"/>
          </a:bodyPr>
          <a:lstStyle/>
          <a:p>
            <a:endParaRPr lang="en-US" sz="3200" dirty="0"/>
          </a:p>
          <a:p>
            <a:pPr marL="0" indent="0">
              <a:buNone/>
            </a:pPr>
            <a:r>
              <a:rPr lang="en-IN" sz="3200" b="1" dirty="0"/>
              <a:t>Format</a:t>
            </a:r>
            <a:r>
              <a:rPr lang="en-IN" sz="3200" dirty="0"/>
              <a:t>: The dataset is structured in JSON format.</a:t>
            </a:r>
          </a:p>
          <a:p>
            <a:pPr>
              <a:buFont typeface="Arial" panose="020B0604020202020204" pitchFamily="34" charset="0"/>
              <a:buChar char="•"/>
            </a:pPr>
            <a:r>
              <a:rPr lang="en-IN" sz="3200" b="1" dirty="0"/>
              <a:t>Components</a:t>
            </a:r>
            <a:r>
              <a:rPr lang="en-IN" sz="3200" dirty="0"/>
              <a:t>:</a:t>
            </a:r>
          </a:p>
          <a:p>
            <a:pPr marL="742950" lvl="1" indent="-285750">
              <a:buFont typeface="Arial" panose="020B0604020202020204" pitchFamily="34" charset="0"/>
              <a:buChar char="•"/>
            </a:pPr>
            <a:r>
              <a:rPr lang="en-IN" sz="3200" b="1" dirty="0"/>
              <a:t>Instruction</a:t>
            </a:r>
            <a:r>
              <a:rPr lang="en-IN" sz="3200" dirty="0"/>
              <a:t>: Query type or user intent.</a:t>
            </a:r>
          </a:p>
          <a:p>
            <a:pPr marL="742950" lvl="1" indent="-285750">
              <a:buFont typeface="Arial" panose="020B0604020202020204" pitchFamily="34" charset="0"/>
              <a:buChar char="•"/>
            </a:pPr>
            <a:r>
              <a:rPr lang="en-IN" sz="3200" b="1" dirty="0"/>
              <a:t>Output</a:t>
            </a:r>
            <a:r>
              <a:rPr lang="en-IN" sz="3200" dirty="0"/>
              <a:t>: Chatbot responses.</a:t>
            </a:r>
          </a:p>
          <a:p>
            <a:pPr>
              <a:buFont typeface="Arial" panose="020B0604020202020204" pitchFamily="34" charset="0"/>
              <a:buChar char="•"/>
            </a:pPr>
            <a:r>
              <a:rPr lang="en-IN" sz="3200" b="1" dirty="0"/>
              <a:t>Source</a:t>
            </a:r>
            <a:r>
              <a:rPr lang="en-IN" sz="3200" dirty="0"/>
              <a:t>: Data has been taken from the SRM website, with further fine-tuning planned. Example-</a:t>
            </a:r>
          </a:p>
          <a:p>
            <a:pPr marL="0" indent="0">
              <a:buNone/>
            </a:pPr>
            <a:r>
              <a:rPr lang="en-US" dirty="0"/>
              <a:t>[</a:t>
            </a:r>
          </a:p>
          <a:p>
            <a:pPr marL="0" indent="0">
              <a:buNone/>
            </a:pPr>
            <a:r>
              <a:rPr lang="en-US" dirty="0"/>
              <a:t>  {</a:t>
            </a:r>
          </a:p>
          <a:p>
            <a:pPr marL="0" indent="0">
              <a:buNone/>
            </a:pPr>
            <a:r>
              <a:rPr lang="en-US" dirty="0"/>
              <a:t>    "query": "Do you accept demand drafts for tuition fees?",</a:t>
            </a:r>
          </a:p>
          <a:p>
            <a:pPr marL="0" indent="0">
              <a:buNone/>
            </a:pPr>
            <a:r>
              <a:rPr lang="en-US" dirty="0"/>
              <a:t>    "response": "No. Only online payments are accepted."</a:t>
            </a:r>
          </a:p>
          <a:p>
            <a:pPr marL="0" indent="0">
              <a:buNone/>
            </a:pPr>
            <a:r>
              <a:rPr lang="en-US" dirty="0"/>
              <a:t>  },</a:t>
            </a:r>
          </a:p>
          <a:p>
            <a:pPr marL="0" indent="0">
              <a:buNone/>
            </a:pPr>
            <a:r>
              <a:rPr lang="en-US" dirty="0"/>
              <a:t>  {</a:t>
            </a:r>
          </a:p>
          <a:p>
            <a:pPr marL="0" indent="0">
              <a:buNone/>
            </a:pPr>
            <a:r>
              <a:rPr lang="en-US" dirty="0"/>
              <a:t>    "query": "What payment methods are available for tuition fees?",</a:t>
            </a:r>
          </a:p>
          <a:p>
            <a:pPr marL="0" indent="0">
              <a:buNone/>
            </a:pPr>
            <a:r>
              <a:rPr lang="en-US" dirty="0"/>
              <a:t>    "response": "Pay through Net Banking, Credit and Debit Card, UPI."</a:t>
            </a:r>
          </a:p>
          <a:p>
            <a:pPr marL="0" indent="0">
              <a:buNone/>
            </a:pPr>
            <a:r>
              <a:rPr lang="en-US" dirty="0"/>
              <a:t>  }</a:t>
            </a:r>
          </a:p>
          <a:p>
            <a:pPr marL="0" indent="0">
              <a:buNone/>
            </a:pPr>
            <a:r>
              <a:rPr lang="en-US" dirty="0"/>
              <a:t>]</a:t>
            </a:r>
          </a:p>
          <a:p>
            <a:endParaRPr lang="en-IN" dirty="0"/>
          </a:p>
        </p:txBody>
      </p:sp>
    </p:spTree>
    <p:extLst>
      <p:ext uri="{BB962C8B-B14F-4D97-AF65-F5344CB8AC3E}">
        <p14:creationId xmlns:p14="http://schemas.microsoft.com/office/powerpoint/2010/main" val="1672634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D493-6DDC-9754-ADC3-2BD50F8C11B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99DE442-12D8-548E-4E1A-E42F2A0E0986}"/>
              </a:ext>
            </a:extLst>
          </p:cNvPr>
          <p:cNvSpPr>
            <a:spLocks noGrp="1"/>
          </p:cNvSpPr>
          <p:nvPr>
            <p:ph idx="1"/>
          </p:nvPr>
        </p:nvSpPr>
        <p:spPr/>
        <p:txBody>
          <a:bodyPr>
            <a:normAutofit/>
          </a:bodyPr>
          <a:lstStyle/>
          <a:p>
            <a:pPr marL="0" indent="0">
              <a:buNone/>
            </a:pPr>
            <a:r>
              <a:rPr lang="en-US" sz="2000" b="1" dirty="0"/>
              <a:t>What is </a:t>
            </a:r>
            <a:r>
              <a:rPr lang="en-US" sz="2000" b="1" dirty="0" err="1"/>
              <a:t>LangChain</a:t>
            </a:r>
            <a:r>
              <a:rPr lang="en-US" sz="2000" b="1" dirty="0"/>
              <a:t>?</a:t>
            </a:r>
          </a:p>
          <a:p>
            <a:pPr marL="0" indent="0">
              <a:buNone/>
            </a:pPr>
            <a:endParaRPr lang="en-US" sz="2000" dirty="0"/>
          </a:p>
          <a:p>
            <a:pPr>
              <a:buFont typeface="Arial" panose="020B0604020202020204" pitchFamily="34" charset="0"/>
              <a:buChar char="•"/>
            </a:pPr>
            <a:r>
              <a:rPr lang="en-US" sz="2000" dirty="0" err="1"/>
              <a:t>LangChain</a:t>
            </a:r>
            <a:r>
              <a:rPr lang="en-US" sz="2000" dirty="0"/>
              <a:t> is a framework designed for building applications powered by large language models (LLMs).</a:t>
            </a:r>
          </a:p>
          <a:p>
            <a:pPr>
              <a:buFont typeface="Arial" panose="020B0604020202020204" pitchFamily="34" charset="0"/>
              <a:buChar char="•"/>
            </a:pPr>
            <a:r>
              <a:rPr lang="en-US" sz="2000" dirty="0"/>
              <a:t>It provides tools to integrate LLMs with external data, memory, and advanced user interfaces.</a:t>
            </a:r>
          </a:p>
          <a:p>
            <a:pPr marL="0" indent="0">
              <a:buNone/>
            </a:pPr>
            <a:endParaRPr lang="en-IN" sz="2000" dirty="0"/>
          </a:p>
          <a:p>
            <a:pPr marL="0" indent="0">
              <a:buNone/>
            </a:pPr>
            <a:endParaRPr lang="en-IN" sz="2000" dirty="0"/>
          </a:p>
          <a:p>
            <a:pPr marL="0" indent="0">
              <a:buNone/>
            </a:pPr>
            <a:r>
              <a:rPr lang="en-IN" sz="2000" b="1" dirty="0" err="1"/>
              <a:t>LangChain</a:t>
            </a:r>
            <a:r>
              <a:rPr lang="en-IN" sz="2000" b="1" dirty="0"/>
              <a:t> in SRM Chatbot:</a:t>
            </a:r>
            <a:endParaRPr lang="en-IN" sz="2000" dirty="0"/>
          </a:p>
          <a:p>
            <a:pPr>
              <a:buFont typeface="Arial" panose="020B0604020202020204" pitchFamily="34" charset="0"/>
              <a:buChar char="•"/>
            </a:pPr>
            <a:r>
              <a:rPr lang="en-IN" sz="2000" dirty="0"/>
              <a:t>Used to process dynamic queries that require AI responses.</a:t>
            </a:r>
          </a:p>
          <a:p>
            <a:pPr>
              <a:buFont typeface="Arial" panose="020B0604020202020204" pitchFamily="34" charset="0"/>
              <a:buChar char="•"/>
            </a:pPr>
            <a:r>
              <a:rPr lang="en-IN" sz="2000" dirty="0"/>
              <a:t>Memory feature stores user session data for personalized interactions.</a:t>
            </a:r>
          </a:p>
          <a:p>
            <a:pPr>
              <a:buFont typeface="Arial" panose="020B0604020202020204" pitchFamily="34" charset="0"/>
              <a:buChar char="•"/>
            </a:pPr>
            <a:r>
              <a:rPr lang="en-IN" sz="2000" dirty="0"/>
              <a:t>Combined with </a:t>
            </a:r>
            <a:r>
              <a:rPr lang="en-IN" sz="2000" dirty="0" err="1"/>
              <a:t>FastAPI</a:t>
            </a:r>
            <a:r>
              <a:rPr lang="en-IN" sz="2000" dirty="0"/>
              <a:t> for quick deployment.</a:t>
            </a:r>
          </a:p>
          <a:p>
            <a:pPr marL="0" indent="0">
              <a:buNone/>
            </a:pPr>
            <a:endParaRPr lang="en-IN" sz="2000" dirty="0"/>
          </a:p>
        </p:txBody>
      </p:sp>
      <p:sp>
        <p:nvSpPr>
          <p:cNvPr id="4" name="Title 1">
            <a:extLst>
              <a:ext uri="{FF2B5EF4-FFF2-40B4-BE49-F238E27FC236}">
                <a16:creationId xmlns:a16="http://schemas.microsoft.com/office/drawing/2014/main" id="{1A16ED43-AF92-C2D6-5575-A38551D5C5DE}"/>
              </a:ext>
            </a:extLst>
          </p:cNvPr>
          <p:cNvSpPr txBox="1">
            <a:spLocks/>
          </p:cNvSpPr>
          <p:nvPr/>
        </p:nvSpPr>
        <p:spPr>
          <a:xfrm>
            <a:off x="838200" y="272256"/>
            <a:ext cx="10515600" cy="125174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Prompt Engineering using the </a:t>
            </a:r>
            <a:r>
              <a:rPr lang="en-US" b="1" dirty="0" err="1">
                <a:latin typeface="Times New Roman" panose="02020603050405020304" pitchFamily="18" charset="0"/>
                <a:cs typeface="Times New Roman" panose="02020603050405020304" pitchFamily="18" charset="0"/>
              </a:rPr>
              <a:t>LangChain</a:t>
            </a:r>
            <a:r>
              <a:rPr lang="en-US" b="1" dirty="0">
                <a:latin typeface="Times New Roman" panose="02020603050405020304" pitchFamily="18" charset="0"/>
                <a:cs typeface="Times New Roman" panose="02020603050405020304" pitchFamily="18" charset="0"/>
              </a:rPr>
              <a:t> Library </a:t>
            </a:r>
            <a:endParaRPr lang="en-IN" dirty="0"/>
          </a:p>
        </p:txBody>
      </p:sp>
    </p:spTree>
    <p:extLst>
      <p:ext uri="{BB962C8B-B14F-4D97-AF65-F5344CB8AC3E}">
        <p14:creationId xmlns:p14="http://schemas.microsoft.com/office/powerpoint/2010/main" val="4273594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orkflow of Langchain framework | Download Scientific Diagram">
            <a:extLst>
              <a:ext uri="{FF2B5EF4-FFF2-40B4-BE49-F238E27FC236}">
                <a16:creationId xmlns:a16="http://schemas.microsoft.com/office/drawing/2014/main" id="{3F7192F2-3FF7-F064-90AE-F0EAEE4C14B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8028" y="2312894"/>
            <a:ext cx="10077651" cy="339083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3E6D67DC-D146-2A0F-D3D2-2D8B0C0489C9}"/>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Prompt Engineering using the </a:t>
            </a:r>
            <a:r>
              <a:rPr lang="en-US" b="1" dirty="0" err="1">
                <a:latin typeface="Times New Roman" panose="02020603050405020304" pitchFamily="18" charset="0"/>
                <a:cs typeface="Times New Roman" panose="02020603050405020304" pitchFamily="18" charset="0"/>
              </a:rPr>
              <a:t>LangChain</a:t>
            </a:r>
            <a:r>
              <a:rPr lang="en-US" b="1" dirty="0">
                <a:latin typeface="Times New Roman" panose="02020603050405020304" pitchFamily="18" charset="0"/>
                <a:cs typeface="Times New Roman" panose="02020603050405020304" pitchFamily="18" charset="0"/>
              </a:rPr>
              <a:t> Library </a:t>
            </a:r>
            <a:endParaRPr lang="en-IN" dirty="0"/>
          </a:p>
        </p:txBody>
      </p:sp>
    </p:spTree>
    <p:extLst>
      <p:ext uri="{BB962C8B-B14F-4D97-AF65-F5344CB8AC3E}">
        <p14:creationId xmlns:p14="http://schemas.microsoft.com/office/powerpoint/2010/main" val="2774381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6B3F042-1303-2B8D-D763-461471ED9E10}"/>
              </a:ext>
            </a:extLst>
          </p:cNvPr>
          <p:cNvSpPr txBox="1">
            <a:spLocks/>
          </p:cNvSpPr>
          <p:nvPr/>
        </p:nvSpPr>
        <p:spPr>
          <a:xfrm>
            <a:off x="717081" y="2383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Incorporating FAQS- Methodology</a:t>
            </a:r>
            <a:endParaRPr lang="en-IN" dirty="0"/>
          </a:p>
        </p:txBody>
      </p:sp>
      <p:sp>
        <p:nvSpPr>
          <p:cNvPr id="8" name="Rectangle 2">
            <a:extLst>
              <a:ext uri="{FF2B5EF4-FFF2-40B4-BE49-F238E27FC236}">
                <a16:creationId xmlns:a16="http://schemas.microsoft.com/office/drawing/2014/main" id="{3863ED96-4E0E-ED7C-A009-C7DC2EE408A3}"/>
              </a:ext>
            </a:extLst>
          </p:cNvPr>
          <p:cNvSpPr>
            <a:spLocks noGrp="1" noChangeArrowheads="1"/>
          </p:cNvSpPr>
          <p:nvPr>
            <p:ph idx="1"/>
          </p:nvPr>
        </p:nvSpPr>
        <p:spPr bwMode="auto">
          <a:xfrm>
            <a:off x="627647" y="1720841"/>
            <a:ext cx="1124150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process of incorporating FAQs into the chatbot leverages </a:t>
            </a:r>
            <a:r>
              <a:rPr kumimoji="0" lang="en-US" altLang="en-US" sz="1800" b="0" i="0" u="none" strike="noStrike" cap="none" normalizeH="0" baseline="0" dirty="0" err="1">
                <a:ln>
                  <a:noFill/>
                </a:ln>
                <a:solidFill>
                  <a:schemeClr val="tx1"/>
                </a:solidFill>
                <a:effectLst/>
                <a:latin typeface="Arial" panose="020B0604020202020204" pitchFamily="34" charset="0"/>
              </a:rPr>
              <a:t>LangChain’s</a:t>
            </a:r>
            <a:r>
              <a:rPr kumimoji="0" lang="en-US" altLang="en-US" sz="1800" b="0" i="0" u="none" strike="noStrike" cap="none" normalizeH="0" baseline="0" dirty="0">
                <a:ln>
                  <a:noFill/>
                </a:ln>
                <a:solidFill>
                  <a:schemeClr val="tx1"/>
                </a:solidFill>
                <a:effectLst/>
                <a:latin typeface="Arial" panose="020B0604020202020204" pitchFamily="34" charset="0"/>
              </a:rPr>
              <a:t> capabilities to handle structured prompts effectively. By embedding FAQ answers into a single, well-crafted prompt template, the chatbot becomes more efficient at resolving repetitive queries.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Methodology: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Create an FAQ Template: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Consolidate all FAQs into a single prompt template, including both questions and their respective answers.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FAQ Section: Q: What is the application deadline? A: The deadline is December 15, 2024. Q: What is the fee for the law program? A: The annual fee is ₹2,00,000. User Query: {</a:t>
            </a:r>
            <a:r>
              <a:rPr kumimoji="0" lang="en-US" altLang="en-US" sz="18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user_input</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269E6F3F-4C26-C2C6-4486-3B7BC53DCA4D}"/>
              </a:ext>
            </a:extLst>
          </p:cNvPr>
          <p:cNvSpPr>
            <a:spLocks noChangeArrowheads="1"/>
          </p:cNvSpPr>
          <p:nvPr/>
        </p:nvSpPr>
        <p:spPr bwMode="auto">
          <a:xfrm rot="10800000" flipV="1">
            <a:off x="627646" y="4934874"/>
            <a:ext cx="106050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Incorporate into </a:t>
            </a:r>
            <a:r>
              <a:rPr kumimoji="0" lang="en-US" altLang="en-US" sz="1800" b="1" i="0" u="none" strike="noStrike" cap="none" normalizeH="0" baseline="0" dirty="0" err="1">
                <a:ln>
                  <a:noFill/>
                </a:ln>
                <a:solidFill>
                  <a:schemeClr val="tx1"/>
                </a:solidFill>
                <a:effectLst/>
                <a:latin typeface="Arial" panose="020B0604020202020204" pitchFamily="34" charset="0"/>
              </a:rPr>
              <a:t>LangChain</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Embed the FAQ template into the chatbot’s </a:t>
            </a:r>
            <a:r>
              <a:rPr kumimoji="0" lang="en-US" altLang="en-US" sz="1800" b="0" i="0" u="none" strike="noStrike" cap="none" normalizeH="0" baseline="0" dirty="0" err="1">
                <a:ln>
                  <a:noFill/>
                </a:ln>
                <a:solidFill>
                  <a:schemeClr val="tx1"/>
                </a:solidFill>
                <a:effectLst/>
                <a:latin typeface="Arial" panose="020B0604020202020204" pitchFamily="34" charset="0"/>
              </a:rPr>
              <a:t>LangChain</a:t>
            </a:r>
            <a:r>
              <a:rPr kumimoji="0" lang="en-US" altLang="en-US" sz="1800" b="0" i="0" u="none" strike="noStrike" cap="none" normalizeH="0" baseline="0" dirty="0">
                <a:ln>
                  <a:noFill/>
                </a:ln>
                <a:solidFill>
                  <a:schemeClr val="tx1"/>
                </a:solidFill>
                <a:effectLst/>
                <a:latin typeface="Arial" panose="020B0604020202020204" pitchFamily="34" charset="0"/>
              </a:rPr>
              <a:t> prompt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Modify the existing prompt to include FAQs as context:</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2607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6596A-72C4-0195-522B-178615543268}"/>
              </a:ext>
            </a:extLst>
          </p:cNvPr>
          <p:cNvSpPr>
            <a:spLocks noGrp="1"/>
          </p:cNvSpPr>
          <p:nvPr>
            <p:ph idx="1"/>
          </p:nvPr>
        </p:nvSpPr>
        <p:spPr/>
        <p:txBody>
          <a:bodyPr>
            <a:normAutofit lnSpcReduction="10000"/>
          </a:bodyPr>
          <a:lstStyle/>
          <a:p>
            <a:pPr marL="0" indent="0">
              <a:buNone/>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langchain_core.prompts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import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ChatPromptTemplate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indent="0">
              <a:buNone/>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prompt =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ChatPromptTemplate.from_messages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("system", "You are a helpful assistant specializing in SRM admissions. Answer questions based on the following FAQs:\n" "Q: What is the application deadline?\</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deadline is December 15, 2024.\n" "Q: What is the fee for the law program?\</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nA</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annual fee is ₹2,00,000.\n\n" "If the user's question is not in the FAQs, answer it to the best of your ability."), </a:t>
            </a:r>
          </a:p>
          <a:p>
            <a:pPr marL="0" indent="0">
              <a:buNone/>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user_input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 </a:t>
            </a: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3. Enhance Matching with Prompt Engineering:</a:t>
            </a:r>
            <a:endParaRPr lang="en-US" sz="20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Use prompt engineering to guide the model in prioritizing FAQ answers if they match the query.</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Example instruction to the model:</a:t>
            </a:r>
            <a:br>
              <a:rPr lang="en-US" sz="2000" dirty="0">
                <a:latin typeface="Arial" panose="020B0604020202020204" pitchFamily="34" charset="0"/>
                <a:cs typeface="Arial" panose="020B0604020202020204" pitchFamily="34" charset="0"/>
              </a:rPr>
            </a:br>
            <a:r>
              <a:rPr lang="en-US" sz="2000" i="1" dirty="0">
                <a:latin typeface="Arial" panose="020B0604020202020204" pitchFamily="34" charset="0"/>
                <a:cs typeface="Arial" panose="020B0604020202020204" pitchFamily="34" charset="0"/>
              </a:rPr>
              <a:t>"If the query aligns with an FAQ, respond with the corresponding answer. If it doesn't, rely on your general knowledge to assist the user."</a:t>
            </a:r>
            <a:endParaRPr lang="en-US" sz="2000" dirty="0">
              <a:latin typeface="Arial" panose="020B0604020202020204" pitchFamily="34" charset="0"/>
              <a:cs typeface="Arial" panose="020B0604020202020204" pitchFamily="34" charset="0"/>
            </a:endParaRPr>
          </a:p>
          <a:p>
            <a:pPr marL="0" indent="0">
              <a:buNone/>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6687F7C2-2CED-FAAB-7B6D-AE7C5F1B2E44}"/>
              </a:ext>
            </a:extLst>
          </p:cNvPr>
          <p:cNvSpPr txBox="1">
            <a:spLocks/>
          </p:cNvSpPr>
          <p:nvPr/>
        </p:nvSpPr>
        <p:spPr>
          <a:xfrm>
            <a:off x="838200" y="2191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Incorporating FAQS- Methodology</a:t>
            </a:r>
            <a:endParaRPr lang="en-IN" dirty="0"/>
          </a:p>
        </p:txBody>
      </p:sp>
    </p:spTree>
    <p:extLst>
      <p:ext uri="{BB962C8B-B14F-4D97-AF65-F5344CB8AC3E}">
        <p14:creationId xmlns:p14="http://schemas.microsoft.com/office/powerpoint/2010/main" val="1648670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A4185-570D-E01C-BC0B-620F5D02B248}"/>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              Incorporating FAQS- Methodology</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Flow Chart</a:t>
            </a:r>
            <a:br>
              <a:rPr lang="en-IN" dirty="0"/>
            </a:br>
            <a:endParaRPr lang="en-IN" dirty="0"/>
          </a:p>
        </p:txBody>
      </p:sp>
      <p:pic>
        <p:nvPicPr>
          <p:cNvPr id="5" name="Content Placeholder 4">
            <a:extLst>
              <a:ext uri="{FF2B5EF4-FFF2-40B4-BE49-F238E27FC236}">
                <a16:creationId xmlns:a16="http://schemas.microsoft.com/office/drawing/2014/main" id="{D2896BFA-8D05-8508-32C6-14E6D0FE88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603" y="1593130"/>
            <a:ext cx="6231117" cy="5194168"/>
          </a:xfrm>
        </p:spPr>
      </p:pic>
    </p:spTree>
    <p:extLst>
      <p:ext uri="{BB962C8B-B14F-4D97-AF65-F5344CB8AC3E}">
        <p14:creationId xmlns:p14="http://schemas.microsoft.com/office/powerpoint/2010/main" val="3449663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60D05F-A3C9-38CA-3814-2DE2AACCACE1}"/>
              </a:ext>
            </a:extLst>
          </p:cNvPr>
          <p:cNvSpPr>
            <a:spLocks noGrp="1"/>
          </p:cNvSpPr>
          <p:nvPr>
            <p:ph idx="1"/>
          </p:nvPr>
        </p:nvSpPr>
        <p:spPr>
          <a:xfrm>
            <a:off x="753979" y="1179730"/>
            <a:ext cx="11165305" cy="5034012"/>
          </a:xfrm>
        </p:spPr>
        <p:txBody>
          <a:bodyPr>
            <a:noAutofit/>
          </a:bodyPr>
          <a:lstStyle/>
          <a:p>
            <a:pPr marL="0" indent="0">
              <a:buNone/>
            </a:pPr>
            <a:r>
              <a:rPr lang="en-US" sz="1800" b="1" dirty="0"/>
              <a:t>1. A Formatted dataset of FAQS</a:t>
            </a:r>
            <a:endParaRPr lang="en-US" sz="1800" dirty="0"/>
          </a:p>
          <a:p>
            <a:pPr>
              <a:buFont typeface="Arial" panose="020B0604020202020204" pitchFamily="34" charset="0"/>
              <a:buChar char="•"/>
            </a:pPr>
            <a:r>
              <a:rPr lang="en-US" sz="1800" dirty="0"/>
              <a:t>At the end of this project, we can expect a dataset incorporating most of the FAQs related to admission queries. </a:t>
            </a:r>
          </a:p>
          <a:p>
            <a:pPr>
              <a:buFont typeface="Arial" panose="020B0604020202020204" pitchFamily="34" charset="0"/>
              <a:buChar char="•"/>
            </a:pPr>
            <a:r>
              <a:rPr lang="en-US" sz="1800" dirty="0"/>
              <a:t>The dataset would comprise of the web scrapped questions and the private FAQ data given to us by the admissions office. </a:t>
            </a:r>
          </a:p>
          <a:p>
            <a:pPr marL="0" indent="0">
              <a:buNone/>
            </a:pPr>
            <a:r>
              <a:rPr lang="en-US" sz="1800" b="1" dirty="0"/>
              <a:t>2. 24/7 Availability and Accessibility</a:t>
            </a:r>
            <a:endParaRPr lang="en-US" sz="1800" dirty="0"/>
          </a:p>
          <a:p>
            <a:pPr>
              <a:buFont typeface="Arial" panose="020B0604020202020204" pitchFamily="34" charset="0"/>
              <a:buChar char="•"/>
            </a:pPr>
            <a:r>
              <a:rPr lang="en-US" sz="1800" dirty="0"/>
              <a:t>Applicants will have access to admission-related information at any time, improving user satisfaction and engagement.</a:t>
            </a:r>
          </a:p>
          <a:p>
            <a:pPr>
              <a:buFont typeface="Arial" panose="020B0604020202020204" pitchFamily="34" charset="0"/>
              <a:buChar char="•"/>
            </a:pPr>
            <a:r>
              <a:rPr lang="en-US" sz="1800" dirty="0"/>
              <a:t>Multilingual and voice-enabled capabilities will make the system more inclusive and accessible to a wider audience.</a:t>
            </a:r>
          </a:p>
          <a:p>
            <a:pPr marL="0" indent="0">
              <a:buNone/>
            </a:pPr>
            <a:r>
              <a:rPr lang="en-US" sz="1800" b="1" dirty="0"/>
              <a:t>3. Reduced Operational Costs</a:t>
            </a:r>
            <a:endParaRPr lang="en-US" sz="1800" dirty="0"/>
          </a:p>
          <a:p>
            <a:pPr>
              <a:buFont typeface="Arial" panose="020B0604020202020204" pitchFamily="34" charset="0"/>
              <a:buChar char="•"/>
            </a:pPr>
            <a:r>
              <a:rPr lang="en-US" sz="1800" dirty="0"/>
              <a:t>By automating FAQ responses, the admissions office will experience reduced workload on staff, leading to cost savings in terms of labor.</a:t>
            </a:r>
          </a:p>
          <a:p>
            <a:pPr>
              <a:buFont typeface="Arial" panose="020B0604020202020204" pitchFamily="34" charset="0"/>
              <a:buChar char="•"/>
            </a:pPr>
            <a:r>
              <a:rPr lang="en-US" sz="1800" dirty="0"/>
              <a:t>Automation will also reduce the need for dedicated call centers or email support for routine queries.</a:t>
            </a:r>
          </a:p>
          <a:p>
            <a:pPr marL="0" indent="0">
              <a:buNone/>
            </a:pPr>
            <a:r>
              <a:rPr lang="en-US" sz="1800" b="1" dirty="0"/>
              <a:t>4. Improved Response Accuracy and Evaluation Metrics</a:t>
            </a:r>
          </a:p>
          <a:p>
            <a:r>
              <a:rPr lang="en-US" sz="1800" dirty="0"/>
              <a:t>With the integration of the perplexity (PPL) score, we can now evaluate the chatbot’s response quality more effectively.</a:t>
            </a:r>
          </a:p>
          <a:p>
            <a:pPr>
              <a:buFont typeface="Arial" panose="020B0604020202020204" pitchFamily="34" charset="0"/>
              <a:buChar char="•"/>
            </a:pPr>
            <a:r>
              <a:rPr lang="en-US" sz="1800" dirty="0"/>
              <a:t> A lower PPL score indicates better fluency and coherence in answers, ensuring that responses align closely with user expectations. This metric will help fine-tune the model for continuous improvement in accuracy and relevance</a:t>
            </a:r>
          </a:p>
          <a:p>
            <a:pPr>
              <a:buFont typeface="Arial" panose="020B0604020202020204" pitchFamily="34" charset="0"/>
              <a:buChar char="•"/>
            </a:pPr>
            <a:endParaRPr lang="en-US" sz="1800" dirty="0"/>
          </a:p>
          <a:p>
            <a:endParaRPr lang="en-IN" sz="1800" dirty="0"/>
          </a:p>
        </p:txBody>
      </p:sp>
      <p:sp>
        <p:nvSpPr>
          <p:cNvPr id="4" name="Title 1">
            <a:extLst>
              <a:ext uri="{FF2B5EF4-FFF2-40B4-BE49-F238E27FC236}">
                <a16:creationId xmlns:a16="http://schemas.microsoft.com/office/drawing/2014/main" id="{E37EB66A-22A7-342D-4D18-254FD125388E}"/>
              </a:ext>
            </a:extLst>
          </p:cNvPr>
          <p:cNvSpPr txBox="1">
            <a:spLocks noGrp="1"/>
          </p:cNvSpPr>
          <p:nvPr>
            <p:ph type="title"/>
          </p:nvPr>
        </p:nvSpPr>
        <p:spPr>
          <a:xfrm>
            <a:off x="838200" y="1437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Expected Outcomes</a:t>
            </a:r>
            <a:endParaRPr lang="en-IN" dirty="0"/>
          </a:p>
        </p:txBody>
      </p:sp>
    </p:spTree>
    <p:extLst>
      <p:ext uri="{BB962C8B-B14F-4D97-AF65-F5344CB8AC3E}">
        <p14:creationId xmlns:p14="http://schemas.microsoft.com/office/powerpoint/2010/main" val="4080719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B18FA-EC67-E64C-AD58-BEC3031167CD}"/>
              </a:ext>
            </a:extLst>
          </p:cNvPr>
          <p:cNvSpPr>
            <a:spLocks noGrp="1"/>
          </p:cNvSpPr>
          <p:nvPr>
            <p:ph type="title"/>
          </p:nvPr>
        </p:nvSpPr>
        <p:spPr/>
        <p:txBody>
          <a:bodyPr/>
          <a:lstStyle/>
          <a:p>
            <a:r>
              <a:rPr lang="en-IN" dirty="0"/>
              <a:t>			</a:t>
            </a:r>
          </a:p>
        </p:txBody>
      </p:sp>
      <p:sp>
        <p:nvSpPr>
          <p:cNvPr id="4" name="Title 1">
            <a:extLst>
              <a:ext uri="{FF2B5EF4-FFF2-40B4-BE49-F238E27FC236}">
                <a16:creationId xmlns:a16="http://schemas.microsoft.com/office/drawing/2014/main" id="{D2A28612-BEB9-D336-BDF1-F7A5C9371BFB}"/>
              </a:ext>
            </a:extLst>
          </p:cNvPr>
          <p:cNvSpPr txBox="1">
            <a:spLocks/>
          </p:cNvSpPr>
          <p:nvPr/>
        </p:nvSpPr>
        <p:spPr>
          <a:xfrm>
            <a:off x="717223" y="432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Product Backlog Refinement </a:t>
            </a:r>
            <a:endParaRPr lang="en-IN" dirty="0"/>
          </a:p>
        </p:txBody>
      </p:sp>
      <p:sp>
        <p:nvSpPr>
          <p:cNvPr id="104" name="TextBox 103">
            <a:extLst>
              <a:ext uri="{FF2B5EF4-FFF2-40B4-BE49-F238E27FC236}">
                <a16:creationId xmlns:a16="http://schemas.microsoft.com/office/drawing/2014/main" id="{4D1A39B1-9FFC-375E-453A-7DA409E44E48}"/>
              </a:ext>
            </a:extLst>
          </p:cNvPr>
          <p:cNvSpPr txBox="1"/>
          <p:nvPr/>
        </p:nvSpPr>
        <p:spPr>
          <a:xfrm>
            <a:off x="717223" y="1570855"/>
            <a:ext cx="10053446" cy="2031325"/>
          </a:xfrm>
          <a:prstGeom prst="rect">
            <a:avLst/>
          </a:prstGeom>
          <a:noFill/>
        </p:spPr>
        <p:txBody>
          <a:bodyPr wrap="square">
            <a:spAutoFit/>
          </a:bodyPr>
          <a:lstStyle/>
          <a:p>
            <a:r>
              <a:rPr lang="en-US" b="1" u="sng" dirty="0"/>
              <a:t>Epic 1: Application Deadlines</a:t>
            </a:r>
          </a:p>
          <a:p>
            <a:pPr>
              <a:buFont typeface="Arial" panose="020B0604020202020204" pitchFamily="34" charset="0"/>
              <a:buChar char="•"/>
            </a:pPr>
            <a:r>
              <a:rPr lang="en-US" b="1" dirty="0"/>
              <a:t>User Story:</a:t>
            </a:r>
            <a:endParaRPr lang="en-US" dirty="0"/>
          </a:p>
          <a:p>
            <a:pPr marL="742950" lvl="1" indent="-285750">
              <a:buFont typeface="Arial" panose="020B0604020202020204" pitchFamily="34" charset="0"/>
              <a:buChar char="•"/>
            </a:pPr>
            <a:r>
              <a:rPr lang="en-US" dirty="0"/>
              <a:t>As a prospective student, I want to know the application deadlines for different programs so that I can apply on time.</a:t>
            </a:r>
          </a:p>
          <a:p>
            <a:pPr>
              <a:buFont typeface="Arial" panose="020B0604020202020204" pitchFamily="34" charset="0"/>
              <a:buChar char="•"/>
            </a:pPr>
            <a:r>
              <a:rPr lang="en-US" b="1" dirty="0"/>
              <a:t>Acceptance Criteria:</a:t>
            </a:r>
            <a:endParaRPr lang="en-US" dirty="0"/>
          </a:p>
          <a:p>
            <a:pPr marL="742950" lvl="1" indent="-285750">
              <a:buFont typeface="Arial" panose="020B0604020202020204" pitchFamily="34" charset="0"/>
              <a:buChar char="•"/>
            </a:pPr>
            <a:r>
              <a:rPr lang="en-US" dirty="0"/>
              <a:t>The chatbot provides the correct deadlines when asked.</a:t>
            </a:r>
          </a:p>
          <a:p>
            <a:pPr marL="742950" lvl="1" indent="-285750">
              <a:buFont typeface="Arial" panose="020B0604020202020204" pitchFamily="34" charset="0"/>
              <a:buChar char="•"/>
            </a:pPr>
            <a:r>
              <a:rPr lang="en-US" dirty="0"/>
              <a:t>Deadlines are specific to the selected program.</a:t>
            </a:r>
          </a:p>
        </p:txBody>
      </p:sp>
      <p:sp>
        <p:nvSpPr>
          <p:cNvPr id="106" name="TextBox 105">
            <a:extLst>
              <a:ext uri="{FF2B5EF4-FFF2-40B4-BE49-F238E27FC236}">
                <a16:creationId xmlns:a16="http://schemas.microsoft.com/office/drawing/2014/main" id="{587F3DFD-A418-5391-A70D-A3ACC1278046}"/>
              </a:ext>
            </a:extLst>
          </p:cNvPr>
          <p:cNvSpPr txBox="1"/>
          <p:nvPr/>
        </p:nvSpPr>
        <p:spPr>
          <a:xfrm>
            <a:off x="717223" y="3780919"/>
            <a:ext cx="10217076" cy="2031325"/>
          </a:xfrm>
          <a:prstGeom prst="rect">
            <a:avLst/>
          </a:prstGeom>
          <a:noFill/>
        </p:spPr>
        <p:txBody>
          <a:bodyPr wrap="square">
            <a:spAutoFit/>
          </a:bodyPr>
          <a:lstStyle/>
          <a:p>
            <a:r>
              <a:rPr lang="en-US" b="1" u="sng" dirty="0"/>
              <a:t>Epic 2: Program Information</a:t>
            </a:r>
          </a:p>
          <a:p>
            <a:pPr>
              <a:buFont typeface="Arial" panose="020B0604020202020204" pitchFamily="34" charset="0"/>
              <a:buChar char="•"/>
            </a:pPr>
            <a:r>
              <a:rPr lang="en-US" b="1" dirty="0"/>
              <a:t>User Story:</a:t>
            </a:r>
            <a:endParaRPr lang="en-US" dirty="0"/>
          </a:p>
          <a:p>
            <a:pPr marL="742950" lvl="1" indent="-285750">
              <a:buFont typeface="Arial" panose="020B0604020202020204" pitchFamily="34" charset="0"/>
              <a:buChar char="•"/>
            </a:pPr>
            <a:r>
              <a:rPr lang="en-US" dirty="0"/>
              <a:t>As a prospective student, I want to learn about the courses available in my chosen program so that I can make an informed decision.</a:t>
            </a:r>
          </a:p>
          <a:p>
            <a:pPr>
              <a:buFont typeface="Arial" panose="020B0604020202020204" pitchFamily="34" charset="0"/>
              <a:buChar char="•"/>
            </a:pPr>
            <a:r>
              <a:rPr lang="en-US" b="1" dirty="0"/>
              <a:t>Acceptance Criteria:</a:t>
            </a:r>
            <a:endParaRPr lang="en-US" dirty="0"/>
          </a:p>
          <a:p>
            <a:pPr marL="742950" lvl="1" indent="-285750">
              <a:buFont typeface="Arial" panose="020B0604020202020204" pitchFamily="34" charset="0"/>
              <a:buChar char="•"/>
            </a:pPr>
            <a:r>
              <a:rPr lang="en-US" dirty="0"/>
              <a:t>The chatbot provides accurate course details when requested.</a:t>
            </a:r>
          </a:p>
          <a:p>
            <a:pPr marL="742950" lvl="1" indent="-285750">
              <a:buFont typeface="Arial" panose="020B0604020202020204" pitchFamily="34" charset="0"/>
              <a:buChar char="•"/>
            </a:pPr>
            <a:r>
              <a:rPr lang="en-US" dirty="0"/>
              <a:t>The information includes course duration, content, and outcomes.</a:t>
            </a:r>
          </a:p>
        </p:txBody>
      </p:sp>
    </p:spTree>
    <p:extLst>
      <p:ext uri="{BB962C8B-B14F-4D97-AF65-F5344CB8AC3E}">
        <p14:creationId xmlns:p14="http://schemas.microsoft.com/office/powerpoint/2010/main" val="2842813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27F08-8FDC-1587-AEF0-1D3F26ACF09E}"/>
              </a:ext>
            </a:extLst>
          </p:cNvPr>
          <p:cNvSpPr>
            <a:spLocks noGrp="1"/>
          </p:cNvSpPr>
          <p:nvPr>
            <p:ph idx="1"/>
          </p:nvPr>
        </p:nvSpPr>
        <p:spPr>
          <a:xfrm>
            <a:off x="536543" y="1249821"/>
            <a:ext cx="10860464" cy="5074796"/>
          </a:xfrm>
        </p:spPr>
        <p:txBody>
          <a:bodyPr>
            <a:normAutofit fontScale="77500" lnSpcReduction="20000"/>
          </a:bodyPr>
          <a:lstStyle/>
          <a:p>
            <a:pPr marL="0" indent="0">
              <a:buNone/>
            </a:pPr>
            <a:r>
              <a:rPr lang="en-US" b="1" u="sng" dirty="0"/>
              <a:t>Epic 3: Fee Structure</a:t>
            </a:r>
          </a:p>
          <a:p>
            <a:pPr>
              <a:buFont typeface="Arial" panose="020B0604020202020204" pitchFamily="34" charset="0"/>
              <a:buChar char="•"/>
            </a:pPr>
            <a:r>
              <a:rPr lang="en-US" b="1" dirty="0"/>
              <a:t>User Story:</a:t>
            </a:r>
            <a:endParaRPr lang="en-US" dirty="0"/>
          </a:p>
          <a:p>
            <a:pPr marL="742950" lvl="1" indent="-285750">
              <a:buFont typeface="Arial" panose="020B0604020202020204" pitchFamily="34" charset="0"/>
              <a:buChar char="•"/>
            </a:pPr>
            <a:r>
              <a:rPr lang="en-US" dirty="0"/>
              <a:t>As a prospective student, I want to know the fee structure for SRM programs so that I can plan my finances.</a:t>
            </a:r>
          </a:p>
          <a:p>
            <a:pPr>
              <a:buFont typeface="Arial" panose="020B0604020202020204" pitchFamily="34" charset="0"/>
              <a:buChar char="•"/>
            </a:pPr>
            <a:r>
              <a:rPr lang="en-US" b="1" dirty="0"/>
              <a:t>Acceptance Criteria:</a:t>
            </a:r>
            <a:endParaRPr lang="en-US" dirty="0"/>
          </a:p>
          <a:p>
            <a:pPr marL="742950" lvl="1" indent="-285750">
              <a:buFont typeface="Arial" panose="020B0604020202020204" pitchFamily="34" charset="0"/>
              <a:buChar char="•"/>
            </a:pPr>
            <a:r>
              <a:rPr lang="en-US" dirty="0"/>
              <a:t>The chatbot provides accurate fee details for SRM programs when asked.</a:t>
            </a:r>
          </a:p>
          <a:p>
            <a:pPr marL="742950" lvl="1" indent="-285750">
              <a:buFont typeface="Arial" panose="020B0604020202020204" pitchFamily="34" charset="0"/>
              <a:buChar char="•"/>
            </a:pPr>
            <a:r>
              <a:rPr lang="en-US" dirty="0"/>
              <a:t>Fee information is specific to the selected SRM program.</a:t>
            </a:r>
          </a:p>
          <a:p>
            <a:pPr marL="742950" lvl="1" indent="-285750">
              <a:buFont typeface="Arial" panose="020B0604020202020204" pitchFamily="34" charset="0"/>
              <a:buChar char="•"/>
            </a:pPr>
            <a:endParaRPr lang="en-US" dirty="0"/>
          </a:p>
          <a:p>
            <a:pPr marL="457200" lvl="1" indent="0">
              <a:buNone/>
            </a:pPr>
            <a:endParaRPr lang="en-US" dirty="0"/>
          </a:p>
          <a:p>
            <a:pPr marL="457200" lvl="1" indent="0">
              <a:buNone/>
            </a:pPr>
            <a:endParaRPr lang="en-US" dirty="0"/>
          </a:p>
          <a:p>
            <a:pPr marL="0" indent="0">
              <a:buNone/>
            </a:pPr>
            <a:r>
              <a:rPr lang="en-US" b="1" u="sng" dirty="0"/>
              <a:t>Epic 4: Program Duration</a:t>
            </a:r>
          </a:p>
          <a:p>
            <a:pPr>
              <a:buFont typeface="Arial" panose="020B0604020202020204" pitchFamily="34" charset="0"/>
              <a:buChar char="•"/>
            </a:pPr>
            <a:r>
              <a:rPr lang="en-US" b="1" dirty="0"/>
              <a:t>User Story:</a:t>
            </a:r>
            <a:endParaRPr lang="en-US" dirty="0"/>
          </a:p>
          <a:p>
            <a:pPr marL="742950" lvl="1" indent="-285750">
              <a:buFont typeface="Arial" panose="020B0604020202020204" pitchFamily="34" charset="0"/>
              <a:buChar char="•"/>
            </a:pPr>
            <a:r>
              <a:rPr lang="en-US" dirty="0"/>
              <a:t>As a prospective student, I want to know the duration of SRM programs so that I can plan my studies accordingly.</a:t>
            </a:r>
          </a:p>
          <a:p>
            <a:pPr>
              <a:buFont typeface="Arial" panose="020B0604020202020204" pitchFamily="34" charset="0"/>
              <a:buChar char="•"/>
            </a:pPr>
            <a:r>
              <a:rPr lang="en-US" b="1" dirty="0"/>
              <a:t>Acceptance Criteria:</a:t>
            </a:r>
            <a:endParaRPr lang="en-US" dirty="0"/>
          </a:p>
          <a:p>
            <a:pPr marL="742950" lvl="1" indent="-285750">
              <a:buFont typeface="Arial" panose="020B0604020202020204" pitchFamily="34" charset="0"/>
              <a:buChar char="•"/>
            </a:pPr>
            <a:r>
              <a:rPr lang="en-US" dirty="0"/>
              <a:t>The chatbot provides accurate program duration for SRM programs when asked.</a:t>
            </a:r>
          </a:p>
          <a:p>
            <a:pPr marL="742950" lvl="1" indent="-285750">
              <a:buFont typeface="Arial" panose="020B0604020202020204" pitchFamily="34" charset="0"/>
              <a:buChar char="•"/>
            </a:pPr>
            <a:r>
              <a:rPr lang="en-US" dirty="0"/>
              <a:t>Duration details are specific to the selected SRM program.</a:t>
            </a:r>
          </a:p>
          <a:p>
            <a:endParaRPr lang="en-IN" dirty="0"/>
          </a:p>
        </p:txBody>
      </p:sp>
      <p:sp>
        <p:nvSpPr>
          <p:cNvPr id="5" name="Title 4">
            <a:extLst>
              <a:ext uri="{FF2B5EF4-FFF2-40B4-BE49-F238E27FC236}">
                <a16:creationId xmlns:a16="http://schemas.microsoft.com/office/drawing/2014/main" id="{5E62C896-C6A6-2E76-92B7-E179091A7CE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Product Backlog Refinement </a:t>
            </a:r>
            <a:br>
              <a:rPr lang="en-IN" dirty="0"/>
            </a:br>
            <a:endParaRPr lang="en-IN" dirty="0"/>
          </a:p>
        </p:txBody>
      </p:sp>
    </p:spTree>
    <p:extLst>
      <p:ext uri="{BB962C8B-B14F-4D97-AF65-F5344CB8AC3E}">
        <p14:creationId xmlns:p14="http://schemas.microsoft.com/office/powerpoint/2010/main" val="401124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82C63-6ED3-4386-20C7-586A77B24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D815A8-1743-CC66-D7DA-889D8CA9B292}"/>
              </a:ext>
            </a:extLst>
          </p:cNvPr>
          <p:cNvSpPr>
            <a:spLocks noGrp="1"/>
          </p:cNvSpPr>
          <p:nvPr>
            <p:ph type="title"/>
          </p:nvPr>
        </p:nvSpPr>
        <p:spPr>
          <a:xfrm>
            <a:off x="838200" y="0"/>
            <a:ext cx="10515600" cy="1325563"/>
          </a:xfrm>
        </p:spPr>
        <p:txBody>
          <a:bodyPr/>
          <a:lstStyle/>
          <a:p>
            <a:pPr algn="ctr"/>
            <a:r>
              <a:rPr lang="en-US" sz="4400" b="1" dirty="0">
                <a:latin typeface="Times New Roman" panose="02020603050405020304" pitchFamily="18" charset="0"/>
                <a:cs typeface="Times New Roman" panose="02020603050405020304" pitchFamily="18" charset="0"/>
              </a:rPr>
              <a:t>Summary of all the Major Project Reviews</a:t>
            </a:r>
            <a:endParaRPr lang="en-IN" dirty="0"/>
          </a:p>
        </p:txBody>
      </p:sp>
      <p:sp>
        <p:nvSpPr>
          <p:cNvPr id="3" name="Content Placeholder 2">
            <a:extLst>
              <a:ext uri="{FF2B5EF4-FFF2-40B4-BE49-F238E27FC236}">
                <a16:creationId xmlns:a16="http://schemas.microsoft.com/office/drawing/2014/main" id="{A37ED3F6-1D57-C34C-D9D9-72DF7C553E7C}"/>
              </a:ext>
            </a:extLst>
          </p:cNvPr>
          <p:cNvSpPr>
            <a:spLocks noGrp="1"/>
          </p:cNvSpPr>
          <p:nvPr>
            <p:ph idx="1"/>
          </p:nvPr>
        </p:nvSpPr>
        <p:spPr>
          <a:xfrm>
            <a:off x="715651" y="1146084"/>
            <a:ext cx="10515600" cy="5262880"/>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     Review 1 :</a:t>
            </a:r>
            <a:endParaRPr lang="en-US" sz="2400" b="1" dirty="0">
              <a:cs typeface="Times New Roman" panose="02020603050405020304" pitchFamily="18" charset="0"/>
            </a:endParaRPr>
          </a:p>
          <a:p>
            <a:pPr lvl="1" algn="just"/>
            <a:r>
              <a:rPr lang="en-IN" dirty="0">
                <a:cs typeface="Times New Roman" panose="02020603050405020304" pitchFamily="18" charset="0"/>
              </a:rPr>
              <a:t>We included an architecture using the </a:t>
            </a:r>
            <a:r>
              <a:rPr lang="en-IN" dirty="0" err="1">
                <a:cs typeface="Times New Roman" panose="02020603050405020304" pitchFamily="18" charset="0"/>
              </a:rPr>
              <a:t>LangChain</a:t>
            </a:r>
            <a:r>
              <a:rPr lang="en-IN" dirty="0">
                <a:cs typeface="Times New Roman" panose="02020603050405020304" pitchFamily="18" charset="0"/>
              </a:rPr>
              <a:t> library to incorporate our FAQ dataset.</a:t>
            </a:r>
          </a:p>
          <a:p>
            <a:pPr lvl="1" algn="just"/>
            <a:r>
              <a:rPr lang="en-IN" dirty="0">
                <a:cs typeface="Times New Roman" panose="02020603050405020304" pitchFamily="18" charset="0"/>
              </a:rPr>
              <a:t>We concentrated on the Information sourcing, designing a pipeline for prompt engineering and focusing on ways to reduce computation to train our existing model</a:t>
            </a:r>
          </a:p>
          <a:p>
            <a:pPr lvl="1" algn="just"/>
            <a:r>
              <a:rPr lang="en-IN" dirty="0">
                <a:cs typeface="Times New Roman" panose="02020603050405020304" pitchFamily="18" charset="0"/>
              </a:rPr>
              <a:t>We used various chains in our model for different use-cases. One major use-case that we are focusing right now is the handling of the FAQ dataset.</a:t>
            </a:r>
          </a:p>
          <a:p>
            <a:pPr lvl="1" algn="just"/>
            <a:r>
              <a:rPr lang="en-IN" dirty="0">
                <a:cs typeface="Times New Roman" panose="02020603050405020304" pitchFamily="18" charset="0"/>
              </a:rPr>
              <a:t>We incorporated the FAQ dataset by deeply web-scraping the website and checked for detailed results.</a:t>
            </a:r>
          </a:p>
          <a:p>
            <a:pPr lvl="1" algn="just"/>
            <a:r>
              <a:rPr lang="en-IN" dirty="0">
                <a:cs typeface="Times New Roman" panose="02020603050405020304" pitchFamily="18" charset="0"/>
              </a:rPr>
              <a:t>We lacked in an evaluation model and thus, we were advised to built one</a:t>
            </a:r>
          </a:p>
          <a:p>
            <a:pPr marL="457200" lvl="1" indent="0" algn="just">
              <a:buNone/>
            </a:pPr>
            <a:r>
              <a:rPr lang="en-US" sz="2400" b="1" dirty="0">
                <a:latin typeface="Times New Roman" panose="02020603050405020304" pitchFamily="18" charset="0"/>
                <a:cs typeface="Times New Roman" panose="02020603050405020304" pitchFamily="18" charset="0"/>
              </a:rPr>
              <a:t>Review 2 :</a:t>
            </a:r>
          </a:p>
          <a:p>
            <a:pPr lvl="1" algn="just"/>
            <a:r>
              <a:rPr lang="en-US" dirty="0">
                <a:latin typeface="Times New Roman" panose="02020603050405020304" pitchFamily="18" charset="0"/>
                <a:cs typeface="Times New Roman" panose="02020603050405020304" pitchFamily="18" charset="0"/>
              </a:rPr>
              <a:t>Created an evaluation metric.</a:t>
            </a:r>
          </a:p>
          <a:p>
            <a:pPr lvl="1" algn="just"/>
            <a:r>
              <a:rPr lang="en-US" sz="2400" dirty="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metric had issues in performance, as we were directly referring to the data</a:t>
            </a:r>
            <a:endParaRPr lang="en-US" sz="2400" dirty="0">
              <a:cs typeface="Times New Roman" panose="02020603050405020304" pitchFamily="18" charset="0"/>
            </a:endParaRPr>
          </a:p>
          <a:p>
            <a:pPr marL="457200" lvl="1" indent="0" algn="just">
              <a:buNone/>
            </a:pPr>
            <a:endParaRPr lang="en-IN" dirty="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82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F4EDE-7284-B6AE-4C6E-78BB99DB2C6F}"/>
              </a:ext>
            </a:extLst>
          </p:cNvPr>
          <p:cNvSpPr>
            <a:spLocks noGrp="1"/>
          </p:cNvSpPr>
          <p:nvPr>
            <p:ph idx="1"/>
          </p:nvPr>
        </p:nvSpPr>
        <p:spPr>
          <a:xfrm>
            <a:off x="760036" y="1253331"/>
            <a:ext cx="10671928" cy="4351338"/>
          </a:xfrm>
        </p:spPr>
        <p:txBody>
          <a:bodyPr>
            <a:normAutofit fontScale="70000" lnSpcReduction="20000"/>
          </a:bodyPr>
          <a:lstStyle/>
          <a:p>
            <a:pPr marL="0" indent="0">
              <a:buNone/>
            </a:pPr>
            <a:r>
              <a:rPr lang="en-US" b="1" u="sng" dirty="0"/>
              <a:t>Epic 6: Contact Information</a:t>
            </a:r>
          </a:p>
          <a:p>
            <a:pPr>
              <a:buFont typeface="Arial" panose="020B0604020202020204" pitchFamily="34" charset="0"/>
              <a:buChar char="•"/>
            </a:pPr>
            <a:r>
              <a:rPr lang="en-US" b="1" dirty="0"/>
              <a:t>User Story:</a:t>
            </a:r>
            <a:endParaRPr lang="en-US" dirty="0"/>
          </a:p>
          <a:p>
            <a:pPr marL="742950" lvl="1" indent="-285750">
              <a:buFont typeface="Arial" panose="020B0604020202020204" pitchFamily="34" charset="0"/>
              <a:buChar char="•"/>
            </a:pPr>
            <a:r>
              <a:rPr lang="en-US" dirty="0"/>
              <a:t>As a prospective student, I want to get contact details for SRM's admissions office or relevant departments so that I can ask further questions.</a:t>
            </a:r>
          </a:p>
          <a:p>
            <a:pPr>
              <a:buFont typeface="Arial" panose="020B0604020202020204" pitchFamily="34" charset="0"/>
              <a:buChar char="•"/>
            </a:pPr>
            <a:r>
              <a:rPr lang="en-US" b="1" dirty="0"/>
              <a:t>Acceptance Criteria:</a:t>
            </a:r>
            <a:endParaRPr lang="en-US" dirty="0"/>
          </a:p>
          <a:p>
            <a:pPr marL="742950" lvl="1" indent="-285750">
              <a:buFont typeface="Arial" panose="020B0604020202020204" pitchFamily="34" charset="0"/>
              <a:buChar char="•"/>
            </a:pPr>
            <a:r>
              <a:rPr lang="en-US" dirty="0"/>
              <a:t>The chatbot provides correct contact information for SRM admissions and relevant departments.</a:t>
            </a:r>
          </a:p>
          <a:p>
            <a:pPr marL="742950" lvl="1" indent="-285750">
              <a:buFont typeface="Arial" panose="020B0604020202020204" pitchFamily="34" charset="0"/>
              <a:buChar char="•"/>
            </a:pPr>
            <a:r>
              <a:rPr lang="en-US" dirty="0"/>
              <a:t>Contact details include email, phone number, and office hours.</a:t>
            </a:r>
          </a:p>
          <a:p>
            <a:pPr marL="457200" lvl="1" indent="0">
              <a:buNone/>
            </a:pPr>
            <a:endParaRPr lang="en-US" dirty="0"/>
          </a:p>
          <a:p>
            <a:pPr marL="457200" lvl="1" indent="0">
              <a:buNone/>
            </a:pPr>
            <a:endParaRPr lang="en-US" dirty="0"/>
          </a:p>
          <a:p>
            <a:pPr marL="0" indent="0">
              <a:buNone/>
            </a:pPr>
            <a:r>
              <a:rPr lang="en-US" b="1" u="sng" dirty="0"/>
              <a:t>Epic 7: Application Process</a:t>
            </a:r>
          </a:p>
          <a:p>
            <a:pPr>
              <a:buFont typeface="Arial" panose="020B0604020202020204" pitchFamily="34" charset="0"/>
              <a:buChar char="•"/>
            </a:pPr>
            <a:r>
              <a:rPr lang="en-US" b="1" dirty="0"/>
              <a:t>User Story:</a:t>
            </a:r>
            <a:endParaRPr lang="en-US" dirty="0"/>
          </a:p>
          <a:p>
            <a:pPr marL="742950" lvl="1" indent="-285750">
              <a:buFont typeface="Arial" panose="020B0604020202020204" pitchFamily="34" charset="0"/>
              <a:buChar char="•"/>
            </a:pPr>
            <a:r>
              <a:rPr lang="en-US" dirty="0"/>
              <a:t>As a prospective student, I want detailed instructions on how to apply for any SRM program so that I can complete the application correctly.</a:t>
            </a:r>
          </a:p>
          <a:p>
            <a:pPr>
              <a:buFont typeface="Arial" panose="020B0604020202020204" pitchFamily="34" charset="0"/>
              <a:buChar char="•"/>
            </a:pPr>
            <a:r>
              <a:rPr lang="en-US" b="1" dirty="0"/>
              <a:t>Acceptance Criteria:</a:t>
            </a:r>
            <a:endParaRPr lang="en-US" dirty="0"/>
          </a:p>
          <a:p>
            <a:pPr marL="742950" lvl="1" indent="-285750">
              <a:buFont typeface="Arial" panose="020B0604020202020204" pitchFamily="34" charset="0"/>
              <a:buChar char="•"/>
            </a:pPr>
            <a:r>
              <a:rPr lang="en-US" dirty="0"/>
              <a:t>The chatbot guides users through the SRM application process step-by-step.</a:t>
            </a:r>
          </a:p>
          <a:p>
            <a:pPr marL="742950" lvl="1" indent="-285750">
              <a:buFont typeface="Arial" panose="020B0604020202020204" pitchFamily="34" charset="0"/>
              <a:buChar char="•"/>
            </a:pPr>
            <a:r>
              <a:rPr lang="en-US" dirty="0"/>
              <a:t>Users receive clear and concise instructions tailored to SRM's application requirements.</a:t>
            </a:r>
          </a:p>
          <a:p>
            <a:endParaRPr lang="en-IN" dirty="0"/>
          </a:p>
        </p:txBody>
      </p:sp>
      <p:sp>
        <p:nvSpPr>
          <p:cNvPr id="4" name="TextBox 3">
            <a:extLst>
              <a:ext uri="{FF2B5EF4-FFF2-40B4-BE49-F238E27FC236}">
                <a16:creationId xmlns:a16="http://schemas.microsoft.com/office/drawing/2014/main" id="{8ADF3625-FA98-88A8-076B-0DBDDCC8250B}"/>
              </a:ext>
            </a:extLst>
          </p:cNvPr>
          <p:cNvSpPr txBox="1"/>
          <p:nvPr/>
        </p:nvSpPr>
        <p:spPr>
          <a:xfrm>
            <a:off x="1282045" y="239538"/>
            <a:ext cx="8955463" cy="76944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Product Backlog Refinement </a:t>
            </a:r>
            <a:endParaRPr lang="en-IN" sz="4400" dirty="0"/>
          </a:p>
        </p:txBody>
      </p:sp>
    </p:spTree>
    <p:extLst>
      <p:ext uri="{BB962C8B-B14F-4D97-AF65-F5344CB8AC3E}">
        <p14:creationId xmlns:p14="http://schemas.microsoft.com/office/powerpoint/2010/main" val="659149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8D3551DA-513C-C7EB-92B4-6BEE4ECFC4CF}"/>
              </a:ext>
            </a:extLst>
          </p:cNvPr>
          <p:cNvSpPr>
            <a:spLocks noChangeArrowheads="1"/>
          </p:cNvSpPr>
          <p:nvPr/>
        </p:nvSpPr>
        <p:spPr bwMode="auto">
          <a:xfrm>
            <a:off x="933650" y="1322298"/>
            <a:ext cx="1073764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rPr>
              <a:t>Epic 8: Follow-Up Question Suggestions</a:t>
            </a:r>
            <a:br>
              <a:rPr kumimoji="0" lang="en-US" altLang="en-US" sz="1800" b="0" i="0" u="none" strike="noStrike" cap="none" normalizeH="0" baseline="0" dirty="0">
                <a:ln>
                  <a:noFill/>
                </a:ln>
                <a:solidFill>
                  <a:schemeClr val="tx1"/>
                </a:solidFill>
                <a:effectLst/>
              </a:rPr>
            </a:br>
            <a:r>
              <a:rPr kumimoji="0" lang="en-US" altLang="en-US" sz="1800" b="1" i="0" u="none" strike="noStrike" cap="none" normalizeH="0" baseline="0" dirty="0">
                <a:ln>
                  <a:noFill/>
                </a:ln>
                <a:solidFill>
                  <a:schemeClr val="tx1"/>
                </a:solidFill>
                <a:effectLst/>
              </a:rPr>
              <a:t>User Story:</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As a prospective student, I want the chatbot to offer follow-up questions or additional context based on the FAQ I asked so that I can explore related information effortlessly.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Acceptance Criteria: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chatbot suggests follow-up questions related to the user’s initial FAQ query.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Follow-up suggestions include options like “Would you like to know about the documents required for admission?” or “Do you want to check the deadlines for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11" name="Rectangle 8">
            <a:extLst>
              <a:ext uri="{FF2B5EF4-FFF2-40B4-BE49-F238E27FC236}">
                <a16:creationId xmlns:a16="http://schemas.microsoft.com/office/drawing/2014/main" id="{E90779CE-6455-E4B8-5D12-8FF28169B321}"/>
              </a:ext>
            </a:extLst>
          </p:cNvPr>
          <p:cNvSpPr>
            <a:spLocks noChangeArrowheads="1"/>
          </p:cNvSpPr>
          <p:nvPr/>
        </p:nvSpPr>
        <p:spPr bwMode="auto">
          <a:xfrm>
            <a:off x="933650" y="4184620"/>
            <a:ext cx="107376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rPr>
              <a:t>Epic 9: Handling Ambiguous Queries</a:t>
            </a:r>
            <a:br>
              <a:rPr kumimoji="0" lang="en-US" altLang="en-US" sz="1800" b="0" i="0" u="none" strike="noStrike" cap="none" normalizeH="0" baseline="0" dirty="0">
                <a:ln>
                  <a:noFill/>
                </a:ln>
                <a:solidFill>
                  <a:schemeClr val="tx1"/>
                </a:solidFill>
                <a:effectLst/>
              </a:rPr>
            </a:br>
            <a:r>
              <a:rPr kumimoji="0" lang="en-US" altLang="en-US" sz="1800" b="1" i="0" u="none" strike="noStrike" cap="none" normalizeH="0" baseline="0" dirty="0">
                <a:ln>
                  <a:noFill/>
                </a:ln>
                <a:solidFill>
                  <a:schemeClr val="tx1"/>
                </a:solidFill>
                <a:effectLst/>
              </a:rPr>
              <a:t>User Story:</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As a prospective student, I want the chatbot to handle unclear or incomplete questions about FAQs gracefully so that I can still receive useful guidance.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Acceptance Criteria: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chatbot provides clarification prompts, like “Could you please clarify if you’re asking about the admission fee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14" name="TextBox 13">
            <a:extLst>
              <a:ext uri="{FF2B5EF4-FFF2-40B4-BE49-F238E27FC236}">
                <a16:creationId xmlns:a16="http://schemas.microsoft.com/office/drawing/2014/main" id="{09A2C1EB-8F03-B387-C019-DC19281FC6BE}"/>
              </a:ext>
            </a:extLst>
          </p:cNvPr>
          <p:cNvSpPr txBox="1"/>
          <p:nvPr/>
        </p:nvSpPr>
        <p:spPr>
          <a:xfrm>
            <a:off x="1282045" y="239538"/>
            <a:ext cx="8955463" cy="76944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Product Backlog Refinement </a:t>
            </a:r>
            <a:endParaRPr lang="en-IN" sz="4400" dirty="0"/>
          </a:p>
        </p:txBody>
      </p:sp>
    </p:spTree>
    <p:extLst>
      <p:ext uri="{BB962C8B-B14F-4D97-AF65-F5344CB8AC3E}">
        <p14:creationId xmlns:p14="http://schemas.microsoft.com/office/powerpoint/2010/main" val="3849052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extLst>
              <a:ext uri="{FF2B5EF4-FFF2-40B4-BE49-F238E27FC236}">
                <a16:creationId xmlns:a16="http://schemas.microsoft.com/office/drawing/2014/main" id="{C866347D-087C-D0E7-371E-A1027A4474C7}"/>
              </a:ext>
            </a:extLst>
          </p:cNvPr>
          <p:cNvSpPr>
            <a:spLocks noChangeArrowheads="1"/>
          </p:cNvSpPr>
          <p:nvPr/>
        </p:nvSpPr>
        <p:spPr bwMode="auto">
          <a:xfrm>
            <a:off x="1041414" y="928231"/>
            <a:ext cx="10083013"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rPr>
              <a:t>Epic 10: FAQ Search by Category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r>
              <a:rPr kumimoji="0" lang="en-US" altLang="en-US" sz="1800" b="1" i="0" u="none" strike="noStrike" cap="none" normalizeH="0" baseline="0" dirty="0">
                <a:ln>
                  <a:noFill/>
                </a:ln>
                <a:solidFill>
                  <a:schemeClr val="tx1"/>
                </a:solidFill>
                <a:effectLst/>
              </a:rPr>
              <a:t>User Story:</a:t>
            </a: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As a prospective student, I want the chatbot to categorize FAQs by topics like fees, application process, or scholarships so that I can quickly find relevant answers.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Acceptance Criteria: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Users can select categories, and the chatbot displays FAQs related to that category (e.g., “Scholarships” shows queries like “What are the available scholarships?”).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chatbot allows switching between categories and retrieving accurate answers promptly.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r>
              <a:rPr lang="en-US" b="1" u="sng" dirty="0"/>
              <a:t>Epic 11: Evaluation Metrics for Response Quality</a:t>
            </a:r>
          </a:p>
          <a:p>
            <a:endParaRPr lang="en-US" b="1" u="sng" dirty="0"/>
          </a:p>
          <a:p>
            <a:r>
              <a:rPr lang="en-US" b="1" dirty="0"/>
              <a:t>User Story:</a:t>
            </a:r>
            <a:br>
              <a:rPr lang="en-US" dirty="0"/>
            </a:br>
            <a:r>
              <a:rPr lang="en-US" dirty="0"/>
              <a:t>As a system evaluator, I want the chatbot’s responses to be assessed using perplexity (PPL) scores and other evaluation metrics so that I can ensure high accuracy and coherence in generated answers.</a:t>
            </a:r>
          </a:p>
          <a:p>
            <a:r>
              <a:rPr lang="en-US" b="1" dirty="0"/>
              <a:t>Acceptance Criteria:</a:t>
            </a:r>
            <a:endParaRPr lang="en-US" dirty="0"/>
          </a:p>
          <a:p>
            <a:pPr>
              <a:buFont typeface="Arial" panose="020B0604020202020204" pitchFamily="34" charset="0"/>
              <a:buChar char="•"/>
            </a:pPr>
            <a:r>
              <a:rPr lang="en-US" dirty="0"/>
              <a:t>The chatbot computes a perplexity score for each response, with lower scores indicating better fluency and relevance.</a:t>
            </a:r>
          </a:p>
          <a:p>
            <a:pPr>
              <a:buFont typeface="Arial" panose="020B0604020202020204" pitchFamily="34" charset="0"/>
              <a:buChar char="•"/>
            </a:pPr>
            <a:r>
              <a:rPr lang="en-US" dirty="0"/>
              <a:t>Evaluation metrics like response accuracy, response time, and user feedback ratings are collected to improve chatbot performance.</a:t>
            </a:r>
          </a:p>
          <a:p>
            <a:pPr>
              <a:buFont typeface="Arial" panose="020B0604020202020204" pitchFamily="34" charset="0"/>
              <a:buChar char="•"/>
            </a:pPr>
            <a:r>
              <a:rPr lang="en-US" dirty="0"/>
              <a:t>The system periodically reviews evaluation scores and updates the model for continuous optimization.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9AA1749F-6394-31C1-E8EA-55AD9773D5FC}"/>
              </a:ext>
            </a:extLst>
          </p:cNvPr>
          <p:cNvSpPr txBox="1"/>
          <p:nvPr/>
        </p:nvSpPr>
        <p:spPr>
          <a:xfrm>
            <a:off x="1041414" y="297289"/>
            <a:ext cx="8955463" cy="76944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Product Backlog Refinement </a:t>
            </a:r>
            <a:endParaRPr lang="en-IN" sz="4400" dirty="0"/>
          </a:p>
        </p:txBody>
      </p:sp>
    </p:spTree>
    <p:extLst>
      <p:ext uri="{BB962C8B-B14F-4D97-AF65-F5344CB8AC3E}">
        <p14:creationId xmlns:p14="http://schemas.microsoft.com/office/powerpoint/2010/main" val="3298607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C87F64-E781-6272-CE6D-84702AE9EB2A}"/>
              </a:ext>
            </a:extLst>
          </p:cNvPr>
          <p:cNvSpPr txBox="1">
            <a:spLocks/>
          </p:cNvSpPr>
          <p:nvPr/>
        </p:nvSpPr>
        <p:spPr>
          <a:xfrm>
            <a:off x="632382" y="932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Product Backlog on MS Planner </a:t>
            </a:r>
            <a:endParaRPr lang="en-IN" dirty="0"/>
          </a:p>
        </p:txBody>
      </p:sp>
      <p:pic>
        <p:nvPicPr>
          <p:cNvPr id="3" name="Picture 2">
            <a:extLst>
              <a:ext uri="{FF2B5EF4-FFF2-40B4-BE49-F238E27FC236}">
                <a16:creationId xmlns:a16="http://schemas.microsoft.com/office/drawing/2014/main" id="{88183494-4459-4E43-7224-3A3D08138E1F}"/>
              </a:ext>
            </a:extLst>
          </p:cNvPr>
          <p:cNvPicPr>
            <a:picLocks noChangeAspect="1"/>
          </p:cNvPicPr>
          <p:nvPr/>
        </p:nvPicPr>
        <p:blipFill>
          <a:blip r:embed="rId2"/>
          <a:stretch>
            <a:fillRect/>
          </a:stretch>
        </p:blipFill>
        <p:spPr>
          <a:xfrm>
            <a:off x="1131216" y="1098887"/>
            <a:ext cx="10240472" cy="5504589"/>
          </a:xfrm>
          <a:prstGeom prst="rect">
            <a:avLst/>
          </a:prstGeom>
        </p:spPr>
      </p:pic>
    </p:spTree>
    <p:extLst>
      <p:ext uri="{BB962C8B-B14F-4D97-AF65-F5344CB8AC3E}">
        <p14:creationId xmlns:p14="http://schemas.microsoft.com/office/powerpoint/2010/main" val="340934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03A75B-2D9B-C64C-722B-F7E8317468AD}"/>
              </a:ext>
            </a:extLst>
          </p:cNvPr>
          <p:cNvSpPr>
            <a:spLocks noGrp="1"/>
          </p:cNvSpPr>
          <p:nvPr>
            <p:ph idx="1"/>
          </p:nvPr>
        </p:nvSpPr>
        <p:spPr/>
        <p:txBody>
          <a:bodyPr>
            <a:normAutofit/>
          </a:bodyPr>
          <a:lstStyle/>
          <a:p>
            <a:r>
              <a:rPr lang="en-US" sz="1800" b="1" dirty="0"/>
              <a:t>Current Focus: Evaluation Metrics for Response Quality</a:t>
            </a:r>
            <a:endParaRPr lang="en-US" sz="1800" dirty="0"/>
          </a:p>
          <a:p>
            <a:r>
              <a:rPr lang="en-US" sz="1800" b="1" dirty="0"/>
              <a:t>User Story:</a:t>
            </a:r>
            <a:br>
              <a:rPr lang="en-US" sz="1800" dirty="0"/>
            </a:br>
            <a:r>
              <a:rPr lang="en-US" sz="1800" dirty="0"/>
              <a:t>As a system evaluator, I want the chatbot’s responses to be assessed using evaluation metrics like perplexity (PPL) scores so that I can ensure high accuracy, coherence, and relevance in generated answers.</a:t>
            </a:r>
          </a:p>
          <a:p>
            <a:r>
              <a:rPr lang="en-US" sz="1800" dirty="0"/>
              <a:t>In our ongoing sprint, the primary focus is on implementing evaluation metrics to measure and refine the chatbot’s performance. The team is working on integrating perplexity scoring, response accuracy tracking, and user feedback analysis to improve response quality.</a:t>
            </a:r>
          </a:p>
          <a:p>
            <a:r>
              <a:rPr lang="en-US" sz="1800" dirty="0"/>
              <a:t>This process aims to ensure that the chatbot provides clear, precise, and contextually relevant responses. By continuously monitoring these metrics, we strive to enhance the chatbot’s reliability, coherence, and overall effectiveness in handling admission-related queries.</a:t>
            </a:r>
          </a:p>
        </p:txBody>
      </p:sp>
      <p:sp>
        <p:nvSpPr>
          <p:cNvPr id="6" name="Title 1">
            <a:extLst>
              <a:ext uri="{FF2B5EF4-FFF2-40B4-BE49-F238E27FC236}">
                <a16:creationId xmlns:a16="http://schemas.microsoft.com/office/drawing/2014/main" id="{8747D62B-06A0-FC9E-9418-ADFBBBB28A25}"/>
              </a:ext>
            </a:extLst>
          </p:cNvPr>
          <p:cNvSpPr txBox="1">
            <a:spLocks/>
          </p:cNvSpPr>
          <p:nvPr/>
        </p:nvSpPr>
        <p:spPr>
          <a:xfrm>
            <a:off x="717223" y="4325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Sprint Backlog Refinement </a:t>
            </a:r>
            <a:endParaRPr lang="en-IN" dirty="0"/>
          </a:p>
        </p:txBody>
      </p:sp>
    </p:spTree>
    <p:extLst>
      <p:ext uri="{BB962C8B-B14F-4D97-AF65-F5344CB8AC3E}">
        <p14:creationId xmlns:p14="http://schemas.microsoft.com/office/powerpoint/2010/main" val="568987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D7887-E927-8979-AAD3-4A7EB4702D27}"/>
              </a:ext>
            </a:extLst>
          </p:cNvPr>
          <p:cNvSpPr>
            <a:spLocks noGrp="1"/>
          </p:cNvSpPr>
          <p:nvPr>
            <p:ph idx="1"/>
          </p:nvPr>
        </p:nvSpPr>
        <p:spPr>
          <a:xfrm>
            <a:off x="706225" y="1165748"/>
            <a:ext cx="10515600" cy="4351338"/>
          </a:xfrm>
        </p:spPr>
        <p:txBody>
          <a:bodyPr>
            <a:normAutofit/>
          </a:bodyPr>
          <a:lstStyle/>
          <a:p>
            <a:pPr marL="0" indent="0">
              <a:buNone/>
            </a:pPr>
            <a:r>
              <a:rPr lang="en-IN" sz="3200" b="1" u="sng" dirty="0"/>
              <a:t>Tasks- </a:t>
            </a:r>
          </a:p>
          <a:p>
            <a:pPr marL="0" indent="0">
              <a:buNone/>
            </a:pPr>
            <a:endParaRPr lang="en-IN" sz="3200" b="1" u="sng" dirty="0"/>
          </a:p>
          <a:p>
            <a:pPr marL="0" indent="0">
              <a:buNone/>
            </a:pPr>
            <a:endParaRPr lang="en-IN" sz="2000" dirty="0"/>
          </a:p>
        </p:txBody>
      </p:sp>
      <p:sp>
        <p:nvSpPr>
          <p:cNvPr id="5" name="Rectangle 2">
            <a:extLst>
              <a:ext uri="{FF2B5EF4-FFF2-40B4-BE49-F238E27FC236}">
                <a16:creationId xmlns:a16="http://schemas.microsoft.com/office/drawing/2014/main" id="{1431D2D6-55A1-E755-394A-6ABB8313343A}"/>
              </a:ext>
            </a:extLst>
          </p:cNvPr>
          <p:cNvSpPr>
            <a:spLocks noChangeArrowheads="1"/>
          </p:cNvSpPr>
          <p:nvPr/>
        </p:nvSpPr>
        <p:spPr bwMode="auto">
          <a:xfrm rot="10800000" flipV="1">
            <a:off x="598599" y="1975910"/>
            <a:ext cx="1051560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Collect and Tokenize Chatbot Responses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chatbot-generated responses for various admission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Tokenize responses to prepare them for perplexity calculation.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Compute Perplexity Using a Pre-Trained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 language model (e.g., GPT-2) to compute PPL scores for chatbot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Calculate perplexity as PPL=e1N∑i=1N−log⁡P(</a:t>
            </a:r>
            <a:r>
              <a:rPr kumimoji="0" lang="en-US" altLang="en-US" sz="1800" b="0" i="0" u="none" strike="noStrike" cap="none" normalizeH="0" baseline="0" dirty="0" err="1">
                <a:ln>
                  <a:noFill/>
                </a:ln>
                <a:solidFill>
                  <a:schemeClr val="tx1"/>
                </a:solidFill>
                <a:effectLst/>
                <a:latin typeface="Arial" panose="020B0604020202020204" pitchFamily="34" charset="0"/>
              </a:rPr>
              <a:t>wi</a:t>
            </a:r>
            <a:r>
              <a:rPr kumimoji="0" lang="en-US" altLang="en-US" sz="1800" b="0" i="0" u="none" strike="noStrike" cap="none" normalizeH="0" baseline="0" dirty="0">
                <a:ln>
                  <a:noFill/>
                </a:ln>
                <a:solidFill>
                  <a:schemeClr val="tx1"/>
                </a:solidFill>
                <a:effectLst/>
                <a:latin typeface="Arial" panose="020B0604020202020204" pitchFamily="34" charset="0"/>
              </a:rPr>
              <a:t>)PPL = e^{\frac{1}{N} \sum_{</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 -\log P(</a:t>
            </a:r>
            <a:r>
              <a:rPr kumimoji="0" lang="en-US" altLang="en-US" sz="1800" b="0" i="0" u="none" strike="noStrike" cap="none" normalizeH="0" baseline="0" dirty="0" err="1">
                <a:ln>
                  <a:noFill/>
                </a:ln>
                <a:solidFill>
                  <a:schemeClr val="tx1"/>
                </a:solidFill>
                <a:effectLst/>
                <a:latin typeface="Arial" panose="020B0604020202020204" pitchFamily="34" charset="0"/>
              </a:rPr>
              <a:t>w_i</a:t>
            </a:r>
            <a:r>
              <a:rPr kumimoji="0" lang="en-US" altLang="en-US" sz="1800" b="0" i="0" u="none" strike="noStrike" cap="none" normalizeH="0" baseline="0" dirty="0">
                <a:ln>
                  <a:noFill/>
                </a:ln>
                <a:solidFill>
                  <a:schemeClr val="tx1"/>
                </a:solidFill>
                <a:effectLst/>
                <a:latin typeface="Arial" panose="020B0604020202020204" pitchFamily="34" charset="0"/>
              </a:rPr>
              <a:t>)}PPL=eN1​∑</a:t>
            </a:r>
            <a:r>
              <a:rPr kumimoji="0" lang="en-US" altLang="en-US" sz="1800" b="0" i="0" u="none" strike="noStrike" cap="none" normalizeH="0" baseline="0" dirty="0" err="1">
                <a:ln>
                  <a:noFill/>
                </a:ln>
                <a:solidFill>
                  <a:schemeClr val="tx1"/>
                </a:solidFill>
                <a:effectLst/>
                <a:latin typeface="Arial" panose="020B060402020202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rPr>
              <a:t>=1N​−</a:t>
            </a:r>
            <a:r>
              <a:rPr kumimoji="0" lang="en-US" altLang="en-US" sz="1800" b="0" i="0" u="none" strike="noStrike" cap="none" normalizeH="0" baseline="0" dirty="0" err="1">
                <a:ln>
                  <a:noFill/>
                </a:ln>
                <a:solidFill>
                  <a:schemeClr val="tx1"/>
                </a:solidFill>
                <a:effectLst/>
                <a:latin typeface="Arial" panose="020B0604020202020204" pitchFamily="34" charset="0"/>
              </a:rPr>
              <a:t>logP</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wi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Visualize and Analyze Perplexity Trends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Plot a graph showing perplexity scores over different chatbot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Identify trends and optimize model responses based on PPL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0173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FE462-7E4E-4779-A9AF-2433044C4664}"/>
              </a:ext>
            </a:extLst>
          </p:cNvPr>
          <p:cNvSpPr>
            <a:spLocks noGrp="1"/>
          </p:cNvSpPr>
          <p:nvPr>
            <p:ph type="title"/>
          </p:nvPr>
        </p:nvSpPr>
        <p:spPr>
          <a:xfrm>
            <a:off x="2101392" y="154446"/>
            <a:ext cx="10515600" cy="1325563"/>
          </a:xfrm>
        </p:spPr>
        <p:txBody>
          <a:bodyPr/>
          <a:lstStyle/>
          <a:p>
            <a:r>
              <a:rPr lang="en-IN" b="1" dirty="0">
                <a:latin typeface="Times New Roman" panose="02020603050405020304" pitchFamily="18" charset="0"/>
                <a:cs typeface="Times New Roman" panose="02020603050405020304" pitchFamily="18" charset="0"/>
              </a:rPr>
              <a:t>        Example Dataset for FAQs</a:t>
            </a:r>
            <a:endParaRPr lang="en-IN" dirty="0"/>
          </a:p>
        </p:txBody>
      </p:sp>
      <p:graphicFrame>
        <p:nvGraphicFramePr>
          <p:cNvPr id="4" name="Content Placeholder 3">
            <a:extLst>
              <a:ext uri="{FF2B5EF4-FFF2-40B4-BE49-F238E27FC236}">
                <a16:creationId xmlns:a16="http://schemas.microsoft.com/office/drawing/2014/main" id="{D373F355-537A-C834-EA14-9E1286373630}"/>
              </a:ext>
            </a:extLst>
          </p:cNvPr>
          <p:cNvGraphicFramePr>
            <a:graphicFrameLocks noGrp="1"/>
          </p:cNvGraphicFramePr>
          <p:nvPr>
            <p:ph idx="1"/>
            <p:extLst>
              <p:ext uri="{D42A27DB-BD31-4B8C-83A1-F6EECF244321}">
                <p14:modId xmlns:p14="http://schemas.microsoft.com/office/powerpoint/2010/main" val="3670507942"/>
              </p:ext>
            </p:extLst>
          </p:nvPr>
        </p:nvGraphicFramePr>
        <p:xfrm>
          <a:off x="3384223" y="1414021"/>
          <a:ext cx="5690371" cy="4821917"/>
        </p:xfrm>
        <a:graphic>
          <a:graphicData uri="http://schemas.openxmlformats.org/drawingml/2006/table">
            <a:tbl>
              <a:tblPr>
                <a:tableStyleId>{775DCB02-9BB8-47FD-8907-85C794F793BA}</a:tableStyleId>
              </a:tblPr>
              <a:tblGrid>
                <a:gridCol w="1569995">
                  <a:extLst>
                    <a:ext uri="{9D8B030D-6E8A-4147-A177-3AD203B41FA5}">
                      <a16:colId xmlns:a16="http://schemas.microsoft.com/office/drawing/2014/main" val="2820560189"/>
                    </a:ext>
                  </a:extLst>
                </a:gridCol>
                <a:gridCol w="2060188">
                  <a:extLst>
                    <a:ext uri="{9D8B030D-6E8A-4147-A177-3AD203B41FA5}">
                      <a16:colId xmlns:a16="http://schemas.microsoft.com/office/drawing/2014/main" val="3602848955"/>
                    </a:ext>
                  </a:extLst>
                </a:gridCol>
                <a:gridCol w="2060188">
                  <a:extLst>
                    <a:ext uri="{9D8B030D-6E8A-4147-A177-3AD203B41FA5}">
                      <a16:colId xmlns:a16="http://schemas.microsoft.com/office/drawing/2014/main" val="825056009"/>
                    </a:ext>
                  </a:extLst>
                </a:gridCol>
              </a:tblGrid>
              <a:tr h="226807">
                <a:tc>
                  <a:txBody>
                    <a:bodyPr/>
                    <a:lstStyle/>
                    <a:p>
                      <a:r>
                        <a:rPr lang="en-IN" sz="1000" b="1"/>
                        <a:t>Instruction</a:t>
                      </a:r>
                      <a:endParaRPr lang="en-IN" sz="1000"/>
                    </a:p>
                  </a:txBody>
                  <a:tcPr marL="51802" marR="51802" marT="25901" marB="25901" anchor="ctr"/>
                </a:tc>
                <a:tc>
                  <a:txBody>
                    <a:bodyPr/>
                    <a:lstStyle/>
                    <a:p>
                      <a:r>
                        <a:rPr lang="en-IN" sz="1000" b="1"/>
                        <a:t>Input</a:t>
                      </a:r>
                      <a:endParaRPr lang="en-IN" sz="1000"/>
                    </a:p>
                  </a:txBody>
                  <a:tcPr marL="51802" marR="51802" marT="25901" marB="25901" anchor="ctr"/>
                </a:tc>
                <a:tc>
                  <a:txBody>
                    <a:bodyPr/>
                    <a:lstStyle/>
                    <a:p>
                      <a:r>
                        <a:rPr lang="en-IN" sz="1000" b="1"/>
                        <a:t>Output</a:t>
                      </a:r>
                      <a:endParaRPr lang="en-IN" sz="1000"/>
                    </a:p>
                  </a:txBody>
                  <a:tcPr marL="51802" marR="51802" marT="25901" marB="25901" anchor="ctr"/>
                </a:tc>
                <a:extLst>
                  <a:ext uri="{0D108BD9-81ED-4DB2-BD59-A6C34878D82A}">
                    <a16:rowId xmlns:a16="http://schemas.microsoft.com/office/drawing/2014/main" val="879824630"/>
                  </a:ext>
                </a:extLst>
              </a:tr>
              <a:tr h="907227">
                <a:tc>
                  <a:txBody>
                    <a:bodyPr/>
                    <a:lstStyle/>
                    <a:p>
                      <a:r>
                        <a:rPr lang="en-US" sz="1000" dirty="0"/>
                        <a:t>How many specializations are offered in MBA?</a:t>
                      </a:r>
                    </a:p>
                  </a:txBody>
                  <a:tcPr marL="51802" marR="51802" marT="25901" marB="25901" anchor="ctr"/>
                </a:tc>
                <a:tc>
                  <a:txBody>
                    <a:bodyPr/>
                    <a:lstStyle/>
                    <a:p>
                      <a:r>
                        <a:rPr lang="en-US" sz="1000" dirty="0"/>
                        <a:t>Finance, Marketing, Human Resource Management, Business Analytics, Health Care and Hospital Management (Starting July 2024), Logistics and Supply Chain Management, AI and Data Science.</a:t>
                      </a:r>
                      <a:endParaRPr lang="en-IN" sz="1000" dirty="0"/>
                    </a:p>
                  </a:txBody>
                  <a:tcPr marL="51802" marR="51802" marT="25901" marB="25901" anchor="ctr"/>
                </a:tc>
                <a:tc>
                  <a:txBody>
                    <a:bodyPr/>
                    <a:lstStyle/>
                    <a:p>
                      <a:r>
                        <a:rPr lang="en-US" sz="1000" dirty="0"/>
                        <a:t>Finance, Marketing, Human Resource Management, Business Analytics, Health Care and Hospital Management (Starting July 2024), Logistics and Supply Chain Management, AI and Data Science.</a:t>
                      </a:r>
                      <a:endParaRPr lang="en-IN" sz="1000" dirty="0"/>
                    </a:p>
                  </a:txBody>
                  <a:tcPr marL="51802" marR="51802" marT="25901" marB="25901" anchor="ctr"/>
                </a:tc>
                <a:extLst>
                  <a:ext uri="{0D108BD9-81ED-4DB2-BD59-A6C34878D82A}">
                    <a16:rowId xmlns:a16="http://schemas.microsoft.com/office/drawing/2014/main" val="2941898488"/>
                  </a:ext>
                </a:extLst>
              </a:tr>
              <a:tr h="737122">
                <a:tc>
                  <a:txBody>
                    <a:bodyPr/>
                    <a:lstStyle/>
                    <a:p>
                      <a:r>
                        <a:rPr lang="en-US" sz="1000" dirty="0"/>
                        <a:t>Do you have any collaboration with hospitals for MBA (Health Care &amp; Hospital Management)?</a:t>
                      </a:r>
                    </a:p>
                  </a:txBody>
                  <a:tcPr marL="51802" marR="51802" marT="25901" marB="25901" anchor="ctr"/>
                </a:tc>
                <a:tc>
                  <a:txBody>
                    <a:bodyPr/>
                    <a:lstStyle/>
                    <a:p>
                      <a:r>
                        <a:rPr lang="en-US" sz="1000" dirty="0"/>
                        <a:t>Yes, an MOU has been executed with SRM Global as a knowledge partner.</a:t>
                      </a:r>
                    </a:p>
                  </a:txBody>
                  <a:tcPr marL="51802" marR="51802" marT="25901" marB="25901" anchor="ctr"/>
                </a:tc>
                <a:tc>
                  <a:txBody>
                    <a:bodyPr/>
                    <a:lstStyle/>
                    <a:p>
                      <a:r>
                        <a:rPr lang="en-US" sz="1000" dirty="0"/>
                        <a:t>Yes, an MOU has been executed with SRM Global as a knowledge partner.</a:t>
                      </a:r>
                    </a:p>
                  </a:txBody>
                  <a:tcPr marL="51802" marR="51802" marT="25901" marB="25901" anchor="ctr"/>
                </a:tc>
                <a:extLst>
                  <a:ext uri="{0D108BD9-81ED-4DB2-BD59-A6C34878D82A}">
                    <a16:rowId xmlns:a16="http://schemas.microsoft.com/office/drawing/2014/main" val="385811365"/>
                  </a:ext>
                </a:extLst>
              </a:tr>
              <a:tr h="907227">
                <a:tc>
                  <a:txBody>
                    <a:bodyPr/>
                    <a:lstStyle/>
                    <a:p>
                      <a:r>
                        <a:rPr lang="en-US" sz="1000" dirty="0"/>
                        <a:t>Are MBA and MCA recognized by the All India Council of Technical Education (AICTE)?</a:t>
                      </a:r>
                    </a:p>
                  </a:txBody>
                  <a:tcPr marL="51802" marR="51802" marT="25901" marB="25901" anchor="ctr"/>
                </a:tc>
                <a:tc>
                  <a:txBody>
                    <a:bodyPr/>
                    <a:lstStyle/>
                    <a:p>
                      <a:r>
                        <a:rPr lang="en-US" sz="1000" dirty="0"/>
                        <a:t>Yes our MBA and MCA </a:t>
                      </a:r>
                      <a:r>
                        <a:rPr lang="en-US" sz="1000" dirty="0" err="1"/>
                        <a:t>Programme</a:t>
                      </a:r>
                      <a:r>
                        <a:rPr lang="en-US" sz="1000" dirty="0"/>
                        <a:t> are </a:t>
                      </a:r>
                      <a:r>
                        <a:rPr lang="en-US" sz="1000" dirty="0" err="1"/>
                        <a:t>recoginized</a:t>
                      </a:r>
                      <a:r>
                        <a:rPr lang="en-US" sz="1000" dirty="0"/>
                        <a:t> by AICTE.</a:t>
                      </a:r>
                    </a:p>
                  </a:txBody>
                  <a:tcPr marL="51802" marR="51802" marT="25901" marB="25901" anchor="ctr"/>
                </a:tc>
                <a:tc>
                  <a:txBody>
                    <a:bodyPr/>
                    <a:lstStyle/>
                    <a:p>
                      <a:r>
                        <a:rPr lang="en-US" sz="1000" dirty="0"/>
                        <a:t>Yes our MBA and MCA </a:t>
                      </a:r>
                      <a:r>
                        <a:rPr lang="en-US" sz="1000" dirty="0" err="1"/>
                        <a:t>Programme</a:t>
                      </a:r>
                      <a:r>
                        <a:rPr lang="en-US" sz="1000" dirty="0"/>
                        <a:t> are </a:t>
                      </a:r>
                      <a:r>
                        <a:rPr lang="en-US" sz="1000" dirty="0" err="1"/>
                        <a:t>recoginized</a:t>
                      </a:r>
                      <a:r>
                        <a:rPr lang="en-US" sz="1000" dirty="0"/>
                        <a:t> by AICTE.</a:t>
                      </a:r>
                    </a:p>
                  </a:txBody>
                  <a:tcPr marL="51802" marR="51802" marT="25901" marB="25901" anchor="ctr"/>
                </a:tc>
                <a:extLst>
                  <a:ext uri="{0D108BD9-81ED-4DB2-BD59-A6C34878D82A}">
                    <a16:rowId xmlns:a16="http://schemas.microsoft.com/office/drawing/2014/main" val="3823150771"/>
                  </a:ext>
                </a:extLst>
              </a:tr>
              <a:tr h="1077332">
                <a:tc>
                  <a:txBody>
                    <a:bodyPr/>
                    <a:lstStyle/>
                    <a:p>
                      <a:r>
                        <a:rPr lang="en-IN" sz="1000" dirty="0"/>
                        <a:t>Mode of Application Form?</a:t>
                      </a:r>
                      <a:endParaRPr lang="en-US" sz="1000" dirty="0"/>
                    </a:p>
                  </a:txBody>
                  <a:tcPr marL="51802" marR="51802" marT="25901" marB="25901" anchor="ctr"/>
                </a:tc>
                <a:tc>
                  <a:txBody>
                    <a:bodyPr/>
                    <a:lstStyle/>
                    <a:p>
                      <a:r>
                        <a:rPr lang="en-US" sz="1000" dirty="0"/>
                        <a:t>The application form is available online only.</a:t>
                      </a:r>
                    </a:p>
                  </a:txBody>
                  <a:tcPr marL="51802" marR="51802" marT="25901" marB="25901" anchor="ctr"/>
                </a:tc>
                <a:tc>
                  <a:txBody>
                    <a:bodyPr/>
                    <a:lstStyle/>
                    <a:p>
                      <a:r>
                        <a:rPr lang="en-US" sz="1000" dirty="0"/>
                        <a:t>The application form is available online only.</a:t>
                      </a:r>
                    </a:p>
                  </a:txBody>
                  <a:tcPr marL="51802" marR="51802" marT="25901" marB="25901" anchor="ctr"/>
                </a:tc>
                <a:extLst>
                  <a:ext uri="{0D108BD9-81ED-4DB2-BD59-A6C34878D82A}">
                    <a16:rowId xmlns:a16="http://schemas.microsoft.com/office/drawing/2014/main" val="3941499018"/>
                  </a:ext>
                </a:extLst>
              </a:tr>
              <a:tr h="907227">
                <a:tc>
                  <a:txBody>
                    <a:bodyPr/>
                    <a:lstStyle/>
                    <a:p>
                      <a:r>
                        <a:rPr lang="en-IN" sz="1000" dirty="0"/>
                        <a:t>Cost of Online Application?</a:t>
                      </a:r>
                      <a:endParaRPr lang="en-US" sz="1000" dirty="0"/>
                    </a:p>
                  </a:txBody>
                  <a:tcPr marL="51802" marR="51802" marT="25901" marB="25901" anchor="ctr"/>
                </a:tc>
                <a:tc>
                  <a:txBody>
                    <a:bodyPr/>
                    <a:lstStyle/>
                    <a:p>
                      <a:r>
                        <a:rPr lang="en-US" sz="1000" dirty="0"/>
                        <a:t>Rs. 500 for Indian nationals and $15 for International students.</a:t>
                      </a:r>
                    </a:p>
                  </a:txBody>
                  <a:tcPr marL="51802" marR="51802" marT="25901" marB="25901" anchor="ctr"/>
                </a:tc>
                <a:tc>
                  <a:txBody>
                    <a:bodyPr/>
                    <a:lstStyle/>
                    <a:p>
                      <a:r>
                        <a:rPr lang="en-US" sz="1000" dirty="0"/>
                        <a:t>Rs. 500 for Indian nationals and $15 for International students.</a:t>
                      </a:r>
                    </a:p>
                  </a:txBody>
                  <a:tcPr marL="51802" marR="51802" marT="25901" marB="25901" anchor="ctr"/>
                </a:tc>
                <a:extLst>
                  <a:ext uri="{0D108BD9-81ED-4DB2-BD59-A6C34878D82A}">
                    <a16:rowId xmlns:a16="http://schemas.microsoft.com/office/drawing/2014/main" val="1951744266"/>
                  </a:ext>
                </a:extLst>
              </a:tr>
            </a:tbl>
          </a:graphicData>
        </a:graphic>
      </p:graphicFrame>
    </p:spTree>
    <p:extLst>
      <p:ext uri="{BB962C8B-B14F-4D97-AF65-F5344CB8AC3E}">
        <p14:creationId xmlns:p14="http://schemas.microsoft.com/office/powerpoint/2010/main" val="2073835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B263CD-4308-C065-2B15-7AAC5942E42F}"/>
              </a:ext>
            </a:extLst>
          </p:cNvPr>
          <p:cNvSpPr txBox="1">
            <a:spLocks/>
          </p:cNvSpPr>
          <p:nvPr/>
        </p:nvSpPr>
        <p:spPr>
          <a:xfrm>
            <a:off x="1064443" y="3839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			</a:t>
            </a:r>
            <a:endParaRPr lang="en-IN" dirty="0"/>
          </a:p>
        </p:txBody>
      </p:sp>
      <p:sp>
        <p:nvSpPr>
          <p:cNvPr id="12" name="Title 1">
            <a:extLst>
              <a:ext uri="{FF2B5EF4-FFF2-40B4-BE49-F238E27FC236}">
                <a16:creationId xmlns:a16="http://schemas.microsoft.com/office/drawing/2014/main" id="{16734C09-530B-5B2E-B8AB-20A339A8037E}"/>
              </a:ext>
            </a:extLst>
          </p:cNvPr>
          <p:cNvSpPr>
            <a:spLocks noGrp="1"/>
          </p:cNvSpPr>
          <p:nvPr>
            <p:ph type="title"/>
          </p:nvPr>
        </p:nvSpPr>
        <p:spPr>
          <a:xfrm>
            <a:off x="1243553" y="8845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Activities-Daily Scrum</a:t>
            </a:r>
            <a:endParaRPr lang="en-IN" dirty="0"/>
          </a:p>
        </p:txBody>
      </p:sp>
      <p:sp>
        <p:nvSpPr>
          <p:cNvPr id="3" name="Content Placeholder 2">
            <a:extLst>
              <a:ext uri="{FF2B5EF4-FFF2-40B4-BE49-F238E27FC236}">
                <a16:creationId xmlns:a16="http://schemas.microsoft.com/office/drawing/2014/main" id="{ABE92652-639F-918B-93A2-606A51F98756}"/>
              </a:ext>
            </a:extLst>
          </p:cNvPr>
          <p:cNvSpPr>
            <a:spLocks noGrp="1"/>
          </p:cNvSpPr>
          <p:nvPr>
            <p:ph idx="1"/>
          </p:nvPr>
        </p:nvSpPr>
        <p:spPr>
          <a:xfrm>
            <a:off x="838200" y="1231142"/>
            <a:ext cx="10515600" cy="5060000"/>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What did we do last month?</a:t>
            </a:r>
          </a:p>
          <a:p>
            <a:pPr algn="just"/>
            <a:r>
              <a:rPr lang="en-US" sz="2400" dirty="0">
                <a:latin typeface="Times New Roman" panose="02020603050405020304" pitchFamily="18" charset="0"/>
                <a:cs typeface="Times New Roman" panose="02020603050405020304" pitchFamily="18" charset="0"/>
              </a:rPr>
              <a:t>Successfully developed the web-scraped Dataset and the </a:t>
            </a:r>
            <a:r>
              <a:rPr lang="en-US" sz="2400" dirty="0" err="1">
                <a:latin typeface="Times New Roman" panose="02020603050405020304" pitchFamily="18" charset="0"/>
                <a:cs typeface="Times New Roman" panose="02020603050405020304" pitchFamily="18" charset="0"/>
              </a:rPr>
              <a:t>LangChain</a:t>
            </a:r>
            <a:r>
              <a:rPr lang="en-US" sz="2400" dirty="0">
                <a:latin typeface="Times New Roman" panose="02020603050405020304" pitchFamily="18" charset="0"/>
                <a:cs typeface="Times New Roman" panose="02020603050405020304" pitchFamily="18" charset="0"/>
              </a:rPr>
              <a:t> system.</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What are we doing today?</a:t>
            </a:r>
          </a:p>
          <a:p>
            <a:pPr algn="just"/>
            <a:r>
              <a:rPr lang="en-US" sz="2400" dirty="0">
                <a:latin typeface="Times New Roman" panose="02020603050405020304" pitchFamily="18" charset="0"/>
                <a:cs typeface="Times New Roman" panose="02020603050405020304" pitchFamily="18" charset="0"/>
              </a:rPr>
              <a:t>Currently including more information to be fed into the model from the admissions office and working on more evaluation techniques </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Any blockers?</a:t>
            </a:r>
          </a:p>
          <a:p>
            <a:pPr algn="just"/>
            <a:r>
              <a:rPr lang="en-US" sz="2400" dirty="0">
                <a:latin typeface="Times New Roman" panose="02020603050405020304" pitchFamily="18" charset="0"/>
                <a:cs typeface="Times New Roman" panose="02020603050405020304" pitchFamily="18" charset="0"/>
              </a:rPr>
              <a:t>Facing difficulties in setting up string-based evaluators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7088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B263CD-4308-C065-2B15-7AAC5942E42F}"/>
              </a:ext>
            </a:extLst>
          </p:cNvPr>
          <p:cNvSpPr txBox="1">
            <a:spLocks/>
          </p:cNvSpPr>
          <p:nvPr/>
        </p:nvSpPr>
        <p:spPr>
          <a:xfrm>
            <a:off x="1064443" y="3839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			</a:t>
            </a:r>
            <a:endParaRPr lang="en-IN" dirty="0"/>
          </a:p>
        </p:txBody>
      </p:sp>
      <p:sp>
        <p:nvSpPr>
          <p:cNvPr id="12" name="Title 1">
            <a:extLst>
              <a:ext uri="{FF2B5EF4-FFF2-40B4-BE49-F238E27FC236}">
                <a16:creationId xmlns:a16="http://schemas.microsoft.com/office/drawing/2014/main" id="{16734C09-530B-5B2E-B8AB-20A339A8037E}"/>
              </a:ext>
            </a:extLst>
          </p:cNvPr>
          <p:cNvSpPr>
            <a:spLocks noGrp="1"/>
          </p:cNvSpPr>
          <p:nvPr>
            <p:ph type="title"/>
          </p:nvPr>
        </p:nvSpPr>
        <p:spPr>
          <a:xfrm>
            <a:off x="1243553" y="8845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Activities-Daily Scrum</a:t>
            </a:r>
            <a:endParaRPr lang="en-IN" dirty="0"/>
          </a:p>
        </p:txBody>
      </p:sp>
      <p:sp>
        <p:nvSpPr>
          <p:cNvPr id="3" name="Content Placeholder 2">
            <a:extLst>
              <a:ext uri="{FF2B5EF4-FFF2-40B4-BE49-F238E27FC236}">
                <a16:creationId xmlns:a16="http://schemas.microsoft.com/office/drawing/2014/main" id="{ABE92652-639F-918B-93A2-606A51F98756}"/>
              </a:ext>
            </a:extLst>
          </p:cNvPr>
          <p:cNvSpPr>
            <a:spLocks noGrp="1"/>
          </p:cNvSpPr>
          <p:nvPr>
            <p:ph idx="1"/>
          </p:nvPr>
        </p:nvSpPr>
        <p:spPr>
          <a:xfrm>
            <a:off x="838200" y="1414022"/>
            <a:ext cx="10515600" cy="5060000"/>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Meetings were done on-</a:t>
            </a:r>
          </a:p>
          <a:p>
            <a:pPr algn="just"/>
            <a:r>
              <a:rPr lang="en-US" sz="2400" dirty="0">
                <a:latin typeface="Times New Roman" panose="02020603050405020304" pitchFamily="18" charset="0"/>
                <a:cs typeface="Times New Roman" panose="02020603050405020304" pitchFamily="18" charset="0"/>
              </a:rPr>
              <a:t>December 3</a:t>
            </a:r>
            <a:r>
              <a:rPr lang="en-US" sz="2400" baseline="30000" dirty="0">
                <a:latin typeface="Times New Roman" panose="02020603050405020304" pitchFamily="18" charset="0"/>
                <a:cs typeface="Times New Roman" panose="02020603050405020304" pitchFamily="18" charset="0"/>
              </a:rPr>
              <a:t>rd</a:t>
            </a:r>
            <a:r>
              <a:rPr lang="en-US" sz="2400" dirty="0">
                <a:latin typeface="Times New Roman" panose="02020603050405020304" pitchFamily="18" charset="0"/>
                <a:cs typeface="Times New Roman" panose="02020603050405020304" pitchFamily="18" charset="0"/>
              </a:rPr>
              <a:t> 2025</a:t>
            </a:r>
          </a:p>
          <a:p>
            <a:pPr algn="just"/>
            <a:r>
              <a:rPr lang="en-US" sz="2400" dirty="0">
                <a:latin typeface="Times New Roman" panose="02020603050405020304" pitchFamily="18" charset="0"/>
                <a:cs typeface="Times New Roman" panose="02020603050405020304" pitchFamily="18" charset="0"/>
              </a:rPr>
              <a:t>December 7</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2025</a:t>
            </a:r>
          </a:p>
          <a:p>
            <a:pPr algn="just"/>
            <a:r>
              <a:rPr lang="en-US" sz="2400" dirty="0">
                <a:latin typeface="Times New Roman" panose="02020603050405020304" pitchFamily="18" charset="0"/>
                <a:cs typeface="Times New Roman" panose="02020603050405020304" pitchFamily="18" charset="0"/>
              </a:rPr>
              <a:t>December 14</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2025</a:t>
            </a:r>
          </a:p>
          <a:p>
            <a:pPr algn="just"/>
            <a:r>
              <a:rPr lang="en-US" sz="2400" dirty="0">
                <a:latin typeface="Times New Roman" panose="02020603050405020304" pitchFamily="18" charset="0"/>
                <a:cs typeface="Times New Roman" panose="02020603050405020304" pitchFamily="18" charset="0"/>
              </a:rPr>
              <a:t>January 8</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2025</a:t>
            </a:r>
          </a:p>
          <a:p>
            <a:pPr algn="just"/>
            <a:r>
              <a:rPr lang="en-US" sz="2400" dirty="0">
                <a:latin typeface="Times New Roman" panose="02020603050405020304" pitchFamily="18" charset="0"/>
                <a:cs typeface="Times New Roman" panose="02020603050405020304" pitchFamily="18" charset="0"/>
              </a:rPr>
              <a:t>January 20</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2025-Meeting with project guide and admissions office</a:t>
            </a:r>
          </a:p>
          <a:p>
            <a:pPr algn="just"/>
            <a:r>
              <a:rPr lang="en-US" sz="2400" dirty="0">
                <a:latin typeface="Times New Roman" panose="02020603050405020304" pitchFamily="18" charset="0"/>
                <a:cs typeface="Times New Roman" panose="02020603050405020304" pitchFamily="18" charset="0"/>
              </a:rPr>
              <a:t>January 21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2025-Meeting with the admissions office </a:t>
            </a:r>
          </a:p>
          <a:p>
            <a:pPr algn="just"/>
            <a:r>
              <a:rPr lang="en-US" sz="2400" dirty="0">
                <a:latin typeface="Times New Roman" panose="02020603050405020304" pitchFamily="18" charset="0"/>
                <a:cs typeface="Times New Roman" panose="02020603050405020304" pitchFamily="18" charset="0"/>
              </a:rPr>
              <a:t>February 11, 2025</a:t>
            </a:r>
          </a:p>
          <a:p>
            <a:pPr algn="just"/>
            <a:r>
              <a:rPr lang="en-US" sz="2400" dirty="0">
                <a:latin typeface="Times New Roman" panose="02020603050405020304" pitchFamily="18" charset="0"/>
                <a:cs typeface="Times New Roman" panose="02020603050405020304" pitchFamily="18" charset="0"/>
              </a:rPr>
              <a:t>February 12, 2025</a:t>
            </a:r>
          </a:p>
          <a:p>
            <a:pPr algn="just"/>
            <a:r>
              <a:rPr lang="en-US" sz="2400" dirty="0">
                <a:latin typeface="Times New Roman" panose="02020603050405020304" pitchFamily="18" charset="0"/>
                <a:cs typeface="Times New Roman" panose="02020603050405020304" pitchFamily="18" charset="0"/>
              </a:rPr>
              <a:t>February 21, 2025</a:t>
            </a:r>
          </a:p>
          <a:p>
            <a:pPr algn="just"/>
            <a:r>
              <a:rPr lang="en-US" sz="2400" dirty="0">
                <a:latin typeface="Times New Roman" panose="02020603050405020304" pitchFamily="18" charset="0"/>
                <a:cs typeface="Times New Roman" panose="02020603050405020304" pitchFamily="18" charset="0"/>
              </a:rPr>
              <a:t>February 27, 2025</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843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DFC314-9C4D-8075-8024-6C4B0E2A2B7F}"/>
              </a:ext>
            </a:extLst>
          </p:cNvPr>
          <p:cNvSpPr>
            <a:spLocks noGrp="1"/>
          </p:cNvSpPr>
          <p:nvPr>
            <p:ph type="title"/>
          </p:nvPr>
        </p:nvSpPr>
        <p:spPr>
          <a:xfrm>
            <a:off x="342298" y="-136843"/>
            <a:ext cx="11660956" cy="1325563"/>
          </a:xfrm>
        </p:spPr>
        <p:txBody>
          <a:bodyPr/>
          <a:lstStyle/>
          <a:p>
            <a:r>
              <a:rPr lang="en-IN" b="1" dirty="0">
                <a:latin typeface="Times New Roman" panose="02020603050405020304" pitchFamily="18" charset="0"/>
                <a:cs typeface="Times New Roman" panose="02020603050405020304" pitchFamily="18" charset="0"/>
              </a:rPr>
              <a:t>	  Sprint Activities-Functional Document</a:t>
            </a:r>
            <a:endParaRPr lang="en-IN" dirty="0"/>
          </a:p>
        </p:txBody>
      </p:sp>
      <p:graphicFrame>
        <p:nvGraphicFramePr>
          <p:cNvPr id="7" name="Content Placeholder 6">
            <a:extLst>
              <a:ext uri="{FF2B5EF4-FFF2-40B4-BE49-F238E27FC236}">
                <a16:creationId xmlns:a16="http://schemas.microsoft.com/office/drawing/2014/main" id="{3D5CC794-EE2F-EB45-BB11-1DD03D1B9E83}"/>
              </a:ext>
            </a:extLst>
          </p:cNvPr>
          <p:cNvGraphicFramePr>
            <a:graphicFrameLocks noGrp="1"/>
          </p:cNvGraphicFramePr>
          <p:nvPr>
            <p:ph idx="1"/>
            <p:extLst>
              <p:ext uri="{D42A27DB-BD31-4B8C-83A1-F6EECF244321}">
                <p14:modId xmlns:p14="http://schemas.microsoft.com/office/powerpoint/2010/main" val="986397754"/>
              </p:ext>
            </p:extLst>
          </p:nvPr>
        </p:nvGraphicFramePr>
        <p:xfrm>
          <a:off x="838200" y="955040"/>
          <a:ext cx="10515600" cy="5669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63847916"/>
                    </a:ext>
                  </a:extLst>
                </a:gridCol>
                <a:gridCol w="5257800">
                  <a:extLst>
                    <a:ext uri="{9D8B030D-6E8A-4147-A177-3AD203B41FA5}">
                      <a16:colId xmlns:a16="http://schemas.microsoft.com/office/drawing/2014/main" val="1745069042"/>
                    </a:ext>
                  </a:extLst>
                </a:gridCol>
              </a:tblGrid>
              <a:tr h="370840">
                <a:tc>
                  <a:txBody>
                    <a:bodyPr/>
                    <a:lstStyle/>
                    <a:p>
                      <a:r>
                        <a:rPr lang="en-IN" sz="2400" b="1" dirty="0"/>
                        <a:t>Section</a:t>
                      </a:r>
                      <a:endParaRPr lang="en-IN" sz="2400" dirty="0"/>
                    </a:p>
                  </a:txBody>
                  <a:tcPr anchor="ctr"/>
                </a:tc>
                <a:tc>
                  <a:txBody>
                    <a:bodyPr/>
                    <a:lstStyle/>
                    <a:p>
                      <a:r>
                        <a:rPr lang="en-IN" sz="2400" b="1" dirty="0"/>
                        <a:t>Details</a:t>
                      </a:r>
                      <a:endParaRPr lang="en-IN" sz="2400" dirty="0"/>
                    </a:p>
                  </a:txBody>
                  <a:tcPr anchor="ctr"/>
                </a:tc>
                <a:extLst>
                  <a:ext uri="{0D108BD9-81ED-4DB2-BD59-A6C34878D82A}">
                    <a16:rowId xmlns:a16="http://schemas.microsoft.com/office/drawing/2014/main" val="3520815273"/>
                  </a:ext>
                </a:extLst>
              </a:tr>
              <a:tr h="370840">
                <a:tc>
                  <a:txBody>
                    <a:bodyPr/>
                    <a:lstStyle/>
                    <a:p>
                      <a:r>
                        <a:rPr lang="en-IN" b="0" dirty="0"/>
                        <a:t>1. Introduction</a:t>
                      </a:r>
                    </a:p>
                  </a:txBody>
                  <a:tcPr anchor="ctr"/>
                </a:tc>
                <a:tc>
                  <a:txBody>
                    <a:bodyPr/>
                    <a:lstStyle/>
                    <a:p>
                      <a:r>
                        <a:rPr lang="en-US" b="1" dirty="0"/>
                        <a:t>Objective</a:t>
                      </a:r>
                      <a:r>
                        <a:rPr lang="en-US" b="0" dirty="0"/>
                        <a:t>: Enhance interaction between prospective students and SRM University via a voice-enabled chatbot that handles the FAQs very well. </a:t>
                      </a:r>
                    </a:p>
                    <a:p>
                      <a:r>
                        <a:rPr lang="en-US" b="1" dirty="0"/>
                        <a:t>Sprint 1 Focus</a:t>
                      </a:r>
                      <a:r>
                        <a:rPr lang="en-US" b="0" dirty="0"/>
                        <a:t>: Implement key functionalities like FAQs on admission deadlines, course information, and personalized voice greetings.</a:t>
                      </a:r>
                      <a:endParaRPr lang="en-IN" b="0" dirty="0"/>
                    </a:p>
                  </a:txBody>
                  <a:tcPr/>
                </a:tc>
                <a:extLst>
                  <a:ext uri="{0D108BD9-81ED-4DB2-BD59-A6C34878D82A}">
                    <a16:rowId xmlns:a16="http://schemas.microsoft.com/office/drawing/2014/main" val="1831466715"/>
                  </a:ext>
                </a:extLst>
              </a:tr>
              <a:tr h="370840">
                <a:tc>
                  <a:txBody>
                    <a:bodyPr/>
                    <a:lstStyle/>
                    <a:p>
                      <a:r>
                        <a:rPr lang="en-IN" dirty="0"/>
                        <a:t>2. Product Goal</a:t>
                      </a:r>
                    </a:p>
                  </a:txBody>
                  <a:tcPr/>
                </a:tc>
                <a:tc>
                  <a:txBody>
                    <a:bodyPr/>
                    <a:lstStyle/>
                    <a:p>
                      <a:r>
                        <a:rPr lang="en-US" b="1" dirty="0"/>
                        <a:t>Primary Goal</a:t>
                      </a:r>
                      <a:r>
                        <a:rPr lang="en-US" dirty="0"/>
                        <a:t>: Update the voice-enabled chatbot to assist prospective students with admission queries and FAQs, improving their decision-making.</a:t>
                      </a:r>
                      <a:endParaRPr lang="en-IN" dirty="0"/>
                    </a:p>
                  </a:txBody>
                  <a:tcPr/>
                </a:tc>
                <a:extLst>
                  <a:ext uri="{0D108BD9-81ED-4DB2-BD59-A6C34878D82A}">
                    <a16:rowId xmlns:a16="http://schemas.microsoft.com/office/drawing/2014/main" val="3359982156"/>
                  </a:ext>
                </a:extLst>
              </a:tr>
              <a:tr h="370840">
                <a:tc>
                  <a:txBody>
                    <a:bodyPr/>
                    <a:lstStyle/>
                    <a:p>
                      <a:r>
                        <a:rPr lang="en-IN" dirty="0"/>
                        <a:t>3. Demography</a:t>
                      </a:r>
                    </a:p>
                  </a:txBody>
                  <a:tcPr/>
                </a:tc>
                <a:tc>
                  <a:txBody>
                    <a:bodyPr/>
                    <a:lstStyle/>
                    <a:p>
                      <a:r>
                        <a:rPr lang="en-IN" b="1" dirty="0"/>
                        <a:t>Users</a:t>
                      </a:r>
                      <a:r>
                        <a:rPr lang="en-IN" dirty="0"/>
                        <a:t>:</a:t>
                      </a:r>
                    </a:p>
                    <a:p>
                      <a:pPr marL="285750" indent="-285750">
                        <a:buFontTx/>
                        <a:buChar char="-"/>
                      </a:pPr>
                      <a:r>
                        <a:rPr lang="en-US" b="1" dirty="0"/>
                        <a:t>Target Users</a:t>
                      </a:r>
                      <a:r>
                        <a:rPr lang="en-US" dirty="0"/>
                        <a:t>: Prospective students, current students, SRM administrators.</a:t>
                      </a:r>
                    </a:p>
                    <a:p>
                      <a:pPr marL="285750" indent="-285750">
                        <a:buFontTx/>
                        <a:buChar char="-"/>
                      </a:pPr>
                      <a:r>
                        <a:rPr lang="en-US" dirty="0"/>
                        <a:t> </a:t>
                      </a:r>
                      <a:r>
                        <a:rPr lang="en-US" b="1" dirty="0"/>
                        <a:t>User Characteristics</a:t>
                      </a:r>
                      <a:r>
                        <a:rPr lang="en-US" dirty="0"/>
                        <a:t>: Varying academic interests and technical skills; administrators requiring real-time data management.</a:t>
                      </a:r>
                    </a:p>
                    <a:p>
                      <a:pPr marL="0" indent="0">
                        <a:buFontTx/>
                        <a:buNone/>
                      </a:pPr>
                      <a:r>
                        <a:rPr lang="en-IN" b="1" dirty="0"/>
                        <a:t>Location</a:t>
                      </a:r>
                      <a:r>
                        <a:rPr lang="en-IN" dirty="0"/>
                        <a:t>:</a:t>
                      </a:r>
                    </a:p>
                    <a:p>
                      <a:pPr marL="0" indent="0">
                        <a:buFontTx/>
                        <a:buNone/>
                      </a:pPr>
                      <a:r>
                        <a:rPr lang="en-US" dirty="0"/>
                        <a:t>- </a:t>
                      </a:r>
                      <a:r>
                        <a:rPr lang="en-US" b="1" dirty="0"/>
                        <a:t>Target Location</a:t>
                      </a:r>
                      <a:r>
                        <a:rPr lang="en-US" dirty="0"/>
                        <a:t>: Primarily India, but globally accessible.</a:t>
                      </a:r>
                      <a:endParaRPr lang="en-IN" dirty="0"/>
                    </a:p>
                  </a:txBody>
                  <a:tcPr anchor="ctr"/>
                </a:tc>
                <a:extLst>
                  <a:ext uri="{0D108BD9-81ED-4DB2-BD59-A6C34878D82A}">
                    <a16:rowId xmlns:a16="http://schemas.microsoft.com/office/drawing/2014/main" val="3991652708"/>
                  </a:ext>
                </a:extLst>
              </a:tr>
            </a:tbl>
          </a:graphicData>
        </a:graphic>
      </p:graphicFrame>
    </p:spTree>
    <p:extLst>
      <p:ext uri="{BB962C8B-B14F-4D97-AF65-F5344CB8AC3E}">
        <p14:creationId xmlns:p14="http://schemas.microsoft.com/office/powerpoint/2010/main" val="398878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0D1D-A418-F70D-0C29-87776D4164C0}"/>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Summary of all the Major Project Reviews</a:t>
            </a:r>
            <a:endParaRPr lang="en-IN" dirty="0"/>
          </a:p>
        </p:txBody>
      </p:sp>
      <p:pic>
        <p:nvPicPr>
          <p:cNvPr id="6" name="Content Placeholder 5">
            <a:extLst>
              <a:ext uri="{FF2B5EF4-FFF2-40B4-BE49-F238E27FC236}">
                <a16:creationId xmlns:a16="http://schemas.microsoft.com/office/drawing/2014/main" id="{B63496AE-73AF-BC31-03F0-98001FFDF1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3089" y="1825625"/>
            <a:ext cx="8925821" cy="4537468"/>
          </a:xfrm>
        </p:spPr>
      </p:pic>
    </p:spTree>
    <p:extLst>
      <p:ext uri="{BB962C8B-B14F-4D97-AF65-F5344CB8AC3E}">
        <p14:creationId xmlns:p14="http://schemas.microsoft.com/office/powerpoint/2010/main" val="3592613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DFC314-9C4D-8075-8024-6C4B0E2A2B7F}"/>
              </a:ext>
            </a:extLst>
          </p:cNvPr>
          <p:cNvSpPr>
            <a:spLocks noGrp="1"/>
          </p:cNvSpPr>
          <p:nvPr>
            <p:ph type="title"/>
          </p:nvPr>
        </p:nvSpPr>
        <p:spPr>
          <a:xfrm>
            <a:off x="342298" y="-136843"/>
            <a:ext cx="11660956" cy="1325563"/>
          </a:xfrm>
        </p:spPr>
        <p:txBody>
          <a:bodyPr/>
          <a:lstStyle/>
          <a:p>
            <a:r>
              <a:rPr lang="en-IN" b="1" dirty="0">
                <a:latin typeface="Times New Roman" panose="02020603050405020304" pitchFamily="18" charset="0"/>
                <a:cs typeface="Times New Roman" panose="02020603050405020304" pitchFamily="18" charset="0"/>
              </a:rPr>
              <a:t>	  Sprint Activities-Functional Document</a:t>
            </a:r>
            <a:endParaRPr lang="en-IN" dirty="0"/>
          </a:p>
        </p:txBody>
      </p:sp>
      <p:graphicFrame>
        <p:nvGraphicFramePr>
          <p:cNvPr id="7" name="Content Placeholder 6">
            <a:extLst>
              <a:ext uri="{FF2B5EF4-FFF2-40B4-BE49-F238E27FC236}">
                <a16:creationId xmlns:a16="http://schemas.microsoft.com/office/drawing/2014/main" id="{3D5CC794-EE2F-EB45-BB11-1DD03D1B9E83}"/>
              </a:ext>
            </a:extLst>
          </p:cNvPr>
          <p:cNvGraphicFramePr>
            <a:graphicFrameLocks noGrp="1"/>
          </p:cNvGraphicFramePr>
          <p:nvPr>
            <p:ph idx="1"/>
            <p:extLst>
              <p:ext uri="{D42A27DB-BD31-4B8C-83A1-F6EECF244321}">
                <p14:modId xmlns:p14="http://schemas.microsoft.com/office/powerpoint/2010/main" val="3051117228"/>
              </p:ext>
            </p:extLst>
          </p:nvPr>
        </p:nvGraphicFramePr>
        <p:xfrm>
          <a:off x="838200" y="955040"/>
          <a:ext cx="10515600" cy="60302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63847916"/>
                    </a:ext>
                  </a:extLst>
                </a:gridCol>
                <a:gridCol w="5257800">
                  <a:extLst>
                    <a:ext uri="{9D8B030D-6E8A-4147-A177-3AD203B41FA5}">
                      <a16:colId xmlns:a16="http://schemas.microsoft.com/office/drawing/2014/main" val="1745069042"/>
                    </a:ext>
                  </a:extLst>
                </a:gridCol>
              </a:tblGrid>
              <a:tr h="540980">
                <a:tc>
                  <a:txBody>
                    <a:bodyPr/>
                    <a:lstStyle/>
                    <a:p>
                      <a:r>
                        <a:rPr lang="en-IN" sz="2400" b="1" dirty="0"/>
                        <a:t>Section</a:t>
                      </a:r>
                      <a:endParaRPr lang="en-IN" sz="2400" dirty="0"/>
                    </a:p>
                  </a:txBody>
                  <a:tcPr anchor="ctr"/>
                </a:tc>
                <a:tc>
                  <a:txBody>
                    <a:bodyPr/>
                    <a:lstStyle/>
                    <a:p>
                      <a:r>
                        <a:rPr lang="en-IN" sz="2400" b="1" dirty="0"/>
                        <a:t>Details</a:t>
                      </a:r>
                      <a:endParaRPr lang="en-IN" sz="2400" dirty="0"/>
                    </a:p>
                  </a:txBody>
                  <a:tcPr anchor="ctr"/>
                </a:tc>
                <a:extLst>
                  <a:ext uri="{0D108BD9-81ED-4DB2-BD59-A6C34878D82A}">
                    <a16:rowId xmlns:a16="http://schemas.microsoft.com/office/drawing/2014/main" val="3520815273"/>
                  </a:ext>
                </a:extLst>
              </a:tr>
              <a:tr h="2852460">
                <a:tc>
                  <a:txBody>
                    <a:bodyPr/>
                    <a:lstStyle/>
                    <a:p>
                      <a:r>
                        <a:rPr lang="en-IN" dirty="0"/>
                        <a:t>4. Business Processes</a:t>
                      </a:r>
                      <a:endParaRPr lang="en-IN" b="0" dirty="0"/>
                    </a:p>
                  </a:txBody>
                  <a:tcPr anchor="ctr"/>
                </a:tc>
                <a:tc>
                  <a:txBody>
                    <a:bodyPr/>
                    <a:lstStyle/>
                    <a:p>
                      <a:r>
                        <a:rPr lang="en-IN" b="1" dirty="0"/>
                        <a:t>Key Processes</a:t>
                      </a:r>
                      <a:r>
                        <a:rPr lang="en-IN" dirty="0"/>
                        <a:t>:</a:t>
                      </a:r>
                    </a:p>
                    <a:p>
                      <a:pPr marL="285750" indent="-285750">
                        <a:buFontTx/>
                        <a:buChar char="-"/>
                      </a:pPr>
                      <a:r>
                        <a:rPr lang="en-US" b="1" dirty="0"/>
                        <a:t>User Interaction and Query Handling</a:t>
                      </a:r>
                      <a:r>
                        <a:rPr lang="en-US" dirty="0"/>
                        <a:t>: Voice command interaction for retrieving admission, course, and fee information.</a:t>
                      </a:r>
                    </a:p>
                    <a:p>
                      <a:pPr marL="285750" indent="-285750">
                        <a:buFontTx/>
                        <a:buChar char="-"/>
                      </a:pPr>
                      <a:r>
                        <a:rPr lang="en-US" b="1" dirty="0"/>
                        <a:t>Information Retrieval</a:t>
                      </a:r>
                      <a:r>
                        <a:rPr lang="en-US" dirty="0"/>
                        <a:t>: Display answers to FAQs of admission deadlines, course details, fee structures, and contact info.</a:t>
                      </a:r>
                    </a:p>
                    <a:p>
                      <a:pPr marL="285750" indent="-285750">
                        <a:buFontTx/>
                        <a:buChar char="-"/>
                      </a:pPr>
                      <a:r>
                        <a:rPr lang="en-US" b="1" dirty="0"/>
                        <a:t>Perplexity evaluation: </a:t>
                      </a:r>
                      <a:r>
                        <a:rPr lang="en-US" b="0" dirty="0"/>
                        <a:t>Chatbot processes voice input to text output, perplexity evaluation will be applied to text generation part of the chatbot to ensure reliable and fluent responses.</a:t>
                      </a:r>
                      <a:endParaRPr lang="en-US" dirty="0"/>
                    </a:p>
                  </a:txBody>
                  <a:tcPr/>
                </a:tc>
                <a:extLst>
                  <a:ext uri="{0D108BD9-81ED-4DB2-BD59-A6C34878D82A}">
                    <a16:rowId xmlns:a16="http://schemas.microsoft.com/office/drawing/2014/main" val="1831466715"/>
                  </a:ext>
                </a:extLst>
              </a:tr>
              <a:tr h="2380312">
                <a:tc>
                  <a:txBody>
                    <a:bodyPr/>
                    <a:lstStyle/>
                    <a:p>
                      <a:r>
                        <a:rPr lang="en-IN" dirty="0"/>
                        <a:t>5. Assumptions</a:t>
                      </a:r>
                    </a:p>
                  </a:txBody>
                  <a:tcPr/>
                </a:tc>
                <a:tc>
                  <a:txBody>
                    <a:bodyPr/>
                    <a:lstStyle/>
                    <a:p>
                      <a:pPr marL="285750" indent="-285750">
                        <a:buFontTx/>
                        <a:buChar char="-"/>
                      </a:pPr>
                      <a:r>
                        <a:rPr lang="en-US" dirty="0"/>
                        <a:t>Voice recognition and response systems will work accurately across devices and environments.</a:t>
                      </a:r>
                    </a:p>
                    <a:p>
                      <a:pPr marL="285750" indent="-285750">
                        <a:buFontTx/>
                        <a:buChar char="-"/>
                      </a:pPr>
                      <a:r>
                        <a:rPr lang="en-US" dirty="0"/>
                        <a:t>Content managers will regularly update admission and course data.</a:t>
                      </a:r>
                    </a:p>
                    <a:p>
                      <a:pPr marL="285750" indent="-285750">
                        <a:buFontTx/>
                        <a:buChar char="-"/>
                      </a:pPr>
                      <a:r>
                        <a:rPr lang="en-US" dirty="0"/>
                        <a:t>Users will have stable internet connections.</a:t>
                      </a:r>
                    </a:p>
                    <a:p>
                      <a:pPr marL="285750" indent="-285750">
                        <a:buFontTx/>
                        <a:buChar char="-"/>
                      </a:pPr>
                      <a:r>
                        <a:rPr lang="en-US" dirty="0"/>
                        <a:t>Stakeholders will provide timely feedback and content updates.</a:t>
                      </a:r>
                      <a:endParaRPr lang="en-IN" dirty="0"/>
                    </a:p>
                  </a:txBody>
                  <a:tcPr/>
                </a:tc>
                <a:extLst>
                  <a:ext uri="{0D108BD9-81ED-4DB2-BD59-A6C34878D82A}">
                    <a16:rowId xmlns:a16="http://schemas.microsoft.com/office/drawing/2014/main" val="3359982156"/>
                  </a:ext>
                </a:extLst>
              </a:tr>
            </a:tbl>
          </a:graphicData>
        </a:graphic>
      </p:graphicFrame>
    </p:spTree>
    <p:extLst>
      <p:ext uri="{BB962C8B-B14F-4D97-AF65-F5344CB8AC3E}">
        <p14:creationId xmlns:p14="http://schemas.microsoft.com/office/powerpoint/2010/main" val="1084390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DFC314-9C4D-8075-8024-6C4B0E2A2B7F}"/>
              </a:ext>
            </a:extLst>
          </p:cNvPr>
          <p:cNvSpPr>
            <a:spLocks noGrp="1"/>
          </p:cNvSpPr>
          <p:nvPr>
            <p:ph type="title"/>
          </p:nvPr>
        </p:nvSpPr>
        <p:spPr>
          <a:xfrm>
            <a:off x="342298" y="-136843"/>
            <a:ext cx="11660956" cy="1325563"/>
          </a:xfrm>
        </p:spPr>
        <p:txBody>
          <a:bodyPr/>
          <a:lstStyle/>
          <a:p>
            <a:r>
              <a:rPr lang="en-IN" b="1" dirty="0">
                <a:latin typeface="Times New Roman" panose="02020603050405020304" pitchFamily="18" charset="0"/>
                <a:cs typeface="Times New Roman" panose="02020603050405020304" pitchFamily="18" charset="0"/>
              </a:rPr>
              <a:t>	  Sprint Activities-Functional Document</a:t>
            </a:r>
            <a:endParaRPr lang="en-IN" dirty="0"/>
          </a:p>
        </p:txBody>
      </p:sp>
      <p:graphicFrame>
        <p:nvGraphicFramePr>
          <p:cNvPr id="7" name="Content Placeholder 6">
            <a:extLst>
              <a:ext uri="{FF2B5EF4-FFF2-40B4-BE49-F238E27FC236}">
                <a16:creationId xmlns:a16="http://schemas.microsoft.com/office/drawing/2014/main" id="{3D5CC794-EE2F-EB45-BB11-1DD03D1B9E83}"/>
              </a:ext>
            </a:extLst>
          </p:cNvPr>
          <p:cNvGraphicFramePr>
            <a:graphicFrameLocks noGrp="1"/>
          </p:cNvGraphicFramePr>
          <p:nvPr>
            <p:ph idx="1"/>
            <p:extLst>
              <p:ext uri="{D42A27DB-BD31-4B8C-83A1-F6EECF244321}">
                <p14:modId xmlns:p14="http://schemas.microsoft.com/office/powerpoint/2010/main" val="2185932089"/>
              </p:ext>
            </p:extLst>
          </p:nvPr>
        </p:nvGraphicFramePr>
        <p:xfrm>
          <a:off x="838200" y="731520"/>
          <a:ext cx="10515600" cy="61264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863847916"/>
                    </a:ext>
                  </a:extLst>
                </a:gridCol>
                <a:gridCol w="5257800">
                  <a:extLst>
                    <a:ext uri="{9D8B030D-6E8A-4147-A177-3AD203B41FA5}">
                      <a16:colId xmlns:a16="http://schemas.microsoft.com/office/drawing/2014/main" val="1745069042"/>
                    </a:ext>
                  </a:extLst>
                </a:gridCol>
              </a:tblGrid>
              <a:tr h="370840">
                <a:tc>
                  <a:txBody>
                    <a:bodyPr/>
                    <a:lstStyle/>
                    <a:p>
                      <a:r>
                        <a:rPr lang="en-IN" sz="2400" b="1" dirty="0"/>
                        <a:t>Section</a:t>
                      </a:r>
                      <a:endParaRPr lang="en-IN" sz="2400" dirty="0"/>
                    </a:p>
                  </a:txBody>
                  <a:tcPr anchor="ctr"/>
                </a:tc>
                <a:tc>
                  <a:txBody>
                    <a:bodyPr/>
                    <a:lstStyle/>
                    <a:p>
                      <a:r>
                        <a:rPr lang="en-IN" sz="2400" b="1" dirty="0"/>
                        <a:t>Details</a:t>
                      </a:r>
                      <a:endParaRPr lang="en-IN" sz="2400" dirty="0"/>
                    </a:p>
                  </a:txBody>
                  <a:tcPr anchor="ctr"/>
                </a:tc>
                <a:extLst>
                  <a:ext uri="{0D108BD9-81ED-4DB2-BD59-A6C34878D82A}">
                    <a16:rowId xmlns:a16="http://schemas.microsoft.com/office/drawing/2014/main" val="3520815273"/>
                  </a:ext>
                </a:extLst>
              </a:tr>
              <a:tr h="370840">
                <a:tc>
                  <a:txBody>
                    <a:bodyPr/>
                    <a:lstStyle/>
                    <a:p>
                      <a:r>
                        <a:rPr lang="en-IN" dirty="0"/>
                        <a:t>6. Features</a:t>
                      </a:r>
                      <a:endParaRPr lang="en-IN" b="0" dirty="0"/>
                    </a:p>
                  </a:txBody>
                  <a:tcPr anchor="ctr"/>
                </a:tc>
                <a:tc>
                  <a:txBody>
                    <a:bodyPr/>
                    <a:lstStyle/>
                    <a:p>
                      <a:r>
                        <a:rPr lang="en-US" b="1" dirty="0"/>
                        <a:t>Core Features for Sprint 1</a:t>
                      </a:r>
                      <a:r>
                        <a:rPr lang="en-US" dirty="0"/>
                        <a:t>:</a:t>
                      </a:r>
                    </a:p>
                    <a:p>
                      <a:r>
                        <a:rPr lang="en-US" dirty="0"/>
                        <a:t>-    FAQ Handling</a:t>
                      </a:r>
                    </a:p>
                    <a:p>
                      <a:pPr marL="285750" indent="-285750">
                        <a:buFontTx/>
                        <a:buChar char="-"/>
                      </a:pPr>
                      <a:r>
                        <a:rPr lang="en-IN" dirty="0"/>
                        <a:t>Admission deadlines</a:t>
                      </a:r>
                    </a:p>
                    <a:p>
                      <a:pPr marL="285750" indent="-285750">
                        <a:buFontTx/>
                        <a:buChar char="-"/>
                      </a:pPr>
                      <a:r>
                        <a:rPr lang="en-IN" dirty="0"/>
                        <a:t>Extra contextual information along with the FAQ answer </a:t>
                      </a:r>
                    </a:p>
                    <a:p>
                      <a:pPr marL="285750" indent="-285750">
                        <a:buFontTx/>
                        <a:buChar char="-"/>
                      </a:pPr>
                      <a:r>
                        <a:rPr lang="en-IN" dirty="0"/>
                        <a:t>Up-to-date payment methods </a:t>
                      </a:r>
                    </a:p>
                    <a:p>
                      <a:pPr marL="285750" indent="-285750">
                        <a:buFontTx/>
                        <a:buChar char="-"/>
                      </a:pPr>
                      <a:r>
                        <a:rPr lang="en-IN" dirty="0"/>
                        <a:t>Program duration details</a:t>
                      </a:r>
                    </a:p>
                    <a:p>
                      <a:pPr marL="285750" indent="-285750">
                        <a:buFontTx/>
                        <a:buChar char="-"/>
                      </a:pPr>
                      <a:r>
                        <a:rPr lang="en-IN" dirty="0"/>
                        <a:t>Handling unclear FAQs</a:t>
                      </a:r>
                    </a:p>
                    <a:p>
                      <a:pPr marL="285750" indent="-285750">
                        <a:buFontTx/>
                        <a:buChar char="-"/>
                      </a:pPr>
                      <a:r>
                        <a:rPr lang="en-IN" dirty="0"/>
                        <a:t>Categorising the FAQs based on their domain</a:t>
                      </a:r>
                    </a:p>
                    <a:p>
                      <a:pPr marL="285750" indent="-285750">
                        <a:buFontTx/>
                        <a:buChar char="-"/>
                      </a:pPr>
                      <a:r>
                        <a:rPr lang="en-IN" dirty="0"/>
                        <a:t>Application-related information</a:t>
                      </a:r>
                      <a:endParaRPr lang="en-IN" b="0" dirty="0"/>
                    </a:p>
                  </a:txBody>
                  <a:tcPr/>
                </a:tc>
                <a:extLst>
                  <a:ext uri="{0D108BD9-81ED-4DB2-BD59-A6C34878D82A}">
                    <a16:rowId xmlns:a16="http://schemas.microsoft.com/office/drawing/2014/main" val="1831466715"/>
                  </a:ext>
                </a:extLst>
              </a:tr>
              <a:tr h="370840">
                <a:tc>
                  <a:txBody>
                    <a:bodyPr/>
                    <a:lstStyle/>
                    <a:p>
                      <a:r>
                        <a:rPr lang="en-IN" dirty="0"/>
                        <a:t>7. Authorization Matrix</a:t>
                      </a:r>
                    </a:p>
                  </a:txBody>
                  <a:tcPr/>
                </a:tc>
                <a:tc>
                  <a:txBody>
                    <a:bodyPr/>
                    <a:lstStyle/>
                    <a:p>
                      <a:pPr marL="0" indent="0">
                        <a:buFontTx/>
                        <a:buNone/>
                      </a:pPr>
                      <a:r>
                        <a:rPr lang="en-IN" b="1" dirty="0"/>
                        <a:t>Roles and Access Levels</a:t>
                      </a:r>
                      <a:r>
                        <a:rPr lang="en-IN" dirty="0"/>
                        <a:t>:</a:t>
                      </a:r>
                    </a:p>
                    <a:p>
                      <a:pPr marL="285750" indent="-285750">
                        <a:buFontTx/>
                        <a:buChar char="-"/>
                      </a:pPr>
                      <a:r>
                        <a:rPr lang="en-US" b="1" dirty="0"/>
                        <a:t>Administrator</a:t>
                      </a:r>
                      <a:r>
                        <a:rPr lang="en-US" dirty="0"/>
                        <a:t>: Full access to manage content and settings.</a:t>
                      </a:r>
                    </a:p>
                    <a:p>
                      <a:pPr marL="285750" indent="-285750">
                        <a:buFontTx/>
                        <a:buChar char="-"/>
                      </a:pPr>
                      <a:r>
                        <a:rPr lang="en-US" b="1" dirty="0"/>
                        <a:t>Content Manager</a:t>
                      </a:r>
                      <a:r>
                        <a:rPr lang="en-US" dirty="0"/>
                        <a:t>: Update and manage admission-related data.</a:t>
                      </a:r>
                    </a:p>
                    <a:p>
                      <a:pPr marL="285750" indent="-285750">
                        <a:buFontTx/>
                        <a:buChar char="-"/>
                      </a:pPr>
                      <a:r>
                        <a:rPr lang="en-US" b="1" dirty="0"/>
                        <a:t>Student</a:t>
                      </a:r>
                      <a:r>
                        <a:rPr lang="en-US" dirty="0"/>
                        <a:t>: Access to personalized greetings and admission information.</a:t>
                      </a:r>
                    </a:p>
                    <a:p>
                      <a:pPr marL="285750" indent="-285750">
                        <a:buFontTx/>
                        <a:buChar char="-"/>
                      </a:pPr>
                      <a:r>
                        <a:rPr lang="en-US" b="1" dirty="0"/>
                        <a:t>Prospective Student</a:t>
                      </a:r>
                      <a:r>
                        <a:rPr lang="en-US" dirty="0"/>
                        <a:t>: Access to general admission and course info</a:t>
                      </a:r>
                    </a:p>
                    <a:p>
                      <a:pPr marL="285750" indent="-285750">
                        <a:buFontTx/>
                        <a:buChar char="-"/>
                      </a:pPr>
                      <a:r>
                        <a:rPr lang="en-US" b="1" dirty="0"/>
                        <a:t>Guest User</a:t>
                      </a:r>
                      <a:r>
                        <a:rPr lang="en-US" dirty="0"/>
                        <a:t>: Limited access to basic queries.</a:t>
                      </a:r>
                      <a:endParaRPr lang="en-IN" dirty="0"/>
                    </a:p>
                  </a:txBody>
                  <a:tcPr/>
                </a:tc>
                <a:extLst>
                  <a:ext uri="{0D108BD9-81ED-4DB2-BD59-A6C34878D82A}">
                    <a16:rowId xmlns:a16="http://schemas.microsoft.com/office/drawing/2014/main" val="3359982156"/>
                  </a:ext>
                </a:extLst>
              </a:tr>
            </a:tbl>
          </a:graphicData>
        </a:graphic>
      </p:graphicFrame>
    </p:spTree>
    <p:extLst>
      <p:ext uri="{BB962C8B-B14F-4D97-AF65-F5344CB8AC3E}">
        <p14:creationId xmlns:p14="http://schemas.microsoft.com/office/powerpoint/2010/main" val="4059810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40BC92-7A9D-10AA-85F5-6B135D47717A}"/>
              </a:ext>
            </a:extLst>
          </p:cNvPr>
          <p:cNvSpPr>
            <a:spLocks noGrp="1"/>
          </p:cNvSpPr>
          <p:nvPr>
            <p:ph type="title"/>
          </p:nvPr>
        </p:nvSpPr>
        <p:spPr>
          <a:xfrm>
            <a:off x="838200" y="365125"/>
            <a:ext cx="10515600" cy="1325563"/>
          </a:xfrm>
        </p:spPr>
        <p:txBody>
          <a:bodyPr/>
          <a:lstStyle/>
          <a:p>
            <a:r>
              <a:rPr lang="en-IN" b="1" dirty="0">
                <a:latin typeface="Times New Roman" panose="02020603050405020304" pitchFamily="18" charset="0"/>
                <a:cs typeface="Times New Roman" panose="02020603050405020304" pitchFamily="18" charset="0"/>
              </a:rPr>
              <a:t>		Sprint Activities-UI Design</a:t>
            </a:r>
            <a:endParaRPr lang="en-IN" dirty="0"/>
          </a:p>
        </p:txBody>
      </p:sp>
      <p:pic>
        <p:nvPicPr>
          <p:cNvPr id="7" name="Content Placeholder 6">
            <a:extLst>
              <a:ext uri="{FF2B5EF4-FFF2-40B4-BE49-F238E27FC236}">
                <a16:creationId xmlns:a16="http://schemas.microsoft.com/office/drawing/2014/main" id="{46279CC1-6902-9625-B26D-620E39D092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7295" y="1825625"/>
            <a:ext cx="8757409" cy="4351338"/>
          </a:xfrm>
        </p:spPr>
      </p:pic>
    </p:spTree>
    <p:extLst>
      <p:ext uri="{BB962C8B-B14F-4D97-AF65-F5344CB8AC3E}">
        <p14:creationId xmlns:p14="http://schemas.microsoft.com/office/powerpoint/2010/main" val="3208889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45E21-7338-5656-A582-E0C1EC6C49F8}"/>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pic>
        <p:nvPicPr>
          <p:cNvPr id="7" name="Picture 6">
            <a:extLst>
              <a:ext uri="{FF2B5EF4-FFF2-40B4-BE49-F238E27FC236}">
                <a16:creationId xmlns:a16="http://schemas.microsoft.com/office/drawing/2014/main" id="{6525E289-3984-B634-FAA0-F6CB0F09FC36}"/>
              </a:ext>
            </a:extLst>
          </p:cNvPr>
          <p:cNvPicPr>
            <a:picLocks noChangeAspect="1"/>
          </p:cNvPicPr>
          <p:nvPr/>
        </p:nvPicPr>
        <p:blipFill>
          <a:blip r:embed="rId2"/>
          <a:stretch>
            <a:fillRect/>
          </a:stretch>
        </p:blipFill>
        <p:spPr>
          <a:xfrm>
            <a:off x="4576275" y="1473872"/>
            <a:ext cx="7480608" cy="3328144"/>
          </a:xfrm>
          <a:prstGeom prst="rect">
            <a:avLst/>
          </a:prstGeom>
        </p:spPr>
      </p:pic>
      <p:pic>
        <p:nvPicPr>
          <p:cNvPr id="3" name="Picture 2">
            <a:extLst>
              <a:ext uri="{FF2B5EF4-FFF2-40B4-BE49-F238E27FC236}">
                <a16:creationId xmlns:a16="http://schemas.microsoft.com/office/drawing/2014/main" id="{ADD4F60A-1C78-868C-6419-0167DDA0F81A}"/>
              </a:ext>
            </a:extLst>
          </p:cNvPr>
          <p:cNvPicPr>
            <a:picLocks noChangeAspect="1"/>
          </p:cNvPicPr>
          <p:nvPr/>
        </p:nvPicPr>
        <p:blipFill>
          <a:blip r:embed="rId3"/>
          <a:stretch>
            <a:fillRect/>
          </a:stretch>
        </p:blipFill>
        <p:spPr>
          <a:xfrm>
            <a:off x="4769963" y="2400408"/>
            <a:ext cx="7345466" cy="3613542"/>
          </a:xfrm>
          <a:prstGeom prst="rect">
            <a:avLst/>
          </a:prstGeom>
        </p:spPr>
      </p:pic>
      <p:sp>
        <p:nvSpPr>
          <p:cNvPr id="8" name="Content Placeholder 7">
            <a:extLst>
              <a:ext uri="{FF2B5EF4-FFF2-40B4-BE49-F238E27FC236}">
                <a16:creationId xmlns:a16="http://schemas.microsoft.com/office/drawing/2014/main" id="{0DEDE0D3-8BFA-8B5E-3AF4-561C067365EF}"/>
              </a:ext>
            </a:extLst>
          </p:cNvPr>
          <p:cNvSpPr>
            <a:spLocks noGrp="1"/>
          </p:cNvSpPr>
          <p:nvPr>
            <p:ph idx="1"/>
          </p:nvPr>
        </p:nvSpPr>
        <p:spPr>
          <a:xfrm>
            <a:off x="366860" y="1901039"/>
            <a:ext cx="10515600" cy="4351338"/>
          </a:xfrm>
        </p:spPr>
        <p:txBody>
          <a:bodyPr>
            <a:normAutofit fontScale="25000" lnSpcReduction="20000"/>
          </a:bodyPr>
          <a:lstStyle/>
          <a:p>
            <a:pPr marL="0" lvl="0" indent="0">
              <a:lnSpc>
                <a:spcPct val="250000"/>
              </a:lnSpc>
              <a:buNone/>
              <a:tabLst>
                <a:tab pos="228600" algn="l"/>
              </a:tabLst>
            </a:pPr>
            <a:r>
              <a:rPr lang="en-IN" sz="5200" kern="1200" dirty="0">
                <a:solidFill>
                  <a:srgbClr val="000000"/>
                </a:solidFill>
                <a:effectLst/>
                <a:latin typeface="Times New Roman" panose="02020603050405020304" pitchFamily="18" charset="0"/>
                <a:ea typeface="Yu Mincho" panose="02020400000000000000" pitchFamily="18" charset="-128"/>
              </a:rPr>
              <a:t>Application </a:t>
            </a:r>
            <a:endParaRPr lang="en-IN" sz="5200" dirty="0">
              <a:effectLst/>
              <a:latin typeface="Times New Roman" panose="02020603050405020304" pitchFamily="18" charset="0"/>
              <a:ea typeface="Yu Mincho" panose="02020400000000000000" pitchFamily="18" charset="-128"/>
            </a:endParaRPr>
          </a:p>
          <a:p>
            <a:pPr marL="742950" lvl="1" indent="-285750">
              <a:lnSpc>
                <a:spcPct val="250000"/>
              </a:lnSpc>
              <a:buFont typeface="+mj-lt"/>
              <a:buAutoNum type="arabicPeriod"/>
              <a:tabLst>
                <a:tab pos="629920" algn="l"/>
              </a:tabLst>
            </a:pPr>
            <a:r>
              <a:rPr lang="en-IN" sz="5200" kern="1200" dirty="0">
                <a:solidFill>
                  <a:srgbClr val="000000"/>
                </a:solidFill>
                <a:effectLst/>
                <a:latin typeface="Times New Roman" panose="02020603050405020304" pitchFamily="18" charset="0"/>
                <a:ea typeface="Yu Mincho" panose="02020400000000000000" pitchFamily="18" charset="-128"/>
              </a:rPr>
              <a:t>Microservices</a:t>
            </a:r>
            <a:endParaRPr lang="en-IN" sz="5200" dirty="0">
              <a:effectLst/>
              <a:latin typeface="Times New Roman" panose="02020603050405020304" pitchFamily="18" charset="0"/>
              <a:ea typeface="Yu Mincho" panose="02020400000000000000" pitchFamily="18" charset="-128"/>
            </a:endParaRPr>
          </a:p>
          <a:p>
            <a:pPr marL="342900" lvl="0" indent="-342900">
              <a:lnSpc>
                <a:spcPct val="107000"/>
              </a:lnSpc>
              <a:spcAft>
                <a:spcPts val="800"/>
              </a:spcAft>
              <a:buFont typeface="Symbol" panose="05050102010706020507" pitchFamily="18" charset="2"/>
              <a:buChar char=""/>
            </a:pPr>
            <a:r>
              <a:rPr lang="en-IN" sz="5200" kern="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Speech Recognition Microservice</a:t>
            </a:r>
          </a:p>
          <a:p>
            <a:pPr marL="342900" lvl="0" indent="-342900">
              <a:lnSpc>
                <a:spcPct val="107000"/>
              </a:lnSpc>
              <a:spcAft>
                <a:spcPts val="800"/>
              </a:spcAft>
              <a:buFont typeface="Symbol" panose="05050102010706020507" pitchFamily="18" charset="2"/>
              <a:buChar char=""/>
            </a:pPr>
            <a:r>
              <a:rPr lang="en-IN" sz="5200" kern="100" dirty="0" err="1">
                <a:latin typeface="Calibri" panose="020F0502020204030204" pitchFamily="34" charset="0"/>
                <a:ea typeface="Calibri" panose="020F0502020204030204" pitchFamily="34" charset="0"/>
                <a:cs typeface="Times New Roman" panose="02020603050405020304" pitchFamily="18" charset="0"/>
              </a:rPr>
              <a:t>LangChain</a:t>
            </a:r>
            <a:r>
              <a:rPr lang="en-IN" sz="5200" kern="100" dirty="0">
                <a:latin typeface="Calibri" panose="020F0502020204030204" pitchFamily="34" charset="0"/>
                <a:ea typeface="Calibri" panose="020F0502020204030204" pitchFamily="34" charset="0"/>
                <a:cs typeface="Times New Roman" panose="02020603050405020304" pitchFamily="18" charset="0"/>
              </a:rPr>
              <a:t> Microservice </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LLM Interaction Microservice</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Text-to-Speech (TTS) Microservice</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Audio Playback Microservice</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Logging Microservice</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5200" kern="100" dirty="0">
                <a:effectLst/>
                <a:latin typeface="Times New Roman" panose="02020603050405020304" pitchFamily="18" charset="0"/>
                <a:ea typeface="Calibri" panose="020F0502020204030204" pitchFamily="34" charset="0"/>
                <a:cs typeface="Times New Roman" panose="02020603050405020304" pitchFamily="18" charset="0"/>
              </a:rPr>
              <a:t>Multi-threading and Queue Management Microservice</a:t>
            </a:r>
          </a:p>
          <a:p>
            <a:pPr marL="342900" lvl="0" indent="-342900">
              <a:lnSpc>
                <a:spcPct val="107000"/>
              </a:lnSpc>
              <a:spcAft>
                <a:spcPts val="800"/>
              </a:spcAft>
              <a:buFont typeface="Symbol" panose="05050102010706020507" pitchFamily="18" charset="2"/>
              <a:buChar char=""/>
            </a:pPr>
            <a:r>
              <a:rPr lang="en-IN" sz="5200" kern="100" dirty="0">
                <a:latin typeface="Times New Roman" panose="02020603050405020304" pitchFamily="18" charset="0"/>
                <a:ea typeface="Calibri" panose="020F0502020204030204" pitchFamily="34" charset="0"/>
                <a:cs typeface="Times New Roman" panose="02020603050405020304" pitchFamily="18" charset="0"/>
              </a:rPr>
              <a:t>Perplexity evaluation</a:t>
            </a:r>
            <a:endParaRPr lang="en-IN" sz="5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53930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45E21-7338-5656-A582-E0C1EC6C49F8}"/>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A937AA8F-C2E5-C54F-31CA-87B546F701AD}"/>
              </a:ext>
            </a:extLst>
          </p:cNvPr>
          <p:cNvSpPr>
            <a:spLocks noGrp="1"/>
          </p:cNvSpPr>
          <p:nvPr>
            <p:ph idx="1"/>
          </p:nvPr>
        </p:nvSpPr>
        <p:spPr/>
        <p:txBody>
          <a:bodyPr/>
          <a:lstStyle/>
          <a:p>
            <a:r>
              <a:rPr lang="en-IN" dirty="0"/>
              <a:t>ER Diagram</a:t>
            </a:r>
          </a:p>
        </p:txBody>
      </p:sp>
      <p:pic>
        <p:nvPicPr>
          <p:cNvPr id="6" name="Picture 5">
            <a:extLst>
              <a:ext uri="{FF2B5EF4-FFF2-40B4-BE49-F238E27FC236}">
                <a16:creationId xmlns:a16="http://schemas.microsoft.com/office/drawing/2014/main" id="{9C9EFAF6-C083-2492-8D31-6C22738D0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1673" y="1712962"/>
            <a:ext cx="8254051" cy="4997400"/>
          </a:xfrm>
          <a:prstGeom prst="rect">
            <a:avLst/>
          </a:prstGeom>
        </p:spPr>
      </p:pic>
    </p:spTree>
    <p:extLst>
      <p:ext uri="{BB962C8B-B14F-4D97-AF65-F5344CB8AC3E}">
        <p14:creationId xmlns:p14="http://schemas.microsoft.com/office/powerpoint/2010/main" val="33907154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45E21-7338-5656-A582-E0C1EC6C49F8}"/>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EC18B7AE-3CB9-73F4-71AC-80B5D0A340F8}"/>
              </a:ext>
            </a:extLst>
          </p:cNvPr>
          <p:cNvSpPr>
            <a:spLocks noGrp="1"/>
          </p:cNvSpPr>
          <p:nvPr>
            <p:ph idx="1"/>
          </p:nvPr>
        </p:nvSpPr>
        <p:spPr>
          <a:xfrm>
            <a:off x="838200" y="1080907"/>
            <a:ext cx="10515600" cy="4351338"/>
          </a:xfrm>
        </p:spPr>
        <p:txBody>
          <a:bodyPr/>
          <a:lstStyle/>
          <a:p>
            <a:r>
              <a:rPr lang="en-IN" dirty="0"/>
              <a:t>Schema Diagram</a:t>
            </a:r>
          </a:p>
          <a:p>
            <a:pPr marL="0" indent="0">
              <a:buNone/>
            </a:pPr>
            <a:endParaRPr lang="en-IN" dirty="0"/>
          </a:p>
        </p:txBody>
      </p:sp>
      <p:pic>
        <p:nvPicPr>
          <p:cNvPr id="2" name="Picture 1">
            <a:extLst>
              <a:ext uri="{FF2B5EF4-FFF2-40B4-BE49-F238E27FC236}">
                <a16:creationId xmlns:a16="http://schemas.microsoft.com/office/drawing/2014/main" id="{29995015-30AF-E727-B044-1FB5B311CF93}"/>
              </a:ext>
            </a:extLst>
          </p:cNvPr>
          <p:cNvPicPr>
            <a:picLocks noChangeAspect="1"/>
          </p:cNvPicPr>
          <p:nvPr/>
        </p:nvPicPr>
        <p:blipFill>
          <a:blip r:embed="rId2"/>
          <a:stretch>
            <a:fillRect/>
          </a:stretch>
        </p:blipFill>
        <p:spPr>
          <a:xfrm>
            <a:off x="1506717" y="1583703"/>
            <a:ext cx="10106320" cy="5274297"/>
          </a:xfrm>
          <a:prstGeom prst="rect">
            <a:avLst/>
          </a:prstGeom>
        </p:spPr>
      </p:pic>
    </p:spTree>
    <p:extLst>
      <p:ext uri="{BB962C8B-B14F-4D97-AF65-F5344CB8AC3E}">
        <p14:creationId xmlns:p14="http://schemas.microsoft.com/office/powerpoint/2010/main" val="34326662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A9DF9-F38B-C66D-717E-2A60A9D946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C4E45DB-9B0F-B064-BFA3-FF28B9404DEF}"/>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809A6920-DA38-48FD-0E3B-8B88C260800A}"/>
              </a:ext>
            </a:extLst>
          </p:cNvPr>
          <p:cNvSpPr>
            <a:spLocks noGrp="1"/>
          </p:cNvSpPr>
          <p:nvPr>
            <p:ph idx="1"/>
          </p:nvPr>
        </p:nvSpPr>
        <p:spPr>
          <a:xfrm>
            <a:off x="838200" y="1080907"/>
            <a:ext cx="10515600" cy="4351338"/>
          </a:xfrm>
        </p:spPr>
        <p:txBody>
          <a:bodyPr/>
          <a:lstStyle/>
          <a:p>
            <a:endParaRPr lang="en-IN" dirty="0"/>
          </a:p>
          <a:p>
            <a:r>
              <a:rPr lang="en-IN" dirty="0"/>
              <a:t>Perplexity Evaluation Flowchart</a:t>
            </a:r>
          </a:p>
          <a:p>
            <a:pPr marL="0" indent="0">
              <a:buNone/>
            </a:pPr>
            <a:endParaRPr lang="en-IN" dirty="0"/>
          </a:p>
        </p:txBody>
      </p:sp>
      <p:pic>
        <p:nvPicPr>
          <p:cNvPr id="5" name="Picture 4">
            <a:extLst>
              <a:ext uri="{FF2B5EF4-FFF2-40B4-BE49-F238E27FC236}">
                <a16:creationId xmlns:a16="http://schemas.microsoft.com/office/drawing/2014/main" id="{0DBEABAF-9CC6-4EF1-950B-B5A9B793127C}"/>
              </a:ext>
            </a:extLst>
          </p:cNvPr>
          <p:cNvPicPr>
            <a:picLocks noChangeAspect="1"/>
          </p:cNvPicPr>
          <p:nvPr/>
        </p:nvPicPr>
        <p:blipFill>
          <a:blip r:embed="rId2"/>
          <a:stretch>
            <a:fillRect/>
          </a:stretch>
        </p:blipFill>
        <p:spPr>
          <a:xfrm>
            <a:off x="1197694" y="2523172"/>
            <a:ext cx="10156106" cy="3522028"/>
          </a:xfrm>
          <a:prstGeom prst="rect">
            <a:avLst/>
          </a:prstGeom>
        </p:spPr>
      </p:pic>
    </p:spTree>
    <p:extLst>
      <p:ext uri="{BB962C8B-B14F-4D97-AF65-F5344CB8AC3E}">
        <p14:creationId xmlns:p14="http://schemas.microsoft.com/office/powerpoint/2010/main" val="2544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45E21-7338-5656-A582-E0C1EC6C49F8}"/>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120DE8DD-142A-F202-D589-16ED56189245}"/>
              </a:ext>
            </a:extLst>
          </p:cNvPr>
          <p:cNvSpPr>
            <a:spLocks noGrp="1"/>
          </p:cNvSpPr>
          <p:nvPr>
            <p:ph idx="1"/>
          </p:nvPr>
        </p:nvSpPr>
        <p:spPr>
          <a:xfrm>
            <a:off x="885333" y="1005493"/>
            <a:ext cx="10737915" cy="4351338"/>
          </a:xfrm>
        </p:spPr>
        <p:txBody>
          <a:bodyPr>
            <a:noAutofit/>
          </a:bodyPr>
          <a:lstStyle/>
          <a:p>
            <a:pPr marL="342900" lvl="0" indent="-342900">
              <a:lnSpc>
                <a:spcPct val="250000"/>
              </a:lnSpc>
              <a:buFont typeface="Symbol" panose="05050102010706020507" pitchFamily="18" charset="2"/>
              <a:buChar char=""/>
              <a:tabLst>
                <a:tab pos="228600" algn="l"/>
              </a:tabLst>
            </a:pPr>
            <a:r>
              <a:rPr lang="en-IN" sz="2000" kern="1200" dirty="0">
                <a:solidFill>
                  <a:srgbClr val="000000"/>
                </a:solidFill>
                <a:effectLst/>
                <a:latin typeface="Times New Roman" panose="02020603050405020304" pitchFamily="18" charset="0"/>
                <a:ea typeface="Yu Mincho" panose="02020400000000000000" pitchFamily="18" charset="-128"/>
              </a:rPr>
              <a:t>Data Exchange Contract</a:t>
            </a:r>
            <a:endParaRPr lang="en-IN" sz="2000" dirty="0">
              <a:effectLst/>
              <a:latin typeface="Times New Roman" panose="02020603050405020304" pitchFamily="18" charset="0"/>
              <a:ea typeface="Yu Mincho" panose="02020400000000000000" pitchFamily="18" charset="-128"/>
            </a:endParaRPr>
          </a:p>
          <a:p>
            <a:pPr marL="342900" lvl="0" indent="-342900">
              <a:lnSpc>
                <a:spcPct val="250000"/>
              </a:lnSpc>
              <a:buFont typeface="+mj-lt"/>
              <a:buAutoNum type="arabicPeriod"/>
            </a:pPr>
            <a:r>
              <a:rPr lang="en-IN" sz="2000" kern="1200" dirty="0">
                <a:solidFill>
                  <a:srgbClr val="000000"/>
                </a:solidFill>
                <a:effectLst/>
                <a:latin typeface="Times New Roman" panose="02020603050405020304" pitchFamily="18" charset="0"/>
                <a:ea typeface="Yu Mincho" panose="02020400000000000000" pitchFamily="18" charset="-128"/>
              </a:rPr>
              <a:t>Frequency of data exchanges</a:t>
            </a:r>
            <a:endParaRPr lang="en-IN" sz="2000" dirty="0">
              <a:effectLst/>
              <a:latin typeface="Times New Roman" panose="02020603050405020304" pitchFamily="18" charset="0"/>
              <a:ea typeface="Yu Mincho" panose="02020400000000000000" pitchFamily="18" charset="-128"/>
            </a:endParaRPr>
          </a:p>
          <a:p>
            <a:pPr marL="742950" lvl="1" indent="-285750">
              <a:lnSpc>
                <a:spcPct val="107000"/>
              </a:lnSpc>
              <a:spcAft>
                <a:spcPts val="800"/>
              </a:spcAft>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Trigger</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Data exchange occurs with each user voice query.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Request Frequency</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On-demand, per query.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Response Time</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Real-time after backend processing.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Data Format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JSON for all exchanges.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Completion</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Exchange completes after receiving backend response.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9795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DC68-D4E4-C46E-6DB5-768C209A18D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30FDE68E-5C5D-4ABD-F4B4-96A2E14B1389}"/>
              </a:ext>
            </a:extLst>
          </p:cNvPr>
          <p:cNvSpPr>
            <a:spLocks noGrp="1"/>
          </p:cNvSpPr>
          <p:nvPr>
            <p:ph idx="1"/>
          </p:nvPr>
        </p:nvSpPr>
        <p:spPr/>
        <p:txBody>
          <a:bodyPr>
            <a:noAutofit/>
          </a:bodyPr>
          <a:lstStyle/>
          <a:p>
            <a:pPr marL="342900" lvl="0" indent="-342900">
              <a:lnSpc>
                <a:spcPct val="250000"/>
              </a:lnSpc>
              <a:buFont typeface="+mj-lt"/>
              <a:buAutoNum type="arabicPeriod"/>
            </a:pPr>
            <a:r>
              <a:rPr lang="en-IN" sz="1600" kern="1200" dirty="0" err="1">
                <a:solidFill>
                  <a:srgbClr val="000000"/>
                </a:solidFill>
                <a:effectLst/>
                <a:latin typeface="Times New Roman" panose="02020603050405020304" pitchFamily="18" charset="0"/>
                <a:ea typeface="Yu Mincho" panose="02020400000000000000" pitchFamily="18" charset="-128"/>
              </a:rPr>
              <a:t>DataSet</a:t>
            </a:r>
            <a:endParaRPr lang="en-IN" sz="1600" dirty="0">
              <a:effectLst/>
              <a:latin typeface="Times New Roman" panose="02020603050405020304" pitchFamily="18" charset="0"/>
              <a:ea typeface="Yu Mincho" panose="02020400000000000000" pitchFamily="18" charset="-128"/>
            </a:endParaRPr>
          </a:p>
          <a:p>
            <a:r>
              <a:rPr lang="en-US" sz="1600" dirty="0"/>
              <a:t>https://github.com/amaaanmajid/datasetmajor/blob/main/formatted%20dataset%20faq%20major.docx</a:t>
            </a:r>
            <a:endParaRPr lang="en-IN" sz="1600" dirty="0"/>
          </a:p>
          <a:p>
            <a:pPr marL="342900" lvl="0" indent="-342900">
              <a:lnSpc>
                <a:spcPct val="250000"/>
              </a:lnSpc>
              <a:buFont typeface="+mj-lt"/>
              <a:buAutoNum type="arabicPeriod"/>
            </a:pPr>
            <a:r>
              <a:rPr lang="fr-FR" sz="1600" kern="1200" dirty="0">
                <a:solidFill>
                  <a:srgbClr val="000000"/>
                </a:solidFill>
                <a:effectLst/>
                <a:latin typeface="Times New Roman" panose="02020603050405020304" pitchFamily="18" charset="0"/>
                <a:ea typeface="Yu Mincho" panose="02020400000000000000" pitchFamily="18" charset="-128"/>
              </a:rPr>
              <a:t>Mode of Exchanges (API, File, Queue etc.,)</a:t>
            </a:r>
            <a:endParaRPr lang="en-IN" sz="1600" dirty="0">
              <a:effectLst/>
              <a:latin typeface="Times New Roman" panose="02020603050405020304" pitchFamily="18" charset="0"/>
              <a:ea typeface="Yu Mincho" panose="02020400000000000000" pitchFamily="18" charset="-128"/>
            </a:endParaRPr>
          </a:p>
          <a:p>
            <a:pPr marL="914400">
              <a:lnSpc>
                <a:spcPct val="107000"/>
              </a:lnSpc>
              <a:spcAft>
                <a:spcPts val="800"/>
              </a:spcAf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kern="10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b="1" kern="100" dirty="0">
                <a:effectLst/>
                <a:latin typeface="Calibri" panose="020F0502020204030204" pitchFamily="34" charset="0"/>
                <a:ea typeface="Times New Roman" panose="02020603050405020304" pitchFamily="18" charset="0"/>
                <a:cs typeface="Times New Roman" panose="02020603050405020304" pitchFamily="18" charset="0"/>
              </a:rPr>
              <a:t>Mode of Exchange</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HTTP API via POST requests.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51535" indent="62865">
              <a:lnSpc>
                <a:spcPct val="107000"/>
              </a:lnSpc>
              <a:spcAft>
                <a:spcPts val="800"/>
              </a:spcAf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kern="10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b="1" kern="100" dirty="0">
                <a:effectLst/>
                <a:latin typeface="Calibri" panose="020F0502020204030204" pitchFamily="34" charset="0"/>
                <a:ea typeface="Times New Roman" panose="02020603050405020304" pitchFamily="18" charset="0"/>
                <a:cs typeface="Times New Roman" panose="02020603050405020304" pitchFamily="18" charset="0"/>
              </a:rPr>
              <a:t>Frontend → Backend</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API call with JSON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51535" indent="62865">
              <a:lnSpc>
                <a:spcPct val="107000"/>
              </a:lnSpc>
              <a:spcAft>
                <a:spcPts val="800"/>
              </a:spcAf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kern="10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b="1" kern="100" dirty="0">
                <a:effectLst/>
                <a:latin typeface="Calibri" panose="020F0502020204030204" pitchFamily="34" charset="0"/>
                <a:ea typeface="Times New Roman" panose="02020603050405020304" pitchFamily="18" charset="0"/>
                <a:cs typeface="Times New Roman" panose="02020603050405020304" pitchFamily="18" charset="0"/>
              </a:rPr>
              <a:t>Backend → Frontend</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JSON response over HTTP.</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851535" indent="62865">
              <a:lnSpc>
                <a:spcPct val="107000"/>
              </a:lnSpc>
              <a:spcAft>
                <a:spcPts val="800"/>
              </a:spcAf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kern="10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b="1" kern="100" dirty="0">
                <a:effectLst/>
                <a:latin typeface="Calibri" panose="020F0502020204030204" pitchFamily="34" charset="0"/>
                <a:ea typeface="Times New Roman" panose="02020603050405020304" pitchFamily="18" charset="0"/>
                <a:cs typeface="Times New Roman" panose="02020603050405020304" pitchFamily="18" charset="0"/>
              </a:rPr>
              <a:t>Data Transfer</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Real-time over HTTP/HTTPS.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kern="10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IN" sz="1600" b="1" kern="100" dirty="0">
                <a:effectLst/>
                <a:latin typeface="Calibri" panose="020F0502020204030204" pitchFamily="34" charset="0"/>
                <a:ea typeface="Times New Roman" panose="02020603050405020304" pitchFamily="18" charset="0"/>
                <a:cs typeface="Times New Roman" panose="02020603050405020304" pitchFamily="18" charset="0"/>
              </a:rPr>
              <a:t>Speech Output</a:t>
            </a:r>
            <a:r>
              <a:rPr lang="en-IN" sz="1600" kern="100" dirty="0">
                <a:effectLst/>
                <a:latin typeface="Calibri" panose="020F0502020204030204" pitchFamily="34" charset="0"/>
                <a:ea typeface="Times New Roman" panose="02020603050405020304" pitchFamily="18" charset="0"/>
                <a:cs typeface="Times New Roman" panose="02020603050405020304" pitchFamily="18" charset="0"/>
              </a:rPr>
              <a:t>: Processed through Web Speech API on the frontend.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050" dirty="0"/>
          </a:p>
        </p:txBody>
      </p:sp>
    </p:spTree>
    <p:extLst>
      <p:ext uri="{BB962C8B-B14F-4D97-AF65-F5344CB8AC3E}">
        <p14:creationId xmlns:p14="http://schemas.microsoft.com/office/powerpoint/2010/main" val="717406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45E21-7338-5656-A582-E0C1EC6C49F8}"/>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DA6DFB99-CD64-1F3C-BA1B-787A1683B71D}"/>
              </a:ext>
            </a:extLst>
          </p:cNvPr>
          <p:cNvSpPr>
            <a:spLocks noGrp="1"/>
          </p:cNvSpPr>
          <p:nvPr>
            <p:ph idx="1"/>
          </p:nvPr>
        </p:nvSpPr>
        <p:spPr>
          <a:xfrm>
            <a:off x="319726" y="1239520"/>
            <a:ext cx="11034074" cy="5470172"/>
          </a:xfrm>
        </p:spPr>
        <p:txBody>
          <a:bodyPr/>
          <a:lstStyle/>
          <a:p>
            <a:r>
              <a:rPr lang="en-US" dirty="0"/>
              <a:t>Data Set</a:t>
            </a:r>
          </a:p>
          <a:p>
            <a:pPr marL="0" indent="0">
              <a:buNone/>
            </a:pPr>
            <a:endParaRPr lang="en-IN" dirty="0"/>
          </a:p>
        </p:txBody>
      </p:sp>
      <p:pic>
        <p:nvPicPr>
          <p:cNvPr id="5" name="Picture 4">
            <a:extLst>
              <a:ext uri="{FF2B5EF4-FFF2-40B4-BE49-F238E27FC236}">
                <a16:creationId xmlns:a16="http://schemas.microsoft.com/office/drawing/2014/main" id="{099A911B-17A8-F517-B4D5-499993D73D2F}"/>
              </a:ext>
            </a:extLst>
          </p:cNvPr>
          <p:cNvPicPr>
            <a:picLocks noChangeAspect="1"/>
          </p:cNvPicPr>
          <p:nvPr/>
        </p:nvPicPr>
        <p:blipFill>
          <a:blip r:embed="rId2"/>
          <a:stretch>
            <a:fillRect/>
          </a:stretch>
        </p:blipFill>
        <p:spPr>
          <a:xfrm>
            <a:off x="402360" y="1696727"/>
            <a:ext cx="10674135" cy="5134821"/>
          </a:xfrm>
          <a:prstGeom prst="rect">
            <a:avLst/>
          </a:prstGeom>
        </p:spPr>
      </p:pic>
    </p:spTree>
    <p:extLst>
      <p:ext uri="{BB962C8B-B14F-4D97-AF65-F5344CB8AC3E}">
        <p14:creationId xmlns:p14="http://schemas.microsoft.com/office/powerpoint/2010/main" val="2462600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9B188-D4EB-6952-DEF2-01149CD4C1B8}"/>
              </a:ext>
            </a:extLst>
          </p:cNvPr>
          <p:cNvSpPr>
            <a:spLocks noGrp="1"/>
          </p:cNvSpPr>
          <p:nvPr>
            <p:ph idx="1"/>
          </p:nvPr>
        </p:nvSpPr>
        <p:spPr>
          <a:xfrm>
            <a:off x="722296" y="1395663"/>
            <a:ext cx="10747408" cy="5079683"/>
          </a:xfrm>
        </p:spPr>
        <p:txBody>
          <a:bodyPr>
            <a:normAutofit/>
          </a:bodyPr>
          <a:lstStyle/>
          <a:p>
            <a:pPr marL="0" indent="0">
              <a:buNone/>
            </a:pPr>
            <a:r>
              <a:rPr lang="en-US" sz="2400" dirty="0"/>
              <a:t>The SRM Admission Chatbot was designed to simplify and enhance the admissions process for students. It provides instant, accurate responses to admission-related queries through both voice and text interfaces. By leveraging advanced power of </a:t>
            </a:r>
            <a:r>
              <a:rPr lang="en-US" sz="2400" dirty="0" err="1"/>
              <a:t>openAI</a:t>
            </a:r>
            <a:r>
              <a:rPr lang="en-US" sz="2400" dirty="0"/>
              <a:t> and FAQ integration, we can reduce the response time and improve user experience of the upcoming students.</a:t>
            </a:r>
          </a:p>
          <a:p>
            <a:r>
              <a:rPr lang="en-US" sz="2400" b="1" dirty="0"/>
              <a:t>Motivation:</a:t>
            </a:r>
            <a:br>
              <a:rPr lang="en-US" sz="2400" dirty="0"/>
            </a:br>
            <a:r>
              <a:rPr lang="en-US" sz="2400" dirty="0"/>
              <a:t>The admissions process at universities often involves repetitive queries about eligibility, deadlines, and fees. Traditional methods like email or phone support are time-consuming and may lead to delays. To handle these repetitive queries easily, we are incorporating a set of FAQs(Frequently Asked Questions) into our existing model,  with some architectural changes. The voice assistant’s ability to handle these repetitive questions would reduce the human effort being put in answering the same questions again and again.  </a:t>
            </a:r>
          </a:p>
          <a:p>
            <a:endParaRPr lang="en-IN" dirty="0"/>
          </a:p>
        </p:txBody>
      </p:sp>
      <p:sp>
        <p:nvSpPr>
          <p:cNvPr id="4" name="Title 1">
            <a:extLst>
              <a:ext uri="{FF2B5EF4-FFF2-40B4-BE49-F238E27FC236}">
                <a16:creationId xmlns:a16="http://schemas.microsoft.com/office/drawing/2014/main" id="{8E4096C6-6AEC-FEF4-62D2-62DB71D6ED69}"/>
              </a:ext>
            </a:extLst>
          </p:cNvPr>
          <p:cNvSpPr txBox="1">
            <a:spLocks/>
          </p:cNvSpPr>
          <p:nvPr/>
        </p:nvSpPr>
        <p:spPr>
          <a:xfrm>
            <a:off x="924828" y="30800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Introduction</a:t>
            </a:r>
            <a:endParaRPr lang="en-IN" dirty="0"/>
          </a:p>
        </p:txBody>
      </p:sp>
    </p:spTree>
    <p:extLst>
      <p:ext uri="{BB962C8B-B14F-4D97-AF65-F5344CB8AC3E}">
        <p14:creationId xmlns:p14="http://schemas.microsoft.com/office/powerpoint/2010/main" val="1828476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45E21-7338-5656-A582-E0C1EC6C49F8}"/>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DA6DFB99-CD64-1F3C-BA1B-787A1683B71D}"/>
              </a:ext>
            </a:extLst>
          </p:cNvPr>
          <p:cNvSpPr>
            <a:spLocks noGrp="1"/>
          </p:cNvSpPr>
          <p:nvPr>
            <p:ph idx="1"/>
          </p:nvPr>
        </p:nvSpPr>
        <p:spPr>
          <a:xfrm>
            <a:off x="319726" y="1239520"/>
            <a:ext cx="11034074" cy="5470172"/>
          </a:xfrm>
        </p:spPr>
        <p:txBody>
          <a:bodyPr/>
          <a:lstStyle/>
          <a:p>
            <a:r>
              <a:rPr lang="en-US" dirty="0"/>
              <a:t>Data Set</a:t>
            </a:r>
          </a:p>
          <a:p>
            <a:pPr marL="0" indent="0">
              <a:buNone/>
            </a:pPr>
            <a:endParaRPr lang="en-IN" dirty="0"/>
          </a:p>
        </p:txBody>
      </p:sp>
      <p:pic>
        <p:nvPicPr>
          <p:cNvPr id="6" name="Picture 5">
            <a:extLst>
              <a:ext uri="{FF2B5EF4-FFF2-40B4-BE49-F238E27FC236}">
                <a16:creationId xmlns:a16="http://schemas.microsoft.com/office/drawing/2014/main" id="{424F61C1-89EC-D531-6CA4-8892D897670F}"/>
              </a:ext>
            </a:extLst>
          </p:cNvPr>
          <p:cNvPicPr>
            <a:picLocks noChangeAspect="1"/>
          </p:cNvPicPr>
          <p:nvPr/>
        </p:nvPicPr>
        <p:blipFill>
          <a:blip r:embed="rId2"/>
          <a:stretch>
            <a:fillRect/>
          </a:stretch>
        </p:blipFill>
        <p:spPr>
          <a:xfrm>
            <a:off x="319726" y="1848335"/>
            <a:ext cx="11157081" cy="4684439"/>
          </a:xfrm>
          <a:prstGeom prst="rect">
            <a:avLst/>
          </a:prstGeom>
        </p:spPr>
      </p:pic>
    </p:spTree>
    <p:extLst>
      <p:ext uri="{BB962C8B-B14F-4D97-AF65-F5344CB8AC3E}">
        <p14:creationId xmlns:p14="http://schemas.microsoft.com/office/powerpoint/2010/main" val="42529854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45E21-7338-5656-A582-E0C1EC6C49F8}"/>
              </a:ext>
            </a:extLst>
          </p:cNvPr>
          <p:cNvSpPr>
            <a:spLocks noGrp="1"/>
          </p:cNvSpPr>
          <p:nvPr>
            <p:ph type="title"/>
          </p:nvPr>
        </p:nvSpPr>
        <p:spPr>
          <a:xfrm>
            <a:off x="1356674" y="148308"/>
            <a:ext cx="10515600" cy="1325563"/>
          </a:xfrm>
        </p:spPr>
        <p:txBody>
          <a:bodyPr/>
          <a:lstStyle/>
          <a:p>
            <a:r>
              <a:rPr lang="en-IN" b="1" dirty="0">
                <a:latin typeface="Times New Roman" panose="02020603050405020304" pitchFamily="18" charset="0"/>
                <a:cs typeface="Times New Roman" panose="02020603050405020304" pitchFamily="18" charset="0"/>
              </a:rPr>
              <a:t> Sprint Activities-Architecture Document</a:t>
            </a:r>
            <a:endParaRPr lang="en-IN" dirty="0"/>
          </a:p>
        </p:txBody>
      </p:sp>
      <p:sp>
        <p:nvSpPr>
          <p:cNvPr id="3" name="Content Placeholder 2">
            <a:extLst>
              <a:ext uri="{FF2B5EF4-FFF2-40B4-BE49-F238E27FC236}">
                <a16:creationId xmlns:a16="http://schemas.microsoft.com/office/drawing/2014/main" id="{DA6DFB99-CD64-1F3C-BA1B-787A1683B71D}"/>
              </a:ext>
            </a:extLst>
          </p:cNvPr>
          <p:cNvSpPr>
            <a:spLocks noGrp="1"/>
          </p:cNvSpPr>
          <p:nvPr>
            <p:ph idx="1"/>
          </p:nvPr>
        </p:nvSpPr>
        <p:spPr>
          <a:xfrm>
            <a:off x="319726" y="1239520"/>
            <a:ext cx="11034074" cy="5470172"/>
          </a:xfrm>
        </p:spPr>
        <p:txBody>
          <a:bodyPr/>
          <a:lstStyle/>
          <a:p>
            <a:r>
              <a:rPr lang="en-US" dirty="0"/>
              <a:t>Data Set</a:t>
            </a:r>
          </a:p>
          <a:p>
            <a:endParaRPr lang="en-US" dirty="0"/>
          </a:p>
          <a:p>
            <a:r>
              <a:rPr lang="en-US" dirty="0"/>
              <a:t>https://github.com/amaaanmajid/datasetmajor/blob/main/formatted%20dataset%20faq%20major.docx</a:t>
            </a:r>
            <a:endParaRPr lang="en-IN" dirty="0"/>
          </a:p>
        </p:txBody>
      </p:sp>
    </p:spTree>
    <p:extLst>
      <p:ext uri="{BB962C8B-B14F-4D97-AF65-F5344CB8AC3E}">
        <p14:creationId xmlns:p14="http://schemas.microsoft.com/office/powerpoint/2010/main" val="16618168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825341-0498-F7C5-EFCE-04265DF57F15}"/>
              </a:ext>
            </a:extLst>
          </p:cNvPr>
          <p:cNvSpPr txBox="1">
            <a:spLocks/>
          </p:cNvSpPr>
          <p:nvPr/>
        </p:nvSpPr>
        <p:spPr>
          <a:xfrm>
            <a:off x="9906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 Sprint Activities-Demo of the Deliverable </a:t>
            </a:r>
            <a:endParaRPr lang="en-IN" dirty="0"/>
          </a:p>
        </p:txBody>
      </p:sp>
      <p:sp>
        <p:nvSpPr>
          <p:cNvPr id="2" name="TextBox 1">
            <a:extLst>
              <a:ext uri="{FF2B5EF4-FFF2-40B4-BE49-F238E27FC236}">
                <a16:creationId xmlns:a16="http://schemas.microsoft.com/office/drawing/2014/main" id="{6AF521DB-B4E6-D5D0-C6B5-04C852D3E0E8}"/>
              </a:ext>
            </a:extLst>
          </p:cNvPr>
          <p:cNvSpPr txBox="1"/>
          <p:nvPr/>
        </p:nvSpPr>
        <p:spPr>
          <a:xfrm>
            <a:off x="4294119" y="1033175"/>
            <a:ext cx="314220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Voice code output</a:t>
            </a:r>
            <a:endParaRPr lang="en-IN"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2F4205-1E7F-4F3B-D563-46E2CF1933D5}"/>
              </a:ext>
            </a:extLst>
          </p:cNvPr>
          <p:cNvPicPr>
            <a:picLocks noChangeAspect="1"/>
          </p:cNvPicPr>
          <p:nvPr/>
        </p:nvPicPr>
        <p:blipFill>
          <a:blip r:embed="rId2"/>
          <a:stretch>
            <a:fillRect/>
          </a:stretch>
        </p:blipFill>
        <p:spPr>
          <a:xfrm>
            <a:off x="3676525" y="1617950"/>
            <a:ext cx="4838949" cy="5240050"/>
          </a:xfrm>
          <a:prstGeom prst="rect">
            <a:avLst/>
          </a:prstGeom>
        </p:spPr>
      </p:pic>
    </p:spTree>
    <p:extLst>
      <p:ext uri="{BB962C8B-B14F-4D97-AF65-F5344CB8AC3E}">
        <p14:creationId xmlns:p14="http://schemas.microsoft.com/office/powerpoint/2010/main" val="6082928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B97AB-4F78-AE18-5303-E0C81D34D38C}"/>
              </a:ext>
            </a:extLst>
          </p:cNvPr>
          <p:cNvSpPr>
            <a:spLocks noGrp="1"/>
          </p:cNvSpPr>
          <p:nvPr>
            <p:ph idx="1"/>
          </p:nvPr>
        </p:nvSpPr>
        <p:spPr/>
        <p:txBody>
          <a:bodyPr/>
          <a:lstStyle/>
          <a:p>
            <a:r>
              <a:rPr lang="en-IN" dirty="0"/>
              <a:t>https://docs.google.com/spreadsheets/d/1Rv6xP4mj45jy8W-t7XJjulNzx01a0wHR/edit?usp=drive_link&amp;ouid=115284489621964487412&amp;rtpof=true&amp;sd=true</a:t>
            </a:r>
          </a:p>
        </p:txBody>
      </p:sp>
      <p:sp>
        <p:nvSpPr>
          <p:cNvPr id="4" name="Title 1">
            <a:extLst>
              <a:ext uri="{FF2B5EF4-FFF2-40B4-BE49-F238E27FC236}">
                <a16:creationId xmlns:a16="http://schemas.microsoft.com/office/drawing/2014/main" id="{218070B7-E55E-E0E8-299E-571595EA9FA8}"/>
              </a:ext>
            </a:extLst>
          </p:cNvPr>
          <p:cNvSpPr>
            <a:spLocks noGrp="1"/>
          </p:cNvSpPr>
          <p:nvPr>
            <p:ph type="title"/>
          </p:nvPr>
        </p:nvSpPr>
        <p:spPr>
          <a:xfrm>
            <a:off x="0" y="308565"/>
            <a:ext cx="12406460" cy="1325563"/>
          </a:xfrm>
        </p:spPr>
        <p:txBody>
          <a:bodyPr/>
          <a:lstStyle/>
          <a:p>
            <a:r>
              <a:rPr lang="en-IN" b="1" dirty="0">
                <a:latin typeface="Times New Roman" panose="02020603050405020304" pitchFamily="18" charset="0"/>
                <a:cs typeface="Times New Roman" panose="02020603050405020304" pitchFamily="18" charset="0"/>
              </a:rPr>
              <a:t> Sprint Activities-Sprint Retrospective  Document</a:t>
            </a:r>
            <a:endParaRPr lang="en-IN" dirty="0"/>
          </a:p>
        </p:txBody>
      </p:sp>
    </p:spTree>
    <p:extLst>
      <p:ext uri="{BB962C8B-B14F-4D97-AF65-F5344CB8AC3E}">
        <p14:creationId xmlns:p14="http://schemas.microsoft.com/office/powerpoint/2010/main" val="3835555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8070B7-E55E-E0E8-299E-571595EA9FA8}"/>
              </a:ext>
            </a:extLst>
          </p:cNvPr>
          <p:cNvSpPr>
            <a:spLocks noGrp="1"/>
          </p:cNvSpPr>
          <p:nvPr>
            <p:ph type="title"/>
          </p:nvPr>
        </p:nvSpPr>
        <p:spPr>
          <a:xfrm>
            <a:off x="132080" y="308565"/>
            <a:ext cx="12406460" cy="1325563"/>
          </a:xfrm>
        </p:spPr>
        <p:txBody>
          <a:bodyPr/>
          <a:lstStyle/>
          <a:p>
            <a:r>
              <a:rPr lang="en-IN" b="1" dirty="0">
                <a:latin typeface="Times New Roman" panose="02020603050405020304" pitchFamily="18" charset="0"/>
                <a:cs typeface="Times New Roman" panose="02020603050405020304" pitchFamily="18" charset="0"/>
              </a:rPr>
              <a:t>			Methodology and Working</a:t>
            </a:r>
            <a:endParaRPr lang="en-IN" dirty="0"/>
          </a:p>
        </p:txBody>
      </p:sp>
      <p:sp>
        <p:nvSpPr>
          <p:cNvPr id="6" name="Rectangle 2">
            <a:extLst>
              <a:ext uri="{FF2B5EF4-FFF2-40B4-BE49-F238E27FC236}">
                <a16:creationId xmlns:a16="http://schemas.microsoft.com/office/drawing/2014/main" id="{92B5616C-6207-8496-24DB-FC16BFF6B18E}"/>
              </a:ext>
            </a:extLst>
          </p:cNvPr>
          <p:cNvSpPr>
            <a:spLocks noGrp="1" noChangeArrowheads="1"/>
          </p:cNvSpPr>
          <p:nvPr>
            <p:ph idx="1"/>
          </p:nvPr>
        </p:nvSpPr>
        <p:spPr bwMode="auto">
          <a:xfrm>
            <a:off x="838201" y="1677582"/>
            <a:ext cx="10923872"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1.Frontend Setup (Voice Input &amp; Display)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Voice Recognition</a:t>
            </a:r>
            <a:r>
              <a:rPr kumimoji="0" lang="en-US" altLang="en-US" sz="1800" b="0" i="0" u="none" strike="noStrike" cap="none" normalizeH="0" baseline="0" dirty="0">
                <a:ln>
                  <a:noFill/>
                </a:ln>
                <a:solidFill>
                  <a:schemeClr val="tx1"/>
                </a:solidFill>
                <a:effectLst/>
                <a:latin typeface="Arial" panose="020B0604020202020204" pitchFamily="34" charset="0"/>
              </a:rPr>
              <a:t>: The frontend uses the </a:t>
            </a:r>
            <a:r>
              <a:rPr kumimoji="0" lang="en-US" altLang="en-US" sz="1800" b="1" i="0" u="none" strike="noStrike" cap="none" normalizeH="0" baseline="0" dirty="0">
                <a:ln>
                  <a:noFill/>
                </a:ln>
                <a:solidFill>
                  <a:schemeClr val="tx1"/>
                </a:solidFill>
                <a:effectLst/>
                <a:latin typeface="Arial" panose="020B0604020202020204" pitchFamily="34" charset="0"/>
              </a:rPr>
              <a:t>Web Speech API.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API Call</a:t>
            </a:r>
            <a:r>
              <a:rPr kumimoji="0" lang="en-US" altLang="en-US" sz="1800" b="0" i="0" u="none" strike="noStrike" cap="none" normalizeH="0" baseline="0" dirty="0">
                <a:ln>
                  <a:noFill/>
                </a:ln>
                <a:solidFill>
                  <a:schemeClr val="tx1"/>
                </a:solidFill>
                <a:effectLst/>
                <a:latin typeface="Arial" panose="020B0604020202020204" pitchFamily="34" charset="0"/>
              </a:rPr>
              <a:t>: Once the text is captured, the frontend sends it as a </a:t>
            </a:r>
            <a:r>
              <a:rPr kumimoji="0" lang="en-US" altLang="en-US" sz="1800" b="1" i="0" u="none" strike="noStrike" cap="none" normalizeH="0" baseline="0" dirty="0">
                <a:ln>
                  <a:noFill/>
                </a:ln>
                <a:solidFill>
                  <a:schemeClr val="tx1"/>
                </a:solidFill>
                <a:effectLst/>
                <a:latin typeface="Arial" panose="020B0604020202020204" pitchFamily="34" charset="0"/>
              </a:rPr>
              <a:t>POST request</a:t>
            </a:r>
            <a:r>
              <a:rPr kumimoji="0" lang="en-US" altLang="en-US" sz="1800" b="0" i="0" u="none" strike="noStrike" cap="none" normalizeH="0" baseline="0" dirty="0">
                <a:ln>
                  <a:noFill/>
                </a:ln>
                <a:solidFill>
                  <a:schemeClr val="tx1"/>
                </a:solidFill>
                <a:effectLst/>
                <a:latin typeface="Arial" panose="020B0604020202020204" pitchFamily="34" charset="0"/>
              </a:rPr>
              <a:t> to the backend API for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Speech Synthesis</a:t>
            </a:r>
            <a:r>
              <a:rPr kumimoji="0" lang="en-US" altLang="en-US" sz="1800" b="0" i="0" u="none" strike="noStrike" cap="none" normalizeH="0" baseline="0" dirty="0">
                <a:ln>
                  <a:noFill/>
                </a:ln>
                <a:solidFill>
                  <a:schemeClr val="tx1"/>
                </a:solidFill>
                <a:effectLst/>
                <a:latin typeface="Arial" panose="020B0604020202020204" pitchFamily="34" charset="0"/>
              </a:rPr>
              <a:t>: After receiving the response from the backend, the frontend converts the response back to speech using </a:t>
            </a:r>
            <a:r>
              <a:rPr kumimoji="0" lang="en-US" altLang="en-US" sz="1800" b="1" i="0" u="none" strike="noStrike" cap="none" normalizeH="0" baseline="0" dirty="0" err="1">
                <a:ln>
                  <a:noFill/>
                </a:ln>
                <a:solidFill>
                  <a:schemeClr val="tx1"/>
                </a:solidFill>
                <a:effectLst/>
                <a:latin typeface="Arial" panose="020B0604020202020204" pitchFamily="34" charset="0"/>
              </a:rPr>
              <a:t>SpeechSynthesis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Backend Processing (</a:t>
            </a:r>
            <a:r>
              <a:rPr kumimoji="0" lang="en-US" altLang="en-US" sz="1800" b="1" i="0" u="none" strike="noStrike" cap="none" normalizeH="0" baseline="0" dirty="0" err="1">
                <a:ln>
                  <a:noFill/>
                </a:ln>
                <a:solidFill>
                  <a:schemeClr val="tx1"/>
                </a:solidFill>
                <a:effectLst/>
                <a:latin typeface="Arial" panose="020B0604020202020204" pitchFamily="34" charset="0"/>
              </a:rPr>
              <a:t>FastAPI</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API Endpoint</a:t>
            </a:r>
            <a:r>
              <a:rPr kumimoji="0" lang="en-US" altLang="en-US" sz="1800" b="0" i="0" u="none" strike="noStrike" cap="none" normalizeH="0" baseline="0" dirty="0">
                <a:ln>
                  <a:noFill/>
                </a:ln>
                <a:solidFill>
                  <a:schemeClr val="tx1"/>
                </a:solidFill>
                <a:effectLst/>
                <a:latin typeface="Arial" panose="020B0604020202020204" pitchFamily="34" charset="0"/>
              </a:rPr>
              <a:t>: The backend is implemented using </a:t>
            </a:r>
            <a:r>
              <a:rPr kumimoji="0" lang="en-US" altLang="en-US" sz="1800" b="1" i="0" u="none" strike="noStrike" cap="none" normalizeH="0" baseline="0" dirty="0" err="1">
                <a:ln>
                  <a:noFill/>
                </a:ln>
                <a:solidFill>
                  <a:schemeClr val="tx1"/>
                </a:solidFill>
                <a:effectLst/>
                <a:latin typeface="Arial" panose="020B0604020202020204" pitchFamily="34" charset="0"/>
              </a:rPr>
              <a:t>FastAPI</a:t>
            </a:r>
            <a:r>
              <a:rPr kumimoji="0" lang="en-US" altLang="en-US" sz="1800" b="0" i="0" u="none" strike="noStrike" cap="none" normalizeH="0" baseline="0" dirty="0">
                <a:ln>
                  <a:noFill/>
                </a:ln>
                <a:solidFill>
                  <a:schemeClr val="tx1"/>
                </a:solidFill>
                <a:effectLst/>
                <a:latin typeface="Arial" panose="020B0604020202020204" pitchFamily="34" charset="0"/>
              </a:rPr>
              <a:t> and exposes an API</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Processing</a:t>
            </a:r>
            <a:r>
              <a:rPr kumimoji="0" lang="en-US" altLang="en-US" sz="1800" b="0" i="0" u="none" strike="noStrike" cap="none" normalizeH="0" baseline="0" dirty="0">
                <a:ln>
                  <a:noFill/>
                </a:ln>
                <a:solidFill>
                  <a:schemeClr val="tx1"/>
                </a:solidFill>
                <a:effectLst/>
                <a:latin typeface="Arial" panose="020B0604020202020204" pitchFamily="34" charset="0"/>
              </a:rPr>
              <a:t>: The backend uses a </a:t>
            </a:r>
            <a:r>
              <a:rPr kumimoji="0" lang="en-US" altLang="en-US" sz="1800" b="1" i="0" u="none" strike="noStrike" cap="none" normalizeH="0" baseline="0" dirty="0" err="1">
                <a:ln>
                  <a:noFill/>
                </a:ln>
                <a:solidFill>
                  <a:schemeClr val="tx1"/>
                </a:solidFill>
                <a:effectLst/>
                <a:latin typeface="Arial" panose="020B0604020202020204" pitchFamily="34" charset="0"/>
              </a:rPr>
              <a:t>LangChain</a:t>
            </a:r>
            <a:r>
              <a:rPr kumimoji="0" lang="en-US" altLang="en-US" sz="1800" b="1" i="0" u="none" strike="noStrike" cap="none" normalizeH="0" baseline="0" dirty="0">
                <a:ln>
                  <a:noFill/>
                </a:ln>
                <a:solidFill>
                  <a:schemeClr val="tx1"/>
                </a:solidFill>
                <a:effectLst/>
                <a:latin typeface="Arial" panose="020B0604020202020204" pitchFamily="34" charset="0"/>
              </a:rPr>
              <a:t>-based model</a:t>
            </a:r>
            <a:r>
              <a:rPr kumimoji="0" lang="en-US" altLang="en-US" sz="1800" b="0" i="0" u="none" strike="noStrike" cap="none" normalizeH="0" baseline="0" dirty="0">
                <a:ln>
                  <a:noFill/>
                </a:ln>
                <a:solidFill>
                  <a:schemeClr val="tx1"/>
                </a:solidFill>
                <a:effectLst/>
                <a:latin typeface="Arial" panose="020B0604020202020204" pitchFamily="34" charset="0"/>
              </a:rPr>
              <a:t> to process the query. This model handles the logic for generating responses related to SRM admissions.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Response</a:t>
            </a:r>
            <a:r>
              <a:rPr kumimoji="0" lang="en-US" altLang="en-US" sz="1800" b="0" i="0" u="none" strike="noStrike" cap="none" normalizeH="0" baseline="0" dirty="0">
                <a:ln>
                  <a:noFill/>
                </a:ln>
                <a:solidFill>
                  <a:schemeClr val="tx1"/>
                </a:solidFill>
                <a:effectLst/>
                <a:latin typeface="Arial" panose="020B0604020202020204" pitchFamily="34" charset="0"/>
              </a:rPr>
              <a:t>: After processing the query, the backend returns the response to the frontend as a JSON object.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4916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3FF334-3040-62DE-5268-970396CD8BA4}"/>
              </a:ext>
            </a:extLst>
          </p:cNvPr>
          <p:cNvSpPr>
            <a:spLocks noGrp="1"/>
          </p:cNvSpPr>
          <p:nvPr>
            <p:ph idx="1"/>
          </p:nvPr>
        </p:nvSpPr>
        <p:spPr>
          <a:xfrm>
            <a:off x="960749" y="835810"/>
            <a:ext cx="10515600" cy="5216197"/>
          </a:xfrm>
        </p:spPr>
        <p:txBody>
          <a:bodyPr>
            <a:normAutofit fontScale="62500" lnSpcReduction="2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3. </a:t>
            </a:r>
            <a:r>
              <a:rPr kumimoji="0" lang="en-US" altLang="en-US" sz="2800" b="1" i="0" u="none" strike="noStrike" cap="none" normalizeH="0" baseline="0" dirty="0" err="1">
                <a:ln>
                  <a:noFill/>
                </a:ln>
                <a:solidFill>
                  <a:schemeClr val="tx1"/>
                </a:solidFill>
                <a:effectLst/>
                <a:latin typeface="Arial" panose="020B0604020202020204" pitchFamily="34" charset="0"/>
              </a:rPr>
              <a:t>LangChain</a:t>
            </a:r>
            <a:r>
              <a:rPr kumimoji="0" lang="en-US" altLang="en-US" sz="2800" b="1" i="0" u="none" strike="noStrike" cap="none" normalizeH="0" baseline="0" dirty="0">
                <a:ln>
                  <a:noFill/>
                </a:ln>
                <a:solidFill>
                  <a:schemeClr val="tx1"/>
                </a:solidFill>
                <a:effectLst/>
                <a:latin typeface="Arial" panose="020B0604020202020204" pitchFamily="34" charset="0"/>
              </a:rPr>
              <a:t> Model (SRM Assistant)</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Prompt-Based Model</a:t>
            </a:r>
            <a:r>
              <a:rPr kumimoji="0" lang="en-US" altLang="en-US" sz="2800" b="0" i="0" u="none" strike="noStrike" cap="none" normalizeH="0" baseline="0" dirty="0">
                <a:ln>
                  <a:noFill/>
                </a:ln>
                <a:solidFill>
                  <a:schemeClr val="tx1"/>
                </a:solidFill>
                <a:effectLst/>
                <a:latin typeface="Arial" panose="020B0604020202020204" pitchFamily="34" charset="0"/>
              </a:rPr>
              <a:t>: The backend uses a prompt template to generate SRM FAQ-specific answers based on the user's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Contextual Responses</a:t>
            </a:r>
            <a:r>
              <a:rPr kumimoji="0" lang="en-US" altLang="en-US" sz="2800" b="0" i="0" u="none" strike="noStrike" cap="none" normalizeH="0" baseline="0" dirty="0">
                <a:ln>
                  <a:noFill/>
                </a:ln>
                <a:solidFill>
                  <a:schemeClr val="tx1"/>
                </a:solidFill>
                <a:effectLst/>
                <a:latin typeface="Arial" panose="020B0604020202020204" pitchFamily="34" charset="0"/>
              </a:rPr>
              <a:t>: The </a:t>
            </a:r>
            <a:r>
              <a:rPr kumimoji="0" lang="en-US" altLang="en-US" sz="2800" b="0" i="0" u="none" strike="noStrike" cap="none" normalizeH="0" baseline="0" dirty="0" err="1">
                <a:ln>
                  <a:noFill/>
                </a:ln>
                <a:solidFill>
                  <a:schemeClr val="tx1"/>
                </a:solidFill>
                <a:effectLst/>
                <a:latin typeface="Arial" panose="020B0604020202020204" pitchFamily="34" charset="0"/>
              </a:rPr>
              <a:t>LangChain</a:t>
            </a:r>
            <a:r>
              <a:rPr kumimoji="0" lang="en-US" altLang="en-US" sz="2800" b="0" i="0" u="none" strike="noStrike" cap="none" normalizeH="0" baseline="0" dirty="0">
                <a:ln>
                  <a:noFill/>
                </a:ln>
                <a:solidFill>
                  <a:schemeClr val="tx1"/>
                </a:solidFill>
                <a:effectLst/>
                <a:latin typeface="Arial" panose="020B0604020202020204" pitchFamily="34" charset="0"/>
              </a:rPr>
              <a:t> model maintains session-specific history to provide context-aware responses during the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Flow</a:t>
            </a:r>
            <a:r>
              <a:rPr kumimoji="0" lang="en-US" altLang="en-US" sz="2800" b="0" i="0" u="none" strike="noStrike" cap="none" normalizeH="0" baseline="0" dirty="0">
                <a:ln>
                  <a:noFill/>
                </a:ln>
                <a:solidFill>
                  <a:schemeClr val="tx1"/>
                </a:solidFill>
                <a:effectLst/>
                <a:latin typeface="Arial" panose="020B0604020202020204" pitchFamily="34" charset="0"/>
              </a:rPr>
              <a:t>: For each query, the input text is processed, the response is generated, and the output is sent back to the frontend.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4.Data Exchange (Client-Server Communication)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Mode</a:t>
            </a:r>
            <a:r>
              <a:rPr kumimoji="0" lang="en-US" altLang="en-US" sz="2800" b="0" i="0" u="none" strike="noStrike" cap="none" normalizeH="0" baseline="0" dirty="0">
                <a:ln>
                  <a:noFill/>
                </a:ln>
                <a:solidFill>
                  <a:schemeClr val="tx1"/>
                </a:solidFill>
                <a:effectLst/>
                <a:latin typeface="Arial" panose="020B0604020202020204" pitchFamily="34" charset="0"/>
              </a:rPr>
              <a:t>: The mode of exchange is </a:t>
            </a:r>
            <a:r>
              <a:rPr kumimoji="0" lang="en-US" altLang="en-US" sz="2800" b="1" i="0" u="none" strike="noStrike" cap="none" normalizeH="0" baseline="0" dirty="0">
                <a:ln>
                  <a:noFill/>
                </a:ln>
                <a:solidFill>
                  <a:schemeClr val="tx1"/>
                </a:solidFill>
                <a:effectLst/>
                <a:latin typeface="Arial" panose="020B0604020202020204" pitchFamily="34" charset="0"/>
              </a:rPr>
              <a:t>HTTP API</a:t>
            </a:r>
            <a:r>
              <a:rPr kumimoji="0" lang="en-US" altLang="en-US" sz="2800" b="0" i="0" u="none" strike="noStrike" cap="none" normalizeH="0" baseline="0" dirty="0">
                <a:ln>
                  <a:noFill/>
                </a:ln>
                <a:solidFill>
                  <a:schemeClr val="tx1"/>
                </a:solidFill>
                <a:effectLst/>
                <a:latin typeface="Arial" panose="020B0604020202020204" pitchFamily="34" charset="0"/>
              </a:rPr>
              <a:t>, using </a:t>
            </a:r>
            <a:r>
              <a:rPr kumimoji="0" lang="en-US" altLang="en-US" sz="2800" b="1" i="0" u="none" strike="noStrike" cap="none" normalizeH="0" baseline="0" dirty="0">
                <a:ln>
                  <a:noFill/>
                </a:ln>
                <a:solidFill>
                  <a:schemeClr val="tx1"/>
                </a:solidFill>
                <a:effectLst/>
                <a:latin typeface="Arial" panose="020B0604020202020204" pitchFamily="34" charset="0"/>
              </a:rPr>
              <a:t>POST requests</a:t>
            </a:r>
            <a:r>
              <a:rPr kumimoji="0" lang="en-US" altLang="en-US" sz="2800" b="0" i="0" u="none" strike="noStrike" cap="none" normalizeH="0" baseline="0" dirty="0">
                <a:ln>
                  <a:noFill/>
                </a:ln>
                <a:solidFill>
                  <a:schemeClr val="tx1"/>
                </a:solidFill>
                <a:effectLst/>
                <a:latin typeface="Arial" panose="020B0604020202020204" pitchFamily="34" charset="0"/>
              </a:rPr>
              <a:t> for each query-response cycle.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Frequency</a:t>
            </a:r>
            <a:r>
              <a:rPr kumimoji="0" lang="en-US" altLang="en-US" sz="2800" b="0" i="0" u="none" strike="noStrike" cap="none" normalizeH="0" baseline="0" dirty="0">
                <a:ln>
                  <a:noFill/>
                </a:ln>
                <a:solidFill>
                  <a:schemeClr val="tx1"/>
                </a:solidFill>
                <a:effectLst/>
                <a:latin typeface="Arial" panose="020B0604020202020204" pitchFamily="34" charset="0"/>
              </a:rPr>
              <a:t>: Data is exchanged </a:t>
            </a:r>
            <a:r>
              <a:rPr kumimoji="0" lang="en-US" altLang="en-US" sz="2800" b="1" i="0" u="none" strike="noStrike" cap="none" normalizeH="0" baseline="0" dirty="0">
                <a:ln>
                  <a:noFill/>
                </a:ln>
                <a:solidFill>
                  <a:schemeClr val="tx1"/>
                </a:solidFill>
                <a:effectLst/>
                <a:latin typeface="Arial" panose="020B0604020202020204" pitchFamily="34" charset="0"/>
              </a:rPr>
              <a:t>on-demand</a:t>
            </a:r>
            <a:r>
              <a:rPr kumimoji="0" lang="en-US" altLang="en-US" sz="2800" b="0" i="0" u="none" strike="noStrike" cap="none" normalizeH="0" baseline="0" dirty="0">
                <a:ln>
                  <a:noFill/>
                </a:ln>
                <a:solidFill>
                  <a:schemeClr val="tx1"/>
                </a:solidFill>
                <a:effectLst/>
                <a:latin typeface="Arial" panose="020B0604020202020204" pitchFamily="34" charset="0"/>
              </a:rPr>
              <a:t> in real-time as the user interacts with the voice assistant.</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5. Error Handling</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Speech Recognition Errors</a:t>
            </a:r>
            <a:r>
              <a:rPr kumimoji="0" lang="en-US" altLang="en-US" sz="2800" b="0" i="0" u="none" strike="noStrike" cap="none" normalizeH="0" baseline="0" dirty="0">
                <a:ln>
                  <a:noFill/>
                </a:ln>
                <a:solidFill>
                  <a:schemeClr val="tx1"/>
                </a:solidFill>
                <a:effectLst/>
                <a:latin typeface="Arial" panose="020B0604020202020204" pitchFamily="34" charset="0"/>
              </a:rPr>
              <a:t>: If there's an issue with recognizing the voice input, the frontend handles the error and displays a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API Communication Errors</a:t>
            </a:r>
            <a:r>
              <a:rPr kumimoji="0" lang="en-US" altLang="en-US" sz="2800" b="0" i="0" u="none" strike="noStrike" cap="none" normalizeH="0" baseline="0" dirty="0">
                <a:ln>
                  <a:noFill/>
                </a:ln>
                <a:solidFill>
                  <a:schemeClr val="tx1"/>
                </a:solidFill>
                <a:effectLst/>
                <a:latin typeface="Arial" panose="020B0604020202020204" pitchFamily="34" charset="0"/>
              </a:rPr>
              <a:t>: If the backend is unreachable or an error occurs during processing, appropriate error messages are shown on the frontend.</a:t>
            </a:r>
          </a:p>
          <a:p>
            <a:endParaRPr lang="en-IN" dirty="0"/>
          </a:p>
        </p:txBody>
      </p:sp>
    </p:spTree>
    <p:extLst>
      <p:ext uri="{BB962C8B-B14F-4D97-AF65-F5344CB8AC3E}">
        <p14:creationId xmlns:p14="http://schemas.microsoft.com/office/powerpoint/2010/main" val="2559168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A791B2-AC4B-836E-2FAC-D9BFA8C7299C}"/>
              </a:ext>
            </a:extLst>
          </p:cNvPr>
          <p:cNvSpPr txBox="1">
            <a:spLocks/>
          </p:cNvSpPr>
          <p:nvPr/>
        </p:nvSpPr>
        <p:spPr>
          <a:xfrm>
            <a:off x="838200" y="-9278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Project Plan and Timeline </a:t>
            </a:r>
            <a:endParaRPr lang="en-IN" dirty="0"/>
          </a:p>
        </p:txBody>
      </p:sp>
      <p:sp>
        <p:nvSpPr>
          <p:cNvPr id="3" name="Rectangle 2">
            <a:extLst>
              <a:ext uri="{FF2B5EF4-FFF2-40B4-BE49-F238E27FC236}">
                <a16:creationId xmlns:a16="http://schemas.microsoft.com/office/drawing/2014/main" id="{B8F84252-F32E-626D-CEC0-ADC6F5367461}"/>
              </a:ext>
            </a:extLst>
          </p:cNvPr>
          <p:cNvSpPr>
            <a:spLocks noChangeArrowheads="1"/>
          </p:cNvSpPr>
          <p:nvPr/>
        </p:nvSpPr>
        <p:spPr bwMode="auto">
          <a:xfrm rot="10800000" flipV="1">
            <a:off x="1509381" y="2202270"/>
            <a:ext cx="142439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 Dataset Update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t>
            </a:r>
            <a:r>
              <a:rPr lang="en-US" altLang="en-US" i="1" dirty="0">
                <a:latin typeface="Arial" panose="020B0604020202020204" pitchFamily="34" charset="0"/>
              </a:rPr>
              <a:t>March1</a:t>
            </a:r>
            <a:r>
              <a:rPr kumimoji="0" lang="en-US" altLang="en-US" sz="1800" b="0" i="1" u="none" strike="noStrike" cap="none" normalizeH="0" baseline="0" dirty="0">
                <a:ln>
                  <a:noFill/>
                </a:ln>
                <a:solidFill>
                  <a:schemeClr val="tx1"/>
                </a:solidFill>
                <a:effectLst/>
                <a:latin typeface="Arial" panose="020B0604020202020204" pitchFamily="34" charset="0"/>
              </a:rPr>
              <a:t> – </a:t>
            </a:r>
            <a:r>
              <a:rPr lang="en-US" altLang="en-US" i="1" dirty="0">
                <a:latin typeface="Arial" panose="020B0604020202020204" pitchFamily="34" charset="0"/>
              </a:rPr>
              <a:t>March4</a:t>
            </a:r>
            <a:r>
              <a:rPr kumimoji="0" lang="en-US" altLang="en-US" sz="1800" b="0" i="1"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additional FAQs from admissions office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Refine and structure the dataset in the required format (JSON).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Validate dataset accuracy through team review.</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2. </a:t>
            </a:r>
            <a:r>
              <a:rPr kumimoji="0" lang="en-US" altLang="en-US" sz="1800" b="1" i="0" u="none" strike="noStrike" cap="none" normalizeH="0" baseline="0" dirty="0">
                <a:ln>
                  <a:noFill/>
                </a:ln>
                <a:solidFill>
                  <a:schemeClr val="tx1"/>
                </a:solidFill>
                <a:effectLst/>
                <a:latin typeface="Arial" panose="020B0604020202020204" pitchFamily="34" charset="0"/>
              </a:rPr>
              <a:t>Integration with Existing Chain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t>
            </a:r>
            <a:r>
              <a:rPr lang="en-US" altLang="en-US" i="1" dirty="0">
                <a:latin typeface="Arial" panose="020B0604020202020204" pitchFamily="34" charset="0"/>
              </a:rPr>
              <a:t>march 5</a:t>
            </a:r>
            <a:r>
              <a:rPr kumimoji="0" lang="en-US" altLang="en-US" sz="1800" b="0" i="1" u="none" strike="noStrike" cap="none" normalizeH="0" baseline="0" dirty="0">
                <a:ln>
                  <a:noFill/>
                </a:ln>
                <a:solidFill>
                  <a:schemeClr val="tx1"/>
                </a:solidFill>
                <a:effectLst/>
                <a:latin typeface="Arial" panose="020B0604020202020204" pitchFamily="34" charset="0"/>
              </a:rPr>
              <a:t> - </a:t>
            </a:r>
            <a:r>
              <a:rPr lang="en-US" altLang="en-US" i="1" dirty="0">
                <a:latin typeface="Arial" panose="020B0604020202020204" pitchFamily="34" charset="0"/>
              </a:rPr>
              <a:t>March</a:t>
            </a:r>
            <a:r>
              <a:rPr kumimoji="0" lang="en-US" altLang="en-US" sz="1800" b="0" i="1" u="none" strike="noStrike" cap="none" normalizeH="0" baseline="0" dirty="0">
                <a:ln>
                  <a:noFill/>
                </a:ln>
                <a:solidFill>
                  <a:schemeClr val="tx1"/>
                </a:solidFill>
                <a:effectLst/>
                <a:latin typeface="Arial" panose="020B0604020202020204" pitchFamily="34" charset="0"/>
              </a:rPr>
              <a:t> 15)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Feed the updated FAQ dataset into the developed chain.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chatbot response accuracy for new FAQs.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Testing and Debugging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t>
            </a:r>
            <a:r>
              <a:rPr lang="en-US" altLang="en-US" i="1" dirty="0">
                <a:latin typeface="Arial" panose="020B0604020202020204" pitchFamily="34" charset="0"/>
              </a:rPr>
              <a:t>March</a:t>
            </a:r>
            <a:r>
              <a:rPr kumimoji="0" lang="en-US" altLang="en-US" sz="1800" b="0" i="1" u="none" strike="noStrike" cap="none" normalizeH="0" baseline="0" dirty="0">
                <a:ln>
                  <a:noFill/>
                </a:ln>
                <a:solidFill>
                  <a:schemeClr val="tx1"/>
                </a:solidFill>
                <a:effectLst/>
                <a:latin typeface="Arial" panose="020B0604020202020204" pitchFamily="34" charset="0"/>
              </a:rPr>
              <a:t> 16 - </a:t>
            </a:r>
            <a:r>
              <a:rPr lang="en-US" altLang="en-US" i="1" dirty="0">
                <a:latin typeface="Arial" panose="020B0604020202020204" pitchFamily="34" charset="0"/>
              </a:rPr>
              <a:t>March</a:t>
            </a:r>
            <a:r>
              <a:rPr kumimoji="0" lang="en-US" altLang="en-US" sz="1800" b="0" i="1" u="none" strike="noStrike" cap="none" normalizeH="0" baseline="0" dirty="0">
                <a:ln>
                  <a:noFill/>
                </a:ln>
                <a:solidFill>
                  <a:schemeClr val="tx1"/>
                </a:solidFill>
                <a:effectLst/>
                <a:latin typeface="Arial" panose="020B0604020202020204" pitchFamily="34" charset="0"/>
              </a:rPr>
              <a:t> 25)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Conduct end-to-end testing for both voice and text-based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 edge cases and improve chatbot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Document and fix identified bugs.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625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A823E-857C-4AE4-6801-508D86DE85B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AC1060-5305-82BC-7A65-A0BEBAE27664}"/>
              </a:ext>
            </a:extLst>
          </p:cNvPr>
          <p:cNvSpPr>
            <a:spLocks noGrp="1"/>
          </p:cNvSpPr>
          <p:nvPr>
            <p:ph idx="1"/>
          </p:nvPr>
        </p:nvSpPr>
        <p:spPr>
          <a:xfrm>
            <a:off x="660400" y="-447040"/>
            <a:ext cx="10922000" cy="7305040"/>
          </a:xfrm>
        </p:spPr>
        <p:txBody>
          <a:bodyPr>
            <a:noAutofit/>
          </a:bodyPr>
          <a:lstStyle/>
          <a:p>
            <a:pPr marL="0" indent="0" algn="ctr">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6600" dirty="0">
              <a:latin typeface="Times New Roman" panose="02020603050405020304" pitchFamily="18" charset="0"/>
              <a:cs typeface="Times New Roman" panose="02020603050405020304" pitchFamily="18" charset="0"/>
            </a:endParaRPr>
          </a:p>
          <a:p>
            <a:pPr marL="0" indent="0" algn="ctr">
              <a:lnSpc>
                <a:spcPct val="150000"/>
              </a:lnSpc>
              <a:buNone/>
            </a:pP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33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143D17-76E4-5C5B-AFEC-C06FD1F02BBB}"/>
              </a:ext>
            </a:extLst>
          </p:cNvPr>
          <p:cNvSpPr>
            <a:spLocks noGrp="1"/>
          </p:cNvSpPr>
          <p:nvPr>
            <p:ph idx="1"/>
          </p:nvPr>
        </p:nvSpPr>
        <p:spPr/>
        <p:txBody>
          <a:bodyPr/>
          <a:lstStyle/>
          <a:p>
            <a:pPr>
              <a:buFont typeface="Arial" panose="020B0604020202020204" pitchFamily="34" charset="0"/>
              <a:buChar char="•"/>
            </a:pPr>
            <a:r>
              <a:rPr lang="en-US" sz="2400" b="1" dirty="0"/>
              <a:t>Why This Project?</a:t>
            </a:r>
            <a:endParaRPr lang="en-US" sz="2400" dirty="0"/>
          </a:p>
          <a:p>
            <a:pPr marL="742950" lvl="1" indent="-285750">
              <a:buFont typeface="Arial" panose="020B0604020202020204" pitchFamily="34" charset="0"/>
              <a:buChar char="•"/>
            </a:pPr>
            <a:r>
              <a:rPr lang="en-US" dirty="0"/>
              <a:t>To ensure prospective students have 24/7 access to accurate information.</a:t>
            </a:r>
          </a:p>
          <a:p>
            <a:pPr marL="742950" lvl="1" indent="-285750">
              <a:buFont typeface="Arial" panose="020B0604020202020204" pitchFamily="34" charset="0"/>
              <a:buChar char="•"/>
            </a:pPr>
            <a:r>
              <a:rPr lang="en-US" dirty="0"/>
              <a:t>To minimize the workload on admissions office staff.</a:t>
            </a:r>
          </a:p>
          <a:p>
            <a:pPr marL="742950" lvl="1" indent="-285750">
              <a:buFont typeface="Arial" panose="020B0604020202020204" pitchFamily="34" charset="0"/>
              <a:buChar char="•"/>
            </a:pPr>
            <a:r>
              <a:rPr lang="en-US" dirty="0"/>
              <a:t>To improve engagement and trust with applicants.</a:t>
            </a:r>
          </a:p>
          <a:p>
            <a:r>
              <a:rPr lang="en-US" sz="2400" b="1" dirty="0"/>
              <a:t>Potential Impact:</a:t>
            </a:r>
            <a:endParaRPr lang="en-US" sz="2400" dirty="0"/>
          </a:p>
          <a:p>
            <a:pPr lvl="1"/>
            <a:r>
              <a:rPr lang="en-US" dirty="0"/>
              <a:t>Reduces dependency on manual support systems.</a:t>
            </a:r>
          </a:p>
          <a:p>
            <a:pPr lvl="1"/>
            <a:r>
              <a:rPr lang="en-US" dirty="0"/>
              <a:t>Enhances the accessibility of admissions information for diverse audiences.</a:t>
            </a:r>
          </a:p>
          <a:p>
            <a:pPr lvl="1"/>
            <a:r>
              <a:rPr lang="en-US" dirty="0"/>
              <a:t>Lays the groundwork for AI-driven automation in higher education services.</a:t>
            </a:r>
          </a:p>
          <a:p>
            <a:endParaRPr lang="en-IN" dirty="0"/>
          </a:p>
        </p:txBody>
      </p:sp>
      <p:sp>
        <p:nvSpPr>
          <p:cNvPr id="4" name="Title 1">
            <a:extLst>
              <a:ext uri="{FF2B5EF4-FFF2-40B4-BE49-F238E27FC236}">
                <a16:creationId xmlns:a16="http://schemas.microsoft.com/office/drawing/2014/main" id="{BF982A1D-E748-95FF-C402-5A0725084E11}"/>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Introduction</a:t>
            </a:r>
            <a:endParaRPr lang="en-IN" dirty="0"/>
          </a:p>
        </p:txBody>
      </p:sp>
    </p:spTree>
    <p:extLst>
      <p:ext uri="{BB962C8B-B14F-4D97-AF65-F5344CB8AC3E}">
        <p14:creationId xmlns:p14="http://schemas.microsoft.com/office/powerpoint/2010/main" val="379477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3933EC-B238-93AA-7886-A23BA0AC4EB3}"/>
              </a:ext>
            </a:extLst>
          </p:cNvPr>
          <p:cNvSpPr>
            <a:spLocks noGrp="1"/>
          </p:cNvSpPr>
          <p:nvPr>
            <p:ph idx="1"/>
          </p:nvPr>
        </p:nvSpPr>
        <p:spPr>
          <a:xfrm>
            <a:off x="529390" y="1203159"/>
            <a:ext cx="10905423" cy="4196614"/>
          </a:xfrm>
        </p:spPr>
        <p:txBody>
          <a:bodyPr>
            <a:noAutofit/>
          </a:bodyPr>
          <a:lstStyle/>
          <a:p>
            <a:pPr marL="0" indent="0">
              <a:buNone/>
            </a:pPr>
            <a:r>
              <a:rPr lang="en-US" sz="2000" dirty="0"/>
              <a:t>Admissions offices face a high volume of repetitive queries, such as:</a:t>
            </a:r>
          </a:p>
          <a:p>
            <a:pPr>
              <a:buFont typeface="Arial" panose="020B0604020202020204" pitchFamily="34" charset="0"/>
              <a:buChar char="•"/>
            </a:pPr>
            <a:r>
              <a:rPr lang="en-US" sz="2000" dirty="0"/>
              <a:t>“What are the eligibility criteria for a B.TECH in CSE with AI/ML program?”</a:t>
            </a:r>
          </a:p>
          <a:p>
            <a:pPr>
              <a:buFont typeface="Arial" panose="020B0604020202020204" pitchFamily="34" charset="0"/>
              <a:buChar char="•"/>
            </a:pPr>
            <a:r>
              <a:rPr lang="en-US" sz="2000" dirty="0"/>
              <a:t>“When is the application deadline?”</a:t>
            </a:r>
          </a:p>
          <a:p>
            <a:pPr>
              <a:buFont typeface="Arial" panose="020B0604020202020204" pitchFamily="34" charset="0"/>
              <a:buChar char="•"/>
            </a:pPr>
            <a:r>
              <a:rPr lang="en-US" sz="2000" dirty="0"/>
              <a:t>“What is the fee structure for law courses?”</a:t>
            </a:r>
          </a:p>
          <a:p>
            <a:r>
              <a:rPr lang="en-US" sz="2000" dirty="0"/>
              <a:t>The current manual approach is inefficient, leading to delays and potential frustration among prospective students.</a:t>
            </a:r>
          </a:p>
          <a:p>
            <a:pPr marL="0" indent="0">
              <a:buNone/>
            </a:pPr>
            <a:r>
              <a:rPr lang="en-US" sz="2000" b="1" dirty="0"/>
              <a:t>Challenges in this domain:</a:t>
            </a:r>
            <a:endParaRPr lang="en-US" sz="2000" dirty="0"/>
          </a:p>
          <a:p>
            <a:pPr>
              <a:buFont typeface="+mj-lt"/>
              <a:buAutoNum type="arabicPeriod"/>
            </a:pPr>
            <a:r>
              <a:rPr lang="en-US" sz="2000" b="1" dirty="0"/>
              <a:t>High Query Volume:</a:t>
            </a:r>
            <a:endParaRPr lang="en-US" sz="2000" dirty="0"/>
          </a:p>
          <a:p>
            <a:pPr marL="742950" lvl="1" indent="-285750">
              <a:buFont typeface="+mj-lt"/>
              <a:buAutoNum type="arabicPeriod"/>
            </a:pPr>
            <a:r>
              <a:rPr lang="en-US" sz="2000" dirty="0"/>
              <a:t>Repetitive queries overwhelm the admissions team, leaving less time for personalized or complex concerns.</a:t>
            </a:r>
          </a:p>
          <a:p>
            <a:pPr>
              <a:buFont typeface="+mj-lt"/>
              <a:buAutoNum type="arabicPeriod"/>
            </a:pPr>
            <a:r>
              <a:rPr lang="en-US" sz="2000" b="1" dirty="0"/>
              <a:t>Inefficiency in Communication:</a:t>
            </a:r>
            <a:endParaRPr lang="en-US" sz="2000" dirty="0"/>
          </a:p>
          <a:p>
            <a:pPr marL="742950" lvl="1" indent="-285750">
              <a:buFont typeface="+mj-lt"/>
              <a:buAutoNum type="arabicPeriod"/>
            </a:pPr>
            <a:r>
              <a:rPr lang="en-US" sz="2000" dirty="0"/>
              <a:t>Lack of instant responses can discourage applicants.</a:t>
            </a:r>
          </a:p>
          <a:p>
            <a:pPr marL="742950" lvl="1" indent="-285750">
              <a:buFont typeface="+mj-lt"/>
              <a:buAutoNum type="arabicPeriod"/>
            </a:pPr>
            <a:r>
              <a:rPr lang="en-US" sz="2000" dirty="0"/>
              <a:t>Existing systems often fail to provide contextually relevant information promptly.</a:t>
            </a:r>
          </a:p>
          <a:p>
            <a:endParaRPr lang="en-IN" sz="2000" dirty="0"/>
          </a:p>
        </p:txBody>
      </p:sp>
      <p:sp>
        <p:nvSpPr>
          <p:cNvPr id="4" name="Title 1">
            <a:extLst>
              <a:ext uri="{FF2B5EF4-FFF2-40B4-BE49-F238E27FC236}">
                <a16:creationId xmlns:a16="http://schemas.microsoft.com/office/drawing/2014/main" id="{8FF5A4DA-BBE1-1BB7-D562-2970D8B7A868}"/>
              </a:ext>
            </a:extLst>
          </p:cNvPr>
          <p:cNvSpPr txBox="1">
            <a:spLocks/>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Problem Statement </a:t>
            </a:r>
            <a:endParaRPr lang="en-IN" dirty="0"/>
          </a:p>
        </p:txBody>
      </p:sp>
    </p:spTree>
    <p:extLst>
      <p:ext uri="{BB962C8B-B14F-4D97-AF65-F5344CB8AC3E}">
        <p14:creationId xmlns:p14="http://schemas.microsoft.com/office/powerpoint/2010/main" val="21456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5B2696-5F71-8DF6-0EBA-AB175ACABF71}"/>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panose="02020603050405020304" pitchFamily="18" charset="0"/>
                <a:cs typeface="Times New Roman" panose="02020603050405020304" pitchFamily="18" charset="0"/>
              </a:rPr>
              <a:t>Problem Statement </a:t>
            </a:r>
            <a:endParaRPr lang="en-IN" dirty="0"/>
          </a:p>
        </p:txBody>
      </p:sp>
      <p:sp>
        <p:nvSpPr>
          <p:cNvPr id="7" name="Content Placeholder 6">
            <a:extLst>
              <a:ext uri="{FF2B5EF4-FFF2-40B4-BE49-F238E27FC236}">
                <a16:creationId xmlns:a16="http://schemas.microsoft.com/office/drawing/2014/main" id="{C02B7920-3EFA-8EF0-0DE9-523E0A0B376A}"/>
              </a:ext>
            </a:extLst>
          </p:cNvPr>
          <p:cNvSpPr>
            <a:spLocks noGrp="1"/>
          </p:cNvSpPr>
          <p:nvPr>
            <p:ph idx="1"/>
          </p:nvPr>
        </p:nvSpPr>
        <p:spPr/>
        <p:txBody>
          <a:bodyPr>
            <a:normAutofit lnSpcReduction="10000"/>
          </a:bodyPr>
          <a:lstStyle/>
          <a:p>
            <a:pPr marL="0" indent="0">
              <a:buNone/>
            </a:pPr>
            <a:r>
              <a:rPr lang="en-US" b="1" dirty="0"/>
              <a:t>3. Gaps in Automation:</a:t>
            </a:r>
            <a:endParaRPr lang="en-US" dirty="0"/>
          </a:p>
          <a:p>
            <a:pPr marL="742950" lvl="1" indent="-285750">
              <a:buFont typeface="+mj-lt"/>
              <a:buAutoNum type="arabicPeriod"/>
            </a:pPr>
            <a:r>
              <a:rPr lang="en-US" dirty="0"/>
              <a:t>Current chatbots struggle with combining static FAQ responses and dynamic AI-generated answers.</a:t>
            </a:r>
          </a:p>
          <a:p>
            <a:pPr marL="742950" lvl="1" indent="-285750">
              <a:buFont typeface="+mj-lt"/>
              <a:buAutoNum type="arabicPeriod"/>
            </a:pPr>
            <a:r>
              <a:rPr lang="en-US" dirty="0"/>
              <a:t>Many systems lack robust voice-enabled interaction capabilities, reducing accessibility.</a:t>
            </a:r>
          </a:p>
          <a:p>
            <a:pPr marL="0" indent="0">
              <a:buNone/>
            </a:pPr>
            <a:endParaRPr lang="en-US" b="1" dirty="0"/>
          </a:p>
          <a:p>
            <a:pPr marL="0" indent="0">
              <a:buNone/>
            </a:pPr>
            <a:endParaRPr lang="en-US" b="1" dirty="0"/>
          </a:p>
          <a:p>
            <a:pPr marL="0" indent="0">
              <a:buNone/>
            </a:pPr>
            <a:r>
              <a:rPr lang="en-US" b="1" dirty="0"/>
              <a:t>Concluding the problem statement:</a:t>
            </a:r>
            <a:br>
              <a:rPr lang="en-US" dirty="0"/>
            </a:br>
            <a:r>
              <a:rPr lang="en-US" dirty="0"/>
              <a:t>“To addresses gaps in admission queries management by combining FAQ integration and AI-driven conversation flow, ensuring a seamless and efficient admissions experience for students.”</a:t>
            </a:r>
          </a:p>
          <a:p>
            <a:endParaRPr lang="en-US" dirty="0"/>
          </a:p>
        </p:txBody>
      </p:sp>
    </p:spTree>
    <p:extLst>
      <p:ext uri="{BB962C8B-B14F-4D97-AF65-F5344CB8AC3E}">
        <p14:creationId xmlns:p14="http://schemas.microsoft.com/office/powerpoint/2010/main" val="3879933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C2EE-FA8E-E451-63AB-5F38A152B5E4}"/>
              </a:ext>
            </a:extLst>
          </p:cNvPr>
          <p:cNvSpPr>
            <a:spLocks noGrp="1"/>
          </p:cNvSpPr>
          <p:nvPr>
            <p:ph type="title"/>
          </p:nvPr>
        </p:nvSpPr>
        <p:spPr>
          <a:xfrm>
            <a:off x="159470" y="94268"/>
            <a:ext cx="10515600" cy="1325563"/>
          </a:xfrm>
        </p:spPr>
        <p:txBody>
          <a:bodyPr/>
          <a:lstStyle/>
          <a:p>
            <a:pPr algn="ctr"/>
            <a:r>
              <a:rPr lang="en-US" sz="4400"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Objectives</a:t>
            </a:r>
            <a:endParaRPr lang="en-IN" dirty="0"/>
          </a:p>
        </p:txBody>
      </p:sp>
      <p:sp>
        <p:nvSpPr>
          <p:cNvPr id="3" name="Rectangle 1">
            <a:extLst>
              <a:ext uri="{FF2B5EF4-FFF2-40B4-BE49-F238E27FC236}">
                <a16:creationId xmlns:a16="http://schemas.microsoft.com/office/drawing/2014/main" id="{0A107640-133E-BCDE-FAC9-DEBA22BEFCE8}"/>
              </a:ext>
            </a:extLst>
          </p:cNvPr>
          <p:cNvSpPr>
            <a:spLocks noChangeArrowheads="1"/>
          </p:cNvSpPr>
          <p:nvPr/>
        </p:nvSpPr>
        <p:spPr bwMode="auto">
          <a:xfrm>
            <a:off x="1007883" y="1265943"/>
            <a:ext cx="1051560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Objective 1: Build a data of Frequent Admission Queries.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Integrate Frequently Asked Questions (FAQs) and other relevant data from the webpage</a:t>
            </a:r>
            <a:r>
              <a:rPr lang="en-US" altLang="en-US" sz="2000" dirty="0"/>
              <a:t> </a:t>
            </a:r>
            <a:r>
              <a:rPr kumimoji="0" lang="en-US" altLang="en-US" sz="2000" b="0" i="0" u="none" strike="noStrike" cap="none" normalizeH="0" baseline="0" dirty="0">
                <a:ln>
                  <a:noFill/>
                </a:ln>
                <a:solidFill>
                  <a:schemeClr val="tx1"/>
                </a:solidFill>
                <a:effectLst/>
              </a:rPr>
              <a:t>into the chatbot.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Integrate the set of FAQs </a:t>
            </a:r>
            <a:r>
              <a:rPr lang="en-US" altLang="en-US" sz="2000" dirty="0"/>
              <a:t>given by </a:t>
            </a:r>
            <a:r>
              <a:rPr kumimoji="0" lang="en-US" altLang="en-US" sz="2000" b="0" i="0" u="none" strike="noStrike" cap="none" normalizeH="0" baseline="0" dirty="0">
                <a:ln>
                  <a:noFill/>
                </a:ln>
                <a:solidFill>
                  <a:schemeClr val="tx1"/>
                </a:solidFill>
                <a:effectLst/>
              </a:rPr>
              <a:t>the admissions office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Ensure accurate, up-to-date information is readily available to answer common queries.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Objective 2: Increase Efficiency by training the model over</a:t>
            </a:r>
            <a:r>
              <a:rPr lang="en-US" altLang="en-US" sz="2000" b="1" dirty="0"/>
              <a:t> </a:t>
            </a:r>
            <a:r>
              <a:rPr kumimoji="0" lang="en-US" altLang="en-US" sz="2000" b="1" i="0" u="none" strike="noStrike" cap="none" normalizeH="0" baseline="0" dirty="0">
                <a:ln>
                  <a:noFill/>
                </a:ln>
                <a:solidFill>
                  <a:schemeClr val="tx1"/>
                </a:solidFill>
                <a:effectLst/>
              </a:rPr>
              <a:t>FAQ Responses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Automate responses to frequently asked questions, reducing manual intervention and response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Streamline the admissions process by providing quick and accurate answers to repetitive queries.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Objective 3: Leverage Advanced Natural Language Processing (NLP) Techniques like prompt engineering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Utilize </a:t>
            </a:r>
            <a:r>
              <a:rPr kumimoji="0" lang="en-US" altLang="en-US" sz="2000" b="0" i="0" u="none" strike="noStrike" cap="none" normalizeH="0" baseline="0" dirty="0" err="1">
                <a:ln>
                  <a:noFill/>
                </a:ln>
                <a:solidFill>
                  <a:schemeClr val="tx1"/>
                </a:solidFill>
                <a:effectLst/>
              </a:rPr>
              <a:t>LangChain</a:t>
            </a:r>
            <a:r>
              <a:rPr kumimoji="0" lang="en-US" altLang="en-US" sz="2000" b="0" i="0" u="none" strike="noStrike" cap="none" normalizeH="0" baseline="0" dirty="0">
                <a:ln>
                  <a:noFill/>
                </a:ln>
                <a:solidFill>
                  <a:schemeClr val="tx1"/>
                </a:solidFill>
                <a:effectLst/>
              </a:rPr>
              <a:t> for dynamic query processing, ensuring context-aware responses.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Apply prompt engineering to combine static FAQs with dynamic AI-generated answers for a seamless interaction.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324920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5062</Words>
  <Application>Microsoft Office PowerPoint</Application>
  <PresentationFormat>Widescreen</PresentationFormat>
  <Paragraphs>523</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Arial Unicode MS</vt:lpstr>
      <vt:lpstr>Calibri</vt:lpstr>
      <vt:lpstr>Calibri Light</vt:lpstr>
      <vt:lpstr>Symbol</vt:lpstr>
      <vt:lpstr>Times New Roman</vt:lpstr>
      <vt:lpstr>Office Theme</vt:lpstr>
      <vt:lpstr> THIRD REVIEW Voice-enabled Chat-Bot for Admission Queries of SRM SRM Institute of Science and Technology CINTEL(Computational Intelligence) Department  Project Category: PRODUCT SDG-4 Quality Education </vt:lpstr>
      <vt:lpstr>Summary of all the Major Project Reviews</vt:lpstr>
      <vt:lpstr>Summary of all the Major Project Reviews</vt:lpstr>
      <vt:lpstr>Summary of all the Major Project Reviews</vt:lpstr>
      <vt:lpstr>PowerPoint Presentation</vt:lpstr>
      <vt:lpstr>Introduction</vt:lpstr>
      <vt:lpstr>PowerPoint Presentation</vt:lpstr>
      <vt:lpstr>Problem Statement </vt:lpstr>
      <vt:lpstr> Objectives</vt:lpstr>
      <vt:lpstr> End Product Representation </vt:lpstr>
      <vt:lpstr>Abstract</vt:lpstr>
      <vt:lpstr>PowerPoint Presentation</vt:lpstr>
      <vt:lpstr>New Developments</vt:lpstr>
      <vt:lpstr>Evaluation Metric within LangChain</vt:lpstr>
      <vt:lpstr>Types of Evaluators in LangChain</vt:lpstr>
      <vt:lpstr>Perplexity Score</vt:lpstr>
      <vt:lpstr>Perplexity Examples</vt:lpstr>
      <vt:lpstr> </vt:lpstr>
      <vt:lpstr>Perplexity Graph</vt:lpstr>
      <vt:lpstr>    Dataset</vt:lpstr>
      <vt:lpstr>                      Dataset Format </vt:lpstr>
      <vt:lpstr>  </vt:lpstr>
      <vt:lpstr>Prompt Engineering using the LangChain Library </vt:lpstr>
      <vt:lpstr>PowerPoint Presentation</vt:lpstr>
      <vt:lpstr>PowerPoint Presentation</vt:lpstr>
      <vt:lpstr>              Incorporating FAQS- Methodology                                        Flow Chart </vt:lpstr>
      <vt:lpstr>Expected Outcomes</vt:lpstr>
      <vt:lpstr>   </vt:lpstr>
      <vt:lpstr>  Product Backlog Refinement  </vt:lpstr>
      <vt:lpstr>PowerPoint Presentation</vt:lpstr>
      <vt:lpstr>PowerPoint Presentation</vt:lpstr>
      <vt:lpstr>PowerPoint Presentation</vt:lpstr>
      <vt:lpstr>PowerPoint Presentation</vt:lpstr>
      <vt:lpstr>PowerPoint Presentation</vt:lpstr>
      <vt:lpstr>PowerPoint Presentation</vt:lpstr>
      <vt:lpstr>        Example Dataset for FAQs</vt:lpstr>
      <vt:lpstr> Sprint Activities-Daily Scrum</vt:lpstr>
      <vt:lpstr> Sprint Activities-Daily Scrum</vt:lpstr>
      <vt:lpstr>   Sprint Activities-Functional Document</vt:lpstr>
      <vt:lpstr>   Sprint Activities-Functional Document</vt:lpstr>
      <vt:lpstr>   Sprint Activities-Functional Document</vt:lpstr>
      <vt:lpstr>  Sprint Activities-UI Design</vt:lpstr>
      <vt:lpstr> Sprint Activities-Architecture Document</vt:lpstr>
      <vt:lpstr> Sprint Activities-Architecture Document</vt:lpstr>
      <vt:lpstr> Sprint Activities-Architecture Document</vt:lpstr>
      <vt:lpstr> Sprint Activities-Architecture Document</vt:lpstr>
      <vt:lpstr> Sprint Activities-Architecture Document</vt:lpstr>
      <vt:lpstr> Sprint Activities-Architecture Document</vt:lpstr>
      <vt:lpstr> Sprint Activities-Architecture Document</vt:lpstr>
      <vt:lpstr> Sprint Activities-Architecture Document</vt:lpstr>
      <vt:lpstr> Sprint Activities-Architecture Document</vt:lpstr>
      <vt:lpstr>PowerPoint Presentation</vt:lpstr>
      <vt:lpstr> Sprint Activities-Sprint Retrospective  Document</vt:lpstr>
      <vt:lpstr>   Methodology and Working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Amaan majid</cp:lastModifiedBy>
  <cp:revision>27</cp:revision>
  <dcterms:created xsi:type="dcterms:W3CDTF">2024-07-15T07:58:00Z</dcterms:created>
  <dcterms:modified xsi:type="dcterms:W3CDTF">2025-04-04T15:37:31Z</dcterms:modified>
</cp:coreProperties>
</file>