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7" r:id="rId3"/>
    <p:sldId id="258" r:id="rId4"/>
    <p:sldId id="261" r:id="rId5"/>
    <p:sldId id="260" r:id="rId6"/>
    <p:sldId id="262" r:id="rId7"/>
    <p:sldId id="281" r:id="rId8"/>
    <p:sldId id="283" r:id="rId9"/>
    <p:sldId id="265" r:id="rId10"/>
    <p:sldId id="284" r:id="rId11"/>
    <p:sldId id="285" r:id="rId12"/>
    <p:sldId id="266" r:id="rId13"/>
    <p:sldId id="267" r:id="rId14"/>
    <p:sldId id="286" r:id="rId15"/>
    <p:sldId id="290" r:id="rId16"/>
    <p:sldId id="289" r:id="rId17"/>
    <p:sldId id="288" r:id="rId18"/>
    <p:sldId id="287" r:id="rId19"/>
    <p:sldId id="291" r:id="rId20"/>
    <p:sldId id="292" r:id="rId21"/>
    <p:sldId id="293" r:id="rId22"/>
    <p:sldId id="294" r:id="rId23"/>
    <p:sldId id="295" r:id="rId24"/>
    <p:sldId id="297"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5964"/>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9BAD2-38F5-488C-85BE-FB11756B975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7374E9F-B0F5-448B-B11E-12ACAD05BD2B}">
      <dgm:prSet/>
      <dgm:spPr/>
      <dgm:t>
        <a:bodyPr/>
        <a:lstStyle/>
        <a:p>
          <a:r>
            <a:rPr lang="en-US" b="0" i="0" dirty="0"/>
            <a:t>The "Electric Vehicle Population Data" dataset available on </a:t>
          </a:r>
          <a:r>
            <a:rPr lang="en-US" b="1" i="0" dirty="0"/>
            <a:t>Data.gov </a:t>
          </a:r>
          <a:r>
            <a:rPr lang="en-US" b="0" i="0" dirty="0"/>
            <a:t>provides information about registered electric vehicles (EVs) in the United States. </a:t>
          </a:r>
          <a:endParaRPr lang="en-US" dirty="0"/>
        </a:p>
      </dgm:t>
    </dgm:pt>
    <dgm:pt modelId="{3673B285-DACB-420A-916A-578B74DAE942}" type="parTrans" cxnId="{CBA00331-32EB-4D2E-A47E-E6B7787B0380}">
      <dgm:prSet/>
      <dgm:spPr/>
      <dgm:t>
        <a:bodyPr/>
        <a:lstStyle/>
        <a:p>
          <a:endParaRPr lang="en-US"/>
        </a:p>
      </dgm:t>
    </dgm:pt>
    <dgm:pt modelId="{C8253ACE-96B7-4935-B28F-D86B6DDDC0F9}" type="sibTrans" cxnId="{CBA00331-32EB-4D2E-A47E-E6B7787B0380}">
      <dgm:prSet/>
      <dgm:spPr/>
      <dgm:t>
        <a:bodyPr/>
        <a:lstStyle/>
        <a:p>
          <a:endParaRPr lang="en-US"/>
        </a:p>
      </dgm:t>
    </dgm:pt>
    <dgm:pt modelId="{C3ED6542-FC3A-46E2-8530-04D4417984C0}">
      <dgm:prSet/>
      <dgm:spPr/>
      <dgm:t>
        <a:bodyPr/>
        <a:lstStyle/>
        <a:p>
          <a:r>
            <a:rPr lang="en-US" b="0" i="0" dirty="0"/>
            <a:t>The dataset aims to </a:t>
          </a:r>
          <a:r>
            <a:rPr lang="en-US" b="1" i="0" dirty="0"/>
            <a:t>capture</a:t>
          </a:r>
          <a:r>
            <a:rPr lang="en-US" b="0" i="0" dirty="0"/>
            <a:t> the </a:t>
          </a:r>
          <a:r>
            <a:rPr lang="en-US" b="1" i="0" dirty="0"/>
            <a:t>growing adoption of electric vehicles </a:t>
          </a:r>
          <a:r>
            <a:rPr lang="en-US" b="0" i="0" dirty="0"/>
            <a:t>and includes various details about these vehicles.</a:t>
          </a:r>
          <a:endParaRPr lang="en-US" dirty="0"/>
        </a:p>
      </dgm:t>
    </dgm:pt>
    <dgm:pt modelId="{24B9446E-A2EA-472B-B33E-78A1CAAC8EC9}" type="parTrans" cxnId="{7A422B56-BE8D-4F5E-9C27-A0DD00CCF9FE}">
      <dgm:prSet/>
      <dgm:spPr/>
      <dgm:t>
        <a:bodyPr/>
        <a:lstStyle/>
        <a:p>
          <a:endParaRPr lang="en-US"/>
        </a:p>
      </dgm:t>
    </dgm:pt>
    <dgm:pt modelId="{3B07C3EA-B510-480E-888D-EA6538C8D527}" type="sibTrans" cxnId="{7A422B56-BE8D-4F5E-9C27-A0DD00CCF9FE}">
      <dgm:prSet/>
      <dgm:spPr/>
      <dgm:t>
        <a:bodyPr/>
        <a:lstStyle/>
        <a:p>
          <a:endParaRPr lang="en-US"/>
        </a:p>
      </dgm:t>
    </dgm:pt>
    <dgm:pt modelId="{88F5C686-21EF-4248-9416-B6E878FF5E07}">
      <dgm:prSet/>
      <dgm:spPr/>
      <dgm:t>
        <a:bodyPr/>
        <a:lstStyle/>
        <a:p>
          <a:r>
            <a:rPr lang="en-US" b="0" i="0" dirty="0"/>
            <a:t>This dataset shows the </a:t>
          </a:r>
          <a:r>
            <a:rPr lang="en-US" b="1" i="0" dirty="0"/>
            <a:t>Battery Electric Vehicles (BEVs)</a:t>
          </a:r>
          <a:r>
            <a:rPr lang="en-US" b="0" i="0" dirty="0"/>
            <a:t> and </a:t>
          </a:r>
          <a:r>
            <a:rPr lang="en-US" b="1" i="0" dirty="0"/>
            <a:t>Plug-in Hybrid Electric Vehicles (PHEVs) </a:t>
          </a:r>
          <a:r>
            <a:rPr lang="en-US" b="0" i="0" dirty="0"/>
            <a:t>that are currently registered through the Washington State Department of Licensing (DOL).</a:t>
          </a:r>
          <a:endParaRPr lang="en-US" dirty="0"/>
        </a:p>
      </dgm:t>
    </dgm:pt>
    <dgm:pt modelId="{14784B15-CE27-40B8-9CF7-327BC4EA2442}" type="parTrans" cxnId="{31A40823-8D83-4F2C-B226-AEFB4613CF5C}">
      <dgm:prSet/>
      <dgm:spPr/>
      <dgm:t>
        <a:bodyPr/>
        <a:lstStyle/>
        <a:p>
          <a:endParaRPr lang="en-US"/>
        </a:p>
      </dgm:t>
    </dgm:pt>
    <dgm:pt modelId="{9973035A-990B-4E36-9A94-D987246A96F2}" type="sibTrans" cxnId="{31A40823-8D83-4F2C-B226-AEFB4613CF5C}">
      <dgm:prSet/>
      <dgm:spPr/>
      <dgm:t>
        <a:bodyPr/>
        <a:lstStyle/>
        <a:p>
          <a:endParaRPr lang="en-US"/>
        </a:p>
      </dgm:t>
    </dgm:pt>
    <dgm:pt modelId="{0B89FA3B-7088-43BD-A020-E7CD978BD261}" type="pres">
      <dgm:prSet presAssocID="{E829BAD2-38F5-488C-85BE-FB11756B9753}" presName="hierChild1" presStyleCnt="0">
        <dgm:presLayoutVars>
          <dgm:chPref val="1"/>
          <dgm:dir/>
          <dgm:animOne val="branch"/>
          <dgm:animLvl val="lvl"/>
          <dgm:resizeHandles/>
        </dgm:presLayoutVars>
      </dgm:prSet>
      <dgm:spPr/>
    </dgm:pt>
    <dgm:pt modelId="{67677038-AF21-4994-85AA-ADAAB63E301E}" type="pres">
      <dgm:prSet presAssocID="{C7374E9F-B0F5-448B-B11E-12ACAD05BD2B}" presName="hierRoot1" presStyleCnt="0"/>
      <dgm:spPr/>
    </dgm:pt>
    <dgm:pt modelId="{72F9A9CB-4B00-4DDB-AE2C-7EE53F7E4053}" type="pres">
      <dgm:prSet presAssocID="{C7374E9F-B0F5-448B-B11E-12ACAD05BD2B}" presName="composite" presStyleCnt="0"/>
      <dgm:spPr/>
    </dgm:pt>
    <dgm:pt modelId="{AD235441-1FCD-4BA1-A6EF-9C8EFC324972}" type="pres">
      <dgm:prSet presAssocID="{C7374E9F-B0F5-448B-B11E-12ACAD05BD2B}" presName="background" presStyleLbl="node0" presStyleIdx="0" presStyleCnt="3"/>
      <dgm:spPr/>
    </dgm:pt>
    <dgm:pt modelId="{B4099168-66B3-4B15-BF17-DD035696C694}" type="pres">
      <dgm:prSet presAssocID="{C7374E9F-B0F5-448B-B11E-12ACAD05BD2B}" presName="text" presStyleLbl="fgAcc0" presStyleIdx="0" presStyleCnt="3">
        <dgm:presLayoutVars>
          <dgm:chPref val="3"/>
        </dgm:presLayoutVars>
      </dgm:prSet>
      <dgm:spPr/>
    </dgm:pt>
    <dgm:pt modelId="{0EC18E8B-72CA-4228-BBA3-4257540941D5}" type="pres">
      <dgm:prSet presAssocID="{C7374E9F-B0F5-448B-B11E-12ACAD05BD2B}" presName="hierChild2" presStyleCnt="0"/>
      <dgm:spPr/>
    </dgm:pt>
    <dgm:pt modelId="{50AE233E-D5CA-47A2-8E5D-C645A53ACCFA}" type="pres">
      <dgm:prSet presAssocID="{C3ED6542-FC3A-46E2-8530-04D4417984C0}" presName="hierRoot1" presStyleCnt="0"/>
      <dgm:spPr/>
    </dgm:pt>
    <dgm:pt modelId="{7D295328-57FB-4770-90CC-FDDB23600F4D}" type="pres">
      <dgm:prSet presAssocID="{C3ED6542-FC3A-46E2-8530-04D4417984C0}" presName="composite" presStyleCnt="0"/>
      <dgm:spPr/>
    </dgm:pt>
    <dgm:pt modelId="{C75CF2CE-4735-4D99-9898-622F9B2B20E0}" type="pres">
      <dgm:prSet presAssocID="{C3ED6542-FC3A-46E2-8530-04D4417984C0}" presName="background" presStyleLbl="node0" presStyleIdx="1" presStyleCnt="3"/>
      <dgm:spPr/>
    </dgm:pt>
    <dgm:pt modelId="{A2C7BD68-B9A8-4DEC-9D00-20CD94A31D2D}" type="pres">
      <dgm:prSet presAssocID="{C3ED6542-FC3A-46E2-8530-04D4417984C0}" presName="text" presStyleLbl="fgAcc0" presStyleIdx="1" presStyleCnt="3">
        <dgm:presLayoutVars>
          <dgm:chPref val="3"/>
        </dgm:presLayoutVars>
      </dgm:prSet>
      <dgm:spPr/>
    </dgm:pt>
    <dgm:pt modelId="{F0348CFD-A763-4DB7-BB5C-1C3CB516E799}" type="pres">
      <dgm:prSet presAssocID="{C3ED6542-FC3A-46E2-8530-04D4417984C0}" presName="hierChild2" presStyleCnt="0"/>
      <dgm:spPr/>
    </dgm:pt>
    <dgm:pt modelId="{81D758CE-E060-4810-995B-1CBF9CD5C970}" type="pres">
      <dgm:prSet presAssocID="{88F5C686-21EF-4248-9416-B6E878FF5E07}" presName="hierRoot1" presStyleCnt="0"/>
      <dgm:spPr/>
    </dgm:pt>
    <dgm:pt modelId="{72E49143-809A-4CAE-A50C-FC85861795FB}" type="pres">
      <dgm:prSet presAssocID="{88F5C686-21EF-4248-9416-B6E878FF5E07}" presName="composite" presStyleCnt="0"/>
      <dgm:spPr/>
    </dgm:pt>
    <dgm:pt modelId="{156AFCCD-B636-49B9-A597-47556650504A}" type="pres">
      <dgm:prSet presAssocID="{88F5C686-21EF-4248-9416-B6E878FF5E07}" presName="background" presStyleLbl="node0" presStyleIdx="2" presStyleCnt="3"/>
      <dgm:spPr/>
    </dgm:pt>
    <dgm:pt modelId="{4E283888-6933-4E9C-896B-DC870C026348}" type="pres">
      <dgm:prSet presAssocID="{88F5C686-21EF-4248-9416-B6E878FF5E07}" presName="text" presStyleLbl="fgAcc0" presStyleIdx="2" presStyleCnt="3">
        <dgm:presLayoutVars>
          <dgm:chPref val="3"/>
        </dgm:presLayoutVars>
      </dgm:prSet>
      <dgm:spPr/>
    </dgm:pt>
    <dgm:pt modelId="{AAB6ED59-B455-4B1E-868C-53FBB8350801}" type="pres">
      <dgm:prSet presAssocID="{88F5C686-21EF-4248-9416-B6E878FF5E07}" presName="hierChild2" presStyleCnt="0"/>
      <dgm:spPr/>
    </dgm:pt>
  </dgm:ptLst>
  <dgm:cxnLst>
    <dgm:cxn modelId="{31A40823-8D83-4F2C-B226-AEFB4613CF5C}" srcId="{E829BAD2-38F5-488C-85BE-FB11756B9753}" destId="{88F5C686-21EF-4248-9416-B6E878FF5E07}" srcOrd="2" destOrd="0" parTransId="{14784B15-CE27-40B8-9CF7-327BC4EA2442}" sibTransId="{9973035A-990B-4E36-9A94-D987246A96F2}"/>
    <dgm:cxn modelId="{CBA00331-32EB-4D2E-A47E-E6B7787B0380}" srcId="{E829BAD2-38F5-488C-85BE-FB11756B9753}" destId="{C7374E9F-B0F5-448B-B11E-12ACAD05BD2B}" srcOrd="0" destOrd="0" parTransId="{3673B285-DACB-420A-916A-578B74DAE942}" sibTransId="{C8253ACE-96B7-4935-B28F-D86B6DDDC0F9}"/>
    <dgm:cxn modelId="{5F8CD53C-B78E-4598-95C7-085DB33120FA}" type="presOf" srcId="{C3ED6542-FC3A-46E2-8530-04D4417984C0}" destId="{A2C7BD68-B9A8-4DEC-9D00-20CD94A31D2D}" srcOrd="0" destOrd="0" presId="urn:microsoft.com/office/officeart/2005/8/layout/hierarchy1"/>
    <dgm:cxn modelId="{B99EEF3E-30D6-4CA8-AF2E-15830275BF81}" type="presOf" srcId="{C7374E9F-B0F5-448B-B11E-12ACAD05BD2B}" destId="{B4099168-66B3-4B15-BF17-DD035696C694}" srcOrd="0" destOrd="0" presId="urn:microsoft.com/office/officeart/2005/8/layout/hierarchy1"/>
    <dgm:cxn modelId="{7A422B56-BE8D-4F5E-9C27-A0DD00CCF9FE}" srcId="{E829BAD2-38F5-488C-85BE-FB11756B9753}" destId="{C3ED6542-FC3A-46E2-8530-04D4417984C0}" srcOrd="1" destOrd="0" parTransId="{24B9446E-A2EA-472B-B33E-78A1CAAC8EC9}" sibTransId="{3B07C3EA-B510-480E-888D-EA6538C8D527}"/>
    <dgm:cxn modelId="{A5708288-BEE4-4DE9-8D11-4FDD1CD64D6C}" type="presOf" srcId="{E829BAD2-38F5-488C-85BE-FB11756B9753}" destId="{0B89FA3B-7088-43BD-A020-E7CD978BD261}" srcOrd="0" destOrd="0" presId="urn:microsoft.com/office/officeart/2005/8/layout/hierarchy1"/>
    <dgm:cxn modelId="{74BECAE8-4E02-4CE6-8178-9370FD3E29AA}" type="presOf" srcId="{88F5C686-21EF-4248-9416-B6E878FF5E07}" destId="{4E283888-6933-4E9C-896B-DC870C026348}" srcOrd="0" destOrd="0" presId="urn:microsoft.com/office/officeart/2005/8/layout/hierarchy1"/>
    <dgm:cxn modelId="{9C090956-0664-4B1E-BCAD-7487F86FDD12}" type="presParOf" srcId="{0B89FA3B-7088-43BD-A020-E7CD978BD261}" destId="{67677038-AF21-4994-85AA-ADAAB63E301E}" srcOrd="0" destOrd="0" presId="urn:microsoft.com/office/officeart/2005/8/layout/hierarchy1"/>
    <dgm:cxn modelId="{7AAA4935-F3B0-449E-A369-605A1CE06998}" type="presParOf" srcId="{67677038-AF21-4994-85AA-ADAAB63E301E}" destId="{72F9A9CB-4B00-4DDB-AE2C-7EE53F7E4053}" srcOrd="0" destOrd="0" presId="urn:microsoft.com/office/officeart/2005/8/layout/hierarchy1"/>
    <dgm:cxn modelId="{B4298E78-4C9C-476F-986D-1F379C383798}" type="presParOf" srcId="{72F9A9CB-4B00-4DDB-AE2C-7EE53F7E4053}" destId="{AD235441-1FCD-4BA1-A6EF-9C8EFC324972}" srcOrd="0" destOrd="0" presId="urn:microsoft.com/office/officeart/2005/8/layout/hierarchy1"/>
    <dgm:cxn modelId="{C09A3299-1541-416C-A3ED-274C0426E795}" type="presParOf" srcId="{72F9A9CB-4B00-4DDB-AE2C-7EE53F7E4053}" destId="{B4099168-66B3-4B15-BF17-DD035696C694}" srcOrd="1" destOrd="0" presId="urn:microsoft.com/office/officeart/2005/8/layout/hierarchy1"/>
    <dgm:cxn modelId="{FE45F594-8573-41F9-AE1C-DE29A78A2C90}" type="presParOf" srcId="{67677038-AF21-4994-85AA-ADAAB63E301E}" destId="{0EC18E8B-72CA-4228-BBA3-4257540941D5}" srcOrd="1" destOrd="0" presId="urn:microsoft.com/office/officeart/2005/8/layout/hierarchy1"/>
    <dgm:cxn modelId="{032D4CFF-5A3E-4CFE-8DFD-B3D0B1782DB7}" type="presParOf" srcId="{0B89FA3B-7088-43BD-A020-E7CD978BD261}" destId="{50AE233E-D5CA-47A2-8E5D-C645A53ACCFA}" srcOrd="1" destOrd="0" presId="urn:microsoft.com/office/officeart/2005/8/layout/hierarchy1"/>
    <dgm:cxn modelId="{6C1A3A15-98D1-4570-8673-2C37ADB96BF1}" type="presParOf" srcId="{50AE233E-D5CA-47A2-8E5D-C645A53ACCFA}" destId="{7D295328-57FB-4770-90CC-FDDB23600F4D}" srcOrd="0" destOrd="0" presId="urn:microsoft.com/office/officeart/2005/8/layout/hierarchy1"/>
    <dgm:cxn modelId="{8CBBEBED-2ABF-4E2A-AF88-97EAF7C0EBC3}" type="presParOf" srcId="{7D295328-57FB-4770-90CC-FDDB23600F4D}" destId="{C75CF2CE-4735-4D99-9898-622F9B2B20E0}" srcOrd="0" destOrd="0" presId="urn:microsoft.com/office/officeart/2005/8/layout/hierarchy1"/>
    <dgm:cxn modelId="{5982243B-2CE3-4ACB-BE43-69A4793710D5}" type="presParOf" srcId="{7D295328-57FB-4770-90CC-FDDB23600F4D}" destId="{A2C7BD68-B9A8-4DEC-9D00-20CD94A31D2D}" srcOrd="1" destOrd="0" presId="urn:microsoft.com/office/officeart/2005/8/layout/hierarchy1"/>
    <dgm:cxn modelId="{19F78FFF-F6F1-44A4-B55F-425F14519A26}" type="presParOf" srcId="{50AE233E-D5CA-47A2-8E5D-C645A53ACCFA}" destId="{F0348CFD-A763-4DB7-BB5C-1C3CB516E799}" srcOrd="1" destOrd="0" presId="urn:microsoft.com/office/officeart/2005/8/layout/hierarchy1"/>
    <dgm:cxn modelId="{53B741C0-188F-49A4-A342-81407AEFD026}" type="presParOf" srcId="{0B89FA3B-7088-43BD-A020-E7CD978BD261}" destId="{81D758CE-E060-4810-995B-1CBF9CD5C970}" srcOrd="2" destOrd="0" presId="urn:microsoft.com/office/officeart/2005/8/layout/hierarchy1"/>
    <dgm:cxn modelId="{BC7C3A0B-7B82-4948-8DD3-8739140DCABB}" type="presParOf" srcId="{81D758CE-E060-4810-995B-1CBF9CD5C970}" destId="{72E49143-809A-4CAE-A50C-FC85861795FB}" srcOrd="0" destOrd="0" presId="urn:microsoft.com/office/officeart/2005/8/layout/hierarchy1"/>
    <dgm:cxn modelId="{ABF4CA22-5D73-482B-929D-8B7B04E51F1E}" type="presParOf" srcId="{72E49143-809A-4CAE-A50C-FC85861795FB}" destId="{156AFCCD-B636-49B9-A597-47556650504A}" srcOrd="0" destOrd="0" presId="urn:microsoft.com/office/officeart/2005/8/layout/hierarchy1"/>
    <dgm:cxn modelId="{80822EFE-6F85-489D-BEF1-15EB90324E70}" type="presParOf" srcId="{72E49143-809A-4CAE-A50C-FC85861795FB}" destId="{4E283888-6933-4E9C-896B-DC870C026348}" srcOrd="1" destOrd="0" presId="urn:microsoft.com/office/officeart/2005/8/layout/hierarchy1"/>
    <dgm:cxn modelId="{0A6E8BE8-DF63-4C93-800C-764688552C13}" type="presParOf" srcId="{81D758CE-E060-4810-995B-1CBF9CD5C970}" destId="{AAB6ED59-B455-4B1E-868C-53FBB83508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9E18A6-5B6F-466A-ABF4-F6A9C5E7158B}" type="doc">
      <dgm:prSet loTypeId="urn:microsoft.com/office/officeart/2018/layout/CircleProcess" loCatId="simpleprocesssa" qsTypeId="urn:microsoft.com/office/officeart/2005/8/quickstyle/simple1" qsCatId="simple" csTypeId="urn:microsoft.com/office/officeart/2005/8/colors/accent6_2" csCatId="accent6"/>
      <dgm:spPr/>
      <dgm:t>
        <a:bodyPr/>
        <a:lstStyle/>
        <a:p>
          <a:endParaRPr lang="en-US"/>
        </a:p>
      </dgm:t>
    </dgm:pt>
    <dgm:pt modelId="{F239B3F5-E113-494D-A3EE-72EE0708650B}">
      <dgm:prSet/>
      <dgm:spPr/>
      <dgm:t>
        <a:bodyPr/>
        <a:lstStyle/>
        <a:p>
          <a:r>
            <a:rPr lang="en-US" b="1" i="0"/>
            <a:t>Objectives:</a:t>
          </a:r>
          <a:endParaRPr lang="en-US"/>
        </a:p>
      </dgm:t>
    </dgm:pt>
    <dgm:pt modelId="{54D0AB02-0388-4596-A9B2-35D6A837C3C1}" type="parTrans" cxnId="{F6F5E89E-D0BD-4AFE-8E55-DEDFEE7350C6}">
      <dgm:prSet/>
      <dgm:spPr/>
      <dgm:t>
        <a:bodyPr/>
        <a:lstStyle/>
        <a:p>
          <a:endParaRPr lang="en-US"/>
        </a:p>
      </dgm:t>
    </dgm:pt>
    <dgm:pt modelId="{C49351AA-992A-438E-B420-3358D4BCF079}" type="sibTrans" cxnId="{F6F5E89E-D0BD-4AFE-8E55-DEDFEE7350C6}">
      <dgm:prSet/>
      <dgm:spPr/>
      <dgm:t>
        <a:bodyPr/>
        <a:lstStyle/>
        <a:p>
          <a:endParaRPr lang="en-US"/>
        </a:p>
      </dgm:t>
    </dgm:pt>
    <dgm:pt modelId="{1907E5A9-3B1A-401A-A1A2-437E5BD67834}">
      <dgm:prSet/>
      <dgm:spPr/>
      <dgm:t>
        <a:bodyPr/>
        <a:lstStyle/>
        <a:p>
          <a:r>
            <a:rPr lang="en-US" b="0" i="0"/>
            <a:t>Analyze trends in EV adoption</a:t>
          </a:r>
          <a:endParaRPr lang="en-US"/>
        </a:p>
      </dgm:t>
    </dgm:pt>
    <dgm:pt modelId="{476C0F9E-DB73-4624-B889-FCD341C0C5DF}" type="parTrans" cxnId="{A0D818EB-A7D7-4AE1-B3CC-65F778E76308}">
      <dgm:prSet/>
      <dgm:spPr/>
      <dgm:t>
        <a:bodyPr/>
        <a:lstStyle/>
        <a:p>
          <a:endParaRPr lang="en-US"/>
        </a:p>
      </dgm:t>
    </dgm:pt>
    <dgm:pt modelId="{2F6BBE4A-5EF0-4005-9F09-5184F80E1B54}" type="sibTrans" cxnId="{A0D818EB-A7D7-4AE1-B3CC-65F778E76308}">
      <dgm:prSet/>
      <dgm:spPr/>
      <dgm:t>
        <a:bodyPr/>
        <a:lstStyle/>
        <a:p>
          <a:endParaRPr lang="en-US"/>
        </a:p>
      </dgm:t>
    </dgm:pt>
    <dgm:pt modelId="{C7B90CE8-4576-4AB0-9A9C-5EA46C8D9EE6}">
      <dgm:prSet/>
      <dgm:spPr/>
      <dgm:t>
        <a:bodyPr/>
        <a:lstStyle/>
        <a:p>
          <a:r>
            <a:rPr lang="en-US" b="0" i="0"/>
            <a:t>Explore geographic distribution</a:t>
          </a:r>
          <a:endParaRPr lang="en-US"/>
        </a:p>
      </dgm:t>
    </dgm:pt>
    <dgm:pt modelId="{D0B23D5A-ED61-4BD0-92DA-2F58A88731F4}" type="parTrans" cxnId="{F9F301B4-B451-4DBD-A7B9-A1019D4B0435}">
      <dgm:prSet/>
      <dgm:spPr/>
      <dgm:t>
        <a:bodyPr/>
        <a:lstStyle/>
        <a:p>
          <a:endParaRPr lang="en-US"/>
        </a:p>
      </dgm:t>
    </dgm:pt>
    <dgm:pt modelId="{85D8DB49-A710-472C-9865-9FB0EA73A3BB}" type="sibTrans" cxnId="{F9F301B4-B451-4DBD-A7B9-A1019D4B0435}">
      <dgm:prSet/>
      <dgm:spPr/>
      <dgm:t>
        <a:bodyPr/>
        <a:lstStyle/>
        <a:p>
          <a:endParaRPr lang="en-US"/>
        </a:p>
      </dgm:t>
    </dgm:pt>
    <dgm:pt modelId="{404B8437-FFDA-4EB0-AA39-78DC9CA6BC8F}">
      <dgm:prSet/>
      <dgm:spPr/>
      <dgm:t>
        <a:bodyPr/>
        <a:lstStyle/>
        <a:p>
          <a:r>
            <a:rPr lang="en-US" b="0" i="0" dirty="0"/>
            <a:t>Assess electric range variations</a:t>
          </a:r>
          <a:endParaRPr lang="en-US" dirty="0"/>
        </a:p>
      </dgm:t>
    </dgm:pt>
    <dgm:pt modelId="{564D8CA4-B3FF-446C-A351-80A592955872}" type="parTrans" cxnId="{B8026F88-9071-4438-B683-B0814EE25F83}">
      <dgm:prSet/>
      <dgm:spPr/>
      <dgm:t>
        <a:bodyPr/>
        <a:lstStyle/>
        <a:p>
          <a:endParaRPr lang="en-US"/>
        </a:p>
      </dgm:t>
    </dgm:pt>
    <dgm:pt modelId="{CDCE99F0-8C02-4852-AAF4-D4D059AE4C51}" type="sibTrans" cxnId="{B8026F88-9071-4438-B683-B0814EE25F83}">
      <dgm:prSet/>
      <dgm:spPr/>
      <dgm:t>
        <a:bodyPr/>
        <a:lstStyle/>
        <a:p>
          <a:endParaRPr lang="en-US"/>
        </a:p>
      </dgm:t>
    </dgm:pt>
    <dgm:pt modelId="{4E06600E-E231-41AE-ADA2-3488AF5D9737}">
      <dgm:prSet/>
      <dgm:spPr/>
      <dgm:t>
        <a:bodyPr/>
        <a:lstStyle/>
        <a:p>
          <a:r>
            <a:rPr lang="en-US" b="0" i="0" dirty="0"/>
            <a:t>Identify popular EV models</a:t>
          </a:r>
          <a:endParaRPr lang="en-US" dirty="0"/>
        </a:p>
      </dgm:t>
    </dgm:pt>
    <dgm:pt modelId="{998F4ECC-29DD-4773-A9DC-E2FABCBF9E11}" type="parTrans" cxnId="{3A6D6B4B-3B2B-4D92-AD34-A4DBF62B1593}">
      <dgm:prSet/>
      <dgm:spPr/>
      <dgm:t>
        <a:bodyPr/>
        <a:lstStyle/>
        <a:p>
          <a:endParaRPr lang="en-US"/>
        </a:p>
      </dgm:t>
    </dgm:pt>
    <dgm:pt modelId="{BA9B6111-CE13-49A8-AA5F-E619AFC7521F}" type="sibTrans" cxnId="{3A6D6B4B-3B2B-4D92-AD34-A4DBF62B1593}">
      <dgm:prSet/>
      <dgm:spPr/>
      <dgm:t>
        <a:bodyPr/>
        <a:lstStyle/>
        <a:p>
          <a:endParaRPr lang="en-US"/>
        </a:p>
      </dgm:t>
    </dgm:pt>
    <dgm:pt modelId="{243A42B9-F886-4264-B485-6B81FEF4A148}">
      <dgm:prSet/>
      <dgm:spPr/>
      <dgm:t>
        <a:bodyPr/>
        <a:lstStyle/>
        <a:p>
          <a:r>
            <a:rPr lang="en-US" b="0" i="0"/>
            <a:t>Understand demographic patterns</a:t>
          </a:r>
          <a:endParaRPr lang="en-US"/>
        </a:p>
      </dgm:t>
    </dgm:pt>
    <dgm:pt modelId="{7CD29BDF-1D02-4856-8CFE-663460D43E1A}" type="parTrans" cxnId="{C2377940-A964-4AD3-88A2-89AD1964D563}">
      <dgm:prSet/>
      <dgm:spPr/>
      <dgm:t>
        <a:bodyPr/>
        <a:lstStyle/>
        <a:p>
          <a:endParaRPr lang="en-US"/>
        </a:p>
      </dgm:t>
    </dgm:pt>
    <dgm:pt modelId="{43D47772-0863-4129-A667-D692F7CB144E}" type="sibTrans" cxnId="{C2377940-A964-4AD3-88A2-89AD1964D563}">
      <dgm:prSet/>
      <dgm:spPr/>
      <dgm:t>
        <a:bodyPr/>
        <a:lstStyle/>
        <a:p>
          <a:endParaRPr lang="en-US"/>
        </a:p>
      </dgm:t>
    </dgm:pt>
    <dgm:pt modelId="{B8FD604B-D1CA-44FF-A38A-233B9E30B785}" type="pres">
      <dgm:prSet presAssocID="{F39E18A6-5B6F-466A-ABF4-F6A9C5E7158B}" presName="Name0" presStyleCnt="0">
        <dgm:presLayoutVars>
          <dgm:chMax val="11"/>
          <dgm:chPref val="11"/>
          <dgm:dir/>
          <dgm:resizeHandles/>
        </dgm:presLayoutVars>
      </dgm:prSet>
      <dgm:spPr/>
    </dgm:pt>
    <dgm:pt modelId="{D651EA15-344B-4E67-B2C0-12F73BA1AD99}" type="pres">
      <dgm:prSet presAssocID="{243A42B9-F886-4264-B485-6B81FEF4A148}" presName="Accent6" presStyleCnt="0"/>
      <dgm:spPr/>
    </dgm:pt>
    <dgm:pt modelId="{889872F4-E5C2-47E6-80BD-DA18F5926726}" type="pres">
      <dgm:prSet presAssocID="{243A42B9-F886-4264-B485-6B81FEF4A148}" presName="Accent" presStyleLbl="node1" presStyleIdx="0" presStyleCnt="12"/>
      <dgm:spPr/>
    </dgm:pt>
    <dgm:pt modelId="{4FA763DF-AA4B-49DB-B65B-352E917523F7}" type="pres">
      <dgm:prSet presAssocID="{243A42B9-F886-4264-B485-6B81FEF4A148}" presName="ParentBackground6" presStyleCnt="0"/>
      <dgm:spPr/>
    </dgm:pt>
    <dgm:pt modelId="{04E9DE4F-5B48-480E-AB5A-F51D9B1D3B66}" type="pres">
      <dgm:prSet presAssocID="{243A42B9-F886-4264-B485-6B81FEF4A148}" presName="ParentBackground" presStyleLbl="node1" presStyleIdx="1" presStyleCnt="12"/>
      <dgm:spPr/>
    </dgm:pt>
    <dgm:pt modelId="{2FBD86B0-9F8E-4C79-A11F-D610C25D2C9C}" type="pres">
      <dgm:prSet presAssocID="{243A42B9-F886-4264-B485-6B81FEF4A148}" presName="Parent6" presStyleLbl="fgAcc0" presStyleIdx="0" presStyleCnt="0">
        <dgm:presLayoutVars>
          <dgm:chMax val="1"/>
          <dgm:chPref val="1"/>
          <dgm:bulletEnabled val="1"/>
        </dgm:presLayoutVars>
      </dgm:prSet>
      <dgm:spPr/>
    </dgm:pt>
    <dgm:pt modelId="{CD02DABD-46C6-423F-B845-308B1A8E2B92}" type="pres">
      <dgm:prSet presAssocID="{4E06600E-E231-41AE-ADA2-3488AF5D9737}" presName="Accent5" presStyleCnt="0"/>
      <dgm:spPr/>
    </dgm:pt>
    <dgm:pt modelId="{3185EDFA-EE65-441C-A048-7443B73BD5F9}" type="pres">
      <dgm:prSet presAssocID="{4E06600E-E231-41AE-ADA2-3488AF5D9737}" presName="Accent" presStyleLbl="node1" presStyleIdx="2" presStyleCnt="12"/>
      <dgm:spPr/>
    </dgm:pt>
    <dgm:pt modelId="{587242EF-AC80-42A1-8E43-C2BA22428E7C}" type="pres">
      <dgm:prSet presAssocID="{4E06600E-E231-41AE-ADA2-3488AF5D9737}" presName="ParentBackground5" presStyleCnt="0"/>
      <dgm:spPr/>
    </dgm:pt>
    <dgm:pt modelId="{BEB280B1-5023-4873-94DA-57A078F85555}" type="pres">
      <dgm:prSet presAssocID="{4E06600E-E231-41AE-ADA2-3488AF5D9737}" presName="ParentBackground" presStyleLbl="node1" presStyleIdx="3" presStyleCnt="12"/>
      <dgm:spPr/>
    </dgm:pt>
    <dgm:pt modelId="{332A6145-5859-4FE1-B77A-AC8481840FB6}" type="pres">
      <dgm:prSet presAssocID="{4E06600E-E231-41AE-ADA2-3488AF5D9737}" presName="Parent5" presStyleLbl="fgAcc0" presStyleIdx="0" presStyleCnt="0">
        <dgm:presLayoutVars>
          <dgm:chMax val="1"/>
          <dgm:chPref val="1"/>
          <dgm:bulletEnabled val="1"/>
        </dgm:presLayoutVars>
      </dgm:prSet>
      <dgm:spPr/>
    </dgm:pt>
    <dgm:pt modelId="{D850F865-7C48-4D65-9EE7-4003393E374D}" type="pres">
      <dgm:prSet presAssocID="{404B8437-FFDA-4EB0-AA39-78DC9CA6BC8F}" presName="Accent4" presStyleCnt="0"/>
      <dgm:spPr/>
    </dgm:pt>
    <dgm:pt modelId="{C680227C-3898-4C30-BFA6-F78113C5DD4B}" type="pres">
      <dgm:prSet presAssocID="{404B8437-FFDA-4EB0-AA39-78DC9CA6BC8F}" presName="Accent" presStyleLbl="node1" presStyleIdx="4" presStyleCnt="12"/>
      <dgm:spPr/>
    </dgm:pt>
    <dgm:pt modelId="{91111E7A-DE91-4166-9B9B-70C7628A8496}" type="pres">
      <dgm:prSet presAssocID="{404B8437-FFDA-4EB0-AA39-78DC9CA6BC8F}" presName="ParentBackground4" presStyleCnt="0"/>
      <dgm:spPr/>
    </dgm:pt>
    <dgm:pt modelId="{10EFA6B7-A806-49E1-B388-70E63706F075}" type="pres">
      <dgm:prSet presAssocID="{404B8437-FFDA-4EB0-AA39-78DC9CA6BC8F}" presName="ParentBackground" presStyleLbl="node1" presStyleIdx="5" presStyleCnt="12"/>
      <dgm:spPr/>
    </dgm:pt>
    <dgm:pt modelId="{E97A4B6C-B524-42D5-8D14-897AE5AD9F5D}" type="pres">
      <dgm:prSet presAssocID="{404B8437-FFDA-4EB0-AA39-78DC9CA6BC8F}" presName="Parent4" presStyleLbl="fgAcc0" presStyleIdx="0" presStyleCnt="0">
        <dgm:presLayoutVars>
          <dgm:chMax val="1"/>
          <dgm:chPref val="1"/>
          <dgm:bulletEnabled val="1"/>
        </dgm:presLayoutVars>
      </dgm:prSet>
      <dgm:spPr/>
    </dgm:pt>
    <dgm:pt modelId="{C4F5D65F-853E-4E17-A29B-20F8610372EF}" type="pres">
      <dgm:prSet presAssocID="{C7B90CE8-4576-4AB0-9A9C-5EA46C8D9EE6}" presName="Accent3" presStyleCnt="0"/>
      <dgm:spPr/>
    </dgm:pt>
    <dgm:pt modelId="{05882191-330A-4DEA-9E78-7D00A995BFF1}" type="pres">
      <dgm:prSet presAssocID="{C7B90CE8-4576-4AB0-9A9C-5EA46C8D9EE6}" presName="Accent" presStyleLbl="node1" presStyleIdx="6" presStyleCnt="12"/>
      <dgm:spPr/>
    </dgm:pt>
    <dgm:pt modelId="{318F38A7-F7F2-4EBE-AAA9-F3797D70983F}" type="pres">
      <dgm:prSet presAssocID="{C7B90CE8-4576-4AB0-9A9C-5EA46C8D9EE6}" presName="ParentBackground3" presStyleCnt="0"/>
      <dgm:spPr/>
    </dgm:pt>
    <dgm:pt modelId="{45E33F75-3FDB-44AE-84D7-09F7E0929994}" type="pres">
      <dgm:prSet presAssocID="{C7B90CE8-4576-4AB0-9A9C-5EA46C8D9EE6}" presName="ParentBackground" presStyleLbl="node1" presStyleIdx="7" presStyleCnt="12"/>
      <dgm:spPr/>
    </dgm:pt>
    <dgm:pt modelId="{673BDBE7-A5AB-4A2C-86CD-6C958DE2E0E5}" type="pres">
      <dgm:prSet presAssocID="{C7B90CE8-4576-4AB0-9A9C-5EA46C8D9EE6}" presName="Parent3" presStyleLbl="fgAcc0" presStyleIdx="0" presStyleCnt="0">
        <dgm:presLayoutVars>
          <dgm:chMax val="1"/>
          <dgm:chPref val="1"/>
          <dgm:bulletEnabled val="1"/>
        </dgm:presLayoutVars>
      </dgm:prSet>
      <dgm:spPr/>
    </dgm:pt>
    <dgm:pt modelId="{BBB45583-A092-4EAF-892A-F346FE304F77}" type="pres">
      <dgm:prSet presAssocID="{1907E5A9-3B1A-401A-A1A2-437E5BD67834}" presName="Accent2" presStyleCnt="0"/>
      <dgm:spPr/>
    </dgm:pt>
    <dgm:pt modelId="{E6F62F40-B3E7-496F-AB3B-FB1DFBCDDBF5}" type="pres">
      <dgm:prSet presAssocID="{1907E5A9-3B1A-401A-A1A2-437E5BD67834}" presName="Accent" presStyleLbl="node1" presStyleIdx="8" presStyleCnt="12"/>
      <dgm:spPr/>
    </dgm:pt>
    <dgm:pt modelId="{E91984D7-E868-4312-BD82-F35DB6014B93}" type="pres">
      <dgm:prSet presAssocID="{1907E5A9-3B1A-401A-A1A2-437E5BD67834}" presName="ParentBackground2" presStyleCnt="0"/>
      <dgm:spPr/>
    </dgm:pt>
    <dgm:pt modelId="{1D7AD3CD-470B-4B0F-8DC4-B73072113FD1}" type="pres">
      <dgm:prSet presAssocID="{1907E5A9-3B1A-401A-A1A2-437E5BD67834}" presName="ParentBackground" presStyleLbl="node1" presStyleIdx="9" presStyleCnt="12"/>
      <dgm:spPr/>
    </dgm:pt>
    <dgm:pt modelId="{46990D2D-AA24-4842-B558-B233B7028CA8}" type="pres">
      <dgm:prSet presAssocID="{1907E5A9-3B1A-401A-A1A2-437E5BD67834}" presName="Parent2" presStyleLbl="fgAcc0" presStyleIdx="0" presStyleCnt="0">
        <dgm:presLayoutVars>
          <dgm:chMax val="1"/>
          <dgm:chPref val="1"/>
          <dgm:bulletEnabled val="1"/>
        </dgm:presLayoutVars>
      </dgm:prSet>
      <dgm:spPr/>
    </dgm:pt>
    <dgm:pt modelId="{3DC9DF0C-7A42-48D3-A4B4-B89265FD37F0}" type="pres">
      <dgm:prSet presAssocID="{F239B3F5-E113-494D-A3EE-72EE0708650B}" presName="Accent1" presStyleCnt="0"/>
      <dgm:spPr/>
    </dgm:pt>
    <dgm:pt modelId="{7F8E5441-57E9-49BD-A11A-84812DC8DEC5}" type="pres">
      <dgm:prSet presAssocID="{F239B3F5-E113-494D-A3EE-72EE0708650B}" presName="Accent" presStyleLbl="node1" presStyleIdx="10" presStyleCnt="12"/>
      <dgm:spPr/>
    </dgm:pt>
    <dgm:pt modelId="{3540A56B-1EBD-434D-A27F-E1BFB711D23C}" type="pres">
      <dgm:prSet presAssocID="{F239B3F5-E113-494D-A3EE-72EE0708650B}" presName="ParentBackground1" presStyleCnt="0"/>
      <dgm:spPr/>
    </dgm:pt>
    <dgm:pt modelId="{A02697DE-24C5-41A8-98E4-F1A2488BE956}" type="pres">
      <dgm:prSet presAssocID="{F239B3F5-E113-494D-A3EE-72EE0708650B}" presName="ParentBackground" presStyleLbl="node1" presStyleIdx="11" presStyleCnt="12"/>
      <dgm:spPr/>
    </dgm:pt>
    <dgm:pt modelId="{E5B53689-C709-4B3F-B014-EF1F0391E23F}" type="pres">
      <dgm:prSet presAssocID="{F239B3F5-E113-494D-A3EE-72EE0708650B}" presName="Parent1" presStyleLbl="fgAcc0" presStyleIdx="0" presStyleCnt="0">
        <dgm:presLayoutVars>
          <dgm:chMax val="1"/>
          <dgm:chPref val="1"/>
          <dgm:bulletEnabled val="1"/>
        </dgm:presLayoutVars>
      </dgm:prSet>
      <dgm:spPr/>
    </dgm:pt>
  </dgm:ptLst>
  <dgm:cxnLst>
    <dgm:cxn modelId="{79F48905-4B31-4324-A5CB-09216310B62F}" type="presOf" srcId="{1907E5A9-3B1A-401A-A1A2-437E5BD67834}" destId="{1D7AD3CD-470B-4B0F-8DC4-B73072113FD1}" srcOrd="0" destOrd="0" presId="urn:microsoft.com/office/officeart/2018/layout/CircleProcess"/>
    <dgm:cxn modelId="{E5E2AE0B-ECD6-45D3-861D-D836107693D0}" type="presOf" srcId="{C7B90CE8-4576-4AB0-9A9C-5EA46C8D9EE6}" destId="{45E33F75-3FDB-44AE-84D7-09F7E0929994}" srcOrd="0" destOrd="0" presId="urn:microsoft.com/office/officeart/2018/layout/CircleProcess"/>
    <dgm:cxn modelId="{2048F91B-39D7-42ED-BB77-6522A22D2CD2}" type="presOf" srcId="{243A42B9-F886-4264-B485-6B81FEF4A148}" destId="{2FBD86B0-9F8E-4C79-A11F-D610C25D2C9C}" srcOrd="1" destOrd="0" presId="urn:microsoft.com/office/officeart/2018/layout/CircleProcess"/>
    <dgm:cxn modelId="{AB06262D-5E3B-45AC-943F-84EFD19DB61A}" type="presOf" srcId="{F39E18A6-5B6F-466A-ABF4-F6A9C5E7158B}" destId="{B8FD604B-D1CA-44FF-A38A-233B9E30B785}" srcOrd="0" destOrd="0" presId="urn:microsoft.com/office/officeart/2018/layout/CircleProcess"/>
    <dgm:cxn modelId="{C2377940-A964-4AD3-88A2-89AD1964D563}" srcId="{F39E18A6-5B6F-466A-ABF4-F6A9C5E7158B}" destId="{243A42B9-F886-4264-B485-6B81FEF4A148}" srcOrd="5" destOrd="0" parTransId="{7CD29BDF-1D02-4856-8CFE-663460D43E1A}" sibTransId="{43D47772-0863-4129-A667-D692F7CB144E}"/>
    <dgm:cxn modelId="{3A6D6B4B-3B2B-4D92-AD34-A4DBF62B1593}" srcId="{F39E18A6-5B6F-466A-ABF4-F6A9C5E7158B}" destId="{4E06600E-E231-41AE-ADA2-3488AF5D9737}" srcOrd="4" destOrd="0" parTransId="{998F4ECC-29DD-4773-A9DC-E2FABCBF9E11}" sibTransId="{BA9B6111-CE13-49A8-AA5F-E619AFC7521F}"/>
    <dgm:cxn modelId="{EF48D250-7EAD-4928-BA7F-BC7ED3999EDD}" type="presOf" srcId="{C7B90CE8-4576-4AB0-9A9C-5EA46C8D9EE6}" destId="{673BDBE7-A5AB-4A2C-86CD-6C958DE2E0E5}" srcOrd="1" destOrd="0" presId="urn:microsoft.com/office/officeart/2018/layout/CircleProcess"/>
    <dgm:cxn modelId="{926ED072-7CFB-4838-A902-041B49B99B13}" type="presOf" srcId="{F239B3F5-E113-494D-A3EE-72EE0708650B}" destId="{E5B53689-C709-4B3F-B014-EF1F0391E23F}" srcOrd="1" destOrd="0" presId="urn:microsoft.com/office/officeart/2018/layout/CircleProcess"/>
    <dgm:cxn modelId="{34F66A7A-9AFF-4C73-BB36-C448B55F7F7D}" type="presOf" srcId="{1907E5A9-3B1A-401A-A1A2-437E5BD67834}" destId="{46990D2D-AA24-4842-B558-B233B7028CA8}" srcOrd="1" destOrd="0" presId="urn:microsoft.com/office/officeart/2018/layout/CircleProcess"/>
    <dgm:cxn modelId="{CDF86D7D-B1AC-4532-BE28-4A287A725578}" type="presOf" srcId="{4E06600E-E231-41AE-ADA2-3488AF5D9737}" destId="{332A6145-5859-4FE1-B77A-AC8481840FB6}" srcOrd="1" destOrd="0" presId="urn:microsoft.com/office/officeart/2018/layout/CircleProcess"/>
    <dgm:cxn modelId="{B8026F88-9071-4438-B683-B0814EE25F83}" srcId="{F39E18A6-5B6F-466A-ABF4-F6A9C5E7158B}" destId="{404B8437-FFDA-4EB0-AA39-78DC9CA6BC8F}" srcOrd="3" destOrd="0" parTransId="{564D8CA4-B3FF-446C-A351-80A592955872}" sibTransId="{CDCE99F0-8C02-4852-AAF4-D4D059AE4C51}"/>
    <dgm:cxn modelId="{0920F388-B300-442A-AB07-59E2202316BA}" type="presOf" srcId="{F239B3F5-E113-494D-A3EE-72EE0708650B}" destId="{A02697DE-24C5-41A8-98E4-F1A2488BE956}" srcOrd="0" destOrd="0" presId="urn:microsoft.com/office/officeart/2018/layout/CircleProcess"/>
    <dgm:cxn modelId="{0C92C78A-DA47-4A4A-B982-119A88317940}" type="presOf" srcId="{404B8437-FFDA-4EB0-AA39-78DC9CA6BC8F}" destId="{E97A4B6C-B524-42D5-8D14-897AE5AD9F5D}" srcOrd="1" destOrd="0" presId="urn:microsoft.com/office/officeart/2018/layout/CircleProcess"/>
    <dgm:cxn modelId="{F6F5E89E-D0BD-4AFE-8E55-DEDFEE7350C6}" srcId="{F39E18A6-5B6F-466A-ABF4-F6A9C5E7158B}" destId="{F239B3F5-E113-494D-A3EE-72EE0708650B}" srcOrd="0" destOrd="0" parTransId="{54D0AB02-0388-4596-A9B2-35D6A837C3C1}" sibTransId="{C49351AA-992A-438E-B420-3358D4BCF079}"/>
    <dgm:cxn modelId="{F9F301B4-B451-4DBD-A7B9-A1019D4B0435}" srcId="{F39E18A6-5B6F-466A-ABF4-F6A9C5E7158B}" destId="{C7B90CE8-4576-4AB0-9A9C-5EA46C8D9EE6}" srcOrd="2" destOrd="0" parTransId="{D0B23D5A-ED61-4BD0-92DA-2F58A88731F4}" sibTransId="{85D8DB49-A710-472C-9865-9FB0EA73A3BB}"/>
    <dgm:cxn modelId="{E1FCC6BA-7FD3-4990-AD73-EFFC50B494D9}" type="presOf" srcId="{4E06600E-E231-41AE-ADA2-3488AF5D9737}" destId="{BEB280B1-5023-4873-94DA-57A078F85555}" srcOrd="0" destOrd="0" presId="urn:microsoft.com/office/officeart/2018/layout/CircleProcess"/>
    <dgm:cxn modelId="{394785D9-2F7D-47EA-A493-CD0FAA3433F8}" type="presOf" srcId="{243A42B9-F886-4264-B485-6B81FEF4A148}" destId="{04E9DE4F-5B48-480E-AB5A-F51D9B1D3B66}" srcOrd="0" destOrd="0" presId="urn:microsoft.com/office/officeart/2018/layout/CircleProcess"/>
    <dgm:cxn modelId="{93EE7FDB-EA3C-42D6-91CE-736E0C14519C}" type="presOf" srcId="{404B8437-FFDA-4EB0-AA39-78DC9CA6BC8F}" destId="{10EFA6B7-A806-49E1-B388-70E63706F075}" srcOrd="0" destOrd="0" presId="urn:microsoft.com/office/officeart/2018/layout/CircleProcess"/>
    <dgm:cxn modelId="{A0D818EB-A7D7-4AE1-B3CC-65F778E76308}" srcId="{F39E18A6-5B6F-466A-ABF4-F6A9C5E7158B}" destId="{1907E5A9-3B1A-401A-A1A2-437E5BD67834}" srcOrd="1" destOrd="0" parTransId="{476C0F9E-DB73-4624-B889-FCD341C0C5DF}" sibTransId="{2F6BBE4A-5EF0-4005-9F09-5184F80E1B54}"/>
    <dgm:cxn modelId="{39D63504-4527-4BE2-9EB7-DE299333D932}" type="presParOf" srcId="{B8FD604B-D1CA-44FF-A38A-233B9E30B785}" destId="{D651EA15-344B-4E67-B2C0-12F73BA1AD99}" srcOrd="0" destOrd="0" presId="urn:microsoft.com/office/officeart/2018/layout/CircleProcess"/>
    <dgm:cxn modelId="{2FD28107-5F29-4EDB-959F-420933B4C7E9}" type="presParOf" srcId="{D651EA15-344B-4E67-B2C0-12F73BA1AD99}" destId="{889872F4-E5C2-47E6-80BD-DA18F5926726}" srcOrd="0" destOrd="0" presId="urn:microsoft.com/office/officeart/2018/layout/CircleProcess"/>
    <dgm:cxn modelId="{BA5FCD11-22A7-4104-90E1-68A2DF5B562A}" type="presParOf" srcId="{B8FD604B-D1CA-44FF-A38A-233B9E30B785}" destId="{4FA763DF-AA4B-49DB-B65B-352E917523F7}" srcOrd="1" destOrd="0" presId="urn:microsoft.com/office/officeart/2018/layout/CircleProcess"/>
    <dgm:cxn modelId="{9C96EBE9-B7D3-4B1E-B21B-737945B25727}" type="presParOf" srcId="{4FA763DF-AA4B-49DB-B65B-352E917523F7}" destId="{04E9DE4F-5B48-480E-AB5A-F51D9B1D3B66}" srcOrd="0" destOrd="0" presId="urn:microsoft.com/office/officeart/2018/layout/CircleProcess"/>
    <dgm:cxn modelId="{9B7515F9-1667-4737-8A17-372F8B9D3581}" type="presParOf" srcId="{B8FD604B-D1CA-44FF-A38A-233B9E30B785}" destId="{2FBD86B0-9F8E-4C79-A11F-D610C25D2C9C}" srcOrd="2" destOrd="0" presId="urn:microsoft.com/office/officeart/2018/layout/CircleProcess"/>
    <dgm:cxn modelId="{87FB4C7F-A76D-4E05-BBEA-B2690A5A6F28}" type="presParOf" srcId="{B8FD604B-D1CA-44FF-A38A-233B9E30B785}" destId="{CD02DABD-46C6-423F-B845-308B1A8E2B92}" srcOrd="3" destOrd="0" presId="urn:microsoft.com/office/officeart/2018/layout/CircleProcess"/>
    <dgm:cxn modelId="{EFD0C041-809A-48A7-9A84-7C6E03004AFD}" type="presParOf" srcId="{CD02DABD-46C6-423F-B845-308B1A8E2B92}" destId="{3185EDFA-EE65-441C-A048-7443B73BD5F9}" srcOrd="0" destOrd="0" presId="urn:microsoft.com/office/officeart/2018/layout/CircleProcess"/>
    <dgm:cxn modelId="{CACC7513-EFB5-49E3-BE27-398B7C03AD70}" type="presParOf" srcId="{B8FD604B-D1CA-44FF-A38A-233B9E30B785}" destId="{587242EF-AC80-42A1-8E43-C2BA22428E7C}" srcOrd="4" destOrd="0" presId="urn:microsoft.com/office/officeart/2018/layout/CircleProcess"/>
    <dgm:cxn modelId="{8ED4992C-0253-4A7A-90E0-D5139A890595}" type="presParOf" srcId="{587242EF-AC80-42A1-8E43-C2BA22428E7C}" destId="{BEB280B1-5023-4873-94DA-57A078F85555}" srcOrd="0" destOrd="0" presId="urn:microsoft.com/office/officeart/2018/layout/CircleProcess"/>
    <dgm:cxn modelId="{69312E8C-480E-4056-8376-E77E344A1FDB}" type="presParOf" srcId="{B8FD604B-D1CA-44FF-A38A-233B9E30B785}" destId="{332A6145-5859-4FE1-B77A-AC8481840FB6}" srcOrd="5" destOrd="0" presId="urn:microsoft.com/office/officeart/2018/layout/CircleProcess"/>
    <dgm:cxn modelId="{F44365AE-A0CE-442B-9C97-80FA34D939EF}" type="presParOf" srcId="{B8FD604B-D1CA-44FF-A38A-233B9E30B785}" destId="{D850F865-7C48-4D65-9EE7-4003393E374D}" srcOrd="6" destOrd="0" presId="urn:microsoft.com/office/officeart/2018/layout/CircleProcess"/>
    <dgm:cxn modelId="{BC0346D5-A268-4078-AC05-F3E371239730}" type="presParOf" srcId="{D850F865-7C48-4D65-9EE7-4003393E374D}" destId="{C680227C-3898-4C30-BFA6-F78113C5DD4B}" srcOrd="0" destOrd="0" presId="urn:microsoft.com/office/officeart/2018/layout/CircleProcess"/>
    <dgm:cxn modelId="{22192D61-605D-44DC-8660-1AF933EF4D1C}" type="presParOf" srcId="{B8FD604B-D1CA-44FF-A38A-233B9E30B785}" destId="{91111E7A-DE91-4166-9B9B-70C7628A8496}" srcOrd="7" destOrd="0" presId="urn:microsoft.com/office/officeart/2018/layout/CircleProcess"/>
    <dgm:cxn modelId="{C59AB451-7078-4F1E-8671-6A6BC6D91CEE}" type="presParOf" srcId="{91111E7A-DE91-4166-9B9B-70C7628A8496}" destId="{10EFA6B7-A806-49E1-B388-70E63706F075}" srcOrd="0" destOrd="0" presId="urn:microsoft.com/office/officeart/2018/layout/CircleProcess"/>
    <dgm:cxn modelId="{55C9A6CE-E200-4157-A946-85743AC45EAB}" type="presParOf" srcId="{B8FD604B-D1CA-44FF-A38A-233B9E30B785}" destId="{E97A4B6C-B524-42D5-8D14-897AE5AD9F5D}" srcOrd="8" destOrd="0" presId="urn:microsoft.com/office/officeart/2018/layout/CircleProcess"/>
    <dgm:cxn modelId="{5209505B-FC46-4BB3-B2A2-8F76D5373E1A}" type="presParOf" srcId="{B8FD604B-D1CA-44FF-A38A-233B9E30B785}" destId="{C4F5D65F-853E-4E17-A29B-20F8610372EF}" srcOrd="9" destOrd="0" presId="urn:microsoft.com/office/officeart/2018/layout/CircleProcess"/>
    <dgm:cxn modelId="{B7AA38DD-9C30-4CBC-AD70-06D5379105C8}" type="presParOf" srcId="{C4F5D65F-853E-4E17-A29B-20F8610372EF}" destId="{05882191-330A-4DEA-9E78-7D00A995BFF1}" srcOrd="0" destOrd="0" presId="urn:microsoft.com/office/officeart/2018/layout/CircleProcess"/>
    <dgm:cxn modelId="{52561438-86D9-436E-B69C-B8B692801F2F}" type="presParOf" srcId="{B8FD604B-D1CA-44FF-A38A-233B9E30B785}" destId="{318F38A7-F7F2-4EBE-AAA9-F3797D70983F}" srcOrd="10" destOrd="0" presId="urn:microsoft.com/office/officeart/2018/layout/CircleProcess"/>
    <dgm:cxn modelId="{A7D43C62-3F56-4BEA-B626-2BB8764BF63A}" type="presParOf" srcId="{318F38A7-F7F2-4EBE-AAA9-F3797D70983F}" destId="{45E33F75-3FDB-44AE-84D7-09F7E0929994}" srcOrd="0" destOrd="0" presId="urn:microsoft.com/office/officeart/2018/layout/CircleProcess"/>
    <dgm:cxn modelId="{71432590-E157-4A52-9F45-EA27D7589A87}" type="presParOf" srcId="{B8FD604B-D1CA-44FF-A38A-233B9E30B785}" destId="{673BDBE7-A5AB-4A2C-86CD-6C958DE2E0E5}" srcOrd="11" destOrd="0" presId="urn:microsoft.com/office/officeart/2018/layout/CircleProcess"/>
    <dgm:cxn modelId="{1225AE73-F317-4E02-B32D-63CDFCE5E09C}" type="presParOf" srcId="{B8FD604B-D1CA-44FF-A38A-233B9E30B785}" destId="{BBB45583-A092-4EAF-892A-F346FE304F77}" srcOrd="12" destOrd="0" presId="urn:microsoft.com/office/officeart/2018/layout/CircleProcess"/>
    <dgm:cxn modelId="{2E2CF0F9-6323-4BB1-8131-BC67C47F497B}" type="presParOf" srcId="{BBB45583-A092-4EAF-892A-F346FE304F77}" destId="{E6F62F40-B3E7-496F-AB3B-FB1DFBCDDBF5}" srcOrd="0" destOrd="0" presId="urn:microsoft.com/office/officeart/2018/layout/CircleProcess"/>
    <dgm:cxn modelId="{27FF564D-CAD5-4CFC-8B82-16A218997764}" type="presParOf" srcId="{B8FD604B-D1CA-44FF-A38A-233B9E30B785}" destId="{E91984D7-E868-4312-BD82-F35DB6014B93}" srcOrd="13" destOrd="0" presId="urn:microsoft.com/office/officeart/2018/layout/CircleProcess"/>
    <dgm:cxn modelId="{40195869-CBBB-449B-A9C8-902F89F0F40D}" type="presParOf" srcId="{E91984D7-E868-4312-BD82-F35DB6014B93}" destId="{1D7AD3CD-470B-4B0F-8DC4-B73072113FD1}" srcOrd="0" destOrd="0" presId="urn:microsoft.com/office/officeart/2018/layout/CircleProcess"/>
    <dgm:cxn modelId="{7951BD43-3768-422B-A1D5-3B8A04B48711}" type="presParOf" srcId="{B8FD604B-D1CA-44FF-A38A-233B9E30B785}" destId="{46990D2D-AA24-4842-B558-B233B7028CA8}" srcOrd="14" destOrd="0" presId="urn:microsoft.com/office/officeart/2018/layout/CircleProcess"/>
    <dgm:cxn modelId="{5611E1A6-EA1F-4AAA-B5FD-3EED64A1BCDE}" type="presParOf" srcId="{B8FD604B-D1CA-44FF-A38A-233B9E30B785}" destId="{3DC9DF0C-7A42-48D3-A4B4-B89265FD37F0}" srcOrd="15" destOrd="0" presId="urn:microsoft.com/office/officeart/2018/layout/CircleProcess"/>
    <dgm:cxn modelId="{34CF4D1C-7238-41A8-95AA-480730524A7F}" type="presParOf" srcId="{3DC9DF0C-7A42-48D3-A4B4-B89265FD37F0}" destId="{7F8E5441-57E9-49BD-A11A-84812DC8DEC5}" srcOrd="0" destOrd="0" presId="urn:microsoft.com/office/officeart/2018/layout/CircleProcess"/>
    <dgm:cxn modelId="{E8A43E8C-D4E8-478F-A0A8-ADD9E17B5E0E}" type="presParOf" srcId="{B8FD604B-D1CA-44FF-A38A-233B9E30B785}" destId="{3540A56B-1EBD-434D-A27F-E1BFB711D23C}" srcOrd="16" destOrd="0" presId="urn:microsoft.com/office/officeart/2018/layout/CircleProcess"/>
    <dgm:cxn modelId="{94F5ADBA-048A-40EE-A7AD-D130272303CF}" type="presParOf" srcId="{3540A56B-1EBD-434D-A27F-E1BFB711D23C}" destId="{A02697DE-24C5-41A8-98E4-F1A2488BE956}" srcOrd="0" destOrd="0" presId="urn:microsoft.com/office/officeart/2018/layout/CircleProcess"/>
    <dgm:cxn modelId="{0423DAA3-A3B2-402D-B765-36C6AEA72F5A}" type="presParOf" srcId="{B8FD604B-D1CA-44FF-A38A-233B9E30B785}" destId="{E5B53689-C709-4B3F-B014-EF1F0391E23F}" srcOrd="17" destOrd="0" presId="urn:microsoft.com/office/officeart/2018/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9B4ED1-CDD7-49D2-B953-03043DB45A8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F41B3F0-1790-4026-BAF7-9283797EAD91}">
      <dgm:prSet/>
      <dgm:spPr/>
      <dgm:t>
        <a:bodyPr/>
        <a:lstStyle/>
        <a:p>
          <a:pPr>
            <a:lnSpc>
              <a:spcPct val="100000"/>
            </a:lnSpc>
            <a:defRPr b="1"/>
          </a:pPr>
          <a:r>
            <a:rPr lang="en-US" b="1" i="0" dirty="0"/>
            <a:t>Variables</a:t>
          </a:r>
          <a:endParaRPr lang="en-US" dirty="0"/>
        </a:p>
      </dgm:t>
    </dgm:pt>
    <dgm:pt modelId="{507C3738-0E6E-4FBC-852A-3392D80E64A9}" type="parTrans" cxnId="{27B49681-B9F9-438D-B3AE-C033DC7143CE}">
      <dgm:prSet/>
      <dgm:spPr/>
      <dgm:t>
        <a:bodyPr/>
        <a:lstStyle/>
        <a:p>
          <a:endParaRPr lang="en-US"/>
        </a:p>
      </dgm:t>
    </dgm:pt>
    <dgm:pt modelId="{E2889383-5088-4941-AC0F-7AECCBD85FC5}" type="sibTrans" cxnId="{27B49681-B9F9-438D-B3AE-C033DC7143CE}">
      <dgm:prSet/>
      <dgm:spPr/>
      <dgm:t>
        <a:bodyPr/>
        <a:lstStyle/>
        <a:p>
          <a:endParaRPr lang="en-US"/>
        </a:p>
      </dgm:t>
    </dgm:pt>
    <dgm:pt modelId="{92C70EFE-950B-4622-9847-264796FECF9C}">
      <dgm:prSet custT="1"/>
      <dgm:spPr/>
      <dgm:t>
        <a:bodyPr/>
        <a:lstStyle/>
        <a:p>
          <a:pPr>
            <a:lnSpc>
              <a:spcPct val="100000"/>
            </a:lnSpc>
          </a:pPr>
          <a:r>
            <a:rPr lang="en-US" sz="1600" i="0" dirty="0"/>
            <a:t>VIN, County, City, State, Postal Code, Make, Model, EV Type, Model Year, Electric Range, Base MSRP, Legislative District, DOL Vehicle ID, Vehicle Location, Electric Utility, 2020 Census Tract</a:t>
          </a:r>
          <a:endParaRPr lang="en-US" sz="1600" dirty="0"/>
        </a:p>
      </dgm:t>
    </dgm:pt>
    <dgm:pt modelId="{DD6F56F5-486A-4C45-AC69-858F92D720CF}" type="parTrans" cxnId="{8D7A3889-6B4B-4E30-B0CC-771749E68389}">
      <dgm:prSet/>
      <dgm:spPr/>
      <dgm:t>
        <a:bodyPr/>
        <a:lstStyle/>
        <a:p>
          <a:endParaRPr lang="en-US"/>
        </a:p>
      </dgm:t>
    </dgm:pt>
    <dgm:pt modelId="{02149266-D791-4F12-B6F2-E4EC5E47EC1E}" type="sibTrans" cxnId="{8D7A3889-6B4B-4E30-B0CC-771749E68389}">
      <dgm:prSet/>
      <dgm:spPr/>
      <dgm:t>
        <a:bodyPr/>
        <a:lstStyle/>
        <a:p>
          <a:endParaRPr lang="en-US"/>
        </a:p>
      </dgm:t>
    </dgm:pt>
    <dgm:pt modelId="{C400C981-07BF-4F4A-A60E-E52B6F50DB77}">
      <dgm:prSet/>
      <dgm:spPr/>
      <dgm:t>
        <a:bodyPr/>
        <a:lstStyle/>
        <a:p>
          <a:pPr>
            <a:lnSpc>
              <a:spcPct val="100000"/>
            </a:lnSpc>
            <a:defRPr b="1"/>
          </a:pPr>
          <a:r>
            <a:rPr lang="en-US" b="1" i="0" dirty="0"/>
            <a:t>Use Cases</a:t>
          </a:r>
          <a:endParaRPr lang="en-US" dirty="0"/>
        </a:p>
      </dgm:t>
    </dgm:pt>
    <dgm:pt modelId="{BE630B04-F6C8-4210-9F78-A6CEC6F62FFA}" type="parTrans" cxnId="{660BCFF6-FE5A-4AD5-ABD3-5D470D9D2798}">
      <dgm:prSet/>
      <dgm:spPr/>
      <dgm:t>
        <a:bodyPr/>
        <a:lstStyle/>
        <a:p>
          <a:endParaRPr lang="en-US"/>
        </a:p>
      </dgm:t>
    </dgm:pt>
    <dgm:pt modelId="{67BA04F0-7E52-4C39-A7AB-B50E61A470CC}" type="sibTrans" cxnId="{660BCFF6-FE5A-4AD5-ABD3-5D470D9D2798}">
      <dgm:prSet/>
      <dgm:spPr/>
      <dgm:t>
        <a:bodyPr/>
        <a:lstStyle/>
        <a:p>
          <a:endParaRPr lang="en-US"/>
        </a:p>
      </dgm:t>
    </dgm:pt>
    <dgm:pt modelId="{0E5C5E9B-9A9C-4D77-AD6B-CA8A5F043044}">
      <dgm:prSet custT="1"/>
      <dgm:spPr/>
      <dgm:t>
        <a:bodyPr/>
        <a:lstStyle/>
        <a:p>
          <a:pPr>
            <a:lnSpc>
              <a:spcPct val="100000"/>
            </a:lnSpc>
          </a:pPr>
          <a:r>
            <a:rPr lang="en-US" sz="1600" b="0" i="0" dirty="0"/>
            <a:t>The dataset is valuable for studying the distribution and characteristics of electric vehicles, analyzing trends in adoption over time, understanding geographic patterns, and exploring factors such as electric range and manufacturer popularity.</a:t>
          </a:r>
          <a:endParaRPr lang="en-US" sz="1600" dirty="0"/>
        </a:p>
      </dgm:t>
    </dgm:pt>
    <dgm:pt modelId="{37CCB165-80D5-4436-A439-42E955144810}" type="parTrans" cxnId="{CAC7F438-1580-441F-BCB0-3C89B7E19B91}">
      <dgm:prSet/>
      <dgm:spPr/>
      <dgm:t>
        <a:bodyPr/>
        <a:lstStyle/>
        <a:p>
          <a:endParaRPr lang="en-US"/>
        </a:p>
      </dgm:t>
    </dgm:pt>
    <dgm:pt modelId="{4B65686D-B9EE-4C62-84E1-87945244FE56}" type="sibTrans" cxnId="{CAC7F438-1580-441F-BCB0-3C89B7E19B91}">
      <dgm:prSet/>
      <dgm:spPr/>
      <dgm:t>
        <a:bodyPr/>
        <a:lstStyle/>
        <a:p>
          <a:endParaRPr lang="en-US"/>
        </a:p>
      </dgm:t>
    </dgm:pt>
    <dgm:pt modelId="{4F9E16C9-3D46-412C-9896-D0D25A2DE9FF}">
      <dgm:prSet/>
      <dgm:spPr/>
      <dgm:t>
        <a:bodyPr/>
        <a:lstStyle/>
        <a:p>
          <a:pPr>
            <a:lnSpc>
              <a:spcPct val="100000"/>
            </a:lnSpc>
            <a:defRPr b="1"/>
          </a:pPr>
          <a:r>
            <a:rPr lang="en-US" b="1" i="0" dirty="0"/>
            <a:t>Potential Analyses</a:t>
          </a:r>
          <a:endParaRPr lang="en-US" dirty="0"/>
        </a:p>
      </dgm:t>
    </dgm:pt>
    <dgm:pt modelId="{F7A0EDBE-2CD2-4CD2-AF50-04C9F7F99167}" type="parTrans" cxnId="{F67F81C8-12B0-44CC-BA6F-5B7D11EA637F}">
      <dgm:prSet/>
      <dgm:spPr/>
      <dgm:t>
        <a:bodyPr/>
        <a:lstStyle/>
        <a:p>
          <a:endParaRPr lang="en-US"/>
        </a:p>
      </dgm:t>
    </dgm:pt>
    <dgm:pt modelId="{DFE264A7-49E7-48B1-8589-D63F1AD7F3B6}" type="sibTrans" cxnId="{F67F81C8-12B0-44CC-BA6F-5B7D11EA637F}">
      <dgm:prSet/>
      <dgm:spPr/>
      <dgm:t>
        <a:bodyPr/>
        <a:lstStyle/>
        <a:p>
          <a:endParaRPr lang="en-US"/>
        </a:p>
      </dgm:t>
    </dgm:pt>
    <dgm:pt modelId="{08FEB139-BBDB-4368-8923-1248B0C8848E}">
      <dgm:prSet custT="1"/>
      <dgm:spPr/>
      <dgm:t>
        <a:bodyPr/>
        <a:lstStyle/>
        <a:p>
          <a:pPr>
            <a:lnSpc>
              <a:spcPct val="100000"/>
            </a:lnSpc>
          </a:pPr>
          <a:r>
            <a:rPr lang="en-US" sz="1600" b="0" i="0" dirty="0"/>
            <a:t>Analysts can perform exploratory data analysis, visualize trends in electric vehicle adoption, identify popular electric vehicle models, assess the average electric range by manufacturer, and investigate the geographic distribution of electric vehicles.</a:t>
          </a:r>
          <a:endParaRPr lang="en-US" sz="1600" dirty="0"/>
        </a:p>
      </dgm:t>
    </dgm:pt>
    <dgm:pt modelId="{E5EF0611-DA81-4E3A-918C-F988B8F9FBFD}" type="parTrans" cxnId="{7A7A08F3-07D3-4605-8FEA-DC107050C605}">
      <dgm:prSet/>
      <dgm:spPr/>
      <dgm:t>
        <a:bodyPr/>
        <a:lstStyle/>
        <a:p>
          <a:endParaRPr lang="en-US"/>
        </a:p>
      </dgm:t>
    </dgm:pt>
    <dgm:pt modelId="{03304579-7026-42FC-95F2-E3E16901F78C}" type="sibTrans" cxnId="{7A7A08F3-07D3-4605-8FEA-DC107050C605}">
      <dgm:prSet/>
      <dgm:spPr/>
      <dgm:t>
        <a:bodyPr/>
        <a:lstStyle/>
        <a:p>
          <a:endParaRPr lang="en-US"/>
        </a:p>
      </dgm:t>
    </dgm:pt>
    <dgm:pt modelId="{EDDCE87B-0D37-447A-B7C2-ABB669F11272}" type="pres">
      <dgm:prSet presAssocID="{4F9B4ED1-CDD7-49D2-B953-03043DB45A86}" presName="root" presStyleCnt="0">
        <dgm:presLayoutVars>
          <dgm:dir/>
          <dgm:resizeHandles val="exact"/>
        </dgm:presLayoutVars>
      </dgm:prSet>
      <dgm:spPr/>
    </dgm:pt>
    <dgm:pt modelId="{023A82F9-CCF5-4A4F-BD30-92C1A540E40C}" type="pres">
      <dgm:prSet presAssocID="{DF41B3F0-1790-4026-BAF7-9283797EAD91}" presName="compNode" presStyleCnt="0"/>
      <dgm:spPr/>
    </dgm:pt>
    <dgm:pt modelId="{8EC191A5-D6EB-4E78-8CB0-8FFBC9A736DC}" type="pres">
      <dgm:prSet presAssocID="{DF41B3F0-1790-4026-BAF7-9283797EAD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942F3746-E8BB-4732-9243-2FC63B419BA6}" type="pres">
      <dgm:prSet presAssocID="{DF41B3F0-1790-4026-BAF7-9283797EAD91}" presName="iconSpace" presStyleCnt="0"/>
      <dgm:spPr/>
    </dgm:pt>
    <dgm:pt modelId="{7CC62E51-DFB9-40D6-A301-4DEA35405BBF}" type="pres">
      <dgm:prSet presAssocID="{DF41B3F0-1790-4026-BAF7-9283797EAD91}" presName="parTx" presStyleLbl="revTx" presStyleIdx="0" presStyleCnt="6">
        <dgm:presLayoutVars>
          <dgm:chMax val="0"/>
          <dgm:chPref val="0"/>
        </dgm:presLayoutVars>
      </dgm:prSet>
      <dgm:spPr/>
    </dgm:pt>
    <dgm:pt modelId="{128B01D1-EEDA-4172-B399-778B1CE0687D}" type="pres">
      <dgm:prSet presAssocID="{DF41B3F0-1790-4026-BAF7-9283797EAD91}" presName="txSpace" presStyleCnt="0"/>
      <dgm:spPr/>
    </dgm:pt>
    <dgm:pt modelId="{BD331BF3-1768-4CE5-8C03-99FC58DCEF9D}" type="pres">
      <dgm:prSet presAssocID="{DF41B3F0-1790-4026-BAF7-9283797EAD91}" presName="desTx" presStyleLbl="revTx" presStyleIdx="1" presStyleCnt="6">
        <dgm:presLayoutVars/>
      </dgm:prSet>
      <dgm:spPr/>
    </dgm:pt>
    <dgm:pt modelId="{B2CB132A-A0D7-4E26-A33C-C0D77CB12E15}" type="pres">
      <dgm:prSet presAssocID="{E2889383-5088-4941-AC0F-7AECCBD85FC5}" presName="sibTrans" presStyleCnt="0"/>
      <dgm:spPr/>
    </dgm:pt>
    <dgm:pt modelId="{D174CF15-8B75-4250-B555-155DBEDEF9D4}" type="pres">
      <dgm:prSet presAssocID="{C400C981-07BF-4F4A-A60E-E52B6F50DB77}" presName="compNode" presStyleCnt="0"/>
      <dgm:spPr/>
    </dgm:pt>
    <dgm:pt modelId="{26358E03-7E61-414A-AFCA-B5A6A3AD30AE}" type="pres">
      <dgm:prSet presAssocID="{C400C981-07BF-4F4A-A60E-E52B6F50DB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A9A927E6-4B24-421D-B506-F0945F0DAB86}" type="pres">
      <dgm:prSet presAssocID="{C400C981-07BF-4F4A-A60E-E52B6F50DB77}" presName="iconSpace" presStyleCnt="0"/>
      <dgm:spPr/>
    </dgm:pt>
    <dgm:pt modelId="{01DBE84E-8027-47A8-BB26-8A06DAA00B78}" type="pres">
      <dgm:prSet presAssocID="{C400C981-07BF-4F4A-A60E-E52B6F50DB77}" presName="parTx" presStyleLbl="revTx" presStyleIdx="2" presStyleCnt="6">
        <dgm:presLayoutVars>
          <dgm:chMax val="0"/>
          <dgm:chPref val="0"/>
        </dgm:presLayoutVars>
      </dgm:prSet>
      <dgm:spPr/>
    </dgm:pt>
    <dgm:pt modelId="{CA756DD0-74B0-4EC9-B0F7-56FF6238B7C4}" type="pres">
      <dgm:prSet presAssocID="{C400C981-07BF-4F4A-A60E-E52B6F50DB77}" presName="txSpace" presStyleCnt="0"/>
      <dgm:spPr/>
    </dgm:pt>
    <dgm:pt modelId="{4B8E0108-E37C-4C80-AF4E-BD0C9B00DFE6}" type="pres">
      <dgm:prSet presAssocID="{C400C981-07BF-4F4A-A60E-E52B6F50DB77}" presName="desTx" presStyleLbl="revTx" presStyleIdx="3" presStyleCnt="6">
        <dgm:presLayoutVars/>
      </dgm:prSet>
      <dgm:spPr/>
    </dgm:pt>
    <dgm:pt modelId="{F103628B-7707-4E19-B63C-D8EE9FAE4403}" type="pres">
      <dgm:prSet presAssocID="{67BA04F0-7E52-4C39-A7AB-B50E61A470CC}" presName="sibTrans" presStyleCnt="0"/>
      <dgm:spPr/>
    </dgm:pt>
    <dgm:pt modelId="{DBF0B6DB-AB18-4406-91E8-2BAF2E29F9CD}" type="pres">
      <dgm:prSet presAssocID="{4F9E16C9-3D46-412C-9896-D0D25A2DE9FF}" presName="compNode" presStyleCnt="0"/>
      <dgm:spPr/>
    </dgm:pt>
    <dgm:pt modelId="{49C700A2-5F97-45B7-B39E-8D53E3AAB639}" type="pres">
      <dgm:prSet presAssocID="{4F9E16C9-3D46-412C-9896-D0D25A2DE9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9CD4A19-7D8C-48E5-A8C0-88C1EE9BD6F0}" type="pres">
      <dgm:prSet presAssocID="{4F9E16C9-3D46-412C-9896-D0D25A2DE9FF}" presName="iconSpace" presStyleCnt="0"/>
      <dgm:spPr/>
    </dgm:pt>
    <dgm:pt modelId="{FE3509FF-D322-44BE-B1B8-8215B95D353F}" type="pres">
      <dgm:prSet presAssocID="{4F9E16C9-3D46-412C-9896-D0D25A2DE9FF}" presName="parTx" presStyleLbl="revTx" presStyleIdx="4" presStyleCnt="6">
        <dgm:presLayoutVars>
          <dgm:chMax val="0"/>
          <dgm:chPref val="0"/>
        </dgm:presLayoutVars>
      </dgm:prSet>
      <dgm:spPr/>
    </dgm:pt>
    <dgm:pt modelId="{A092575A-10D4-45CE-8C5F-BB4D4C898EB7}" type="pres">
      <dgm:prSet presAssocID="{4F9E16C9-3D46-412C-9896-D0D25A2DE9FF}" presName="txSpace" presStyleCnt="0"/>
      <dgm:spPr/>
    </dgm:pt>
    <dgm:pt modelId="{97ED9DDD-0B72-4EBC-9D7E-9394A82D3308}" type="pres">
      <dgm:prSet presAssocID="{4F9E16C9-3D46-412C-9896-D0D25A2DE9FF}" presName="desTx" presStyleLbl="revTx" presStyleIdx="5" presStyleCnt="6">
        <dgm:presLayoutVars/>
      </dgm:prSet>
      <dgm:spPr/>
    </dgm:pt>
  </dgm:ptLst>
  <dgm:cxnLst>
    <dgm:cxn modelId="{33CBAF25-451C-4A03-9092-70EE6E98CD6F}" type="presOf" srcId="{4F9B4ED1-CDD7-49D2-B953-03043DB45A86}" destId="{EDDCE87B-0D37-447A-B7C2-ABB669F11272}" srcOrd="0" destOrd="0" presId="urn:microsoft.com/office/officeart/2018/2/layout/IconLabelDescriptionList"/>
    <dgm:cxn modelId="{CAC7F438-1580-441F-BCB0-3C89B7E19B91}" srcId="{C400C981-07BF-4F4A-A60E-E52B6F50DB77}" destId="{0E5C5E9B-9A9C-4D77-AD6B-CA8A5F043044}" srcOrd="0" destOrd="0" parTransId="{37CCB165-80D5-4436-A439-42E955144810}" sibTransId="{4B65686D-B9EE-4C62-84E1-87945244FE56}"/>
    <dgm:cxn modelId="{B319CE5E-4FB7-4102-8F6F-98A5DA0D856F}" type="presOf" srcId="{4F9E16C9-3D46-412C-9896-D0D25A2DE9FF}" destId="{FE3509FF-D322-44BE-B1B8-8215B95D353F}" srcOrd="0" destOrd="0" presId="urn:microsoft.com/office/officeart/2018/2/layout/IconLabelDescriptionList"/>
    <dgm:cxn modelId="{B7FC2566-8A7E-46F9-9A51-589EC1709EB8}" type="presOf" srcId="{0E5C5E9B-9A9C-4D77-AD6B-CA8A5F043044}" destId="{4B8E0108-E37C-4C80-AF4E-BD0C9B00DFE6}" srcOrd="0" destOrd="0" presId="urn:microsoft.com/office/officeart/2018/2/layout/IconLabelDescriptionList"/>
    <dgm:cxn modelId="{27B49681-B9F9-438D-B3AE-C033DC7143CE}" srcId="{4F9B4ED1-CDD7-49D2-B953-03043DB45A86}" destId="{DF41B3F0-1790-4026-BAF7-9283797EAD91}" srcOrd="0" destOrd="0" parTransId="{507C3738-0E6E-4FBC-852A-3392D80E64A9}" sibTransId="{E2889383-5088-4941-AC0F-7AECCBD85FC5}"/>
    <dgm:cxn modelId="{8D7A3889-6B4B-4E30-B0CC-771749E68389}" srcId="{DF41B3F0-1790-4026-BAF7-9283797EAD91}" destId="{92C70EFE-950B-4622-9847-264796FECF9C}" srcOrd="0" destOrd="0" parTransId="{DD6F56F5-486A-4C45-AC69-858F92D720CF}" sibTransId="{02149266-D791-4F12-B6F2-E4EC5E47EC1E}"/>
    <dgm:cxn modelId="{1DE6BABB-79B9-48E3-A14C-0C2859504F88}" type="presOf" srcId="{92C70EFE-950B-4622-9847-264796FECF9C}" destId="{BD331BF3-1768-4CE5-8C03-99FC58DCEF9D}" srcOrd="0" destOrd="0" presId="urn:microsoft.com/office/officeart/2018/2/layout/IconLabelDescriptionList"/>
    <dgm:cxn modelId="{A7A947BD-21C1-49BB-B135-ACE10B6F89F6}" type="presOf" srcId="{08FEB139-BBDB-4368-8923-1248B0C8848E}" destId="{97ED9DDD-0B72-4EBC-9D7E-9394A82D3308}" srcOrd="0" destOrd="0" presId="urn:microsoft.com/office/officeart/2018/2/layout/IconLabelDescriptionList"/>
    <dgm:cxn modelId="{C85E8FBD-3B8F-4B50-AC9E-356E3D0E4E18}" type="presOf" srcId="{C400C981-07BF-4F4A-A60E-E52B6F50DB77}" destId="{01DBE84E-8027-47A8-BB26-8A06DAA00B78}" srcOrd="0" destOrd="0" presId="urn:microsoft.com/office/officeart/2018/2/layout/IconLabelDescriptionList"/>
    <dgm:cxn modelId="{F67F81C8-12B0-44CC-BA6F-5B7D11EA637F}" srcId="{4F9B4ED1-CDD7-49D2-B953-03043DB45A86}" destId="{4F9E16C9-3D46-412C-9896-D0D25A2DE9FF}" srcOrd="2" destOrd="0" parTransId="{F7A0EDBE-2CD2-4CD2-AF50-04C9F7F99167}" sibTransId="{DFE264A7-49E7-48B1-8589-D63F1AD7F3B6}"/>
    <dgm:cxn modelId="{D9A306D1-CFBA-42D9-96D6-3E294138B0A8}" type="presOf" srcId="{DF41B3F0-1790-4026-BAF7-9283797EAD91}" destId="{7CC62E51-DFB9-40D6-A301-4DEA35405BBF}" srcOrd="0" destOrd="0" presId="urn:microsoft.com/office/officeart/2018/2/layout/IconLabelDescriptionList"/>
    <dgm:cxn modelId="{7A7A08F3-07D3-4605-8FEA-DC107050C605}" srcId="{4F9E16C9-3D46-412C-9896-D0D25A2DE9FF}" destId="{08FEB139-BBDB-4368-8923-1248B0C8848E}" srcOrd="0" destOrd="0" parTransId="{E5EF0611-DA81-4E3A-918C-F988B8F9FBFD}" sibTransId="{03304579-7026-42FC-95F2-E3E16901F78C}"/>
    <dgm:cxn modelId="{660BCFF6-FE5A-4AD5-ABD3-5D470D9D2798}" srcId="{4F9B4ED1-CDD7-49D2-B953-03043DB45A86}" destId="{C400C981-07BF-4F4A-A60E-E52B6F50DB77}" srcOrd="1" destOrd="0" parTransId="{BE630B04-F6C8-4210-9F78-A6CEC6F62FFA}" sibTransId="{67BA04F0-7E52-4C39-A7AB-B50E61A470CC}"/>
    <dgm:cxn modelId="{EC42A3C6-5714-448C-A49F-C0096B764620}" type="presParOf" srcId="{EDDCE87B-0D37-447A-B7C2-ABB669F11272}" destId="{023A82F9-CCF5-4A4F-BD30-92C1A540E40C}" srcOrd="0" destOrd="0" presId="urn:microsoft.com/office/officeart/2018/2/layout/IconLabelDescriptionList"/>
    <dgm:cxn modelId="{1A75BC3C-6BDD-4E45-BFD4-7A59A3263981}" type="presParOf" srcId="{023A82F9-CCF5-4A4F-BD30-92C1A540E40C}" destId="{8EC191A5-D6EB-4E78-8CB0-8FFBC9A736DC}" srcOrd="0" destOrd="0" presId="urn:microsoft.com/office/officeart/2018/2/layout/IconLabelDescriptionList"/>
    <dgm:cxn modelId="{1F1134AD-EC41-4FF9-B322-4E475A669D21}" type="presParOf" srcId="{023A82F9-CCF5-4A4F-BD30-92C1A540E40C}" destId="{942F3746-E8BB-4732-9243-2FC63B419BA6}" srcOrd="1" destOrd="0" presId="urn:microsoft.com/office/officeart/2018/2/layout/IconLabelDescriptionList"/>
    <dgm:cxn modelId="{E3199961-2189-42F2-A80F-CC8922E14EA8}" type="presParOf" srcId="{023A82F9-CCF5-4A4F-BD30-92C1A540E40C}" destId="{7CC62E51-DFB9-40D6-A301-4DEA35405BBF}" srcOrd="2" destOrd="0" presId="urn:microsoft.com/office/officeart/2018/2/layout/IconLabelDescriptionList"/>
    <dgm:cxn modelId="{F092BD09-8E6D-4A19-BB44-8CDCE00AED2B}" type="presParOf" srcId="{023A82F9-CCF5-4A4F-BD30-92C1A540E40C}" destId="{128B01D1-EEDA-4172-B399-778B1CE0687D}" srcOrd="3" destOrd="0" presId="urn:microsoft.com/office/officeart/2018/2/layout/IconLabelDescriptionList"/>
    <dgm:cxn modelId="{4B3C1FEB-AF5E-4078-9193-DE1DCE7C55A9}" type="presParOf" srcId="{023A82F9-CCF5-4A4F-BD30-92C1A540E40C}" destId="{BD331BF3-1768-4CE5-8C03-99FC58DCEF9D}" srcOrd="4" destOrd="0" presId="urn:microsoft.com/office/officeart/2018/2/layout/IconLabelDescriptionList"/>
    <dgm:cxn modelId="{9A89BB0B-E3D3-460D-BBE2-F43E1998372D}" type="presParOf" srcId="{EDDCE87B-0D37-447A-B7C2-ABB669F11272}" destId="{B2CB132A-A0D7-4E26-A33C-C0D77CB12E15}" srcOrd="1" destOrd="0" presId="urn:microsoft.com/office/officeart/2018/2/layout/IconLabelDescriptionList"/>
    <dgm:cxn modelId="{4C65C053-254C-4C9F-988E-B83D275287D2}" type="presParOf" srcId="{EDDCE87B-0D37-447A-B7C2-ABB669F11272}" destId="{D174CF15-8B75-4250-B555-155DBEDEF9D4}" srcOrd="2" destOrd="0" presId="urn:microsoft.com/office/officeart/2018/2/layout/IconLabelDescriptionList"/>
    <dgm:cxn modelId="{83324578-76B6-492C-89B1-373C6FA31A8D}" type="presParOf" srcId="{D174CF15-8B75-4250-B555-155DBEDEF9D4}" destId="{26358E03-7E61-414A-AFCA-B5A6A3AD30AE}" srcOrd="0" destOrd="0" presId="urn:microsoft.com/office/officeart/2018/2/layout/IconLabelDescriptionList"/>
    <dgm:cxn modelId="{58738738-8EAD-4CAE-8820-FB2CFB659F19}" type="presParOf" srcId="{D174CF15-8B75-4250-B555-155DBEDEF9D4}" destId="{A9A927E6-4B24-421D-B506-F0945F0DAB86}" srcOrd="1" destOrd="0" presId="urn:microsoft.com/office/officeart/2018/2/layout/IconLabelDescriptionList"/>
    <dgm:cxn modelId="{258D3E4F-1947-40A9-A5BB-8020A6237146}" type="presParOf" srcId="{D174CF15-8B75-4250-B555-155DBEDEF9D4}" destId="{01DBE84E-8027-47A8-BB26-8A06DAA00B78}" srcOrd="2" destOrd="0" presId="urn:microsoft.com/office/officeart/2018/2/layout/IconLabelDescriptionList"/>
    <dgm:cxn modelId="{2AB96B50-7F2D-4DC2-984F-905AF0FED14D}" type="presParOf" srcId="{D174CF15-8B75-4250-B555-155DBEDEF9D4}" destId="{CA756DD0-74B0-4EC9-B0F7-56FF6238B7C4}" srcOrd="3" destOrd="0" presId="urn:microsoft.com/office/officeart/2018/2/layout/IconLabelDescriptionList"/>
    <dgm:cxn modelId="{53A81FD4-B443-48BB-BC5B-72DA277FBDAC}" type="presParOf" srcId="{D174CF15-8B75-4250-B555-155DBEDEF9D4}" destId="{4B8E0108-E37C-4C80-AF4E-BD0C9B00DFE6}" srcOrd="4" destOrd="0" presId="urn:microsoft.com/office/officeart/2018/2/layout/IconLabelDescriptionList"/>
    <dgm:cxn modelId="{7D013CB7-08CC-4719-8A8A-6E81B73E5FC2}" type="presParOf" srcId="{EDDCE87B-0D37-447A-B7C2-ABB669F11272}" destId="{F103628B-7707-4E19-B63C-D8EE9FAE4403}" srcOrd="3" destOrd="0" presId="urn:microsoft.com/office/officeart/2018/2/layout/IconLabelDescriptionList"/>
    <dgm:cxn modelId="{3B984344-FE65-47A9-B186-3D8ECA190548}" type="presParOf" srcId="{EDDCE87B-0D37-447A-B7C2-ABB669F11272}" destId="{DBF0B6DB-AB18-4406-91E8-2BAF2E29F9CD}" srcOrd="4" destOrd="0" presId="urn:microsoft.com/office/officeart/2018/2/layout/IconLabelDescriptionList"/>
    <dgm:cxn modelId="{0D724C2D-018A-46DE-A8FB-65EAF61F77AA}" type="presParOf" srcId="{DBF0B6DB-AB18-4406-91E8-2BAF2E29F9CD}" destId="{49C700A2-5F97-45B7-B39E-8D53E3AAB639}" srcOrd="0" destOrd="0" presId="urn:microsoft.com/office/officeart/2018/2/layout/IconLabelDescriptionList"/>
    <dgm:cxn modelId="{0398A4C1-5F6A-4FCB-803A-9FD6BA585501}" type="presParOf" srcId="{DBF0B6DB-AB18-4406-91E8-2BAF2E29F9CD}" destId="{89CD4A19-7D8C-48E5-A8C0-88C1EE9BD6F0}" srcOrd="1" destOrd="0" presId="urn:microsoft.com/office/officeart/2018/2/layout/IconLabelDescriptionList"/>
    <dgm:cxn modelId="{5A9BC060-25AC-4892-A53A-C5EA15C92A23}" type="presParOf" srcId="{DBF0B6DB-AB18-4406-91E8-2BAF2E29F9CD}" destId="{FE3509FF-D322-44BE-B1B8-8215B95D353F}" srcOrd="2" destOrd="0" presId="urn:microsoft.com/office/officeart/2018/2/layout/IconLabelDescriptionList"/>
    <dgm:cxn modelId="{DD7EB126-AFA1-4B6B-88C9-EAA69B0E19F0}" type="presParOf" srcId="{DBF0B6DB-AB18-4406-91E8-2BAF2E29F9CD}" destId="{A092575A-10D4-45CE-8C5F-BB4D4C898EB7}" srcOrd="3" destOrd="0" presId="urn:microsoft.com/office/officeart/2018/2/layout/IconLabelDescriptionList"/>
    <dgm:cxn modelId="{A0583247-EB66-4B1F-BDBE-B7B8509E988B}" type="presParOf" srcId="{DBF0B6DB-AB18-4406-91E8-2BAF2E29F9CD}" destId="{97ED9DDD-0B72-4EBC-9D7E-9394A82D330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35441-1FCD-4BA1-A6EF-9C8EFC324972}">
      <dsp:nvSpPr>
        <dsp:cNvPr id="0" name=""/>
        <dsp:cNvSpPr/>
      </dsp:nvSpPr>
      <dsp:spPr>
        <a:xfrm>
          <a:off x="0" y="51399"/>
          <a:ext cx="2920620" cy="1854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99168-66B3-4B15-BF17-DD035696C694}">
      <dsp:nvSpPr>
        <dsp:cNvPr id="0" name=""/>
        <dsp:cNvSpPr/>
      </dsp:nvSpPr>
      <dsp:spPr>
        <a:xfrm>
          <a:off x="324513" y="359687"/>
          <a:ext cx="2920620" cy="18545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The "Electric Vehicle Population Data" dataset available on </a:t>
          </a:r>
          <a:r>
            <a:rPr lang="en-US" sz="1600" b="1" i="0" kern="1200" dirty="0"/>
            <a:t>Data.gov </a:t>
          </a:r>
          <a:r>
            <a:rPr lang="en-US" sz="1600" b="0" i="0" kern="1200" dirty="0"/>
            <a:t>provides information about registered electric vehicles (EVs) in the United States. </a:t>
          </a:r>
          <a:endParaRPr lang="en-US" sz="1600" kern="1200" dirty="0"/>
        </a:p>
      </dsp:txBody>
      <dsp:txXfrm>
        <a:off x="378832" y="414006"/>
        <a:ext cx="2811982" cy="1745956"/>
      </dsp:txXfrm>
    </dsp:sp>
    <dsp:sp modelId="{C75CF2CE-4735-4D99-9898-622F9B2B20E0}">
      <dsp:nvSpPr>
        <dsp:cNvPr id="0" name=""/>
        <dsp:cNvSpPr/>
      </dsp:nvSpPr>
      <dsp:spPr>
        <a:xfrm>
          <a:off x="3569647" y="51399"/>
          <a:ext cx="2920620" cy="1854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7BD68-B9A8-4DEC-9D00-20CD94A31D2D}">
      <dsp:nvSpPr>
        <dsp:cNvPr id="0" name=""/>
        <dsp:cNvSpPr/>
      </dsp:nvSpPr>
      <dsp:spPr>
        <a:xfrm>
          <a:off x="3894161" y="359687"/>
          <a:ext cx="2920620" cy="18545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The dataset aims to </a:t>
          </a:r>
          <a:r>
            <a:rPr lang="en-US" sz="1600" b="1" i="0" kern="1200" dirty="0"/>
            <a:t>capture</a:t>
          </a:r>
          <a:r>
            <a:rPr lang="en-US" sz="1600" b="0" i="0" kern="1200" dirty="0"/>
            <a:t> the </a:t>
          </a:r>
          <a:r>
            <a:rPr lang="en-US" sz="1600" b="1" i="0" kern="1200" dirty="0"/>
            <a:t>growing adoption of electric vehicles </a:t>
          </a:r>
          <a:r>
            <a:rPr lang="en-US" sz="1600" b="0" i="0" kern="1200" dirty="0"/>
            <a:t>and includes various details about these vehicles.</a:t>
          </a:r>
          <a:endParaRPr lang="en-US" sz="1600" kern="1200" dirty="0"/>
        </a:p>
      </dsp:txBody>
      <dsp:txXfrm>
        <a:off x="3948480" y="414006"/>
        <a:ext cx="2811982" cy="1745956"/>
      </dsp:txXfrm>
    </dsp:sp>
    <dsp:sp modelId="{156AFCCD-B636-49B9-A597-47556650504A}">
      <dsp:nvSpPr>
        <dsp:cNvPr id="0" name=""/>
        <dsp:cNvSpPr/>
      </dsp:nvSpPr>
      <dsp:spPr>
        <a:xfrm>
          <a:off x="7139295" y="51399"/>
          <a:ext cx="2920620" cy="1854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83888-6933-4E9C-896B-DC870C026348}">
      <dsp:nvSpPr>
        <dsp:cNvPr id="0" name=""/>
        <dsp:cNvSpPr/>
      </dsp:nvSpPr>
      <dsp:spPr>
        <a:xfrm>
          <a:off x="7463809" y="359687"/>
          <a:ext cx="2920620" cy="18545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This dataset shows the </a:t>
          </a:r>
          <a:r>
            <a:rPr lang="en-US" sz="1600" b="1" i="0" kern="1200" dirty="0"/>
            <a:t>Battery Electric Vehicles (BEVs)</a:t>
          </a:r>
          <a:r>
            <a:rPr lang="en-US" sz="1600" b="0" i="0" kern="1200" dirty="0"/>
            <a:t> and </a:t>
          </a:r>
          <a:r>
            <a:rPr lang="en-US" sz="1600" b="1" i="0" kern="1200" dirty="0"/>
            <a:t>Plug-in Hybrid Electric Vehicles (PHEVs) </a:t>
          </a:r>
          <a:r>
            <a:rPr lang="en-US" sz="1600" b="0" i="0" kern="1200" dirty="0"/>
            <a:t>that are currently registered through the Washington State Department of Licensing (DOL).</a:t>
          </a:r>
          <a:endParaRPr lang="en-US" sz="1600" kern="1200" dirty="0"/>
        </a:p>
      </dsp:txBody>
      <dsp:txXfrm>
        <a:off x="7518128" y="414006"/>
        <a:ext cx="2811982" cy="1745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872F4-E5C2-47E6-80BD-DA18F5926726}">
      <dsp:nvSpPr>
        <dsp:cNvPr id="0" name=""/>
        <dsp:cNvSpPr/>
      </dsp:nvSpPr>
      <dsp:spPr>
        <a:xfrm>
          <a:off x="9163255" y="622843"/>
          <a:ext cx="1650516" cy="165020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9DE4F-5B48-480E-AB5A-F51D9B1D3B66}">
      <dsp:nvSpPr>
        <dsp:cNvPr id="0" name=""/>
        <dsp:cNvSpPr/>
      </dsp:nvSpPr>
      <dsp:spPr>
        <a:xfrm>
          <a:off x="9218832" y="677859"/>
          <a:ext cx="1540411" cy="154016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a:t>Understand demographic patterns</a:t>
          </a:r>
          <a:endParaRPr lang="en-US" sz="1500" kern="1200"/>
        </a:p>
      </dsp:txBody>
      <dsp:txXfrm>
        <a:off x="9439041" y="897925"/>
        <a:ext cx="1099994" cy="1100038"/>
      </dsp:txXfrm>
    </dsp:sp>
    <dsp:sp modelId="{3185EDFA-EE65-441C-A048-7443B73BD5F9}">
      <dsp:nvSpPr>
        <dsp:cNvPr id="0" name=""/>
        <dsp:cNvSpPr/>
      </dsp:nvSpPr>
      <dsp:spPr>
        <a:xfrm rot="2700000">
          <a:off x="7458328" y="622658"/>
          <a:ext cx="1650283" cy="1650283"/>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280B1-5023-4873-94DA-57A078F85555}">
      <dsp:nvSpPr>
        <dsp:cNvPr id="0" name=""/>
        <dsp:cNvSpPr/>
      </dsp:nvSpPr>
      <dsp:spPr>
        <a:xfrm>
          <a:off x="7513788" y="677859"/>
          <a:ext cx="1540411" cy="154016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t>Identify popular EV models</a:t>
          </a:r>
          <a:endParaRPr lang="en-US" sz="1500" kern="1200" dirty="0"/>
        </a:p>
      </dsp:txBody>
      <dsp:txXfrm>
        <a:off x="7733996" y="897925"/>
        <a:ext cx="1099994" cy="1100038"/>
      </dsp:txXfrm>
    </dsp:sp>
    <dsp:sp modelId="{C680227C-3898-4C30-BFA6-F78113C5DD4B}">
      <dsp:nvSpPr>
        <dsp:cNvPr id="0" name=""/>
        <dsp:cNvSpPr/>
      </dsp:nvSpPr>
      <dsp:spPr>
        <a:xfrm rot="2700000">
          <a:off x="5753284" y="622658"/>
          <a:ext cx="1650283" cy="1650283"/>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FA6B7-A806-49E1-B388-70E63706F075}">
      <dsp:nvSpPr>
        <dsp:cNvPr id="0" name=""/>
        <dsp:cNvSpPr/>
      </dsp:nvSpPr>
      <dsp:spPr>
        <a:xfrm>
          <a:off x="5808744" y="677859"/>
          <a:ext cx="1540411" cy="154016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t>Assess electric range variations</a:t>
          </a:r>
          <a:endParaRPr lang="en-US" sz="1500" kern="1200" dirty="0"/>
        </a:p>
      </dsp:txBody>
      <dsp:txXfrm>
        <a:off x="6028952" y="897925"/>
        <a:ext cx="1099994" cy="1100038"/>
      </dsp:txXfrm>
    </dsp:sp>
    <dsp:sp modelId="{05882191-330A-4DEA-9E78-7D00A995BFF1}">
      <dsp:nvSpPr>
        <dsp:cNvPr id="0" name=""/>
        <dsp:cNvSpPr/>
      </dsp:nvSpPr>
      <dsp:spPr>
        <a:xfrm rot="2700000">
          <a:off x="4048239" y="622658"/>
          <a:ext cx="1650283" cy="1650283"/>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33F75-3FDB-44AE-84D7-09F7E0929994}">
      <dsp:nvSpPr>
        <dsp:cNvPr id="0" name=""/>
        <dsp:cNvSpPr/>
      </dsp:nvSpPr>
      <dsp:spPr>
        <a:xfrm>
          <a:off x="4103700" y="677859"/>
          <a:ext cx="1540411" cy="154016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a:t>Explore geographic distribution</a:t>
          </a:r>
          <a:endParaRPr lang="en-US" sz="1500" kern="1200"/>
        </a:p>
      </dsp:txBody>
      <dsp:txXfrm>
        <a:off x="4322860" y="897925"/>
        <a:ext cx="1099994" cy="1100038"/>
      </dsp:txXfrm>
    </dsp:sp>
    <dsp:sp modelId="{E6F62F40-B3E7-496F-AB3B-FB1DFBCDDBF5}">
      <dsp:nvSpPr>
        <dsp:cNvPr id="0" name=""/>
        <dsp:cNvSpPr/>
      </dsp:nvSpPr>
      <dsp:spPr>
        <a:xfrm rot="2700000">
          <a:off x="2343195" y="622658"/>
          <a:ext cx="1650283" cy="1650283"/>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AD3CD-470B-4B0F-8DC4-B73072113FD1}">
      <dsp:nvSpPr>
        <dsp:cNvPr id="0" name=""/>
        <dsp:cNvSpPr/>
      </dsp:nvSpPr>
      <dsp:spPr>
        <a:xfrm>
          <a:off x="2398656" y="677859"/>
          <a:ext cx="1540411" cy="154016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a:t>Analyze trends in EV adoption</a:t>
          </a:r>
          <a:endParaRPr lang="en-US" sz="1500" kern="1200"/>
        </a:p>
      </dsp:txBody>
      <dsp:txXfrm>
        <a:off x="2617816" y="897925"/>
        <a:ext cx="1099994" cy="1100038"/>
      </dsp:txXfrm>
    </dsp:sp>
    <dsp:sp modelId="{7F8E5441-57E9-49BD-A11A-84812DC8DEC5}">
      <dsp:nvSpPr>
        <dsp:cNvPr id="0" name=""/>
        <dsp:cNvSpPr/>
      </dsp:nvSpPr>
      <dsp:spPr>
        <a:xfrm rot="2700000">
          <a:off x="638151" y="622658"/>
          <a:ext cx="1650283" cy="1650283"/>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697DE-24C5-41A8-98E4-F1A2488BE956}">
      <dsp:nvSpPr>
        <dsp:cNvPr id="0" name=""/>
        <dsp:cNvSpPr/>
      </dsp:nvSpPr>
      <dsp:spPr>
        <a:xfrm>
          <a:off x="692563" y="677859"/>
          <a:ext cx="1540411" cy="154016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a:t>Objectives:</a:t>
          </a:r>
          <a:endParaRPr lang="en-US" sz="1500" kern="1200"/>
        </a:p>
      </dsp:txBody>
      <dsp:txXfrm>
        <a:off x="912772" y="897925"/>
        <a:ext cx="1099994" cy="11000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191A5-D6EB-4E78-8CB0-8FFBC9A736DC}">
      <dsp:nvSpPr>
        <dsp:cNvPr id="0" name=""/>
        <dsp:cNvSpPr/>
      </dsp:nvSpPr>
      <dsp:spPr>
        <a:xfrm>
          <a:off x="5075" y="8385"/>
          <a:ext cx="1014882" cy="1014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C62E51-DFB9-40D6-A301-4DEA35405BBF}">
      <dsp:nvSpPr>
        <dsp:cNvPr id="0" name=""/>
        <dsp:cNvSpPr/>
      </dsp:nvSpPr>
      <dsp:spPr>
        <a:xfrm>
          <a:off x="5075" y="1180931"/>
          <a:ext cx="2899665" cy="434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i="0" kern="1200" dirty="0"/>
            <a:t>Variables</a:t>
          </a:r>
          <a:endParaRPr lang="en-US" sz="2800" kern="1200" dirty="0"/>
        </a:p>
      </dsp:txBody>
      <dsp:txXfrm>
        <a:off x="5075" y="1180931"/>
        <a:ext cx="2899665" cy="434949"/>
      </dsp:txXfrm>
    </dsp:sp>
    <dsp:sp modelId="{BD331BF3-1768-4CE5-8C03-99FC58DCEF9D}">
      <dsp:nvSpPr>
        <dsp:cNvPr id="0" name=""/>
        <dsp:cNvSpPr/>
      </dsp:nvSpPr>
      <dsp:spPr>
        <a:xfrm>
          <a:off x="5075" y="1689213"/>
          <a:ext cx="2899665" cy="1985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i="0" kern="1200" dirty="0"/>
            <a:t>VIN, County, City, State, Postal Code, Make, Model, EV Type, Model Year, Electric Range, Base MSRP, Legislative District, DOL Vehicle ID, Vehicle Location, Electric Utility, 2020 Census Tract</a:t>
          </a:r>
          <a:endParaRPr lang="en-US" sz="1600" kern="1200" dirty="0"/>
        </a:p>
      </dsp:txBody>
      <dsp:txXfrm>
        <a:off x="5075" y="1689213"/>
        <a:ext cx="2899665" cy="1985759"/>
      </dsp:txXfrm>
    </dsp:sp>
    <dsp:sp modelId="{26358E03-7E61-414A-AFCA-B5A6A3AD30AE}">
      <dsp:nvSpPr>
        <dsp:cNvPr id="0" name=""/>
        <dsp:cNvSpPr/>
      </dsp:nvSpPr>
      <dsp:spPr>
        <a:xfrm>
          <a:off x="3412182" y="8385"/>
          <a:ext cx="1014882" cy="1014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BE84E-8027-47A8-BB26-8A06DAA00B78}">
      <dsp:nvSpPr>
        <dsp:cNvPr id="0" name=""/>
        <dsp:cNvSpPr/>
      </dsp:nvSpPr>
      <dsp:spPr>
        <a:xfrm>
          <a:off x="3412182" y="1180931"/>
          <a:ext cx="2899665" cy="434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i="0" kern="1200" dirty="0"/>
            <a:t>Use Cases</a:t>
          </a:r>
          <a:endParaRPr lang="en-US" sz="2800" kern="1200" dirty="0"/>
        </a:p>
      </dsp:txBody>
      <dsp:txXfrm>
        <a:off x="3412182" y="1180931"/>
        <a:ext cx="2899665" cy="434949"/>
      </dsp:txXfrm>
    </dsp:sp>
    <dsp:sp modelId="{4B8E0108-E37C-4C80-AF4E-BD0C9B00DFE6}">
      <dsp:nvSpPr>
        <dsp:cNvPr id="0" name=""/>
        <dsp:cNvSpPr/>
      </dsp:nvSpPr>
      <dsp:spPr>
        <a:xfrm>
          <a:off x="3412182" y="1689213"/>
          <a:ext cx="2899665" cy="1985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b="0" i="0" kern="1200" dirty="0"/>
            <a:t>The dataset is valuable for studying the distribution and characteristics of electric vehicles, analyzing trends in adoption over time, understanding geographic patterns, and exploring factors such as electric range and manufacturer popularity.</a:t>
          </a:r>
          <a:endParaRPr lang="en-US" sz="1600" kern="1200" dirty="0"/>
        </a:p>
      </dsp:txBody>
      <dsp:txXfrm>
        <a:off x="3412182" y="1689213"/>
        <a:ext cx="2899665" cy="1985759"/>
      </dsp:txXfrm>
    </dsp:sp>
    <dsp:sp modelId="{49C700A2-5F97-45B7-B39E-8D53E3AAB639}">
      <dsp:nvSpPr>
        <dsp:cNvPr id="0" name=""/>
        <dsp:cNvSpPr/>
      </dsp:nvSpPr>
      <dsp:spPr>
        <a:xfrm>
          <a:off x="6819289" y="8385"/>
          <a:ext cx="1014882" cy="1014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509FF-D322-44BE-B1B8-8215B95D353F}">
      <dsp:nvSpPr>
        <dsp:cNvPr id="0" name=""/>
        <dsp:cNvSpPr/>
      </dsp:nvSpPr>
      <dsp:spPr>
        <a:xfrm>
          <a:off x="6819289" y="1180931"/>
          <a:ext cx="2899665" cy="434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i="0" kern="1200" dirty="0"/>
            <a:t>Potential Analyses</a:t>
          </a:r>
          <a:endParaRPr lang="en-US" sz="2800" kern="1200" dirty="0"/>
        </a:p>
      </dsp:txBody>
      <dsp:txXfrm>
        <a:off x="6819289" y="1180931"/>
        <a:ext cx="2899665" cy="434949"/>
      </dsp:txXfrm>
    </dsp:sp>
    <dsp:sp modelId="{97ED9DDD-0B72-4EBC-9D7E-9394A82D3308}">
      <dsp:nvSpPr>
        <dsp:cNvPr id="0" name=""/>
        <dsp:cNvSpPr/>
      </dsp:nvSpPr>
      <dsp:spPr>
        <a:xfrm>
          <a:off x="6819289" y="1689213"/>
          <a:ext cx="2899665" cy="1985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b="0" i="0" kern="1200" dirty="0"/>
            <a:t>Analysts can perform exploratory data analysis, visualize trends in electric vehicle adoption, identify popular electric vehicle models, assess the average electric range by manufacturer, and investigate the geographic distribution of electric vehicles.</a:t>
          </a:r>
          <a:endParaRPr lang="en-US" sz="1600" kern="1200" dirty="0"/>
        </a:p>
      </dsp:txBody>
      <dsp:txXfrm>
        <a:off x="6819289" y="1689213"/>
        <a:ext cx="2899665" cy="19857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1067-58A6-343A-B221-37E44E289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BA0E51-5C4E-4478-ACB6-06807AF48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22ECA8-C691-000C-CF30-D155035B930E}"/>
              </a:ext>
            </a:extLst>
          </p:cNvPr>
          <p:cNvSpPr>
            <a:spLocks noGrp="1"/>
          </p:cNvSpPr>
          <p:nvPr>
            <p:ph type="dt" sz="half" idx="10"/>
          </p:nvPr>
        </p:nvSpPr>
        <p:spPr/>
        <p:txBody>
          <a:bodyPr/>
          <a:lstStyle/>
          <a:p>
            <a:fld id="{2395C5C9-164C-46B3-A87E-7660D39D3106}" type="datetime2">
              <a:rPr lang="en-US" smtClean="0"/>
              <a:t>Sunday, December 10, 2023</a:t>
            </a:fld>
            <a:endParaRPr lang="en-US" dirty="0"/>
          </a:p>
        </p:txBody>
      </p:sp>
      <p:sp>
        <p:nvSpPr>
          <p:cNvPr id="5" name="Footer Placeholder 4">
            <a:extLst>
              <a:ext uri="{FF2B5EF4-FFF2-40B4-BE49-F238E27FC236}">
                <a16:creationId xmlns:a16="http://schemas.microsoft.com/office/drawing/2014/main" id="{E05C9CB4-359C-3B5B-960E-E1A38962E457}"/>
              </a:ext>
            </a:extLst>
          </p:cNvPr>
          <p:cNvSpPr>
            <a:spLocks noGrp="1"/>
          </p:cNvSpPr>
          <p:nvPr>
            <p:ph type="ftr" sz="quarter" idx="11"/>
          </p:nvPr>
        </p:nvSpPr>
        <p:spPr/>
        <p:txBody>
          <a:body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2E5FBE28-118A-956B-DCBF-A092419D91A3}"/>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237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EE9-C7DD-52BC-F4AD-308F12C99E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DBC159-79C9-F677-92AB-6B3C9CB4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B14E1-B2B8-6C5E-D331-C40378B62879}"/>
              </a:ext>
            </a:extLst>
          </p:cNvPr>
          <p:cNvSpPr>
            <a:spLocks noGrp="1"/>
          </p:cNvSpPr>
          <p:nvPr>
            <p:ph type="dt" sz="half" idx="10"/>
          </p:nvPr>
        </p:nvSpPr>
        <p:spPr/>
        <p:txBody>
          <a:bodyPr/>
          <a:lstStyle/>
          <a:p>
            <a:fld id="{5B75179A-1E2B-41AB-B400-4F1B4022FAEE}" type="datetime2">
              <a:rPr lang="en-US" smtClean="0"/>
              <a:t>Sunday, December 10, 2023</a:t>
            </a:fld>
            <a:endParaRPr lang="en-US"/>
          </a:p>
        </p:txBody>
      </p:sp>
      <p:sp>
        <p:nvSpPr>
          <p:cNvPr id="5" name="Footer Placeholder 4">
            <a:extLst>
              <a:ext uri="{FF2B5EF4-FFF2-40B4-BE49-F238E27FC236}">
                <a16:creationId xmlns:a16="http://schemas.microsoft.com/office/drawing/2014/main" id="{8FCCC9ED-D94D-25D8-3802-0AF9293AAE5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22D80AC-27E5-D65B-D705-D6270675C0D8}"/>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821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4FD0E-1632-D8DB-DA59-8B31D8011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C84206-C3EB-0C14-7484-88B69BC0E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C3D6F-6F93-CC9B-F9CF-6631388893B7}"/>
              </a:ext>
            </a:extLst>
          </p:cNvPr>
          <p:cNvSpPr>
            <a:spLocks noGrp="1"/>
          </p:cNvSpPr>
          <p:nvPr>
            <p:ph type="dt" sz="half" idx="10"/>
          </p:nvPr>
        </p:nvSpPr>
        <p:spPr/>
        <p:txBody>
          <a:bodyPr/>
          <a:lstStyle/>
          <a:p>
            <a:fld id="{05681D0F-6595-4F14-8EF3-954CD87C797B}" type="datetime2">
              <a:rPr lang="en-US" smtClean="0"/>
              <a:t>Sunday, December 10, 2023</a:t>
            </a:fld>
            <a:endParaRPr lang="en-US"/>
          </a:p>
        </p:txBody>
      </p:sp>
      <p:sp>
        <p:nvSpPr>
          <p:cNvPr id="5" name="Footer Placeholder 4">
            <a:extLst>
              <a:ext uri="{FF2B5EF4-FFF2-40B4-BE49-F238E27FC236}">
                <a16:creationId xmlns:a16="http://schemas.microsoft.com/office/drawing/2014/main" id="{E64E0E1B-4FDB-DBCC-D55B-C5D2DC38E4F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6297D4-7FE9-4E0A-0E9F-6F884F99CFDE}"/>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5265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1918-CFB4-EEBF-43B7-51F709149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F61D24-F56B-8063-C85C-09F9ACEC6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45775-FAA9-113D-FC6E-FD035B89ED5B}"/>
              </a:ext>
            </a:extLst>
          </p:cNvPr>
          <p:cNvSpPr>
            <a:spLocks noGrp="1"/>
          </p:cNvSpPr>
          <p:nvPr>
            <p:ph type="dt" sz="half" idx="10"/>
          </p:nvPr>
        </p:nvSpPr>
        <p:spPr/>
        <p:txBody>
          <a:bodyPr/>
          <a:lstStyle/>
          <a:p>
            <a:fld id="{4DDCFF8A-AAF8-4A12-8A91-9CA0EAF6CBB9}" type="datetime2">
              <a:rPr lang="en-US" smtClean="0"/>
              <a:t>Sunday, December 10, 2023</a:t>
            </a:fld>
            <a:endParaRPr lang="en-US" dirty="0"/>
          </a:p>
        </p:txBody>
      </p:sp>
      <p:sp>
        <p:nvSpPr>
          <p:cNvPr id="5" name="Footer Placeholder 4">
            <a:extLst>
              <a:ext uri="{FF2B5EF4-FFF2-40B4-BE49-F238E27FC236}">
                <a16:creationId xmlns:a16="http://schemas.microsoft.com/office/drawing/2014/main" id="{DA9E4E6A-2CA9-2368-54A2-6EB1883B86C5}"/>
              </a:ext>
            </a:extLst>
          </p:cNvPr>
          <p:cNvSpPr>
            <a:spLocks noGrp="1"/>
          </p:cNvSpPr>
          <p:nvPr>
            <p:ph type="ftr" sz="quarter" idx="11"/>
          </p:nvPr>
        </p:nvSpPr>
        <p:spPr/>
        <p:txBody>
          <a:body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23A8F2E7-D0E8-0E18-EA81-D232ABD0DF8E}"/>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866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9E19-9480-0A5E-3CA1-D211B49D4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F0918-6792-BCC2-F693-6D8E017C5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16DE9-F06F-5C1F-F580-56DB4E48DF8E}"/>
              </a:ext>
            </a:extLst>
          </p:cNvPr>
          <p:cNvSpPr>
            <a:spLocks noGrp="1"/>
          </p:cNvSpPr>
          <p:nvPr>
            <p:ph type="dt" sz="half" idx="10"/>
          </p:nvPr>
        </p:nvSpPr>
        <p:spPr/>
        <p:txBody>
          <a:bodyPr/>
          <a:lstStyle/>
          <a:p>
            <a:fld id="{ABCC25C3-021A-4B0B-8F70-0C181FE1CF45}" type="datetime2">
              <a:rPr lang="en-US" smtClean="0"/>
              <a:t>Sunday, December 10, 2023</a:t>
            </a:fld>
            <a:endParaRPr lang="en-US"/>
          </a:p>
        </p:txBody>
      </p:sp>
      <p:sp>
        <p:nvSpPr>
          <p:cNvPr id="5" name="Footer Placeholder 4">
            <a:extLst>
              <a:ext uri="{FF2B5EF4-FFF2-40B4-BE49-F238E27FC236}">
                <a16:creationId xmlns:a16="http://schemas.microsoft.com/office/drawing/2014/main" id="{EC9150ED-B0E8-6E0B-83AC-0BF7624B540A}"/>
              </a:ext>
            </a:extLst>
          </p:cNvPr>
          <p:cNvSpPr>
            <a:spLocks noGrp="1"/>
          </p:cNvSpPr>
          <p:nvPr>
            <p:ph type="ftr" sz="quarter" idx="11"/>
          </p:nvPr>
        </p:nvSpPr>
        <p:spPr/>
        <p:txBody>
          <a:body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9A2BB5B4-79A6-2D71-6321-8A23F9D86A7F}"/>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1539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797E-BA7C-B117-BCD4-9BD403549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624E1C-5956-B532-EB94-D910BB2BF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372749-8107-D706-7B04-AD097467A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A5C4F0-C2F5-EA72-14D5-15070F431203}"/>
              </a:ext>
            </a:extLst>
          </p:cNvPr>
          <p:cNvSpPr>
            <a:spLocks noGrp="1"/>
          </p:cNvSpPr>
          <p:nvPr>
            <p:ph type="dt" sz="half" idx="10"/>
          </p:nvPr>
        </p:nvSpPr>
        <p:spPr/>
        <p:txBody>
          <a:bodyPr/>
          <a:lstStyle/>
          <a:p>
            <a:fld id="{0C23D88D-8CEC-4ED9-A53B-5596187D9A16}" type="datetime2">
              <a:rPr lang="en-US" smtClean="0"/>
              <a:t>Sunday, December 10, 2023</a:t>
            </a:fld>
            <a:endParaRPr lang="en-US"/>
          </a:p>
        </p:txBody>
      </p:sp>
      <p:sp>
        <p:nvSpPr>
          <p:cNvPr id="6" name="Footer Placeholder 5">
            <a:extLst>
              <a:ext uri="{FF2B5EF4-FFF2-40B4-BE49-F238E27FC236}">
                <a16:creationId xmlns:a16="http://schemas.microsoft.com/office/drawing/2014/main" id="{F2115C24-FD30-81A3-E298-A43332D8A0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64262E1-7F93-DCCD-9598-FBEB8022A05B}"/>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131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F14B-5D8A-F9F1-ABD7-B7558D85A0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0213F-EB96-871D-A5F8-2E015995B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236B3-041C-EFA4-E305-CEDAFBF58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06717F-49A3-2786-A926-FEE1B8A49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84FB0-4A73-C2AB-C633-31E65329BC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07CAAE-5923-BF73-C0D6-DBEA02FC5115}"/>
              </a:ext>
            </a:extLst>
          </p:cNvPr>
          <p:cNvSpPr>
            <a:spLocks noGrp="1"/>
          </p:cNvSpPr>
          <p:nvPr>
            <p:ph type="dt" sz="half" idx="10"/>
          </p:nvPr>
        </p:nvSpPr>
        <p:spPr/>
        <p:txBody>
          <a:bodyPr/>
          <a:lstStyle/>
          <a:p>
            <a:fld id="{D2CCD382-DFDA-4722-A27A-59C21AD112F2}" type="datetime2">
              <a:rPr lang="en-US" smtClean="0"/>
              <a:t>Sunday, December 10, 2023</a:t>
            </a:fld>
            <a:endParaRPr lang="en-US"/>
          </a:p>
        </p:txBody>
      </p:sp>
      <p:sp>
        <p:nvSpPr>
          <p:cNvPr id="8" name="Footer Placeholder 7">
            <a:extLst>
              <a:ext uri="{FF2B5EF4-FFF2-40B4-BE49-F238E27FC236}">
                <a16:creationId xmlns:a16="http://schemas.microsoft.com/office/drawing/2014/main" id="{36216CEA-9A16-1BAF-FD99-5E36BE2A89C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EE85537-C0B2-AA07-DD6C-57E316F0DD6A}"/>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184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29D4-9619-60A5-CADF-9555CA0F29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3A2F23-5A66-CACC-48CA-359129BB994A}"/>
              </a:ext>
            </a:extLst>
          </p:cNvPr>
          <p:cNvSpPr>
            <a:spLocks noGrp="1"/>
          </p:cNvSpPr>
          <p:nvPr>
            <p:ph type="dt" sz="half" idx="10"/>
          </p:nvPr>
        </p:nvSpPr>
        <p:spPr/>
        <p:txBody>
          <a:bodyPr/>
          <a:lstStyle/>
          <a:p>
            <a:fld id="{22F2A30D-1C09-413F-AAB1-38F366000715}" type="datetime2">
              <a:rPr lang="en-US" smtClean="0"/>
              <a:t>Sunday, December 10, 2023</a:t>
            </a:fld>
            <a:endParaRPr lang="en-US"/>
          </a:p>
        </p:txBody>
      </p:sp>
      <p:sp>
        <p:nvSpPr>
          <p:cNvPr id="4" name="Footer Placeholder 3">
            <a:extLst>
              <a:ext uri="{FF2B5EF4-FFF2-40B4-BE49-F238E27FC236}">
                <a16:creationId xmlns:a16="http://schemas.microsoft.com/office/drawing/2014/main" id="{045B56B5-3799-8CDF-2A57-1CE1A7F5467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183968-1C29-EFEF-95CF-D8358EF115AD}"/>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3364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767ED-77FE-868F-064D-694A9754086C}"/>
              </a:ext>
            </a:extLst>
          </p:cNvPr>
          <p:cNvSpPr>
            <a:spLocks noGrp="1"/>
          </p:cNvSpPr>
          <p:nvPr>
            <p:ph type="dt" sz="half" idx="10"/>
          </p:nvPr>
        </p:nvSpPr>
        <p:spPr/>
        <p:txBody>
          <a:bodyPr/>
          <a:lstStyle/>
          <a:p>
            <a:fld id="{6DB82B9C-D65E-4F64-95C3-B10F3B00F0D9}" type="datetime2">
              <a:rPr lang="en-US" smtClean="0"/>
              <a:t>Sunday, December 10, 2023</a:t>
            </a:fld>
            <a:endParaRPr lang="en-US"/>
          </a:p>
        </p:txBody>
      </p:sp>
      <p:sp>
        <p:nvSpPr>
          <p:cNvPr id="3" name="Footer Placeholder 2">
            <a:extLst>
              <a:ext uri="{FF2B5EF4-FFF2-40B4-BE49-F238E27FC236}">
                <a16:creationId xmlns:a16="http://schemas.microsoft.com/office/drawing/2014/main" id="{AFA2CAA8-3B06-22A3-BE00-2E2E241BAAF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91E3D8C-D500-F79C-F70D-0203D7A52482}"/>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6200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A349-92AE-1489-0571-F39720079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43C2C9-5B65-5860-0748-D90A12734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C66BBD-E1AD-AC13-5F93-B1A518807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A6BC4-5464-9D44-D6FD-24CA22E3955D}"/>
              </a:ext>
            </a:extLst>
          </p:cNvPr>
          <p:cNvSpPr>
            <a:spLocks noGrp="1"/>
          </p:cNvSpPr>
          <p:nvPr>
            <p:ph type="dt" sz="half" idx="10"/>
          </p:nvPr>
        </p:nvSpPr>
        <p:spPr/>
        <p:txBody>
          <a:bodyPr/>
          <a:lstStyle/>
          <a:p>
            <a:fld id="{B7F5FDCC-6AAC-4A08-B9E0-3793AB5E64C3}" type="datetime2">
              <a:rPr lang="en-US" smtClean="0"/>
              <a:t>Sunday, December 10, 2023</a:t>
            </a:fld>
            <a:endParaRPr lang="en-US"/>
          </a:p>
        </p:txBody>
      </p:sp>
      <p:sp>
        <p:nvSpPr>
          <p:cNvPr id="6" name="Footer Placeholder 5">
            <a:extLst>
              <a:ext uri="{FF2B5EF4-FFF2-40B4-BE49-F238E27FC236}">
                <a16:creationId xmlns:a16="http://schemas.microsoft.com/office/drawing/2014/main" id="{2C841C88-FE4C-4E0B-7A87-D46A0C95440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6E3E1F-4A46-632F-A651-81AE169BF68B}"/>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981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F3C6-D546-835A-3D53-B75B4A2B3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51B7D1-BA3C-2C0F-8201-41FBB7FA7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3D827F-E58C-B8B5-60DC-14C4BDF3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4682E-3117-D522-AE86-98DE1A656178}"/>
              </a:ext>
            </a:extLst>
          </p:cNvPr>
          <p:cNvSpPr>
            <a:spLocks noGrp="1"/>
          </p:cNvSpPr>
          <p:nvPr>
            <p:ph type="dt" sz="half" idx="10"/>
          </p:nvPr>
        </p:nvSpPr>
        <p:spPr/>
        <p:txBody>
          <a:bodyPr/>
          <a:lstStyle/>
          <a:p>
            <a:fld id="{349FE94D-439C-40F1-900E-BC07940E3988}" type="datetime2">
              <a:rPr lang="en-US" smtClean="0"/>
              <a:t>Sunday, December 10, 2023</a:t>
            </a:fld>
            <a:endParaRPr lang="en-US"/>
          </a:p>
        </p:txBody>
      </p:sp>
      <p:sp>
        <p:nvSpPr>
          <p:cNvPr id="6" name="Footer Placeholder 5">
            <a:extLst>
              <a:ext uri="{FF2B5EF4-FFF2-40B4-BE49-F238E27FC236}">
                <a16:creationId xmlns:a16="http://schemas.microsoft.com/office/drawing/2014/main" id="{3007CB7B-0FF9-0796-A580-44A69E1DE84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1AAFA03-4BF7-10A3-16A5-DE281324F1A8}"/>
              </a:ext>
            </a:extLst>
          </p:cNvPr>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73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5781E4-F84F-8590-D882-B4DC86FCA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1465C0-C8E3-C7EE-2134-4CD017C5B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66990-002E-1DA3-19E9-AA4315490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A2CF1-0EB2-4673-802D-3371233E4A77}" type="datetime2">
              <a:rPr lang="en-US" smtClean="0"/>
              <a:t>Sunday, December 10, 2023</a:t>
            </a:fld>
            <a:endParaRPr lang="en-US" dirty="0"/>
          </a:p>
        </p:txBody>
      </p:sp>
      <p:sp>
        <p:nvSpPr>
          <p:cNvPr id="5" name="Footer Placeholder 4">
            <a:extLst>
              <a:ext uri="{FF2B5EF4-FFF2-40B4-BE49-F238E27FC236}">
                <a16:creationId xmlns:a16="http://schemas.microsoft.com/office/drawing/2014/main" id="{51E69163-5523-9766-7236-5181209AB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Sample Footer Text</a:t>
            </a:r>
            <a:endParaRPr lang="en-US" dirty="0"/>
          </a:p>
        </p:txBody>
      </p:sp>
      <p:sp>
        <p:nvSpPr>
          <p:cNvPr id="6" name="Slide Number Placeholder 5">
            <a:extLst>
              <a:ext uri="{FF2B5EF4-FFF2-40B4-BE49-F238E27FC236}">
                <a16:creationId xmlns:a16="http://schemas.microsoft.com/office/drawing/2014/main" id="{19AC34FF-BEFA-B883-8861-B5D30F7EE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6108675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B7415-28A2-2F0A-1B60-3FADFD26AF30}"/>
              </a:ext>
            </a:extLst>
          </p:cNvPr>
          <p:cNvSpPr>
            <a:spLocks noGrp="1"/>
          </p:cNvSpPr>
          <p:nvPr>
            <p:ph type="ctrTitle"/>
          </p:nvPr>
        </p:nvSpPr>
        <p:spPr>
          <a:xfrm>
            <a:off x="304786" y="318853"/>
            <a:ext cx="8138173" cy="835713"/>
          </a:xfrm>
        </p:spPr>
        <p:txBody>
          <a:bodyPr vert="horz" lIns="91440" tIns="45720" rIns="91440" bIns="45720" rtlCol="0" anchor="b">
            <a:normAutofit/>
          </a:bodyPr>
          <a:lstStyle/>
          <a:p>
            <a:pPr algn="l"/>
            <a:r>
              <a:rPr lang="en-US" sz="4400" b="1" kern="1200" dirty="0">
                <a:solidFill>
                  <a:schemeClr val="tx1"/>
                </a:solidFill>
                <a:latin typeface="+mj-lt"/>
                <a:ea typeface="+mj-ea"/>
                <a:cs typeface="+mj-cs"/>
              </a:rPr>
              <a:t>Electric Vehicle Population data</a:t>
            </a:r>
          </a:p>
        </p:txBody>
      </p:sp>
      <p:sp>
        <p:nvSpPr>
          <p:cNvPr id="3" name="Subtitle 2">
            <a:extLst>
              <a:ext uri="{FF2B5EF4-FFF2-40B4-BE49-F238E27FC236}">
                <a16:creationId xmlns:a16="http://schemas.microsoft.com/office/drawing/2014/main" id="{3A3345BE-FAD2-9E7D-14C7-7985316EEE1F}"/>
              </a:ext>
            </a:extLst>
          </p:cNvPr>
          <p:cNvSpPr>
            <a:spLocks noGrp="1"/>
          </p:cNvSpPr>
          <p:nvPr>
            <p:ph type="subTitle" idx="1"/>
          </p:nvPr>
        </p:nvSpPr>
        <p:spPr>
          <a:xfrm>
            <a:off x="304786" y="2150533"/>
            <a:ext cx="5315189" cy="3535083"/>
          </a:xfrm>
        </p:spPr>
        <p:txBody>
          <a:bodyPr vert="horz" lIns="91440" tIns="45720" rIns="91440" bIns="45720" rtlCol="0" anchor="t">
            <a:normAutofit/>
          </a:bodyPr>
          <a:lstStyle/>
          <a:p>
            <a:pPr algn="l"/>
            <a:r>
              <a:rPr lang="en-US" sz="2000" dirty="0"/>
              <a:t>Group Members:</a:t>
            </a:r>
          </a:p>
          <a:p>
            <a:pPr marL="742950" lvl="1" indent="-228600" algn="l">
              <a:buFont typeface="Arial" panose="020B0604020202020204" pitchFamily="34" charset="0"/>
              <a:buChar char="•"/>
            </a:pPr>
            <a:r>
              <a:rPr lang="en-US" dirty="0"/>
              <a:t>Abhijeet </a:t>
            </a:r>
            <a:r>
              <a:rPr lang="en-US" dirty="0" err="1"/>
              <a:t>Hariyani</a:t>
            </a:r>
            <a:endParaRPr lang="en-US" dirty="0"/>
          </a:p>
          <a:p>
            <a:pPr marL="742950" lvl="1" indent="-228600" algn="l">
              <a:buFont typeface="Arial" panose="020B0604020202020204" pitchFamily="34" charset="0"/>
              <a:buChar char="•"/>
            </a:pPr>
            <a:r>
              <a:rPr lang="en-US" dirty="0"/>
              <a:t>Bhavik Chopra</a:t>
            </a:r>
          </a:p>
          <a:p>
            <a:pPr marL="742950" lvl="1" indent="-228600" algn="l">
              <a:buFont typeface="Arial" panose="020B0604020202020204" pitchFamily="34" charset="0"/>
              <a:buChar char="•"/>
            </a:pPr>
            <a:r>
              <a:rPr lang="en-US" dirty="0"/>
              <a:t>Chitra </a:t>
            </a:r>
            <a:r>
              <a:rPr lang="en-US" dirty="0" err="1"/>
              <a:t>Dusane</a:t>
            </a:r>
            <a:endParaRPr lang="en-US" dirty="0"/>
          </a:p>
          <a:p>
            <a:pPr marL="742950" lvl="1" indent="-228600" algn="l">
              <a:buFont typeface="Arial" panose="020B0604020202020204" pitchFamily="34" charset="0"/>
              <a:buChar char="•"/>
            </a:pPr>
            <a:r>
              <a:rPr lang="en-US" dirty="0"/>
              <a:t>Prachi Holkar</a:t>
            </a:r>
          </a:p>
          <a:p>
            <a:pPr marL="742950" lvl="1" indent="-228600" algn="l">
              <a:buFont typeface="Arial" panose="020B0604020202020204" pitchFamily="34" charset="0"/>
              <a:buChar char="•"/>
            </a:pPr>
            <a:r>
              <a:rPr lang="en-US" dirty="0"/>
              <a:t>Shreeya Desai</a:t>
            </a:r>
          </a:p>
          <a:p>
            <a:pPr marL="742950" lvl="1" indent="-228600" algn="l">
              <a:buFont typeface="Arial" panose="020B0604020202020204" pitchFamily="34" charset="0"/>
              <a:buChar char="•"/>
            </a:pPr>
            <a:r>
              <a:rPr lang="en-US" dirty="0"/>
              <a:t>Yogesh </a:t>
            </a:r>
            <a:r>
              <a:rPr lang="en-US" dirty="0" err="1"/>
              <a:t>Gemani</a:t>
            </a:r>
            <a:endParaRPr lang="en-US" dirty="0"/>
          </a:p>
        </p:txBody>
      </p:sp>
      <p:sp>
        <p:nvSpPr>
          <p:cNvPr id="68" name="Rectangle 6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cartoon of a car charging&#10;&#10;Description automatically generated">
            <a:extLst>
              <a:ext uri="{FF2B5EF4-FFF2-40B4-BE49-F238E27FC236}">
                <a16:creationId xmlns:a16="http://schemas.microsoft.com/office/drawing/2014/main" id="{7B0C41BF-665E-215D-54B2-F28494AF8F62}"/>
              </a:ext>
            </a:extLst>
          </p:cNvPr>
          <p:cNvPicPr>
            <a:picLocks noChangeAspect="1"/>
          </p:cNvPicPr>
          <p:nvPr/>
        </p:nvPicPr>
        <p:blipFill>
          <a:blip r:embed="rId2"/>
          <a:stretch>
            <a:fillRect/>
          </a:stretch>
        </p:blipFill>
        <p:spPr>
          <a:xfrm>
            <a:off x="6679062" y="2150533"/>
            <a:ext cx="4567435" cy="2381846"/>
          </a:xfrm>
          <a:prstGeom prst="rect">
            <a:avLst/>
          </a:prstGeom>
        </p:spPr>
      </p:pic>
    </p:spTree>
    <p:extLst>
      <p:ext uri="{BB962C8B-B14F-4D97-AF65-F5344CB8AC3E}">
        <p14:creationId xmlns:p14="http://schemas.microsoft.com/office/powerpoint/2010/main" val="149909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 name="Rectangle 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FB4F38-3F7B-9180-E0F8-AAE43242904B}"/>
              </a:ext>
            </a:extLst>
          </p:cNvPr>
          <p:cNvSpPr>
            <a:spLocks noGrp="1"/>
          </p:cNvSpPr>
          <p:nvPr>
            <p:ph type="title"/>
          </p:nvPr>
        </p:nvSpPr>
        <p:spPr>
          <a:xfrm>
            <a:off x="365760" y="319314"/>
            <a:ext cx="10483215" cy="1030515"/>
          </a:xfrm>
        </p:spPr>
        <p:txBody>
          <a:bodyPr vert="horz" lIns="91440" tIns="45720" rIns="91440" bIns="45720" rtlCol="0" anchor="ctr">
            <a:normAutofit/>
          </a:bodyPr>
          <a:lstStyle/>
          <a:p>
            <a:r>
              <a:rPr lang="en-US" sz="4000" dirty="0">
                <a:solidFill>
                  <a:srgbClr val="FFFFFF"/>
                </a:solidFill>
              </a:rPr>
              <a:t>Exploratory Data Analysis (EDA)</a:t>
            </a:r>
          </a:p>
        </p:txBody>
      </p:sp>
      <p:pic>
        <p:nvPicPr>
          <p:cNvPr id="3" name="Picture 2">
            <a:extLst>
              <a:ext uri="{FF2B5EF4-FFF2-40B4-BE49-F238E27FC236}">
                <a16:creationId xmlns:a16="http://schemas.microsoft.com/office/drawing/2014/main" id="{D2C6D1B6-407A-729C-DA58-B2825377D7D2}"/>
              </a:ext>
            </a:extLst>
          </p:cNvPr>
          <p:cNvPicPr>
            <a:picLocks noChangeAspect="1"/>
          </p:cNvPicPr>
          <p:nvPr/>
        </p:nvPicPr>
        <p:blipFill>
          <a:blip r:embed="rId2"/>
          <a:stretch>
            <a:fillRect/>
          </a:stretch>
        </p:blipFill>
        <p:spPr>
          <a:xfrm>
            <a:off x="138261" y="1896005"/>
            <a:ext cx="5818064" cy="3620876"/>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4F2D10C8-4031-20EB-8B7F-56B6FDB23A1C}"/>
              </a:ext>
            </a:extLst>
          </p:cNvPr>
          <p:cNvPicPr>
            <a:picLocks noChangeAspect="1"/>
          </p:cNvPicPr>
          <p:nvPr/>
        </p:nvPicPr>
        <p:blipFill>
          <a:blip r:embed="rId3"/>
          <a:stretch>
            <a:fillRect/>
          </a:stretch>
        </p:blipFill>
        <p:spPr>
          <a:xfrm>
            <a:off x="6324936" y="1896005"/>
            <a:ext cx="5728803" cy="36208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441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C6AC4A2D-4A29-2417-C2DF-F9C58CFAEA22}"/>
              </a:ext>
            </a:extLst>
          </p:cNvPr>
          <p:cNvSpPr>
            <a:spLocks noGrp="1"/>
          </p:cNvSpPr>
          <p:nvPr>
            <p:ph type="title"/>
          </p:nvPr>
        </p:nvSpPr>
        <p:spPr>
          <a:xfrm>
            <a:off x="264161" y="294538"/>
            <a:ext cx="11003390" cy="1033669"/>
          </a:xfrm>
        </p:spPr>
        <p:txBody>
          <a:bodyPr>
            <a:noAutofit/>
          </a:bodyPr>
          <a:lstStyle/>
          <a:p>
            <a:r>
              <a:rPr lang="en-US" sz="2400" b="1" dirty="0">
                <a:solidFill>
                  <a:srgbClr val="FFFFFF"/>
                </a:solidFill>
              </a:rPr>
              <a:t>Q1: What are the current trends in electric vehicle adoption in the dataset's region?</a:t>
            </a:r>
            <a:endParaRPr lang="en-IN" sz="2400" b="1" dirty="0">
              <a:solidFill>
                <a:srgbClr val="FFFFFF"/>
              </a:solidFill>
            </a:endParaRPr>
          </a:p>
        </p:txBody>
      </p:sp>
      <p:pic>
        <p:nvPicPr>
          <p:cNvPr id="5" name="Picture 4">
            <a:extLst>
              <a:ext uri="{FF2B5EF4-FFF2-40B4-BE49-F238E27FC236}">
                <a16:creationId xmlns:a16="http://schemas.microsoft.com/office/drawing/2014/main" id="{1AB255E0-884C-9EA1-ABE4-C600272E452F}"/>
              </a:ext>
            </a:extLst>
          </p:cNvPr>
          <p:cNvPicPr>
            <a:picLocks noChangeAspect="1"/>
          </p:cNvPicPr>
          <p:nvPr/>
        </p:nvPicPr>
        <p:blipFill>
          <a:blip r:embed="rId2"/>
          <a:stretch>
            <a:fillRect/>
          </a:stretch>
        </p:blipFill>
        <p:spPr>
          <a:xfrm>
            <a:off x="5924330" y="2930202"/>
            <a:ext cx="6132650" cy="36332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651003CD-021A-18C2-45C4-D97DC7E8D37E}"/>
              </a:ext>
            </a:extLst>
          </p:cNvPr>
          <p:cNvSpPr txBox="1"/>
          <p:nvPr/>
        </p:nvSpPr>
        <p:spPr>
          <a:xfrm>
            <a:off x="0" y="4189038"/>
            <a:ext cx="5535349"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trend data and the corresponding line chart show the progression of electric vehicle registrations by model year, indicating a general increase in EV adoption over time, with notable growth starting from 2011 onwards.</a:t>
            </a:r>
            <a:endParaRPr lang="en-IN" sz="1600" dirty="0"/>
          </a:p>
        </p:txBody>
      </p:sp>
      <p:pic>
        <p:nvPicPr>
          <p:cNvPr id="8" name="Picture 7">
            <a:extLst>
              <a:ext uri="{FF2B5EF4-FFF2-40B4-BE49-F238E27FC236}">
                <a16:creationId xmlns:a16="http://schemas.microsoft.com/office/drawing/2014/main" id="{FF6EC3B1-904A-05D7-69BA-B2A283198F42}"/>
              </a:ext>
            </a:extLst>
          </p:cNvPr>
          <p:cNvPicPr>
            <a:picLocks noChangeAspect="1"/>
          </p:cNvPicPr>
          <p:nvPr/>
        </p:nvPicPr>
        <p:blipFill>
          <a:blip r:embed="rId3"/>
          <a:stretch>
            <a:fillRect/>
          </a:stretch>
        </p:blipFill>
        <p:spPr>
          <a:xfrm>
            <a:off x="135020" y="1679705"/>
            <a:ext cx="5664491" cy="18161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0093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C6AC4A2D-4A29-2417-C2DF-F9C58CFAEA22}"/>
              </a:ext>
            </a:extLst>
          </p:cNvPr>
          <p:cNvSpPr>
            <a:spLocks noGrp="1"/>
          </p:cNvSpPr>
          <p:nvPr>
            <p:ph type="title"/>
          </p:nvPr>
        </p:nvSpPr>
        <p:spPr>
          <a:xfrm>
            <a:off x="264161" y="294538"/>
            <a:ext cx="11003390" cy="1033669"/>
          </a:xfrm>
        </p:spPr>
        <p:txBody>
          <a:bodyPr>
            <a:noAutofit/>
          </a:bodyPr>
          <a:lstStyle/>
          <a:p>
            <a:r>
              <a:rPr lang="en-US" sz="2400" b="1" dirty="0">
                <a:solidFill>
                  <a:srgbClr val="FFFFFF"/>
                </a:solidFill>
              </a:rPr>
              <a:t>Q2: Are there demographic patterns that influence EV adoption?</a:t>
            </a:r>
            <a:endParaRPr lang="en-IN" sz="2400" b="1" dirty="0">
              <a:solidFill>
                <a:srgbClr val="FFFFFF"/>
              </a:solidFill>
            </a:endParaRPr>
          </a:p>
        </p:txBody>
      </p:sp>
      <p:pic>
        <p:nvPicPr>
          <p:cNvPr id="32" name="Picture 31">
            <a:extLst>
              <a:ext uri="{FF2B5EF4-FFF2-40B4-BE49-F238E27FC236}">
                <a16:creationId xmlns:a16="http://schemas.microsoft.com/office/drawing/2014/main" id="{D1642E7F-2F8C-BF90-68DF-D0C815567B68}"/>
              </a:ext>
            </a:extLst>
          </p:cNvPr>
          <p:cNvPicPr>
            <a:picLocks noChangeAspect="1"/>
          </p:cNvPicPr>
          <p:nvPr/>
        </p:nvPicPr>
        <p:blipFill>
          <a:blip r:embed="rId2"/>
          <a:stretch>
            <a:fillRect/>
          </a:stretch>
        </p:blipFill>
        <p:spPr>
          <a:xfrm>
            <a:off x="5208135" y="1899590"/>
            <a:ext cx="6520313" cy="46562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4" name="TextBox 33">
            <a:extLst>
              <a:ext uri="{FF2B5EF4-FFF2-40B4-BE49-F238E27FC236}">
                <a16:creationId xmlns:a16="http://schemas.microsoft.com/office/drawing/2014/main" id="{72BCC2EF-2713-39D7-D4DC-6FFD7DF42FC4}"/>
              </a:ext>
            </a:extLst>
          </p:cNvPr>
          <p:cNvSpPr txBox="1"/>
          <p:nvPr/>
        </p:nvSpPr>
        <p:spPr>
          <a:xfrm>
            <a:off x="264161" y="2179919"/>
            <a:ext cx="426719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To explore demographic patterns that may influence electric vehicle (EV) adoption, there are multiple ways. </a:t>
            </a:r>
          </a:p>
          <a:p>
            <a:endParaRPr lang="en-US" sz="1600" dirty="0"/>
          </a:p>
          <a:p>
            <a:pPr marL="285750" indent="-285750">
              <a:buFont typeface="Arial" panose="020B0604020202020204" pitchFamily="34" charset="0"/>
              <a:buChar char="•"/>
            </a:pPr>
            <a:r>
              <a:rPr lang="en-US" sz="1600" dirty="0"/>
              <a:t>We can analyze the dataset based on various demographic-related features such as 'County', 'City', 'Postal Code', and '2020 Census Tract’. </a:t>
            </a:r>
          </a:p>
          <a:p>
            <a:endParaRPr lang="en-US" sz="1600" dirty="0"/>
          </a:p>
          <a:p>
            <a:pPr marL="285750" indent="-285750">
              <a:buFont typeface="Arial" panose="020B0604020202020204" pitchFamily="34" charset="0"/>
              <a:buChar char="•"/>
            </a:pPr>
            <a:r>
              <a:rPr lang="en-US" sz="1600" dirty="0"/>
              <a:t>Additionally, we can look at the 'Electric Utility' as a proxy for infrastructure availability. </a:t>
            </a:r>
          </a:p>
          <a:p>
            <a:endParaRPr lang="en-US" sz="1600" dirty="0"/>
          </a:p>
          <a:p>
            <a:pPr marL="285750" indent="-285750">
              <a:buFont typeface="Arial" panose="020B0604020202020204" pitchFamily="34" charset="0"/>
              <a:buChar char="•"/>
            </a:pPr>
            <a:r>
              <a:rPr lang="en-US" sz="1600" dirty="0"/>
              <a:t>Here we will Aggregate the data by 'County' and 'City' to see the distribution of EVs.</a:t>
            </a:r>
            <a:endParaRPr lang="en-IN" sz="1600" dirty="0"/>
          </a:p>
        </p:txBody>
      </p:sp>
    </p:spTree>
    <p:extLst>
      <p:ext uri="{BB962C8B-B14F-4D97-AF65-F5344CB8AC3E}">
        <p14:creationId xmlns:p14="http://schemas.microsoft.com/office/powerpoint/2010/main" val="329951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411EC2B-653E-75B7-471F-1C57672CF192}"/>
              </a:ext>
            </a:extLst>
          </p:cNvPr>
          <p:cNvPicPr>
            <a:picLocks noChangeAspect="1"/>
          </p:cNvPicPr>
          <p:nvPr/>
        </p:nvPicPr>
        <p:blipFill>
          <a:blip r:embed="rId2"/>
          <a:stretch>
            <a:fillRect/>
          </a:stretch>
        </p:blipFill>
        <p:spPr>
          <a:xfrm>
            <a:off x="420119" y="1947727"/>
            <a:ext cx="4694808" cy="19094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3DF44647-B246-5C0C-329A-1F34AEE159F7}"/>
              </a:ext>
            </a:extLst>
          </p:cNvPr>
          <p:cNvPicPr>
            <a:picLocks noChangeAspect="1"/>
          </p:cNvPicPr>
          <p:nvPr/>
        </p:nvPicPr>
        <p:blipFill>
          <a:blip r:embed="rId3"/>
          <a:stretch>
            <a:fillRect/>
          </a:stretch>
        </p:blipFill>
        <p:spPr>
          <a:xfrm>
            <a:off x="5520760" y="1790115"/>
            <a:ext cx="6439231" cy="41340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TextBox 18">
            <a:extLst>
              <a:ext uri="{FF2B5EF4-FFF2-40B4-BE49-F238E27FC236}">
                <a16:creationId xmlns:a16="http://schemas.microsoft.com/office/drawing/2014/main" id="{0C40C842-EA63-A774-22BC-F60C8AB3115B}"/>
              </a:ext>
            </a:extLst>
          </p:cNvPr>
          <p:cNvSpPr txBox="1"/>
          <p:nvPr/>
        </p:nvSpPr>
        <p:spPr>
          <a:xfrm>
            <a:off x="232009" y="4228426"/>
            <a:ext cx="4954521"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top areas with the highest counts of electric vehicles are predominantly in </a:t>
            </a:r>
            <a:r>
              <a:rPr lang="en-US" sz="1400" b="1" dirty="0"/>
              <a:t>King County</a:t>
            </a:r>
            <a:r>
              <a:rPr lang="en-US" sz="1400" dirty="0"/>
              <a:t>, with </a:t>
            </a:r>
            <a:r>
              <a:rPr lang="en-US" sz="1400" b="1" dirty="0"/>
              <a:t>Seattle</a:t>
            </a:r>
            <a:r>
              <a:rPr lang="en-US" sz="1400" dirty="0"/>
              <a:t> leading, followed by </a:t>
            </a:r>
            <a:r>
              <a:rPr lang="en-US" sz="1400" b="1" dirty="0"/>
              <a:t>Bellevue</a:t>
            </a:r>
            <a:r>
              <a:rPr lang="en-US" sz="1400" dirty="0"/>
              <a:t> and </a:t>
            </a:r>
            <a:r>
              <a:rPr lang="en-US" sz="1400" b="1" dirty="0"/>
              <a:t>Redmond</a:t>
            </a:r>
            <a:r>
              <a:rPr lang="en-US" sz="1400" dirty="0"/>
              <a:t>. </a:t>
            </a:r>
          </a:p>
          <a:p>
            <a:pPr algn="just"/>
            <a:endParaRPr lang="en-US" sz="1400" dirty="0"/>
          </a:p>
          <a:p>
            <a:pPr marL="285750" indent="-285750" algn="just">
              <a:buFont typeface="Arial" panose="020B0604020202020204" pitchFamily="34" charset="0"/>
              <a:buChar char="•"/>
            </a:pPr>
            <a:r>
              <a:rPr lang="en-US" sz="1400" dirty="0"/>
              <a:t>This suggests a </a:t>
            </a:r>
            <a:r>
              <a:rPr lang="en-US" sz="1400" i="1" dirty="0"/>
              <a:t>strong geographic pattern </a:t>
            </a:r>
            <a:r>
              <a:rPr lang="en-US" sz="1400" dirty="0"/>
              <a:t>in EV adoption within this dataset, with certain cities showing significantly higher EV counts.</a:t>
            </a:r>
            <a:endParaRPr lang="en-IN" sz="1400" dirty="0"/>
          </a:p>
        </p:txBody>
      </p:sp>
      <p:sp>
        <p:nvSpPr>
          <p:cNvPr id="21" name="TextBox 20">
            <a:extLst>
              <a:ext uri="{FF2B5EF4-FFF2-40B4-BE49-F238E27FC236}">
                <a16:creationId xmlns:a16="http://schemas.microsoft.com/office/drawing/2014/main" id="{06B2CC0D-2B67-633B-2B00-26494D9FA41D}"/>
              </a:ext>
            </a:extLst>
          </p:cNvPr>
          <p:cNvSpPr txBox="1"/>
          <p:nvPr/>
        </p:nvSpPr>
        <p:spPr>
          <a:xfrm>
            <a:off x="322580" y="464564"/>
            <a:ext cx="9644380" cy="461665"/>
          </a:xfrm>
          <a:prstGeom prst="rect">
            <a:avLst/>
          </a:prstGeom>
          <a:noFill/>
        </p:spPr>
        <p:txBody>
          <a:bodyPr wrap="square">
            <a:spAutoFit/>
          </a:bodyPr>
          <a:lstStyle/>
          <a:p>
            <a:r>
              <a:rPr lang="en-US" sz="2400" b="1" dirty="0">
                <a:solidFill>
                  <a:srgbClr val="FFFFFF"/>
                </a:solidFill>
                <a:latin typeface="+mj-lt"/>
              </a:rPr>
              <a:t>Q2: Are there demographic patterns that influence EV adoption?</a:t>
            </a:r>
            <a:endParaRPr lang="en-IN" sz="2400" dirty="0">
              <a:latin typeface="+mj-lt"/>
            </a:endParaRPr>
          </a:p>
        </p:txBody>
      </p:sp>
    </p:spTree>
    <p:extLst>
      <p:ext uri="{BB962C8B-B14F-4D97-AF65-F5344CB8AC3E}">
        <p14:creationId xmlns:p14="http://schemas.microsoft.com/office/powerpoint/2010/main" val="330137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322580" y="464564"/>
            <a:ext cx="11737340" cy="830997"/>
          </a:xfrm>
          <a:prstGeom prst="rect">
            <a:avLst/>
          </a:prstGeom>
          <a:noFill/>
        </p:spPr>
        <p:txBody>
          <a:bodyPr wrap="square">
            <a:spAutoFit/>
          </a:bodyPr>
          <a:lstStyle/>
          <a:p>
            <a:r>
              <a:rPr lang="en-US" sz="2400" b="1" dirty="0">
                <a:solidFill>
                  <a:srgbClr val="FFFFFF"/>
                </a:solidFill>
                <a:latin typeface="+mj-lt"/>
              </a:rPr>
              <a:t>Q3: What is the distribution of electric vehicle types (e.g., Battery Electric Vehicle, Plug-in Hybrid Electric Vehicle) in the dataset, and how has it evolved over time?</a:t>
            </a:r>
            <a:endParaRPr lang="en-IN" sz="2400" dirty="0">
              <a:latin typeface="+mj-lt"/>
            </a:endParaRPr>
          </a:p>
        </p:txBody>
      </p:sp>
      <p:pic>
        <p:nvPicPr>
          <p:cNvPr id="3" name="Picture 2">
            <a:extLst>
              <a:ext uri="{FF2B5EF4-FFF2-40B4-BE49-F238E27FC236}">
                <a16:creationId xmlns:a16="http://schemas.microsoft.com/office/drawing/2014/main" id="{9A1447AC-C990-3486-F882-1CFFBC1694C7}"/>
              </a:ext>
            </a:extLst>
          </p:cNvPr>
          <p:cNvPicPr>
            <a:picLocks noChangeAspect="1"/>
          </p:cNvPicPr>
          <p:nvPr/>
        </p:nvPicPr>
        <p:blipFill>
          <a:blip r:embed="rId2"/>
          <a:stretch>
            <a:fillRect/>
          </a:stretch>
        </p:blipFill>
        <p:spPr>
          <a:xfrm>
            <a:off x="322580" y="1800380"/>
            <a:ext cx="5005230" cy="17541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B49ADDF6-8D99-8EE2-9258-2B3F08FD36B6}"/>
              </a:ext>
            </a:extLst>
          </p:cNvPr>
          <p:cNvPicPr>
            <a:picLocks noChangeAspect="1"/>
          </p:cNvPicPr>
          <p:nvPr/>
        </p:nvPicPr>
        <p:blipFill>
          <a:blip r:embed="rId3"/>
          <a:stretch>
            <a:fillRect/>
          </a:stretch>
        </p:blipFill>
        <p:spPr>
          <a:xfrm>
            <a:off x="5402258" y="2251902"/>
            <a:ext cx="6467162" cy="41250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DC10DFFB-4E80-E46E-1F3B-5CC13C860C55}"/>
              </a:ext>
            </a:extLst>
          </p:cNvPr>
          <p:cNvSpPr txBox="1"/>
          <p:nvPr/>
        </p:nvSpPr>
        <p:spPr>
          <a:xfrm>
            <a:off x="322439" y="4169135"/>
            <a:ext cx="4742954"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Overall, the graph shows that electric vehicles are becoming increasingly popular. This is likely due to several factors, including rising gas prices, concerns about climate change, and government incentives. </a:t>
            </a:r>
          </a:p>
          <a:p>
            <a:pPr algn="just"/>
            <a:endParaRPr lang="en-US" sz="1400" dirty="0"/>
          </a:p>
          <a:p>
            <a:pPr marL="285750" indent="-285750" algn="just">
              <a:buFont typeface="Arial" panose="020B0604020202020204" pitchFamily="34" charset="0"/>
              <a:buChar char="•"/>
            </a:pPr>
            <a:r>
              <a:rPr lang="en-US" sz="1400" dirty="0"/>
              <a:t>The number of BEVs has increased by more than 30 times since 2000, while the number of PHEVs has increased by more than 20 times. The number of electric vehicles on the road is expected to continue to grow in the coming years.</a:t>
            </a:r>
            <a:endParaRPr lang="en-IN" sz="1400" dirty="0"/>
          </a:p>
        </p:txBody>
      </p:sp>
    </p:spTree>
    <p:extLst>
      <p:ext uri="{BB962C8B-B14F-4D97-AF65-F5344CB8AC3E}">
        <p14:creationId xmlns:p14="http://schemas.microsoft.com/office/powerpoint/2010/main" val="131988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322580" y="464564"/>
            <a:ext cx="11676380" cy="830997"/>
          </a:xfrm>
          <a:prstGeom prst="rect">
            <a:avLst/>
          </a:prstGeom>
          <a:noFill/>
        </p:spPr>
        <p:txBody>
          <a:bodyPr wrap="square">
            <a:spAutoFit/>
          </a:bodyPr>
          <a:lstStyle/>
          <a:p>
            <a:r>
              <a:rPr lang="en-US" sz="2400" b="1" dirty="0">
                <a:solidFill>
                  <a:srgbClr val="FFFFFF"/>
                </a:solidFill>
                <a:latin typeface="+mj-lt"/>
              </a:rPr>
              <a:t>Q4: What is the average electric range of vehicles by make, and how does this vary among the top manufacturers?</a:t>
            </a:r>
            <a:endParaRPr lang="en-IN" sz="2400" dirty="0">
              <a:latin typeface="+mj-lt"/>
            </a:endParaRPr>
          </a:p>
        </p:txBody>
      </p:sp>
      <p:pic>
        <p:nvPicPr>
          <p:cNvPr id="3" name="Picture 2">
            <a:extLst>
              <a:ext uri="{FF2B5EF4-FFF2-40B4-BE49-F238E27FC236}">
                <a16:creationId xmlns:a16="http://schemas.microsoft.com/office/drawing/2014/main" id="{050415B1-B154-20A1-D867-566AE12AE8E6}"/>
              </a:ext>
            </a:extLst>
          </p:cNvPr>
          <p:cNvPicPr>
            <a:picLocks noChangeAspect="1"/>
          </p:cNvPicPr>
          <p:nvPr/>
        </p:nvPicPr>
        <p:blipFill>
          <a:blip r:embed="rId2"/>
          <a:stretch>
            <a:fillRect/>
          </a:stretch>
        </p:blipFill>
        <p:spPr>
          <a:xfrm>
            <a:off x="193041" y="1760125"/>
            <a:ext cx="6634025" cy="21813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09D0E031-7B9D-DC0D-EF84-67E347AA74CF}"/>
              </a:ext>
            </a:extLst>
          </p:cNvPr>
          <p:cNvPicPr>
            <a:picLocks noChangeAspect="1"/>
          </p:cNvPicPr>
          <p:nvPr/>
        </p:nvPicPr>
        <p:blipFill>
          <a:blip r:embed="rId3"/>
          <a:stretch>
            <a:fillRect/>
          </a:stretch>
        </p:blipFill>
        <p:spPr>
          <a:xfrm>
            <a:off x="6319144" y="3180079"/>
            <a:ext cx="5679815" cy="356563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E444F9E7-256B-453F-E365-B65F479C8759}"/>
              </a:ext>
            </a:extLst>
          </p:cNvPr>
          <p:cNvSpPr txBox="1"/>
          <p:nvPr/>
        </p:nvSpPr>
        <p:spPr>
          <a:xfrm>
            <a:off x="193041" y="4521421"/>
            <a:ext cx="5902959"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Each bar represents the average electric range of vehicles produced by that manufacturer. </a:t>
            </a:r>
          </a:p>
          <a:p>
            <a:pPr algn="just"/>
            <a:endParaRPr lang="en-US" sz="1400" dirty="0"/>
          </a:p>
          <a:p>
            <a:pPr marL="285750" indent="-285750" algn="just">
              <a:buFont typeface="Arial" panose="020B0604020202020204" pitchFamily="34" charset="0"/>
              <a:buChar char="•"/>
            </a:pPr>
            <a:r>
              <a:rPr lang="en-US" sz="1400" dirty="0"/>
              <a:t>Jaguar leads with the highest average electric range, slightly above 200 miles.</a:t>
            </a:r>
          </a:p>
        </p:txBody>
      </p:sp>
    </p:spTree>
    <p:extLst>
      <p:ext uri="{BB962C8B-B14F-4D97-AF65-F5344CB8AC3E}">
        <p14:creationId xmlns:p14="http://schemas.microsoft.com/office/powerpoint/2010/main" val="188569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332740" y="464564"/>
            <a:ext cx="11981180" cy="830997"/>
          </a:xfrm>
          <a:prstGeom prst="rect">
            <a:avLst/>
          </a:prstGeom>
          <a:noFill/>
        </p:spPr>
        <p:txBody>
          <a:bodyPr wrap="square">
            <a:spAutoFit/>
          </a:bodyPr>
          <a:lstStyle/>
          <a:p>
            <a:r>
              <a:rPr lang="en-US" sz="2400" b="1" dirty="0">
                <a:solidFill>
                  <a:srgbClr val="FFFFFF"/>
                </a:solidFill>
                <a:latin typeface="+mj-lt"/>
              </a:rPr>
              <a:t>Q5: How does the distribution of electric vehicles vary across different counties and cities within the dataset's region?</a:t>
            </a:r>
            <a:endParaRPr lang="en-IN" sz="2400" dirty="0">
              <a:latin typeface="+mj-lt"/>
            </a:endParaRPr>
          </a:p>
        </p:txBody>
      </p:sp>
      <p:pic>
        <p:nvPicPr>
          <p:cNvPr id="3" name="Picture 2">
            <a:extLst>
              <a:ext uri="{FF2B5EF4-FFF2-40B4-BE49-F238E27FC236}">
                <a16:creationId xmlns:a16="http://schemas.microsoft.com/office/drawing/2014/main" id="{6CE93131-2BCC-B848-7B58-A40F6BB11F7F}"/>
              </a:ext>
            </a:extLst>
          </p:cNvPr>
          <p:cNvPicPr>
            <a:picLocks noChangeAspect="1"/>
          </p:cNvPicPr>
          <p:nvPr/>
        </p:nvPicPr>
        <p:blipFill>
          <a:blip r:embed="rId2"/>
          <a:stretch>
            <a:fillRect/>
          </a:stretch>
        </p:blipFill>
        <p:spPr>
          <a:xfrm>
            <a:off x="515005" y="1760125"/>
            <a:ext cx="4714240" cy="19925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F20F2966-1724-8F6C-65DC-F0729ABC71BC}"/>
              </a:ext>
            </a:extLst>
          </p:cNvPr>
          <p:cNvPicPr>
            <a:picLocks noChangeAspect="1"/>
          </p:cNvPicPr>
          <p:nvPr/>
        </p:nvPicPr>
        <p:blipFill>
          <a:blip r:embed="rId3"/>
          <a:stretch>
            <a:fillRect/>
          </a:stretch>
        </p:blipFill>
        <p:spPr>
          <a:xfrm>
            <a:off x="5729965" y="1685731"/>
            <a:ext cx="6228355" cy="38393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6C0523C-F3A2-31DF-1A4C-1BF022618457}"/>
              </a:ext>
            </a:extLst>
          </p:cNvPr>
          <p:cNvSpPr txBox="1"/>
          <p:nvPr/>
        </p:nvSpPr>
        <p:spPr>
          <a:xfrm>
            <a:off x="76537" y="4252463"/>
            <a:ext cx="5405463"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This chart provides a clear visual representation of the disparity in electric vehicle distribution among these counties, with one county leading by a substantial margin.</a:t>
            </a:r>
          </a:p>
          <a:p>
            <a:pPr algn="just"/>
            <a:endParaRPr lang="en-US" sz="1400" dirty="0"/>
          </a:p>
          <a:p>
            <a:pPr marL="285750" indent="-285750" algn="just">
              <a:buFont typeface="Arial" panose="020B0604020202020204" pitchFamily="34" charset="0"/>
              <a:buChar char="•"/>
            </a:pPr>
            <a:r>
              <a:rPr lang="en-US" sz="1400" dirty="0"/>
              <a:t>The key takeaway is that King County has by far the most electric vehicles, with almost 80,000. Snohomish County has the second most with around 20,000 vehicles. </a:t>
            </a:r>
          </a:p>
          <a:p>
            <a:pPr algn="just"/>
            <a:endParaRPr lang="en-US" sz="1400" dirty="0"/>
          </a:p>
          <a:p>
            <a:pPr marL="285750" indent="-285750" algn="just">
              <a:buFont typeface="Arial" panose="020B0604020202020204" pitchFamily="34" charset="0"/>
              <a:buChar char="•"/>
            </a:pPr>
            <a:r>
              <a:rPr lang="en-US" sz="1400" dirty="0"/>
              <a:t>The distribution is highly skewed towards King County.</a:t>
            </a:r>
            <a:endParaRPr lang="en-IN" sz="1400" dirty="0"/>
          </a:p>
        </p:txBody>
      </p:sp>
    </p:spTree>
    <p:extLst>
      <p:ext uri="{BB962C8B-B14F-4D97-AF65-F5344CB8AC3E}">
        <p14:creationId xmlns:p14="http://schemas.microsoft.com/office/powerpoint/2010/main" val="370992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322580" y="464564"/>
            <a:ext cx="9644380" cy="461665"/>
          </a:xfrm>
          <a:prstGeom prst="rect">
            <a:avLst/>
          </a:prstGeom>
          <a:noFill/>
        </p:spPr>
        <p:txBody>
          <a:bodyPr wrap="square">
            <a:spAutoFit/>
          </a:bodyPr>
          <a:lstStyle/>
          <a:p>
            <a:r>
              <a:rPr lang="en-US" sz="2400" b="1" dirty="0">
                <a:solidFill>
                  <a:srgbClr val="FFFFFF"/>
                </a:solidFill>
                <a:latin typeface="+mj-lt"/>
              </a:rPr>
              <a:t>Q6: Is there a relationship between "range anxiety" and EV adoption?</a:t>
            </a:r>
            <a:endParaRPr lang="en-IN" sz="2400" dirty="0">
              <a:latin typeface="+mj-lt"/>
            </a:endParaRPr>
          </a:p>
        </p:txBody>
      </p:sp>
      <p:pic>
        <p:nvPicPr>
          <p:cNvPr id="3" name="Picture 2">
            <a:extLst>
              <a:ext uri="{FF2B5EF4-FFF2-40B4-BE49-F238E27FC236}">
                <a16:creationId xmlns:a16="http://schemas.microsoft.com/office/drawing/2014/main" id="{9001EB3A-70E8-E670-A1E4-B2FE9A3FA90A}"/>
              </a:ext>
            </a:extLst>
          </p:cNvPr>
          <p:cNvPicPr>
            <a:picLocks noChangeAspect="1"/>
          </p:cNvPicPr>
          <p:nvPr/>
        </p:nvPicPr>
        <p:blipFill>
          <a:blip r:embed="rId2"/>
          <a:stretch>
            <a:fillRect/>
          </a:stretch>
        </p:blipFill>
        <p:spPr>
          <a:xfrm>
            <a:off x="322580" y="1703280"/>
            <a:ext cx="9261100" cy="16521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36CE97EE-1E7A-6073-B0B4-3615006273A5}"/>
              </a:ext>
            </a:extLst>
          </p:cNvPr>
          <p:cNvPicPr>
            <a:picLocks noChangeAspect="1"/>
          </p:cNvPicPr>
          <p:nvPr/>
        </p:nvPicPr>
        <p:blipFill>
          <a:blip r:embed="rId3"/>
          <a:stretch>
            <a:fillRect/>
          </a:stretch>
        </p:blipFill>
        <p:spPr>
          <a:xfrm>
            <a:off x="6952028" y="2715559"/>
            <a:ext cx="5089440" cy="12224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78D8DEF2-EA4A-031C-8E57-2C9291223C84}"/>
              </a:ext>
            </a:extLst>
          </p:cNvPr>
          <p:cNvPicPr>
            <a:picLocks noChangeAspect="1"/>
          </p:cNvPicPr>
          <p:nvPr/>
        </p:nvPicPr>
        <p:blipFill>
          <a:blip r:embed="rId4"/>
          <a:stretch>
            <a:fillRect/>
          </a:stretch>
        </p:blipFill>
        <p:spPr>
          <a:xfrm>
            <a:off x="947113" y="3355386"/>
            <a:ext cx="5761052" cy="32766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BA4E8F24-833C-D11B-A306-3D0690E2A7C3}"/>
              </a:ext>
            </a:extLst>
          </p:cNvPr>
          <p:cNvSpPr txBox="1"/>
          <p:nvPr/>
        </p:nvSpPr>
        <p:spPr>
          <a:xfrm>
            <a:off x="7088276" y="4196081"/>
            <a:ext cx="5089440" cy="246221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 general upward trend indicating improvements in electric vehicle technology over time.</a:t>
            </a:r>
          </a:p>
          <a:p>
            <a:pPr algn="just"/>
            <a:endParaRPr lang="en-US" sz="1400" dirty="0"/>
          </a:p>
          <a:p>
            <a:pPr marL="285750" indent="-285750" algn="just">
              <a:buFont typeface="Arial" panose="020B0604020202020204" pitchFamily="34" charset="0"/>
              <a:buChar char="•"/>
            </a:pPr>
            <a:r>
              <a:rPr lang="en-US" sz="1400" dirty="0"/>
              <a:t>These trends suggest that while there has been progress in electric vehicle technology, resulting in increased ranges, there are also periods of regression or stagnation.</a:t>
            </a:r>
          </a:p>
          <a:p>
            <a:pPr algn="just"/>
            <a:endParaRPr lang="en-US" sz="1400" dirty="0"/>
          </a:p>
          <a:p>
            <a:pPr marL="285750" indent="-285750" algn="just">
              <a:buFont typeface="Arial" panose="020B0604020202020204" pitchFamily="34" charset="0"/>
              <a:buChar char="•"/>
            </a:pPr>
            <a:r>
              <a:rPr lang="en-US" sz="1400" dirty="0"/>
              <a:t>The sharp decline after the peak could indicate a variety of factors, such as changes in the types of electric vehicles being produced, market shifts, or other external influences not explained by the graph alone.</a:t>
            </a:r>
            <a:endParaRPr lang="en-IN" sz="1400" dirty="0"/>
          </a:p>
        </p:txBody>
      </p:sp>
    </p:spTree>
    <p:extLst>
      <p:ext uri="{BB962C8B-B14F-4D97-AF65-F5344CB8AC3E}">
        <p14:creationId xmlns:p14="http://schemas.microsoft.com/office/powerpoint/2010/main" val="312959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322580" y="464564"/>
            <a:ext cx="9644380" cy="461665"/>
          </a:xfrm>
          <a:prstGeom prst="rect">
            <a:avLst/>
          </a:prstGeom>
          <a:noFill/>
        </p:spPr>
        <p:txBody>
          <a:bodyPr wrap="square">
            <a:spAutoFit/>
          </a:bodyPr>
          <a:lstStyle/>
          <a:p>
            <a:r>
              <a:rPr lang="en-US" sz="2400" b="1" dirty="0">
                <a:solidFill>
                  <a:srgbClr val="FFFFFF"/>
                </a:solidFill>
                <a:latin typeface="+mj-lt"/>
              </a:rPr>
              <a:t>Q7: Are certain EV models preferred over others by consumers?</a:t>
            </a:r>
            <a:endParaRPr lang="en-IN" sz="2400" dirty="0">
              <a:latin typeface="+mj-lt"/>
            </a:endParaRPr>
          </a:p>
        </p:txBody>
      </p:sp>
      <p:pic>
        <p:nvPicPr>
          <p:cNvPr id="3" name="Picture 2">
            <a:extLst>
              <a:ext uri="{FF2B5EF4-FFF2-40B4-BE49-F238E27FC236}">
                <a16:creationId xmlns:a16="http://schemas.microsoft.com/office/drawing/2014/main" id="{2EF2F327-F27B-79DB-8E69-B8677AB5E109}"/>
              </a:ext>
            </a:extLst>
          </p:cNvPr>
          <p:cNvPicPr>
            <a:picLocks noChangeAspect="1"/>
          </p:cNvPicPr>
          <p:nvPr/>
        </p:nvPicPr>
        <p:blipFill>
          <a:blip r:embed="rId2"/>
          <a:stretch>
            <a:fillRect/>
          </a:stretch>
        </p:blipFill>
        <p:spPr>
          <a:xfrm>
            <a:off x="126693" y="1671270"/>
            <a:ext cx="5969307" cy="19304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A3B7EC1A-7B92-AAFE-1539-8852A9075FA6}"/>
              </a:ext>
            </a:extLst>
          </p:cNvPr>
          <p:cNvPicPr>
            <a:picLocks noChangeAspect="1"/>
          </p:cNvPicPr>
          <p:nvPr/>
        </p:nvPicPr>
        <p:blipFill>
          <a:blip r:embed="rId3"/>
          <a:stretch>
            <a:fillRect/>
          </a:stretch>
        </p:blipFill>
        <p:spPr>
          <a:xfrm>
            <a:off x="6714877" y="1794092"/>
            <a:ext cx="4872530" cy="9862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A380EEDB-63C7-555B-4BAA-AD29A8828E3F}"/>
              </a:ext>
            </a:extLst>
          </p:cNvPr>
          <p:cNvPicPr>
            <a:picLocks noChangeAspect="1"/>
          </p:cNvPicPr>
          <p:nvPr/>
        </p:nvPicPr>
        <p:blipFill>
          <a:blip r:embed="rId4"/>
          <a:stretch>
            <a:fillRect/>
          </a:stretch>
        </p:blipFill>
        <p:spPr>
          <a:xfrm>
            <a:off x="6634479" y="3273496"/>
            <a:ext cx="5212709" cy="33738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A4FCA4CC-472F-DB46-AD7F-36CE27BB0430}"/>
              </a:ext>
            </a:extLst>
          </p:cNvPr>
          <p:cNvSpPr txBox="1"/>
          <p:nvPr/>
        </p:nvSpPr>
        <p:spPr>
          <a:xfrm>
            <a:off x="126693" y="3955623"/>
            <a:ext cx="6263947" cy="246221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We identify the most popular EV models based on registration counts. </a:t>
            </a:r>
          </a:p>
          <a:p>
            <a:pPr algn="just"/>
            <a:endParaRPr lang="en-US" sz="1400" dirty="0"/>
          </a:p>
          <a:p>
            <a:pPr marL="285750" indent="-285750" algn="just">
              <a:buFont typeface="Arial" panose="020B0604020202020204" pitchFamily="34" charset="0"/>
              <a:buChar char="•"/>
            </a:pPr>
            <a:r>
              <a:rPr lang="en-US" sz="1400" dirty="0"/>
              <a:t>The top 10 most popular EV models by number of registrations have been identified. </a:t>
            </a:r>
          </a:p>
          <a:p>
            <a:pPr algn="just"/>
            <a:endParaRPr lang="en-US" sz="1400" dirty="0"/>
          </a:p>
          <a:p>
            <a:pPr marL="285750" indent="-285750" algn="just">
              <a:buFont typeface="Arial" panose="020B0604020202020204" pitchFamily="34" charset="0"/>
              <a:buChar char="•"/>
            </a:pPr>
            <a:r>
              <a:rPr lang="en-US" sz="1400" dirty="0"/>
              <a:t>"MODEL Y" and "MODEL 3" are the most popular EV models based on the number of registrations, with a significant lead over the other models listed.</a:t>
            </a:r>
          </a:p>
          <a:p>
            <a:pPr algn="just"/>
            <a:endParaRPr lang="en-US" sz="1400" dirty="0"/>
          </a:p>
          <a:p>
            <a:pPr marL="285750" indent="-285750" algn="just">
              <a:buFont typeface="Arial" panose="020B0604020202020204" pitchFamily="34" charset="0"/>
              <a:buChar char="•"/>
            </a:pPr>
            <a:r>
              <a:rPr lang="en-US" sz="1400" dirty="0"/>
              <a:t>There is a clear drop in popularity after the top three models, with the remaining seven models having relatively similar but lower numbers of registrations.</a:t>
            </a:r>
            <a:endParaRPr lang="en-IN" sz="1400" dirty="0"/>
          </a:p>
        </p:txBody>
      </p:sp>
    </p:spTree>
    <p:extLst>
      <p:ext uri="{BB962C8B-B14F-4D97-AF65-F5344CB8AC3E}">
        <p14:creationId xmlns:p14="http://schemas.microsoft.com/office/powerpoint/2010/main" val="332179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454660" y="413764"/>
            <a:ext cx="9644380" cy="707886"/>
          </a:xfrm>
          <a:prstGeom prst="rect">
            <a:avLst/>
          </a:prstGeom>
          <a:noFill/>
        </p:spPr>
        <p:txBody>
          <a:bodyPr wrap="square">
            <a:spAutoFit/>
          </a:bodyPr>
          <a:lstStyle/>
          <a:p>
            <a:r>
              <a:rPr lang="en-US" sz="4000" b="1" dirty="0">
                <a:solidFill>
                  <a:srgbClr val="FFFFFF"/>
                </a:solidFill>
                <a:latin typeface="+mj-lt"/>
              </a:rPr>
              <a:t>Predictive Analysis</a:t>
            </a:r>
            <a:endParaRPr lang="en-IN" sz="4000" dirty="0">
              <a:latin typeface="+mj-lt"/>
            </a:endParaRPr>
          </a:p>
        </p:txBody>
      </p:sp>
      <p:pic>
        <p:nvPicPr>
          <p:cNvPr id="4" name="Picture 3">
            <a:extLst>
              <a:ext uri="{FF2B5EF4-FFF2-40B4-BE49-F238E27FC236}">
                <a16:creationId xmlns:a16="http://schemas.microsoft.com/office/drawing/2014/main" id="{AD87AAD7-D6CB-55AF-2973-D0A73BC02D38}"/>
              </a:ext>
            </a:extLst>
          </p:cNvPr>
          <p:cNvPicPr>
            <a:picLocks noChangeAspect="1"/>
          </p:cNvPicPr>
          <p:nvPr/>
        </p:nvPicPr>
        <p:blipFill>
          <a:blip r:embed="rId2"/>
          <a:stretch>
            <a:fillRect/>
          </a:stretch>
        </p:blipFill>
        <p:spPr>
          <a:xfrm>
            <a:off x="185893" y="1677573"/>
            <a:ext cx="6293173" cy="37466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B5BA51B6-54DD-ECC9-12BB-3C44674BCD53}"/>
              </a:ext>
            </a:extLst>
          </p:cNvPr>
          <p:cNvPicPr>
            <a:picLocks noChangeAspect="1"/>
          </p:cNvPicPr>
          <p:nvPr/>
        </p:nvPicPr>
        <p:blipFill>
          <a:blip r:embed="rId3"/>
          <a:stretch>
            <a:fillRect/>
          </a:stretch>
        </p:blipFill>
        <p:spPr>
          <a:xfrm>
            <a:off x="6133390" y="4358993"/>
            <a:ext cx="5872717" cy="21439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643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E63A9-FE29-D00E-FE3A-63715AA81FE7}"/>
              </a:ext>
            </a:extLst>
          </p:cNvPr>
          <p:cNvSpPr>
            <a:spLocks noGrp="1"/>
          </p:cNvSpPr>
          <p:nvPr>
            <p:ph type="title"/>
          </p:nvPr>
        </p:nvSpPr>
        <p:spPr>
          <a:xfrm>
            <a:off x="459346" y="339610"/>
            <a:ext cx="9895951" cy="1033669"/>
          </a:xfrm>
        </p:spPr>
        <p:txBody>
          <a:bodyPr>
            <a:normAutofit/>
          </a:bodyPr>
          <a:lstStyle/>
          <a:p>
            <a:r>
              <a:rPr lang="en-US" sz="4000" b="1" dirty="0">
                <a:solidFill>
                  <a:srgbClr val="FFFFFF"/>
                </a:solidFill>
              </a:rPr>
              <a:t>Agenda	</a:t>
            </a:r>
          </a:p>
        </p:txBody>
      </p:sp>
      <p:sp>
        <p:nvSpPr>
          <p:cNvPr id="3" name="Content Placeholder 2">
            <a:extLst>
              <a:ext uri="{FF2B5EF4-FFF2-40B4-BE49-F238E27FC236}">
                <a16:creationId xmlns:a16="http://schemas.microsoft.com/office/drawing/2014/main" id="{43DAA791-66F9-3D97-B0B7-A7B032BB5BD7}"/>
              </a:ext>
            </a:extLst>
          </p:cNvPr>
          <p:cNvSpPr>
            <a:spLocks noGrp="1"/>
          </p:cNvSpPr>
          <p:nvPr>
            <p:ph idx="1"/>
          </p:nvPr>
        </p:nvSpPr>
        <p:spPr>
          <a:xfrm>
            <a:off x="1371599" y="2318197"/>
            <a:ext cx="9724031" cy="3683358"/>
          </a:xfrm>
        </p:spPr>
        <p:txBody>
          <a:bodyPr anchor="ctr">
            <a:normAutofit/>
          </a:bodyPr>
          <a:lstStyle/>
          <a:p>
            <a:r>
              <a:rPr lang="en-US" sz="2000" dirty="0"/>
              <a:t>Introduction</a:t>
            </a:r>
          </a:p>
          <a:p>
            <a:r>
              <a:rPr lang="en-US" sz="2000" dirty="0"/>
              <a:t>About Data</a:t>
            </a:r>
          </a:p>
          <a:p>
            <a:r>
              <a:rPr lang="en-US" sz="2000" dirty="0"/>
              <a:t>Data Cleaning</a:t>
            </a:r>
          </a:p>
          <a:p>
            <a:r>
              <a:rPr lang="en-US" sz="2000" dirty="0"/>
              <a:t>Data Visualization</a:t>
            </a:r>
          </a:p>
          <a:p>
            <a:r>
              <a:rPr lang="en-US" sz="2000" dirty="0"/>
              <a:t>ML Model (KNN Model)</a:t>
            </a:r>
          </a:p>
          <a:p>
            <a:r>
              <a:rPr lang="en-US" sz="2000" dirty="0"/>
              <a:t>Conclusion</a:t>
            </a:r>
          </a:p>
          <a:p>
            <a:endParaRPr lang="en-US" sz="2000" dirty="0"/>
          </a:p>
        </p:txBody>
      </p:sp>
    </p:spTree>
    <p:extLst>
      <p:ext uri="{BB962C8B-B14F-4D97-AF65-F5344CB8AC3E}">
        <p14:creationId xmlns:p14="http://schemas.microsoft.com/office/powerpoint/2010/main" val="2786546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454660" y="413764"/>
            <a:ext cx="9644380" cy="707886"/>
          </a:xfrm>
          <a:prstGeom prst="rect">
            <a:avLst/>
          </a:prstGeom>
          <a:noFill/>
        </p:spPr>
        <p:txBody>
          <a:bodyPr wrap="square">
            <a:spAutoFit/>
          </a:bodyPr>
          <a:lstStyle/>
          <a:p>
            <a:r>
              <a:rPr lang="en-US" sz="4000" b="1" dirty="0">
                <a:solidFill>
                  <a:srgbClr val="FFFFFF"/>
                </a:solidFill>
                <a:latin typeface="+mj-lt"/>
              </a:rPr>
              <a:t>Predictive Analysis</a:t>
            </a:r>
            <a:endParaRPr lang="en-IN" sz="4000" dirty="0">
              <a:latin typeface="+mj-lt"/>
            </a:endParaRPr>
          </a:p>
        </p:txBody>
      </p:sp>
      <p:pic>
        <p:nvPicPr>
          <p:cNvPr id="3" name="Picture 2">
            <a:extLst>
              <a:ext uri="{FF2B5EF4-FFF2-40B4-BE49-F238E27FC236}">
                <a16:creationId xmlns:a16="http://schemas.microsoft.com/office/drawing/2014/main" id="{1C857230-01DE-5206-4567-381F6604232E}"/>
              </a:ext>
            </a:extLst>
          </p:cNvPr>
          <p:cNvPicPr>
            <a:picLocks noChangeAspect="1"/>
          </p:cNvPicPr>
          <p:nvPr/>
        </p:nvPicPr>
        <p:blipFill>
          <a:blip r:embed="rId2"/>
          <a:stretch>
            <a:fillRect/>
          </a:stretch>
        </p:blipFill>
        <p:spPr>
          <a:xfrm>
            <a:off x="181410" y="1700426"/>
            <a:ext cx="7785500" cy="40261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96A03797-2655-6C69-B7C6-770C2F273B0B}"/>
              </a:ext>
            </a:extLst>
          </p:cNvPr>
          <p:cNvPicPr>
            <a:picLocks noChangeAspect="1"/>
          </p:cNvPicPr>
          <p:nvPr/>
        </p:nvPicPr>
        <p:blipFill>
          <a:blip r:embed="rId3"/>
          <a:stretch>
            <a:fillRect/>
          </a:stretch>
        </p:blipFill>
        <p:spPr>
          <a:xfrm>
            <a:off x="6128808" y="5604483"/>
            <a:ext cx="5810549" cy="10541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464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454660" y="413764"/>
            <a:ext cx="9644380" cy="707886"/>
          </a:xfrm>
          <a:prstGeom prst="rect">
            <a:avLst/>
          </a:prstGeom>
          <a:noFill/>
        </p:spPr>
        <p:txBody>
          <a:bodyPr wrap="square">
            <a:spAutoFit/>
          </a:bodyPr>
          <a:lstStyle/>
          <a:p>
            <a:r>
              <a:rPr lang="en-US" sz="4000" b="1" dirty="0">
                <a:solidFill>
                  <a:srgbClr val="FFFFFF"/>
                </a:solidFill>
                <a:latin typeface="+mj-lt"/>
              </a:rPr>
              <a:t>Predictive Analysis</a:t>
            </a:r>
            <a:endParaRPr lang="en-IN" sz="4000" dirty="0">
              <a:latin typeface="+mj-lt"/>
            </a:endParaRPr>
          </a:p>
        </p:txBody>
      </p:sp>
      <p:pic>
        <p:nvPicPr>
          <p:cNvPr id="4" name="Picture 3">
            <a:extLst>
              <a:ext uri="{FF2B5EF4-FFF2-40B4-BE49-F238E27FC236}">
                <a16:creationId xmlns:a16="http://schemas.microsoft.com/office/drawing/2014/main" id="{E084F2FE-AF2E-7633-9AE0-18232767F25F}"/>
              </a:ext>
            </a:extLst>
          </p:cNvPr>
          <p:cNvPicPr>
            <a:picLocks noChangeAspect="1"/>
          </p:cNvPicPr>
          <p:nvPr/>
        </p:nvPicPr>
        <p:blipFill>
          <a:blip r:embed="rId2"/>
          <a:stretch>
            <a:fillRect/>
          </a:stretch>
        </p:blipFill>
        <p:spPr>
          <a:xfrm>
            <a:off x="182880" y="1737554"/>
            <a:ext cx="5381157" cy="33828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485BE494-9B22-04CC-658B-C7C2831B1A59}"/>
              </a:ext>
            </a:extLst>
          </p:cNvPr>
          <p:cNvPicPr>
            <a:picLocks noChangeAspect="1"/>
          </p:cNvPicPr>
          <p:nvPr/>
        </p:nvPicPr>
        <p:blipFill>
          <a:blip r:embed="rId3"/>
          <a:stretch>
            <a:fillRect/>
          </a:stretch>
        </p:blipFill>
        <p:spPr>
          <a:xfrm>
            <a:off x="375920" y="5281437"/>
            <a:ext cx="4010782" cy="14155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7FC2F39D-1A17-D801-7531-5591216B96F4}"/>
              </a:ext>
            </a:extLst>
          </p:cNvPr>
          <p:cNvPicPr>
            <a:picLocks noChangeAspect="1"/>
          </p:cNvPicPr>
          <p:nvPr/>
        </p:nvPicPr>
        <p:blipFill>
          <a:blip r:embed="rId4"/>
          <a:stretch>
            <a:fillRect/>
          </a:stretch>
        </p:blipFill>
        <p:spPr>
          <a:xfrm>
            <a:off x="5972409" y="413764"/>
            <a:ext cx="5109380" cy="33167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00A3C7C0-9F6C-A1B6-738E-02319A73BF24}"/>
              </a:ext>
            </a:extLst>
          </p:cNvPr>
          <p:cNvSpPr txBox="1"/>
          <p:nvPr/>
        </p:nvSpPr>
        <p:spPr>
          <a:xfrm>
            <a:off x="5732632" y="3847682"/>
            <a:ext cx="632555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 line plot showing how the accuracy changes as 'k' varies. </a:t>
            </a:r>
          </a:p>
          <a:p>
            <a:pPr algn="just"/>
            <a:endParaRPr lang="en-US" sz="1400" dirty="0"/>
          </a:p>
          <a:p>
            <a:pPr marL="285750" indent="-285750" algn="just">
              <a:buFont typeface="Arial" panose="020B0604020202020204" pitchFamily="34" charset="0"/>
              <a:buChar char="•"/>
            </a:pPr>
            <a:r>
              <a:rPr lang="en-US" sz="1400" dirty="0"/>
              <a:t>The accuracy of the KNN model increases from 0.65 to 0.72 as the number of nearest neighbors increases from 0 to 10. </a:t>
            </a:r>
          </a:p>
          <a:p>
            <a:pPr algn="just"/>
            <a:endParaRPr lang="en-US" sz="1400" dirty="0"/>
          </a:p>
          <a:p>
            <a:pPr marL="285750" indent="-285750" algn="just">
              <a:buFont typeface="Arial" panose="020B0604020202020204" pitchFamily="34" charset="0"/>
              <a:buChar char="•"/>
            </a:pPr>
            <a:r>
              <a:rPr lang="en-US" sz="1400" dirty="0"/>
              <a:t>After that point, the accuracy of the model begins to decrease. This suggests that the optimal value of K for this dataset is between 10 and 15. </a:t>
            </a:r>
          </a:p>
          <a:p>
            <a:pPr algn="just"/>
            <a:endParaRPr lang="en-US" sz="1400" dirty="0"/>
          </a:p>
          <a:p>
            <a:pPr marL="285750" indent="-285750" algn="just">
              <a:buFont typeface="Arial" panose="020B0604020202020204" pitchFamily="34" charset="0"/>
              <a:buChar char="•"/>
            </a:pPr>
            <a:r>
              <a:rPr lang="en-US" sz="1400" dirty="0"/>
              <a:t>Based on the plot, it is likely that the KNN model is overfitting the training data when the number of nearest neighbors is greater than 10. </a:t>
            </a:r>
          </a:p>
          <a:p>
            <a:pPr algn="just"/>
            <a:endParaRPr lang="en-US" sz="1400" dirty="0"/>
          </a:p>
          <a:p>
            <a:pPr marL="285750" indent="-285750" algn="just">
              <a:buFont typeface="Arial" panose="020B0604020202020204" pitchFamily="34" charset="0"/>
              <a:buChar char="•"/>
            </a:pPr>
            <a:r>
              <a:rPr lang="en-US" sz="1400" dirty="0"/>
              <a:t>This is because the model is becoming too complex and is learning the noise in the training data.</a:t>
            </a:r>
            <a:endParaRPr lang="en-IN" sz="1400" dirty="0"/>
          </a:p>
        </p:txBody>
      </p:sp>
    </p:spTree>
    <p:extLst>
      <p:ext uri="{BB962C8B-B14F-4D97-AF65-F5344CB8AC3E}">
        <p14:creationId xmlns:p14="http://schemas.microsoft.com/office/powerpoint/2010/main" val="131491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454660" y="413764"/>
            <a:ext cx="9644380" cy="707886"/>
          </a:xfrm>
          <a:prstGeom prst="rect">
            <a:avLst/>
          </a:prstGeom>
          <a:noFill/>
        </p:spPr>
        <p:txBody>
          <a:bodyPr wrap="square">
            <a:spAutoFit/>
          </a:bodyPr>
          <a:lstStyle/>
          <a:p>
            <a:r>
              <a:rPr lang="en-US" sz="4000" b="1" dirty="0">
                <a:solidFill>
                  <a:srgbClr val="FFFFFF"/>
                </a:solidFill>
                <a:latin typeface="+mj-lt"/>
              </a:rPr>
              <a:t>Predictive Analysis</a:t>
            </a:r>
            <a:endParaRPr lang="en-IN" sz="4000" dirty="0">
              <a:latin typeface="+mj-lt"/>
            </a:endParaRPr>
          </a:p>
        </p:txBody>
      </p:sp>
      <p:pic>
        <p:nvPicPr>
          <p:cNvPr id="3" name="Picture 2">
            <a:extLst>
              <a:ext uri="{FF2B5EF4-FFF2-40B4-BE49-F238E27FC236}">
                <a16:creationId xmlns:a16="http://schemas.microsoft.com/office/drawing/2014/main" id="{B909489A-CED8-5FEF-DDD6-3C7BA5C891DA}"/>
              </a:ext>
            </a:extLst>
          </p:cNvPr>
          <p:cNvPicPr>
            <a:picLocks noChangeAspect="1"/>
          </p:cNvPicPr>
          <p:nvPr/>
        </p:nvPicPr>
        <p:blipFill>
          <a:blip r:embed="rId2"/>
          <a:stretch>
            <a:fillRect/>
          </a:stretch>
        </p:blipFill>
        <p:spPr>
          <a:xfrm>
            <a:off x="294640" y="1699321"/>
            <a:ext cx="4585476" cy="11715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6F42854E-F621-8F94-B3CB-01775F5C01E0}"/>
              </a:ext>
            </a:extLst>
          </p:cNvPr>
          <p:cNvPicPr>
            <a:picLocks noChangeAspect="1"/>
          </p:cNvPicPr>
          <p:nvPr/>
        </p:nvPicPr>
        <p:blipFill>
          <a:blip r:embed="rId3"/>
          <a:stretch>
            <a:fillRect/>
          </a:stretch>
        </p:blipFill>
        <p:spPr>
          <a:xfrm>
            <a:off x="294640" y="3147699"/>
            <a:ext cx="4153113" cy="8953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13466A84-AB7A-CCE0-ABBC-A1379A1452C6}"/>
              </a:ext>
            </a:extLst>
          </p:cNvPr>
          <p:cNvPicPr>
            <a:picLocks noChangeAspect="1"/>
          </p:cNvPicPr>
          <p:nvPr/>
        </p:nvPicPr>
        <p:blipFill>
          <a:blip r:embed="rId4"/>
          <a:stretch>
            <a:fillRect/>
          </a:stretch>
        </p:blipFill>
        <p:spPr>
          <a:xfrm>
            <a:off x="294640" y="4282412"/>
            <a:ext cx="4585476" cy="23362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1B59FF89-C53E-9F40-574C-E1663C960485}"/>
              </a:ext>
            </a:extLst>
          </p:cNvPr>
          <p:cNvSpPr txBox="1"/>
          <p:nvPr/>
        </p:nvSpPr>
        <p:spPr>
          <a:xfrm>
            <a:off x="5486400" y="1942711"/>
            <a:ext cx="6258560" cy="418576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This image shows a box and whisker plot of electric range vs EVT encoded.</a:t>
            </a:r>
          </a:p>
          <a:p>
            <a:pPr algn="just"/>
            <a:endParaRPr lang="en-US" sz="1400" dirty="0"/>
          </a:p>
          <a:p>
            <a:pPr marL="285750" indent="-285750" algn="just">
              <a:buFont typeface="Arial" panose="020B0604020202020204" pitchFamily="34" charset="0"/>
              <a:buChar char="•"/>
            </a:pPr>
            <a:r>
              <a:rPr lang="en-US" sz="1400" dirty="0"/>
              <a:t> The box represents the middle 50% of the data, with the whiskers extending to the most extreme points that are still within 1.5 times the interquartile range (IQR). </a:t>
            </a:r>
          </a:p>
          <a:p>
            <a:pPr algn="just"/>
            <a:endParaRPr lang="en-US" sz="1400" dirty="0"/>
          </a:p>
          <a:p>
            <a:pPr marL="285750" indent="-285750" algn="just">
              <a:buFont typeface="Arial" panose="020B0604020202020204" pitchFamily="34" charset="0"/>
              <a:buChar char="•"/>
            </a:pPr>
            <a:r>
              <a:rPr lang="en-US" sz="1400" dirty="0"/>
              <a:t>The plot shows that there is a positive correlation between the electric range and EVT encoded. This means that as EVT encoded increases, so does the electric range. </a:t>
            </a:r>
          </a:p>
          <a:p>
            <a:pPr algn="just"/>
            <a:endParaRPr lang="en-US" sz="1400" dirty="0"/>
          </a:p>
          <a:p>
            <a:pPr marL="285750" indent="-285750" algn="just">
              <a:buFont typeface="Arial" panose="020B0604020202020204" pitchFamily="34" charset="0"/>
              <a:buChar char="•"/>
            </a:pPr>
            <a:r>
              <a:rPr lang="en-US" sz="1400" dirty="0"/>
              <a:t>However, there is also a lot of variation in the electric range for each given value of EVT encoded. This is shown by the large size of the boxes.</a:t>
            </a:r>
            <a:br>
              <a:rPr lang="en-US" sz="1400" dirty="0"/>
            </a:br>
            <a:endParaRPr lang="en-US" sz="1400" dirty="0"/>
          </a:p>
          <a:p>
            <a:pPr marL="285750" indent="-285750" algn="just">
              <a:buFont typeface="Arial" panose="020B0604020202020204" pitchFamily="34" charset="0"/>
              <a:buChar char="•"/>
            </a:pPr>
            <a:r>
              <a:rPr lang="en-US" sz="1400" dirty="0"/>
              <a:t>One possible explanation for this variation is that other factors also affect electric range, such as the type of vehicle, the weight of the vehicle, and the driving conditions</a:t>
            </a:r>
          </a:p>
          <a:p>
            <a:pPr algn="just"/>
            <a:endParaRPr lang="en-US" sz="1400" dirty="0"/>
          </a:p>
          <a:p>
            <a:pPr marL="285750" indent="-285750" algn="just">
              <a:buFont typeface="Arial" panose="020B0604020202020204" pitchFamily="34" charset="0"/>
              <a:buChar char="•"/>
            </a:pPr>
            <a:r>
              <a:rPr lang="en-US" sz="1400" dirty="0"/>
              <a:t>Overall, the plot suggests that EVT encoded is a good predictor of electric range, but it is not the only factor that affects it.</a:t>
            </a:r>
            <a:endParaRPr lang="en-IN" sz="1400" dirty="0"/>
          </a:p>
        </p:txBody>
      </p:sp>
    </p:spTree>
    <p:extLst>
      <p:ext uri="{BB962C8B-B14F-4D97-AF65-F5344CB8AC3E}">
        <p14:creationId xmlns:p14="http://schemas.microsoft.com/office/powerpoint/2010/main" val="3848359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6" name="Rectangle 1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6B2CC0D-2B67-633B-2B00-26494D9FA41D}"/>
              </a:ext>
            </a:extLst>
          </p:cNvPr>
          <p:cNvSpPr txBox="1"/>
          <p:nvPr/>
        </p:nvSpPr>
        <p:spPr>
          <a:xfrm>
            <a:off x="454660" y="413764"/>
            <a:ext cx="9644380" cy="707886"/>
          </a:xfrm>
          <a:prstGeom prst="rect">
            <a:avLst/>
          </a:prstGeom>
          <a:noFill/>
        </p:spPr>
        <p:txBody>
          <a:bodyPr wrap="square">
            <a:spAutoFit/>
          </a:bodyPr>
          <a:lstStyle/>
          <a:p>
            <a:r>
              <a:rPr lang="en-US" sz="4000" b="1" dirty="0">
                <a:solidFill>
                  <a:srgbClr val="FFFFFF"/>
                </a:solidFill>
                <a:latin typeface="+mj-lt"/>
              </a:rPr>
              <a:t>Predictive Analysis</a:t>
            </a:r>
            <a:endParaRPr lang="en-IN" sz="4000" dirty="0">
              <a:latin typeface="+mj-lt"/>
            </a:endParaRPr>
          </a:p>
        </p:txBody>
      </p:sp>
      <p:pic>
        <p:nvPicPr>
          <p:cNvPr id="2" name="Picture 1">
            <a:extLst>
              <a:ext uri="{FF2B5EF4-FFF2-40B4-BE49-F238E27FC236}">
                <a16:creationId xmlns:a16="http://schemas.microsoft.com/office/drawing/2014/main" id="{AA4BCD56-80E2-CE3D-183E-0BDA6BCD09B3}"/>
              </a:ext>
            </a:extLst>
          </p:cNvPr>
          <p:cNvPicPr>
            <a:picLocks noChangeAspect="1"/>
          </p:cNvPicPr>
          <p:nvPr/>
        </p:nvPicPr>
        <p:blipFill>
          <a:blip r:embed="rId2"/>
          <a:stretch>
            <a:fillRect/>
          </a:stretch>
        </p:blipFill>
        <p:spPr>
          <a:xfrm>
            <a:off x="255897" y="2083085"/>
            <a:ext cx="5724693" cy="33345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AB52AB9A-C7F6-AB60-4868-764DFFBD2512}"/>
              </a:ext>
            </a:extLst>
          </p:cNvPr>
          <p:cNvSpPr txBox="1"/>
          <p:nvPr/>
        </p:nvSpPr>
        <p:spPr>
          <a:xfrm>
            <a:off x="6629861" y="1989225"/>
            <a:ext cx="5306241"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plot also shows there is a negative correlation between </a:t>
            </a:r>
            <a:r>
              <a:rPr lang="en-US" sz="1400" dirty="0" err="1"/>
              <a:t>M_Encoded</a:t>
            </a:r>
            <a:r>
              <a:rPr lang="en-US" sz="1400" dirty="0"/>
              <a:t> and Electric Range. </a:t>
            </a:r>
          </a:p>
          <a:p>
            <a:pPr algn="just"/>
            <a:endParaRPr lang="en-US" sz="1400" dirty="0"/>
          </a:p>
          <a:p>
            <a:pPr marL="285750" indent="-285750" algn="just">
              <a:buFont typeface="Arial" panose="020B0604020202020204" pitchFamily="34" charset="0"/>
              <a:buChar char="•"/>
            </a:pPr>
            <a:r>
              <a:rPr lang="en-US" sz="1400" dirty="0"/>
              <a:t>This means that as </a:t>
            </a:r>
            <a:r>
              <a:rPr lang="en-US" sz="1400" dirty="0" err="1"/>
              <a:t>M_Encoded</a:t>
            </a:r>
            <a:r>
              <a:rPr lang="en-US" sz="1400" dirty="0"/>
              <a:t> increases, the Electric Range decreases. However, the correlation between </a:t>
            </a:r>
            <a:r>
              <a:rPr lang="en-US" sz="1400" dirty="0" err="1"/>
              <a:t>M_Encoded</a:t>
            </a:r>
            <a:r>
              <a:rPr lang="en-US" sz="1400" dirty="0"/>
              <a:t> and Electric Range is weaker than the correlation between </a:t>
            </a:r>
            <a:r>
              <a:rPr lang="en-US" sz="1400" dirty="0" err="1"/>
              <a:t>EV_Encoded</a:t>
            </a:r>
            <a:r>
              <a:rPr lang="en-US" sz="1400" dirty="0"/>
              <a:t> and Electric Range.</a:t>
            </a:r>
          </a:p>
          <a:p>
            <a:pPr algn="just"/>
            <a:endParaRPr lang="en-US" sz="1400" dirty="0"/>
          </a:p>
          <a:p>
            <a:pPr marL="285750" indent="-285750" algn="just">
              <a:buFont typeface="Arial" panose="020B0604020202020204" pitchFamily="34" charset="0"/>
              <a:buChar char="•"/>
            </a:pPr>
            <a:r>
              <a:rPr lang="en-US" sz="1400" dirty="0"/>
              <a:t>Overall, the plot suggests that </a:t>
            </a:r>
            <a:r>
              <a:rPr lang="en-US" sz="1400" dirty="0" err="1"/>
              <a:t>EV_Encoded</a:t>
            </a:r>
            <a:r>
              <a:rPr lang="en-US" sz="1400" dirty="0"/>
              <a:t> is a better predictor of Electric Range than </a:t>
            </a:r>
            <a:r>
              <a:rPr lang="en-US" sz="1400" dirty="0" err="1"/>
              <a:t>M_Encoded</a:t>
            </a:r>
            <a:r>
              <a:rPr lang="en-US" sz="1400" dirty="0"/>
              <a:t>. </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However, it is important to note that other factors may also affect the Electric Range, such as the type of vehicle, the weight of the vehicle, and the driving conditions.</a:t>
            </a:r>
            <a:endParaRPr lang="en-IN" sz="1400" dirty="0"/>
          </a:p>
        </p:txBody>
      </p:sp>
    </p:spTree>
    <p:extLst>
      <p:ext uri="{BB962C8B-B14F-4D97-AF65-F5344CB8AC3E}">
        <p14:creationId xmlns:p14="http://schemas.microsoft.com/office/powerpoint/2010/main" val="294023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2876398-3A5A-13CF-9164-A2E42931141F}"/>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Conclusion</a:t>
            </a:r>
            <a:endParaRPr lang="en-US" sz="40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70343743-EA78-B2E3-C153-991FA995ADB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7150" algn="just">
              <a:lnSpc>
                <a:spcPct val="90000"/>
              </a:lnSpc>
              <a:spcAft>
                <a:spcPts val="600"/>
              </a:spcAft>
            </a:pPr>
            <a:r>
              <a:rPr lang="en-US" sz="2000" dirty="0"/>
              <a:t>In conclusion, the analysis offers a comprehensive perspective on the electric vehicle population, combining descriptive insights, visualizations, and actionable recommendations to inform future decisions and research in the realm of electric vehicle adoption.</a:t>
            </a:r>
          </a:p>
        </p:txBody>
      </p:sp>
    </p:spTree>
    <p:extLst>
      <p:ext uri="{BB962C8B-B14F-4D97-AF65-F5344CB8AC3E}">
        <p14:creationId xmlns:p14="http://schemas.microsoft.com/office/powerpoint/2010/main" val="163296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9169D-E44C-CB32-D47B-B4164C89A1C3}"/>
              </a:ext>
            </a:extLst>
          </p:cNvPr>
          <p:cNvSpPr>
            <a:spLocks noGrp="1"/>
          </p:cNvSpPr>
          <p:nvPr>
            <p:ph idx="1"/>
          </p:nvPr>
        </p:nvSpPr>
        <p:spPr>
          <a:xfrm>
            <a:off x="4810259" y="649480"/>
            <a:ext cx="6555347" cy="5546047"/>
          </a:xfrm>
        </p:spPr>
        <p:txBody>
          <a:bodyPr anchor="ctr">
            <a:normAutofit/>
          </a:bodyPr>
          <a:lstStyle/>
          <a:p>
            <a:pPr marL="0" indent="0">
              <a:buNone/>
            </a:pPr>
            <a:r>
              <a:rPr lang="en-IN" sz="4400" dirty="0"/>
              <a:t>THANK YOU !</a:t>
            </a:r>
          </a:p>
        </p:txBody>
      </p:sp>
    </p:spTree>
    <p:extLst>
      <p:ext uri="{BB962C8B-B14F-4D97-AF65-F5344CB8AC3E}">
        <p14:creationId xmlns:p14="http://schemas.microsoft.com/office/powerpoint/2010/main" val="268767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8C5EAF-F537-2B56-2AC6-9AD884A3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5ADE5D-DD9A-D339-FB04-4BAAF73C4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7C6683-B2A7-14E2-0C6E-4DE781106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491632-F5B2-10F3-36BE-48F02600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8395AC-85A9-9E97-794F-79629EA1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A221C-492B-EF3F-8120-E9C32CE6EE3D}"/>
              </a:ext>
            </a:extLst>
          </p:cNvPr>
          <p:cNvSpPr>
            <a:spLocks noGrp="1"/>
          </p:cNvSpPr>
          <p:nvPr>
            <p:ph type="title"/>
          </p:nvPr>
        </p:nvSpPr>
        <p:spPr>
          <a:xfrm>
            <a:off x="459346" y="334775"/>
            <a:ext cx="9895951" cy="1033669"/>
          </a:xfrm>
        </p:spPr>
        <p:txBody>
          <a:bodyPr>
            <a:normAutofit/>
          </a:bodyPr>
          <a:lstStyle/>
          <a:p>
            <a:r>
              <a:rPr lang="en-US" sz="4000" b="1" dirty="0">
                <a:solidFill>
                  <a:srgbClr val="FFFFFF"/>
                </a:solidFill>
              </a:rPr>
              <a:t>Introduction</a:t>
            </a:r>
          </a:p>
        </p:txBody>
      </p:sp>
      <p:graphicFrame>
        <p:nvGraphicFramePr>
          <p:cNvPr id="25" name="Content Placeholder 2">
            <a:extLst>
              <a:ext uri="{FF2B5EF4-FFF2-40B4-BE49-F238E27FC236}">
                <a16:creationId xmlns:a16="http://schemas.microsoft.com/office/drawing/2014/main" id="{3486A0CD-6219-E105-0883-6073F74C89B2}"/>
              </a:ext>
            </a:extLst>
          </p:cNvPr>
          <p:cNvGraphicFramePr>
            <a:graphicFrameLocks noGrp="1"/>
          </p:cNvGraphicFramePr>
          <p:nvPr>
            <p:ph idx="1"/>
            <p:extLst>
              <p:ext uri="{D42A27DB-BD31-4B8C-83A1-F6EECF244321}">
                <p14:modId xmlns:p14="http://schemas.microsoft.com/office/powerpoint/2010/main" val="1832772566"/>
              </p:ext>
            </p:extLst>
          </p:nvPr>
        </p:nvGraphicFramePr>
        <p:xfrm>
          <a:off x="335281" y="1885279"/>
          <a:ext cx="10384430" cy="2265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2">
            <a:extLst>
              <a:ext uri="{FF2B5EF4-FFF2-40B4-BE49-F238E27FC236}">
                <a16:creationId xmlns:a16="http://schemas.microsoft.com/office/drawing/2014/main" id="{8336D76E-1860-091B-6787-82224FD3A256}"/>
              </a:ext>
            </a:extLst>
          </p:cNvPr>
          <p:cNvGraphicFramePr>
            <a:graphicFrameLocks/>
          </p:cNvGraphicFramePr>
          <p:nvPr>
            <p:extLst>
              <p:ext uri="{D42A27DB-BD31-4B8C-83A1-F6EECF244321}">
                <p14:modId xmlns:p14="http://schemas.microsoft.com/office/powerpoint/2010/main" val="1326168545"/>
              </p:ext>
            </p:extLst>
          </p:nvPr>
        </p:nvGraphicFramePr>
        <p:xfrm>
          <a:off x="157590" y="4056680"/>
          <a:ext cx="11109960" cy="2895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1929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1BCDFA-1023-42B4-642A-5833E08E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A92B1-954D-8DF8-9169-5F5764E04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D9EFD0-B72B-7DE3-D74E-5664C9D8E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AEF02D-311C-3905-33A2-748F59AAC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94A68E-7525-76CA-E865-3DD651D75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5C49B-841C-BA68-B007-CBDB29B82E18}"/>
              </a:ext>
            </a:extLst>
          </p:cNvPr>
          <p:cNvSpPr>
            <a:spLocks noGrp="1"/>
          </p:cNvSpPr>
          <p:nvPr>
            <p:ph type="title"/>
          </p:nvPr>
        </p:nvSpPr>
        <p:spPr>
          <a:xfrm>
            <a:off x="459346" y="339610"/>
            <a:ext cx="9895951" cy="1033669"/>
          </a:xfrm>
        </p:spPr>
        <p:txBody>
          <a:bodyPr>
            <a:normAutofit/>
          </a:bodyPr>
          <a:lstStyle/>
          <a:p>
            <a:r>
              <a:rPr lang="en-US" sz="4000" b="1" dirty="0">
                <a:solidFill>
                  <a:srgbClr val="FFFFFF"/>
                </a:solidFill>
              </a:rPr>
              <a:t>About Data</a:t>
            </a:r>
          </a:p>
        </p:txBody>
      </p:sp>
      <p:graphicFrame>
        <p:nvGraphicFramePr>
          <p:cNvPr id="18" name="Content Placeholder 2">
            <a:extLst>
              <a:ext uri="{FF2B5EF4-FFF2-40B4-BE49-F238E27FC236}">
                <a16:creationId xmlns:a16="http://schemas.microsoft.com/office/drawing/2014/main" id="{BCE2E376-BB94-4E04-54C3-99C46FEC34D1}"/>
              </a:ext>
            </a:extLst>
          </p:cNvPr>
          <p:cNvGraphicFramePr>
            <a:graphicFrameLocks noGrp="1"/>
          </p:cNvGraphicFramePr>
          <p:nvPr>
            <p:ph idx="1"/>
            <p:extLst>
              <p:ext uri="{D42A27DB-BD31-4B8C-83A1-F6EECF244321}">
                <p14:modId xmlns:p14="http://schemas.microsoft.com/office/powerpoint/2010/main" val="219670197"/>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60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68B77-E575-A1D0-4C1D-2C7670D7DD50}"/>
              </a:ext>
            </a:extLst>
          </p:cNvPr>
          <p:cNvSpPr>
            <a:spLocks noGrp="1"/>
          </p:cNvSpPr>
          <p:nvPr>
            <p:ph type="title"/>
          </p:nvPr>
        </p:nvSpPr>
        <p:spPr>
          <a:xfrm>
            <a:off x="453129" y="248038"/>
            <a:ext cx="7310306"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Data Loading</a:t>
            </a:r>
          </a:p>
        </p:txBody>
      </p:sp>
      <p:pic>
        <p:nvPicPr>
          <p:cNvPr id="4" name="Picture 3">
            <a:extLst>
              <a:ext uri="{FF2B5EF4-FFF2-40B4-BE49-F238E27FC236}">
                <a16:creationId xmlns:a16="http://schemas.microsoft.com/office/drawing/2014/main" id="{E76218F4-86ED-3FF5-64C0-37EDDE51D563}"/>
              </a:ext>
            </a:extLst>
          </p:cNvPr>
          <p:cNvPicPr>
            <a:picLocks noChangeAspect="1"/>
          </p:cNvPicPr>
          <p:nvPr/>
        </p:nvPicPr>
        <p:blipFill>
          <a:blip r:embed="rId2"/>
          <a:stretch>
            <a:fillRect/>
          </a:stretch>
        </p:blipFill>
        <p:spPr>
          <a:xfrm>
            <a:off x="453128" y="2639622"/>
            <a:ext cx="6643632" cy="1836720"/>
          </a:xfrm>
          <a:prstGeom prst="rect">
            <a:avLst/>
          </a:prstGeom>
        </p:spPr>
      </p:pic>
      <p:pic>
        <p:nvPicPr>
          <p:cNvPr id="9" name="Picture 8">
            <a:extLst>
              <a:ext uri="{FF2B5EF4-FFF2-40B4-BE49-F238E27FC236}">
                <a16:creationId xmlns:a16="http://schemas.microsoft.com/office/drawing/2014/main" id="{5E4412D3-5D50-81A7-37B8-593763ECACCF}"/>
              </a:ext>
            </a:extLst>
          </p:cNvPr>
          <p:cNvPicPr>
            <a:picLocks noChangeAspect="1"/>
          </p:cNvPicPr>
          <p:nvPr/>
        </p:nvPicPr>
        <p:blipFill>
          <a:blip r:embed="rId3"/>
          <a:stretch>
            <a:fillRect/>
          </a:stretch>
        </p:blipFill>
        <p:spPr>
          <a:xfrm>
            <a:off x="7549888" y="1666688"/>
            <a:ext cx="4371510" cy="2684040"/>
          </a:xfrm>
          <a:prstGeom prst="rect">
            <a:avLst/>
          </a:prstGeom>
        </p:spPr>
      </p:pic>
      <p:pic>
        <p:nvPicPr>
          <p:cNvPr id="17" name="Picture 16">
            <a:extLst>
              <a:ext uri="{FF2B5EF4-FFF2-40B4-BE49-F238E27FC236}">
                <a16:creationId xmlns:a16="http://schemas.microsoft.com/office/drawing/2014/main" id="{F6CF8AE1-9BDC-E567-B182-1485A9A23756}"/>
              </a:ext>
            </a:extLst>
          </p:cNvPr>
          <p:cNvPicPr>
            <a:picLocks noChangeAspect="1"/>
          </p:cNvPicPr>
          <p:nvPr/>
        </p:nvPicPr>
        <p:blipFill>
          <a:blip r:embed="rId4"/>
          <a:stretch>
            <a:fillRect/>
          </a:stretch>
        </p:blipFill>
        <p:spPr>
          <a:xfrm>
            <a:off x="7549888" y="4350728"/>
            <a:ext cx="4582132" cy="990059"/>
          </a:xfrm>
          <a:prstGeom prst="rect">
            <a:avLst/>
          </a:prstGeom>
        </p:spPr>
      </p:pic>
      <p:pic>
        <p:nvPicPr>
          <p:cNvPr id="19" name="Picture 18">
            <a:extLst>
              <a:ext uri="{FF2B5EF4-FFF2-40B4-BE49-F238E27FC236}">
                <a16:creationId xmlns:a16="http://schemas.microsoft.com/office/drawing/2014/main" id="{04818F96-91B5-F858-F7BB-21DF14B1A1FD}"/>
              </a:ext>
            </a:extLst>
          </p:cNvPr>
          <p:cNvPicPr>
            <a:picLocks noChangeAspect="1"/>
          </p:cNvPicPr>
          <p:nvPr/>
        </p:nvPicPr>
        <p:blipFill>
          <a:blip r:embed="rId5"/>
          <a:stretch>
            <a:fillRect/>
          </a:stretch>
        </p:blipFill>
        <p:spPr>
          <a:xfrm>
            <a:off x="453128" y="2099773"/>
            <a:ext cx="2869192" cy="420075"/>
          </a:xfrm>
          <a:prstGeom prst="rect">
            <a:avLst/>
          </a:prstGeom>
        </p:spPr>
      </p:pic>
    </p:spTree>
    <p:extLst>
      <p:ext uri="{BB962C8B-B14F-4D97-AF65-F5344CB8AC3E}">
        <p14:creationId xmlns:p14="http://schemas.microsoft.com/office/powerpoint/2010/main" val="24311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2D9ABB-CEDC-B362-71D4-6A89F0FC3FAD}"/>
              </a:ext>
            </a:extLst>
          </p:cNvPr>
          <p:cNvSpPr>
            <a:spLocks noGrp="1"/>
          </p:cNvSpPr>
          <p:nvPr>
            <p:ph type="title"/>
          </p:nvPr>
        </p:nvSpPr>
        <p:spPr>
          <a:xfrm>
            <a:off x="441098" y="399566"/>
            <a:ext cx="10044023" cy="877729"/>
          </a:xfrm>
        </p:spPr>
        <p:txBody>
          <a:bodyPr anchor="ctr">
            <a:normAutofit/>
          </a:bodyPr>
          <a:lstStyle/>
          <a:p>
            <a:r>
              <a:rPr lang="en-US" sz="4000" b="1" dirty="0">
                <a:solidFill>
                  <a:srgbClr val="FFFFFF"/>
                </a:solidFill>
              </a:rPr>
              <a:t>Data Cleaning</a:t>
            </a:r>
          </a:p>
        </p:txBody>
      </p:sp>
      <p:sp>
        <p:nvSpPr>
          <p:cNvPr id="7" name="TextBox 6">
            <a:extLst>
              <a:ext uri="{FF2B5EF4-FFF2-40B4-BE49-F238E27FC236}">
                <a16:creationId xmlns:a16="http://schemas.microsoft.com/office/drawing/2014/main" id="{F6C4043B-5D64-8FD9-1CE4-45594396E4DE}"/>
              </a:ext>
            </a:extLst>
          </p:cNvPr>
          <p:cNvSpPr txBox="1"/>
          <p:nvPr/>
        </p:nvSpPr>
        <p:spPr>
          <a:xfrm>
            <a:off x="-30415" y="3354709"/>
            <a:ext cx="5659055" cy="550279"/>
          </a:xfrm>
          <a:prstGeom prst="rect">
            <a:avLst/>
          </a:prstGeom>
          <a:noFill/>
        </p:spPr>
        <p:txBody>
          <a:bodyPr wrap="square" rtlCol="0">
            <a:spAutoFit/>
          </a:bodyPr>
          <a:lstStyle/>
          <a:p>
            <a:pPr defTabSz="850392">
              <a:spcAft>
                <a:spcPts val="600"/>
              </a:spcAft>
            </a:pPr>
            <a:r>
              <a:rPr lang="en-US" sz="1488" kern="1200" dirty="0">
                <a:solidFill>
                  <a:schemeClr val="tx1"/>
                </a:solidFill>
                <a:latin typeface="+mn-lt"/>
                <a:ea typeface="+mn-ea"/>
                <a:cs typeface="+mn-cs"/>
              </a:rPr>
              <a:t>The dataset has a few missing values in the County, City, Electric Utility , Postal Code, Legislative District, and Vehicle Location columns.</a:t>
            </a:r>
            <a:endParaRPr lang="en-US" sz="1600" dirty="0"/>
          </a:p>
        </p:txBody>
      </p:sp>
      <p:sp>
        <p:nvSpPr>
          <p:cNvPr id="10" name="TextBox 9">
            <a:extLst>
              <a:ext uri="{FF2B5EF4-FFF2-40B4-BE49-F238E27FC236}">
                <a16:creationId xmlns:a16="http://schemas.microsoft.com/office/drawing/2014/main" id="{6FF69DA4-60AF-106B-E7AD-BF0064343567}"/>
              </a:ext>
            </a:extLst>
          </p:cNvPr>
          <p:cNvSpPr txBox="1"/>
          <p:nvPr/>
        </p:nvSpPr>
        <p:spPr>
          <a:xfrm>
            <a:off x="5854170" y="3352578"/>
            <a:ext cx="6337830" cy="317586"/>
          </a:xfrm>
          <a:prstGeom prst="rect">
            <a:avLst/>
          </a:prstGeom>
          <a:noFill/>
        </p:spPr>
        <p:txBody>
          <a:bodyPr wrap="none" rtlCol="0">
            <a:spAutoFit/>
          </a:bodyPr>
          <a:lstStyle/>
          <a:p>
            <a:pPr defTabSz="850392">
              <a:spcAft>
                <a:spcPts val="600"/>
              </a:spcAft>
            </a:pPr>
            <a:r>
              <a:rPr lang="en-US" sz="1488" kern="1200" dirty="0">
                <a:solidFill>
                  <a:schemeClr val="tx1"/>
                </a:solidFill>
                <a:latin typeface="+mn-lt"/>
                <a:ea typeface="+mn-ea"/>
                <a:cs typeface="+mn-cs"/>
              </a:rPr>
              <a:t>Counting the number of unique values in each column of the dataset</a:t>
            </a:r>
            <a:endParaRPr lang="en-US" sz="1600" dirty="0"/>
          </a:p>
        </p:txBody>
      </p:sp>
      <p:pic>
        <p:nvPicPr>
          <p:cNvPr id="4" name="Picture 3">
            <a:extLst>
              <a:ext uri="{FF2B5EF4-FFF2-40B4-BE49-F238E27FC236}">
                <a16:creationId xmlns:a16="http://schemas.microsoft.com/office/drawing/2014/main" id="{C973B7B1-29B5-6F67-B101-DA9707A129EF}"/>
              </a:ext>
            </a:extLst>
          </p:cNvPr>
          <p:cNvPicPr>
            <a:picLocks noChangeAspect="1"/>
          </p:cNvPicPr>
          <p:nvPr/>
        </p:nvPicPr>
        <p:blipFill>
          <a:blip r:embed="rId2"/>
          <a:stretch>
            <a:fillRect/>
          </a:stretch>
        </p:blipFill>
        <p:spPr>
          <a:xfrm>
            <a:off x="238759" y="1630757"/>
            <a:ext cx="3357881" cy="1523331"/>
          </a:xfrm>
          <a:prstGeom prst="rect">
            <a:avLst/>
          </a:prstGeom>
        </p:spPr>
      </p:pic>
      <p:pic>
        <p:nvPicPr>
          <p:cNvPr id="8" name="Picture 7">
            <a:extLst>
              <a:ext uri="{FF2B5EF4-FFF2-40B4-BE49-F238E27FC236}">
                <a16:creationId xmlns:a16="http://schemas.microsoft.com/office/drawing/2014/main" id="{A5DF14FA-9022-B29E-7E65-34BA98FC5C7A}"/>
              </a:ext>
            </a:extLst>
          </p:cNvPr>
          <p:cNvPicPr>
            <a:picLocks noChangeAspect="1"/>
          </p:cNvPicPr>
          <p:nvPr/>
        </p:nvPicPr>
        <p:blipFill>
          <a:blip r:embed="rId3"/>
          <a:stretch>
            <a:fillRect/>
          </a:stretch>
        </p:blipFill>
        <p:spPr>
          <a:xfrm>
            <a:off x="5965765" y="1645405"/>
            <a:ext cx="4427916" cy="1542432"/>
          </a:xfrm>
          <a:prstGeom prst="rect">
            <a:avLst/>
          </a:prstGeom>
        </p:spPr>
      </p:pic>
      <p:pic>
        <p:nvPicPr>
          <p:cNvPr id="20" name="Picture 19">
            <a:extLst>
              <a:ext uri="{FF2B5EF4-FFF2-40B4-BE49-F238E27FC236}">
                <a16:creationId xmlns:a16="http://schemas.microsoft.com/office/drawing/2014/main" id="{04B89975-C858-B64F-99B0-58B453AE4AEC}"/>
              </a:ext>
            </a:extLst>
          </p:cNvPr>
          <p:cNvPicPr>
            <a:picLocks noChangeAspect="1"/>
          </p:cNvPicPr>
          <p:nvPr/>
        </p:nvPicPr>
        <p:blipFill>
          <a:blip r:embed="rId4"/>
          <a:stretch>
            <a:fillRect/>
          </a:stretch>
        </p:blipFill>
        <p:spPr>
          <a:xfrm>
            <a:off x="279396" y="4155096"/>
            <a:ext cx="2505173" cy="2144294"/>
          </a:xfrm>
          <a:prstGeom prst="rect">
            <a:avLst/>
          </a:prstGeom>
        </p:spPr>
      </p:pic>
      <p:pic>
        <p:nvPicPr>
          <p:cNvPr id="25" name="Picture 24">
            <a:extLst>
              <a:ext uri="{FF2B5EF4-FFF2-40B4-BE49-F238E27FC236}">
                <a16:creationId xmlns:a16="http://schemas.microsoft.com/office/drawing/2014/main" id="{64E0A633-2646-A85D-4F66-178061D9ACA2}"/>
              </a:ext>
            </a:extLst>
          </p:cNvPr>
          <p:cNvPicPr>
            <a:picLocks noChangeAspect="1"/>
          </p:cNvPicPr>
          <p:nvPr/>
        </p:nvPicPr>
        <p:blipFill>
          <a:blip r:embed="rId5"/>
          <a:stretch>
            <a:fillRect/>
          </a:stretch>
        </p:blipFill>
        <p:spPr>
          <a:xfrm>
            <a:off x="5965765" y="3864112"/>
            <a:ext cx="6191981" cy="2799939"/>
          </a:xfrm>
          <a:prstGeom prst="rect">
            <a:avLst/>
          </a:prstGeom>
        </p:spPr>
      </p:pic>
    </p:spTree>
    <p:extLst>
      <p:ext uri="{BB962C8B-B14F-4D97-AF65-F5344CB8AC3E}">
        <p14:creationId xmlns:p14="http://schemas.microsoft.com/office/powerpoint/2010/main" val="205579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2D9ABB-CEDC-B362-71D4-6A89F0FC3FAD}"/>
              </a:ext>
            </a:extLst>
          </p:cNvPr>
          <p:cNvSpPr>
            <a:spLocks noGrp="1"/>
          </p:cNvSpPr>
          <p:nvPr>
            <p:ph type="title"/>
          </p:nvPr>
        </p:nvSpPr>
        <p:spPr>
          <a:xfrm>
            <a:off x="441098" y="399566"/>
            <a:ext cx="10044023" cy="877729"/>
          </a:xfrm>
        </p:spPr>
        <p:txBody>
          <a:bodyPr anchor="ctr">
            <a:normAutofit/>
          </a:bodyPr>
          <a:lstStyle/>
          <a:p>
            <a:r>
              <a:rPr lang="en-US" sz="4000" b="1" dirty="0">
                <a:solidFill>
                  <a:srgbClr val="FFFFFF"/>
                </a:solidFill>
              </a:rPr>
              <a:t>Data Cleaning</a:t>
            </a:r>
          </a:p>
        </p:txBody>
      </p:sp>
      <p:pic>
        <p:nvPicPr>
          <p:cNvPr id="3" name="Picture 2">
            <a:extLst>
              <a:ext uri="{FF2B5EF4-FFF2-40B4-BE49-F238E27FC236}">
                <a16:creationId xmlns:a16="http://schemas.microsoft.com/office/drawing/2014/main" id="{62E9B250-D759-60C1-EB42-C72A8C0AD8C1}"/>
              </a:ext>
            </a:extLst>
          </p:cNvPr>
          <p:cNvPicPr>
            <a:picLocks noChangeAspect="1"/>
          </p:cNvPicPr>
          <p:nvPr/>
        </p:nvPicPr>
        <p:blipFill>
          <a:blip r:embed="rId2"/>
          <a:stretch>
            <a:fillRect/>
          </a:stretch>
        </p:blipFill>
        <p:spPr>
          <a:xfrm>
            <a:off x="214420" y="1676861"/>
            <a:ext cx="7584256" cy="1822544"/>
          </a:xfrm>
          <a:prstGeom prst="rect">
            <a:avLst/>
          </a:prstGeom>
        </p:spPr>
      </p:pic>
      <p:pic>
        <p:nvPicPr>
          <p:cNvPr id="6" name="Picture 5">
            <a:extLst>
              <a:ext uri="{FF2B5EF4-FFF2-40B4-BE49-F238E27FC236}">
                <a16:creationId xmlns:a16="http://schemas.microsoft.com/office/drawing/2014/main" id="{F8F23D97-0C2C-503C-5CA7-FE72D669310B}"/>
              </a:ext>
            </a:extLst>
          </p:cNvPr>
          <p:cNvPicPr>
            <a:picLocks noChangeAspect="1"/>
          </p:cNvPicPr>
          <p:nvPr/>
        </p:nvPicPr>
        <p:blipFill>
          <a:blip r:embed="rId3"/>
          <a:stretch>
            <a:fillRect/>
          </a:stretch>
        </p:blipFill>
        <p:spPr>
          <a:xfrm>
            <a:off x="7890187" y="1694863"/>
            <a:ext cx="4301814" cy="1568531"/>
          </a:xfrm>
          <a:prstGeom prst="rect">
            <a:avLst/>
          </a:prstGeom>
        </p:spPr>
      </p:pic>
      <p:pic>
        <p:nvPicPr>
          <p:cNvPr id="11" name="Picture 10">
            <a:extLst>
              <a:ext uri="{FF2B5EF4-FFF2-40B4-BE49-F238E27FC236}">
                <a16:creationId xmlns:a16="http://schemas.microsoft.com/office/drawing/2014/main" id="{FAA26285-A5F0-766E-D9EB-39FD1F6E39DD}"/>
              </a:ext>
            </a:extLst>
          </p:cNvPr>
          <p:cNvPicPr>
            <a:picLocks noChangeAspect="1"/>
          </p:cNvPicPr>
          <p:nvPr/>
        </p:nvPicPr>
        <p:blipFill>
          <a:blip r:embed="rId4"/>
          <a:stretch>
            <a:fillRect/>
          </a:stretch>
        </p:blipFill>
        <p:spPr>
          <a:xfrm>
            <a:off x="214420" y="3603384"/>
            <a:ext cx="6048969" cy="3155509"/>
          </a:xfrm>
          <a:prstGeom prst="rect">
            <a:avLst/>
          </a:prstGeom>
        </p:spPr>
      </p:pic>
      <p:pic>
        <p:nvPicPr>
          <p:cNvPr id="13" name="Picture 12">
            <a:extLst>
              <a:ext uri="{FF2B5EF4-FFF2-40B4-BE49-F238E27FC236}">
                <a16:creationId xmlns:a16="http://schemas.microsoft.com/office/drawing/2014/main" id="{EC19C870-6660-0124-A001-827E195BBF70}"/>
              </a:ext>
            </a:extLst>
          </p:cNvPr>
          <p:cNvPicPr>
            <a:picLocks noChangeAspect="1"/>
          </p:cNvPicPr>
          <p:nvPr/>
        </p:nvPicPr>
        <p:blipFill>
          <a:blip r:embed="rId5"/>
          <a:stretch>
            <a:fillRect/>
          </a:stretch>
        </p:blipFill>
        <p:spPr>
          <a:xfrm>
            <a:off x="8013096" y="3499405"/>
            <a:ext cx="3645232" cy="1274713"/>
          </a:xfrm>
          <a:prstGeom prst="rect">
            <a:avLst/>
          </a:prstGeom>
        </p:spPr>
      </p:pic>
    </p:spTree>
    <p:extLst>
      <p:ext uri="{BB962C8B-B14F-4D97-AF65-F5344CB8AC3E}">
        <p14:creationId xmlns:p14="http://schemas.microsoft.com/office/powerpoint/2010/main" val="364084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2D9ABB-CEDC-B362-71D4-6A89F0FC3FAD}"/>
              </a:ext>
            </a:extLst>
          </p:cNvPr>
          <p:cNvSpPr>
            <a:spLocks noGrp="1"/>
          </p:cNvSpPr>
          <p:nvPr>
            <p:ph type="title"/>
          </p:nvPr>
        </p:nvSpPr>
        <p:spPr>
          <a:xfrm>
            <a:off x="441098" y="399566"/>
            <a:ext cx="10044023" cy="877729"/>
          </a:xfrm>
        </p:spPr>
        <p:txBody>
          <a:bodyPr anchor="ctr">
            <a:normAutofit/>
          </a:bodyPr>
          <a:lstStyle/>
          <a:p>
            <a:r>
              <a:rPr lang="en-US" sz="4000" b="1" dirty="0">
                <a:solidFill>
                  <a:srgbClr val="FFFFFF"/>
                </a:solidFill>
              </a:rPr>
              <a:t>Data Cleaning</a:t>
            </a:r>
          </a:p>
        </p:txBody>
      </p:sp>
      <p:pic>
        <p:nvPicPr>
          <p:cNvPr id="5" name="Picture 4">
            <a:extLst>
              <a:ext uri="{FF2B5EF4-FFF2-40B4-BE49-F238E27FC236}">
                <a16:creationId xmlns:a16="http://schemas.microsoft.com/office/drawing/2014/main" id="{590B59B7-9286-E5C0-F826-B0B202C592F5}"/>
              </a:ext>
            </a:extLst>
          </p:cNvPr>
          <p:cNvPicPr>
            <a:picLocks noChangeAspect="1"/>
          </p:cNvPicPr>
          <p:nvPr/>
        </p:nvPicPr>
        <p:blipFill>
          <a:blip r:embed="rId2"/>
          <a:stretch>
            <a:fillRect/>
          </a:stretch>
        </p:blipFill>
        <p:spPr>
          <a:xfrm>
            <a:off x="441098" y="1975521"/>
            <a:ext cx="9893808" cy="4057859"/>
          </a:xfrm>
          <a:prstGeom prst="rect">
            <a:avLst/>
          </a:prstGeom>
        </p:spPr>
      </p:pic>
    </p:spTree>
    <p:extLst>
      <p:ext uri="{BB962C8B-B14F-4D97-AF65-F5344CB8AC3E}">
        <p14:creationId xmlns:p14="http://schemas.microsoft.com/office/powerpoint/2010/main" val="243637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 name="Rectangle 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FB4F38-3F7B-9180-E0F8-AAE43242904B}"/>
              </a:ext>
            </a:extLst>
          </p:cNvPr>
          <p:cNvSpPr>
            <a:spLocks noGrp="1"/>
          </p:cNvSpPr>
          <p:nvPr>
            <p:ph type="title"/>
          </p:nvPr>
        </p:nvSpPr>
        <p:spPr>
          <a:xfrm>
            <a:off x="365760" y="319314"/>
            <a:ext cx="10483215" cy="1030515"/>
          </a:xfrm>
        </p:spPr>
        <p:txBody>
          <a:bodyPr vert="horz" lIns="91440" tIns="45720" rIns="91440" bIns="45720" rtlCol="0" anchor="ctr">
            <a:normAutofit/>
          </a:bodyPr>
          <a:lstStyle/>
          <a:p>
            <a:r>
              <a:rPr lang="en-US" sz="4000" b="1" dirty="0">
                <a:solidFill>
                  <a:srgbClr val="FFFFFF"/>
                </a:solidFill>
              </a:rPr>
              <a:t>Exploratory Data Analysis (EDA)</a:t>
            </a:r>
          </a:p>
        </p:txBody>
      </p:sp>
      <p:pic>
        <p:nvPicPr>
          <p:cNvPr id="9" name="Picture 8">
            <a:extLst>
              <a:ext uri="{FF2B5EF4-FFF2-40B4-BE49-F238E27FC236}">
                <a16:creationId xmlns:a16="http://schemas.microsoft.com/office/drawing/2014/main" id="{0EE94657-6DB9-DDFE-9EB6-DCB3B31AA6A7}"/>
              </a:ext>
            </a:extLst>
          </p:cNvPr>
          <p:cNvPicPr>
            <a:picLocks noChangeAspect="1"/>
          </p:cNvPicPr>
          <p:nvPr/>
        </p:nvPicPr>
        <p:blipFill>
          <a:blip r:embed="rId2"/>
          <a:stretch>
            <a:fillRect/>
          </a:stretch>
        </p:blipFill>
        <p:spPr>
          <a:xfrm>
            <a:off x="178175" y="1810978"/>
            <a:ext cx="5891290" cy="2537502"/>
          </a:xfrm>
          <a:prstGeom prst="rect">
            <a:avLst/>
          </a:prstGeom>
        </p:spPr>
      </p:pic>
      <p:pic>
        <p:nvPicPr>
          <p:cNvPr id="20" name="Picture 19">
            <a:extLst>
              <a:ext uri="{FF2B5EF4-FFF2-40B4-BE49-F238E27FC236}">
                <a16:creationId xmlns:a16="http://schemas.microsoft.com/office/drawing/2014/main" id="{87CA0D94-84EB-551E-A4E9-4DB77B57A805}"/>
              </a:ext>
            </a:extLst>
          </p:cNvPr>
          <p:cNvPicPr>
            <a:picLocks noChangeAspect="1"/>
          </p:cNvPicPr>
          <p:nvPr/>
        </p:nvPicPr>
        <p:blipFill>
          <a:blip r:embed="rId3"/>
          <a:stretch>
            <a:fillRect/>
          </a:stretch>
        </p:blipFill>
        <p:spPr>
          <a:xfrm>
            <a:off x="6362916" y="1694543"/>
            <a:ext cx="5608641" cy="3194795"/>
          </a:xfrm>
          <a:prstGeom prst="rect">
            <a:avLst/>
          </a:prstGeom>
        </p:spPr>
      </p:pic>
    </p:spTree>
    <p:extLst>
      <p:ext uri="{BB962C8B-B14F-4D97-AF65-F5344CB8AC3E}">
        <p14:creationId xmlns:p14="http://schemas.microsoft.com/office/powerpoint/2010/main" val="18722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TotalTime>
  <Words>1413</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Electric Vehicle Population data</vt:lpstr>
      <vt:lpstr>Agenda </vt:lpstr>
      <vt:lpstr>Introduction</vt:lpstr>
      <vt:lpstr>About Data</vt:lpstr>
      <vt:lpstr>Data Loading</vt:lpstr>
      <vt:lpstr>Data Cleaning</vt:lpstr>
      <vt:lpstr>Data Cleaning</vt:lpstr>
      <vt:lpstr>Data Cleaning</vt:lpstr>
      <vt:lpstr>Exploratory Data Analysis (EDA)</vt:lpstr>
      <vt:lpstr>Exploratory Data Analysis (EDA)</vt:lpstr>
      <vt:lpstr>Q1: What are the current trends in electric vehicle adoption in the dataset's region?</vt:lpstr>
      <vt:lpstr>Q2: Are there demographic patterns that influence EV adoption?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Population data</dc:title>
  <dc:creator>Dusane, Ms. Chitra Dhananjay</dc:creator>
  <cp:lastModifiedBy>Desai, Shreeya</cp:lastModifiedBy>
  <cp:revision>76</cp:revision>
  <dcterms:created xsi:type="dcterms:W3CDTF">2023-12-10T05:38:02Z</dcterms:created>
  <dcterms:modified xsi:type="dcterms:W3CDTF">2023-12-10T23:34:00Z</dcterms:modified>
</cp:coreProperties>
</file>