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64" r:id="rId7"/>
    <p:sldId id="258" r:id="rId8"/>
    <p:sldId id="269" r:id="rId9"/>
    <p:sldId id="270" r:id="rId10"/>
    <p:sldId id="260" r:id="rId11"/>
    <p:sldId id="261" r:id="rId12"/>
    <p:sldId id="259" r:id="rId13"/>
    <p:sldId id="272"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0759" autoAdjust="0"/>
  </p:normalViewPr>
  <p:slideViewPr>
    <p:cSldViewPr snapToGrid="0">
      <p:cViewPr varScale="1">
        <p:scale>
          <a:sx n="57" d="100"/>
          <a:sy n="57" d="100"/>
        </p:scale>
        <p:origin x="992"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lIns="201168"/>
        <a:lstStyle/>
        <a:p>
          <a:pPr marL="0">
            <a:lnSpc>
              <a:spcPct val="100000"/>
            </a:lnSpc>
          </a:pPr>
          <a:r>
            <a:rPr lang="en-US" sz="1400" spc="50" baseline="0" dirty="0">
              <a:latin typeface="+mn-lt"/>
            </a:rPr>
            <a:t>Requirement gathering and </a:t>
          </a:r>
          <a:r>
            <a:rPr lang="en-US" sz="1400" spc="50" baseline="0">
              <a:latin typeface="+mn-lt"/>
            </a:rPr>
            <a:t>Analyzing </a:t>
          </a:r>
          <a:endParaRPr lang="en-US" sz="1400" spc="50" baseline="0" dirty="0">
            <a:latin typeface="+mn-lt"/>
          </a:endParaRP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ARCHITECTURE</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Report and Database Design</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Creating DB, Loading data and  Writing queries and</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TESTING</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BUILDING DB</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Performing Testcases </a:t>
          </a:r>
        </a:p>
      </dgm:t>
    </dgm:pt>
    <dgm:pt modelId="{80230EB7-7230-4881-A631-309C07417378}" type="sibTrans" cxnId="{711E093C-AD42-45A4-8D40-A2D39702062E}">
      <dgm:prSet/>
      <dgm:spPr/>
      <dgm:t>
        <a:bodyPr/>
        <a:lstStyle/>
        <a:p>
          <a:endParaRPr lang="en-US">
            <a:latin typeface="+mn-lt"/>
          </a:endParaRPr>
        </a:p>
      </dgm:t>
    </dgm:pt>
    <dgm:pt modelId="{BCBC007E-0269-421B-9C41-DE26D5C3A822}" type="parTrans" cxnId="{711E093C-AD42-45A4-8D40-A2D39702062E}">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1168"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Requirement gathering and </a:t>
          </a:r>
          <a:r>
            <a:rPr lang="en-US" sz="1400" kern="1200" spc="50" baseline="0">
              <a:latin typeface="+mn-lt"/>
            </a:rPr>
            <a:t>Analyzing </a:t>
          </a:r>
          <a:endParaRPr lang="en-US" sz="1400" kern="1200" spc="50" baseline="0" dirty="0">
            <a:latin typeface="+mn-lt"/>
          </a:endParaRP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ARCHITECTURE</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Report and Database Design</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BUILDING DB</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Creating DB, Loading data and  Writing queries and</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TESTING</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Performing Testcases </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1/6/2024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135612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862270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29280510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8.xml"/><Relationship Id="rId5" Type="http://schemas.openxmlformats.org/officeDocument/2006/relationships/image" Target="../media/image20.jpeg"/><Relationship Id="rId4" Type="http://schemas.openxmlformats.org/officeDocument/2006/relationships/image" Target="../media/image19.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Database Management System</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i="0" dirty="0">
                <a:solidFill>
                  <a:srgbClr val="4A4A4D"/>
                </a:solidFill>
                <a:effectLst/>
                <a:latin typeface="MarkOT"/>
              </a:rPr>
              <a:t>Healthcare Data Management</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851EF-C27C-736D-9F40-632E5EF49D00}"/>
              </a:ext>
            </a:extLst>
          </p:cNvPr>
          <p:cNvSpPr>
            <a:spLocks noGrp="1"/>
          </p:cNvSpPr>
          <p:nvPr>
            <p:ph type="title"/>
          </p:nvPr>
        </p:nvSpPr>
        <p:spPr>
          <a:xfrm>
            <a:off x="219074" y="136525"/>
            <a:ext cx="7324725" cy="1039132"/>
          </a:xfrm>
        </p:spPr>
        <p:txBody>
          <a:bodyPr/>
          <a:lstStyle/>
          <a:p>
            <a:r>
              <a:rPr lang="en-US" dirty="0"/>
              <a:t>Few of OUR BUSINESS RULES</a:t>
            </a:r>
          </a:p>
        </p:txBody>
      </p:sp>
      <p:sp>
        <p:nvSpPr>
          <p:cNvPr id="3" name="Text Placeholder 2">
            <a:extLst>
              <a:ext uri="{FF2B5EF4-FFF2-40B4-BE49-F238E27FC236}">
                <a16:creationId xmlns:a16="http://schemas.microsoft.com/office/drawing/2014/main" id="{065E62E5-1FEF-60B5-5165-FEAC98C2C5DE}"/>
              </a:ext>
            </a:extLst>
          </p:cNvPr>
          <p:cNvSpPr>
            <a:spLocks noGrp="1"/>
          </p:cNvSpPr>
          <p:nvPr>
            <p:ph type="body" idx="1"/>
          </p:nvPr>
        </p:nvSpPr>
        <p:spPr>
          <a:xfrm>
            <a:off x="219074" y="1330387"/>
            <a:ext cx="9414323" cy="4890109"/>
          </a:xfrm>
        </p:spPr>
        <p:txBody>
          <a:bodyPr>
            <a:noAutofit/>
          </a:bodyPr>
          <a:lstStyle/>
          <a:p>
            <a:r>
              <a:rPr lang="en-US" sz="1600" dirty="0"/>
              <a:t>All patients must provide a valid government-issued ID when checking in for treatment.</a:t>
            </a:r>
          </a:p>
          <a:p>
            <a:r>
              <a:rPr lang="en-US" sz="1600" dirty="0"/>
              <a:t>All medical records must be kept confidential and secure and can only be accessed by authorized personnel.</a:t>
            </a:r>
          </a:p>
          <a:p>
            <a:r>
              <a:rPr lang="en-US" sz="1600" dirty="0"/>
              <a:t>Patients must provide at least 24 hours' notice for any appointment cancellations or rescheduling.</a:t>
            </a:r>
          </a:p>
          <a:p>
            <a:r>
              <a:rPr lang="en-US" sz="1600" dirty="0"/>
              <a:t>Prescription medication must be dispensed in accordance with the prescribing physician's instructions and any applicable laws and regulations.</a:t>
            </a:r>
          </a:p>
          <a:p>
            <a:r>
              <a:rPr lang="en-US" sz="1600" dirty="0"/>
              <a:t>Patients must provide their insurance information before receiving treatment.</a:t>
            </a:r>
          </a:p>
          <a:p>
            <a:r>
              <a:rPr lang="en-US" sz="1600" dirty="0"/>
              <a:t>Insurance claims must be submitted within a certain timeframe (e.g., 30 days) to be eligible for reimbursement.</a:t>
            </a:r>
          </a:p>
          <a:p>
            <a:r>
              <a:rPr lang="en-US" sz="1600" dirty="0"/>
              <a:t>Patients must be notified of any changes to their treatment plan.</a:t>
            </a:r>
          </a:p>
          <a:p>
            <a:r>
              <a:rPr lang="en-US" sz="1600" dirty="0"/>
              <a:t>Healthcare providers must have a valid license to practice.</a:t>
            </a:r>
          </a:p>
          <a:p>
            <a:r>
              <a:rPr lang="en-US" sz="1600" dirty="0"/>
              <a:t>Patients must be given the option to consent to or decline treatment.</a:t>
            </a:r>
          </a:p>
          <a:p>
            <a:r>
              <a:rPr lang="en-US" sz="1600" dirty="0"/>
              <a:t>Healthcare providers must maintain confidentiality and protect the privacy of patient information.</a:t>
            </a:r>
          </a:p>
        </p:txBody>
      </p:sp>
      <p:sp>
        <p:nvSpPr>
          <p:cNvPr id="4" name="Footer Placeholder 3">
            <a:extLst>
              <a:ext uri="{FF2B5EF4-FFF2-40B4-BE49-F238E27FC236}">
                <a16:creationId xmlns:a16="http://schemas.microsoft.com/office/drawing/2014/main" id="{37871763-DD6E-448D-ED7F-C8CBA346DBBD}"/>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DAAE32-9B7A-4A68-705F-26CB4075193A}"/>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2685731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209386" y="2343468"/>
            <a:ext cx="4965700" cy="3727132"/>
          </a:xfrm>
        </p:spPr>
        <p:txBody>
          <a:bodyPr>
            <a:noAutofit/>
          </a:bodyPr>
          <a:lstStyle/>
          <a:p>
            <a:r>
              <a:rPr lang="en-US" dirty="0"/>
              <a:t>Introduction</a:t>
            </a:r>
          </a:p>
          <a:p>
            <a:r>
              <a:rPr lang="en-US" i="0" dirty="0">
                <a:effectLst/>
                <a:latin typeface="MarkOT"/>
              </a:rPr>
              <a:t>Benefits of Healthcare Data Management</a:t>
            </a:r>
          </a:p>
          <a:p>
            <a:r>
              <a:rPr lang="en-US" i="0" dirty="0">
                <a:effectLst/>
                <a:latin typeface="MarkOT"/>
              </a:rPr>
              <a:t>Meet Ou</a:t>
            </a:r>
            <a:r>
              <a:rPr lang="en-US" dirty="0">
                <a:latin typeface="MarkOT"/>
              </a:rPr>
              <a:t>r Team</a:t>
            </a:r>
            <a:endParaRPr lang="en-US" b="1" dirty="0">
              <a:latin typeface="MarkOT"/>
            </a:endParaRPr>
          </a:p>
          <a:p>
            <a:r>
              <a:rPr lang="en-US" b="0" i="0" dirty="0">
                <a:effectLst/>
                <a:latin typeface="MarkOT"/>
              </a:rPr>
              <a:t>Plan for Database </a:t>
            </a:r>
          </a:p>
          <a:p>
            <a:r>
              <a:rPr lang="en-US" dirty="0"/>
              <a:t>Tables</a:t>
            </a:r>
          </a:p>
          <a:p>
            <a:r>
              <a:rPr lang="en-US" dirty="0"/>
              <a:t>Queries</a:t>
            </a:r>
          </a:p>
          <a:p>
            <a:r>
              <a:rPr lang="en-US" dirty="0"/>
              <a:t>ER Diagram</a:t>
            </a:r>
          </a:p>
          <a:p>
            <a:r>
              <a:rPr lang="en-US" dirty="0"/>
              <a:t>Few of our Business Rules</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Yogesh </a:t>
            </a:r>
            <a:r>
              <a:rPr lang="en-US" dirty="0" err="1"/>
              <a:t>Bawale</a:t>
            </a:r>
            <a:endParaRPr lang="en-US" dirty="0"/>
          </a:p>
        </p:txBody>
      </p:sp>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err="1"/>
              <a:t>Saylee</a:t>
            </a:r>
            <a:r>
              <a:rPr lang="en-US" dirty="0"/>
              <a:t> Pawar</a:t>
            </a:r>
          </a:p>
        </p:txBody>
      </p:sp>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err="1"/>
              <a:t>Shreeya</a:t>
            </a:r>
            <a:r>
              <a:rPr lang="en-US" dirty="0"/>
              <a:t> Desai</a:t>
            </a:r>
          </a:p>
        </p:txBody>
      </p:sp>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Unmesha Kupekar</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pic>
        <p:nvPicPr>
          <p:cNvPr id="32" name="Picture Placeholder 31" descr="A person standing on a bridge&#10;&#10;Description automatically generated with low confidence">
            <a:extLst>
              <a:ext uri="{FF2B5EF4-FFF2-40B4-BE49-F238E27FC236}">
                <a16:creationId xmlns:a16="http://schemas.microsoft.com/office/drawing/2014/main" id="{2164B78A-77D9-F709-2BDF-2470D61F97BD}"/>
              </a:ext>
            </a:extLst>
          </p:cNvPr>
          <p:cNvPicPr>
            <a:picLocks noGrp="1" noChangeAspect="1"/>
          </p:cNvPicPr>
          <p:nvPr>
            <p:ph type="pic" sz="quarter" idx="17"/>
          </p:nvPr>
        </p:nvPicPr>
        <p:blipFill rotWithShape="1">
          <a:blip r:embed="rId2"/>
          <a:srcRect l="22316" t="18322" r="22158" b="35971"/>
          <a:stretch/>
        </p:blipFill>
        <p:spPr>
          <a:xfrm>
            <a:off x="8818242" y="2886073"/>
            <a:ext cx="1754950" cy="1926071"/>
          </a:xfrm>
        </p:spPr>
      </p:pic>
      <p:pic>
        <p:nvPicPr>
          <p:cNvPr id="7" name="Picture Placeholder 6" descr="Graphical user interface, application&#10;&#10;Description automatically generated with medium confidence">
            <a:extLst>
              <a:ext uri="{FF2B5EF4-FFF2-40B4-BE49-F238E27FC236}">
                <a16:creationId xmlns:a16="http://schemas.microsoft.com/office/drawing/2014/main" id="{7AF88664-BEB3-5EE6-A70D-093C953D054B}"/>
              </a:ext>
            </a:extLst>
          </p:cNvPr>
          <p:cNvPicPr>
            <a:picLocks noGrp="1" noChangeAspect="1"/>
          </p:cNvPicPr>
          <p:nvPr>
            <p:ph type="pic" sz="quarter" idx="15"/>
          </p:nvPr>
        </p:nvPicPr>
        <p:blipFill>
          <a:blip r:embed="rId3"/>
          <a:srcRect l="7886" r="7886"/>
          <a:stretch>
            <a:fillRect/>
          </a:stretch>
        </p:blipFill>
        <p:spPr/>
      </p:pic>
      <p:pic>
        <p:nvPicPr>
          <p:cNvPr id="14" name="Picture Placeholder 13" descr="A person with dark hair&#10;&#10;Description automatically generated with low confidence">
            <a:extLst>
              <a:ext uri="{FF2B5EF4-FFF2-40B4-BE49-F238E27FC236}">
                <a16:creationId xmlns:a16="http://schemas.microsoft.com/office/drawing/2014/main" id="{0D0424A5-5CEC-DBA1-519A-02D99C9F6328}"/>
              </a:ext>
            </a:extLst>
          </p:cNvPr>
          <p:cNvPicPr>
            <a:picLocks noGrp="1" noChangeAspect="1"/>
          </p:cNvPicPr>
          <p:nvPr>
            <p:ph type="pic" sz="quarter" idx="16"/>
          </p:nvPr>
        </p:nvPicPr>
        <p:blipFill>
          <a:blip r:embed="rId4"/>
          <a:srcRect l="43" r="43"/>
          <a:stretch>
            <a:fillRect/>
          </a:stretch>
        </p:blipFill>
        <p:spPr/>
      </p:pic>
      <p:pic>
        <p:nvPicPr>
          <p:cNvPr id="21" name="Picture Placeholder 20" descr="A person standing in a grassy area with people in the back&#10;&#10;Description automatically generated with low confidence">
            <a:extLst>
              <a:ext uri="{FF2B5EF4-FFF2-40B4-BE49-F238E27FC236}">
                <a16:creationId xmlns:a16="http://schemas.microsoft.com/office/drawing/2014/main" id="{F3BC8417-5823-AD03-DFC0-6C58C9336317}"/>
              </a:ext>
            </a:extLst>
          </p:cNvPr>
          <p:cNvPicPr>
            <a:picLocks noGrp="1" noChangeAspect="1"/>
          </p:cNvPicPr>
          <p:nvPr>
            <p:ph type="pic" sz="quarter" idx="14"/>
          </p:nvPr>
        </p:nvPicPr>
        <p:blipFill rotWithShape="1">
          <a:blip r:embed="rId5"/>
          <a:srcRect l="-856" t="3604" r="856" b="21332"/>
          <a:stretch/>
        </p:blipFill>
        <p:spPr>
          <a:xfrm>
            <a:off x="1487181" y="2886074"/>
            <a:ext cx="1845511" cy="1845511"/>
          </a:xfrm>
        </p:spPr>
      </p:pic>
    </p:spTree>
    <p:extLst>
      <p:ext uri="{BB962C8B-B14F-4D97-AF65-F5344CB8AC3E}">
        <p14:creationId xmlns:p14="http://schemas.microsoft.com/office/powerpoint/2010/main" val="2619301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199236" y="136525"/>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33226" y="1662113"/>
            <a:ext cx="8811190" cy="3536188"/>
          </a:xfrm>
        </p:spPr>
        <p:txBody>
          <a:bodyPr>
            <a:noAutofit/>
          </a:bodyPr>
          <a:lstStyle/>
          <a:p>
            <a:r>
              <a:rPr lang="en-US" sz="2000" dirty="0"/>
              <a:t>The aim of this project is to design and develop a database for the hospital to maintain the records of all patients, and their appointments with doctors, departments, rooms, etc. in the hospital. It also maintains details of usual patient visits, patients being admitted to the hospital, operated patients, and their discharge.</a:t>
            </a:r>
          </a:p>
          <a:p>
            <a:r>
              <a:rPr lang="en-US" sz="2000" b="0" i="0" dirty="0">
                <a:effectLst/>
                <a:latin typeface="MarkOT"/>
              </a:rPr>
              <a:t>Managing the wealth of available healthcare data allows health systems to create holistic views of patients, personalize treatments, improve communication, and enhance health outcomes.</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495300" y="1019175"/>
            <a:ext cx="10515600" cy="1279525"/>
          </a:xfrm>
        </p:spPr>
        <p:txBody>
          <a:bodyPr>
            <a:normAutofit/>
          </a:bodyPr>
          <a:lstStyle/>
          <a:p>
            <a:r>
              <a:rPr lang="en-US" i="0" dirty="0">
                <a:solidFill>
                  <a:srgbClr val="4A4A4D"/>
                </a:solidFill>
                <a:effectLst/>
                <a:latin typeface="MarkOT"/>
              </a:rPr>
              <a:t>Benefits of Healthcare Data Management</a:t>
            </a:r>
            <a:br>
              <a:rPr lang="en-US" i="0" dirty="0">
                <a:solidFill>
                  <a:srgbClr val="4A4A4D"/>
                </a:solidFill>
                <a:effectLst/>
                <a:latin typeface="MarkOT"/>
              </a:rPr>
            </a:br>
            <a:br>
              <a:rPr lang="en-US" i="0" dirty="0">
                <a:solidFill>
                  <a:srgbClr val="4A4A4D"/>
                </a:solidFill>
                <a:effectLst/>
                <a:latin typeface="MarkOT"/>
              </a:rPr>
            </a:br>
            <a:endParaRPr lang="en-US" i="0" dirty="0">
              <a:solidFill>
                <a:srgbClr val="4A4A4D"/>
              </a:solidFill>
              <a:effectLst/>
              <a:latin typeface="MarkOT"/>
            </a:endParaRP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6" name="TextBox 5">
            <a:extLst>
              <a:ext uri="{FF2B5EF4-FFF2-40B4-BE49-F238E27FC236}">
                <a16:creationId xmlns:a16="http://schemas.microsoft.com/office/drawing/2014/main" id="{FEFAECA9-DE52-1880-0808-8FD2D2919FB6}"/>
              </a:ext>
            </a:extLst>
          </p:cNvPr>
          <p:cNvSpPr txBox="1"/>
          <p:nvPr/>
        </p:nvSpPr>
        <p:spPr>
          <a:xfrm>
            <a:off x="685801" y="1651000"/>
            <a:ext cx="10515600" cy="3170099"/>
          </a:xfrm>
          <a:prstGeom prst="rect">
            <a:avLst/>
          </a:prstGeom>
          <a:noFill/>
        </p:spPr>
        <p:txBody>
          <a:bodyPr wrap="square" rtlCol="0">
            <a:spAutoFit/>
          </a:bodyPr>
          <a:lstStyle/>
          <a:p>
            <a:endParaRPr lang="en-US" sz="2000" dirty="0"/>
          </a:p>
          <a:p>
            <a:endParaRPr lang="en-US" sz="2000" dirty="0"/>
          </a:p>
          <a:p>
            <a:pPr marL="285750" indent="-285750">
              <a:buFont typeface="Wingdings" pitchFamily="2" charset="2"/>
              <a:buChar char="Ø"/>
            </a:pPr>
            <a:r>
              <a:rPr lang="en-US" sz="2000" spc="50" dirty="0"/>
              <a:t>Create 360-degree views of consumers, patients, and households. Deploy personalized, guided interactions by integrating data from all available sources.</a:t>
            </a:r>
          </a:p>
          <a:p>
            <a:pPr marL="285750" indent="-285750">
              <a:buFont typeface="Wingdings" pitchFamily="2" charset="2"/>
              <a:buChar char="Ø"/>
            </a:pPr>
            <a:r>
              <a:rPr lang="en-US" sz="2000" spc="50" dirty="0"/>
              <a:t>Enhance patient engagement with predictive modeling and analysis based on healthcare data.</a:t>
            </a:r>
          </a:p>
          <a:p>
            <a:pPr marL="285750" indent="-285750">
              <a:buFont typeface="Wingdings" pitchFamily="2" charset="2"/>
              <a:buChar char="Ø"/>
            </a:pPr>
            <a:r>
              <a:rPr lang="en-US" sz="2000" spc="50" dirty="0"/>
              <a:t>Improve population health outcomes in specific geographic areas by tracking current health trends and predicting upcoming ones.</a:t>
            </a:r>
          </a:p>
          <a:p>
            <a:pPr marL="285750" indent="-285750">
              <a:buFont typeface="Wingdings" pitchFamily="2" charset="2"/>
              <a:buChar char="Ø"/>
            </a:pPr>
            <a:r>
              <a:rPr lang="en-US" sz="2000" spc="50" dirty="0"/>
              <a:t>Make informed, high-impact business decisions based on data insights.</a:t>
            </a:r>
          </a:p>
          <a:p>
            <a:pPr marL="285750" indent="-285750">
              <a:buFont typeface="Wingdings" pitchFamily="2" charset="2"/>
              <a:buChar char="Ø"/>
            </a:pPr>
            <a:r>
              <a:rPr lang="en-US" sz="2000" spc="50" dirty="0"/>
              <a:t>Understand physician activity and align them with the organization’s goals</a:t>
            </a:r>
          </a:p>
        </p:txBody>
      </p:sp>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PLAN FOR Database </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2287742034"/>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1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kern="1200">
                <a:solidFill>
                  <a:schemeClr val="tx1"/>
                </a:solidFill>
                <a:latin typeface="+mj-lt"/>
                <a:ea typeface="+mj-ea"/>
                <a:cs typeface="+mj-cs"/>
              </a:rPr>
              <a:t>TABLES in SQL Healthcare management studies</a:t>
            </a:r>
          </a:p>
        </p:txBody>
      </p:sp>
      <p:sp>
        <p:nvSpPr>
          <p:cNvPr id="21" name="Rectangle 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descr="Table&#10;&#10;Description automatically generated">
            <a:extLst>
              <a:ext uri="{FF2B5EF4-FFF2-40B4-BE49-F238E27FC236}">
                <a16:creationId xmlns:a16="http://schemas.microsoft.com/office/drawing/2014/main" id="{038BF193-1979-6CA1-9E50-04FB87F0F5B9}"/>
              </a:ext>
            </a:extLst>
          </p:cNvPr>
          <p:cNvPicPr>
            <a:picLocks noChangeAspect="1"/>
          </p:cNvPicPr>
          <p:nvPr/>
        </p:nvPicPr>
        <p:blipFill>
          <a:blip r:embed="rId2"/>
          <a:stretch>
            <a:fillRect/>
          </a:stretch>
        </p:blipFill>
        <p:spPr>
          <a:xfrm>
            <a:off x="5153588" y="456714"/>
            <a:ext cx="6843870" cy="5995695"/>
          </a:xfrm>
          <a:prstGeom prst="rect">
            <a:avLst/>
          </a:prstGeom>
        </p:spPr>
      </p:pic>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9847810" y="6356350"/>
            <a:ext cx="1505989" cy="365125"/>
          </a:xfrm>
        </p:spPr>
        <p:txBody>
          <a:bodyPr vert="horz" lIns="91440" tIns="45720" rIns="91440" bIns="45720" rtlCol="0" anchor="ctr">
            <a:normAutofit/>
          </a:bodyPr>
          <a:lstStyle/>
          <a:p>
            <a:pPr>
              <a:spcAft>
                <a:spcPts val="600"/>
              </a:spcAft>
            </a:pPr>
            <a:fld id="{A49DFD55-3C28-40EF-9E31-A92D2E4017FF}" type="slidenum">
              <a:rPr lang="en-US" sz="1200">
                <a:solidFill>
                  <a:schemeClr val="tx1">
                    <a:lumMod val="50000"/>
                    <a:lumOff val="50000"/>
                  </a:schemeClr>
                </a:solidFill>
              </a:rPr>
              <a:pPr>
                <a:spcAft>
                  <a:spcPts val="600"/>
                </a:spcAft>
              </a:pPr>
              <a:t>7</a:t>
            </a:fld>
            <a:endParaRPr lang="en-US" sz="1200">
              <a:solidFill>
                <a:schemeClr val="tx1">
                  <a:lumMod val="50000"/>
                  <a:lumOff val="50000"/>
                </a:schemeClr>
              </a:solidFill>
            </a:endParaRPr>
          </a:p>
        </p:txBody>
      </p:sp>
    </p:spTree>
    <p:extLst>
      <p:ext uri="{BB962C8B-B14F-4D97-AF65-F5344CB8AC3E}">
        <p14:creationId xmlns:p14="http://schemas.microsoft.com/office/powerpoint/2010/main" val="166378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974404" y="378012"/>
            <a:ext cx="2762509" cy="708023"/>
          </a:xfrm>
        </p:spPr>
        <p:txBody>
          <a:bodyPr/>
          <a:lstStyle/>
          <a:p>
            <a:r>
              <a:rPr lang="en-US" dirty="0"/>
              <a:t>Queries</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23" name="TextBox 22">
            <a:extLst>
              <a:ext uri="{FF2B5EF4-FFF2-40B4-BE49-F238E27FC236}">
                <a16:creationId xmlns:a16="http://schemas.microsoft.com/office/drawing/2014/main" id="{E87D0BF3-582E-37E1-D146-4B811DFB7ECA}"/>
              </a:ext>
            </a:extLst>
          </p:cNvPr>
          <p:cNvSpPr txBox="1"/>
          <p:nvPr/>
        </p:nvSpPr>
        <p:spPr>
          <a:xfrm>
            <a:off x="644048" y="1284730"/>
            <a:ext cx="10396602" cy="5478423"/>
          </a:xfrm>
          <a:prstGeom prst="rect">
            <a:avLst/>
          </a:prstGeom>
          <a:noFill/>
        </p:spPr>
        <p:txBody>
          <a:bodyPr wrap="square" rtlCol="0">
            <a:spAutoFit/>
          </a:bodyPr>
          <a:lstStyle/>
          <a:p>
            <a:pPr marL="342900" indent="-342900">
              <a:buAutoNum type="arabicPeriod"/>
            </a:pPr>
            <a:r>
              <a:rPr lang="en-US" sz="1400" dirty="0"/>
              <a:t>Display the active providers(doctors) in the application: </a:t>
            </a:r>
          </a:p>
          <a:p>
            <a:r>
              <a:rPr lang="en-US" sz="1400" dirty="0"/>
              <a:t>Query: select * from doctors where status=0; </a:t>
            </a:r>
          </a:p>
          <a:p>
            <a:endParaRPr lang="en-US" sz="1400" dirty="0"/>
          </a:p>
          <a:p>
            <a:r>
              <a:rPr lang="en-US" sz="1400" dirty="0"/>
              <a:t>2. Display the providers(doctors) and staffs details who are set as default assistant 1 for the provider, ordering by staff id in descending: </a:t>
            </a:r>
          </a:p>
          <a:p>
            <a:r>
              <a:rPr lang="en-US" sz="1400" dirty="0"/>
              <a:t>Query: select </a:t>
            </a:r>
            <a:r>
              <a:rPr lang="en-US" sz="1400" dirty="0" err="1"/>
              <a:t>d.doc_fname</a:t>
            </a:r>
            <a:r>
              <a:rPr lang="en-US" sz="1400" dirty="0"/>
              <a:t>, </a:t>
            </a:r>
            <a:r>
              <a:rPr lang="en-US" sz="1400" dirty="0" err="1"/>
              <a:t>d.doc_lname</a:t>
            </a:r>
            <a:r>
              <a:rPr lang="en-US" sz="1400" dirty="0"/>
              <a:t>, </a:t>
            </a:r>
            <a:r>
              <a:rPr lang="en-US" sz="1400" dirty="0" err="1"/>
              <a:t>d.position</a:t>
            </a:r>
            <a:r>
              <a:rPr lang="en-US" sz="1400" dirty="0"/>
              <a:t>, </a:t>
            </a:r>
            <a:r>
              <a:rPr lang="en-US" sz="1400" dirty="0" err="1"/>
              <a:t>d.dept_id</a:t>
            </a:r>
            <a:r>
              <a:rPr lang="en-US" sz="1400" dirty="0"/>
              <a:t>, </a:t>
            </a:r>
            <a:r>
              <a:rPr lang="en-US" sz="1400" dirty="0" err="1"/>
              <a:t>s.staff_fname</a:t>
            </a:r>
            <a:r>
              <a:rPr lang="en-US" sz="1400" dirty="0"/>
              <a:t>, </a:t>
            </a:r>
            <a:r>
              <a:rPr lang="en-US" sz="1400" dirty="0" err="1"/>
              <a:t>s.staff_lname</a:t>
            </a:r>
            <a:r>
              <a:rPr lang="en-US" sz="1400" dirty="0"/>
              <a:t>, </a:t>
            </a:r>
            <a:r>
              <a:rPr lang="en-US" sz="1400" dirty="0" err="1"/>
              <a:t>s.staff_type</a:t>
            </a:r>
            <a:r>
              <a:rPr lang="en-US" sz="1400" dirty="0"/>
              <a:t> from doctors d inner join staff s on d.default_staff_assistant1 = </a:t>
            </a:r>
            <a:r>
              <a:rPr lang="en-US" sz="1400" dirty="0" err="1"/>
              <a:t>s.staff_id</a:t>
            </a:r>
            <a:r>
              <a:rPr lang="en-US" sz="1400" dirty="0"/>
              <a:t> order by </a:t>
            </a:r>
            <a:r>
              <a:rPr lang="en-US" sz="1400" dirty="0" err="1"/>
              <a:t>s.staff_id</a:t>
            </a:r>
            <a:r>
              <a:rPr lang="en-US" sz="1400" dirty="0"/>
              <a:t> desc ; </a:t>
            </a:r>
          </a:p>
          <a:p>
            <a:endParaRPr lang="en-US" sz="1400" dirty="0"/>
          </a:p>
          <a:p>
            <a:r>
              <a:rPr lang="en-US" sz="1400" dirty="0"/>
              <a:t>3. Display the patients with specific </a:t>
            </a:r>
            <a:r>
              <a:rPr lang="en-US" sz="1400" dirty="0" err="1"/>
              <a:t>bloodtype</a:t>
            </a:r>
            <a:r>
              <a:rPr lang="en-US" sz="1400" dirty="0"/>
              <a:t> and weight greater than 195 , ordering by patient id in descending order: </a:t>
            </a:r>
          </a:p>
          <a:p>
            <a:r>
              <a:rPr lang="en-US" sz="1400" dirty="0"/>
              <a:t>Query: select * from patients where </a:t>
            </a:r>
            <a:r>
              <a:rPr lang="en-US" sz="1400" dirty="0" err="1"/>
              <a:t>bloodtype</a:t>
            </a:r>
            <a:r>
              <a:rPr lang="en-US" sz="1400" dirty="0"/>
              <a:t>='B+' and weight&gt;195 order by </a:t>
            </a:r>
            <a:r>
              <a:rPr lang="en-US" sz="1400" dirty="0" err="1"/>
              <a:t>pid</a:t>
            </a:r>
            <a:r>
              <a:rPr lang="en-US" sz="1400" dirty="0"/>
              <a:t> desc; </a:t>
            </a:r>
          </a:p>
          <a:p>
            <a:endParaRPr lang="en-US" sz="1400" dirty="0"/>
          </a:p>
          <a:p>
            <a:r>
              <a:rPr lang="en-US" sz="1400" dirty="0"/>
              <a:t>4. Display the appointment and patient details with any type of “fall” included in the external cause of injury in order of the cause description: </a:t>
            </a:r>
          </a:p>
          <a:p>
            <a:r>
              <a:rPr lang="en-US" sz="1400" dirty="0"/>
              <a:t>Query: select </a:t>
            </a:r>
            <a:r>
              <a:rPr lang="en-US" sz="1400" dirty="0" err="1"/>
              <a:t>p.fname</a:t>
            </a:r>
            <a:r>
              <a:rPr lang="en-US" sz="1400" dirty="0"/>
              <a:t>, </a:t>
            </a:r>
            <a:r>
              <a:rPr lang="en-US" sz="1400" dirty="0" err="1"/>
              <a:t>p.lname</a:t>
            </a:r>
            <a:r>
              <a:rPr lang="en-US" sz="1400" dirty="0"/>
              <a:t>, </a:t>
            </a:r>
            <a:r>
              <a:rPr lang="en-US" sz="1400" dirty="0" err="1"/>
              <a:t>p.primaryphone</a:t>
            </a:r>
            <a:r>
              <a:rPr lang="en-US" sz="1400" dirty="0"/>
              <a:t>, </a:t>
            </a:r>
            <a:r>
              <a:rPr lang="en-US" sz="1400" dirty="0" err="1"/>
              <a:t>a.appointmentid</a:t>
            </a:r>
            <a:r>
              <a:rPr lang="en-US" sz="1400" dirty="0"/>
              <a:t>, </a:t>
            </a:r>
            <a:r>
              <a:rPr lang="en-US" sz="1400" dirty="0" err="1"/>
              <a:t>a.appointment_day</a:t>
            </a:r>
            <a:r>
              <a:rPr lang="en-US" sz="1400" dirty="0"/>
              <a:t>, </a:t>
            </a:r>
            <a:r>
              <a:rPr lang="en-US" sz="1400" dirty="0" err="1"/>
              <a:t>a.ext_cause_code</a:t>
            </a:r>
            <a:r>
              <a:rPr lang="en-US" sz="1400" dirty="0"/>
              <a:t>, </a:t>
            </a:r>
            <a:r>
              <a:rPr lang="en-US" sz="1400" dirty="0" err="1"/>
              <a:t>e.extcausedesc</a:t>
            </a:r>
            <a:r>
              <a:rPr lang="en-US" sz="1400" dirty="0"/>
              <a:t> from patients p inner join appointments a on </a:t>
            </a:r>
            <a:r>
              <a:rPr lang="en-US" sz="1400" dirty="0" err="1"/>
              <a:t>p.pid</a:t>
            </a:r>
            <a:r>
              <a:rPr lang="en-US" sz="1400" dirty="0"/>
              <a:t> = </a:t>
            </a:r>
            <a:r>
              <a:rPr lang="en-US" sz="1400" dirty="0" err="1"/>
              <a:t>a.patientId</a:t>
            </a:r>
            <a:r>
              <a:rPr lang="en-US" sz="1400" dirty="0"/>
              <a:t> inner join </a:t>
            </a:r>
            <a:r>
              <a:rPr lang="en-US" sz="1400" dirty="0" err="1"/>
              <a:t>external_code</a:t>
            </a:r>
            <a:r>
              <a:rPr lang="en-US" sz="1400" dirty="0"/>
              <a:t> e on </a:t>
            </a:r>
            <a:r>
              <a:rPr lang="en-US" sz="1400" dirty="0" err="1"/>
              <a:t>a.ext_cause_code</a:t>
            </a:r>
            <a:r>
              <a:rPr lang="en-US" sz="1400" dirty="0"/>
              <a:t> = </a:t>
            </a:r>
            <a:r>
              <a:rPr lang="en-US" sz="1400" dirty="0" err="1"/>
              <a:t>e.ExtCauseCode</a:t>
            </a:r>
            <a:r>
              <a:rPr lang="en-US" sz="1400" dirty="0"/>
              <a:t> order by </a:t>
            </a:r>
            <a:r>
              <a:rPr lang="en-US" sz="1400" dirty="0" err="1"/>
              <a:t>p.fname</a:t>
            </a:r>
            <a:r>
              <a:rPr lang="en-US" sz="1400" dirty="0"/>
              <a:t>, </a:t>
            </a:r>
            <a:r>
              <a:rPr lang="en-US" sz="1400" dirty="0" err="1"/>
              <a:t>p.lname</a:t>
            </a:r>
            <a:r>
              <a:rPr lang="en-US" sz="1400" dirty="0"/>
              <a:t> desc; </a:t>
            </a:r>
          </a:p>
          <a:p>
            <a:endParaRPr lang="en-US" sz="1400" dirty="0"/>
          </a:p>
          <a:p>
            <a:r>
              <a:rPr lang="en-US" sz="1400" dirty="0"/>
              <a:t>5. Display the count per patients appointment with more than 1 appointment: </a:t>
            </a:r>
          </a:p>
          <a:p>
            <a:r>
              <a:rPr lang="en-US" sz="1400" dirty="0"/>
              <a:t>Query: select count(*),</a:t>
            </a:r>
            <a:r>
              <a:rPr lang="en-US" sz="1400" dirty="0" err="1"/>
              <a:t>patientId</a:t>
            </a:r>
            <a:r>
              <a:rPr lang="en-US" sz="1400" dirty="0"/>
              <a:t> from appointments group by </a:t>
            </a:r>
            <a:r>
              <a:rPr lang="en-US" sz="1400" dirty="0" err="1"/>
              <a:t>patientId</a:t>
            </a:r>
            <a:r>
              <a:rPr lang="en-US" sz="1400" dirty="0"/>
              <a:t> having count(*) &gt; 1; </a:t>
            </a:r>
          </a:p>
          <a:p>
            <a:endParaRPr lang="en-US" sz="1400" dirty="0"/>
          </a:p>
          <a:p>
            <a:r>
              <a:rPr lang="en-US" sz="1400" dirty="0"/>
              <a:t>6. Display the contact details (primary phone numbers), excluding the blank details if any, and hours for the facility which has bed capacity more than 100 : Query: select </a:t>
            </a:r>
            <a:r>
              <a:rPr lang="en-US" sz="1400" dirty="0" err="1"/>
              <a:t>f.facility_id</a:t>
            </a:r>
            <a:r>
              <a:rPr lang="en-US" sz="1400" dirty="0"/>
              <a:t>, </a:t>
            </a:r>
            <a:r>
              <a:rPr lang="en-US" sz="1400" dirty="0" err="1"/>
              <a:t>f.facility_name</a:t>
            </a:r>
            <a:r>
              <a:rPr lang="en-US" sz="1400" dirty="0"/>
              <a:t>, f.phone1, </a:t>
            </a:r>
            <a:r>
              <a:rPr lang="en-US" sz="1400" dirty="0" err="1"/>
              <a:t>f.hours</a:t>
            </a:r>
            <a:r>
              <a:rPr lang="en-US" sz="1400" dirty="0"/>
              <a:t>, </a:t>
            </a:r>
            <a:r>
              <a:rPr lang="en-US" sz="1400" dirty="0" err="1"/>
              <a:t>b.bed_detail_id</a:t>
            </a:r>
            <a:r>
              <a:rPr lang="en-US" sz="1400" dirty="0"/>
              <a:t>, </a:t>
            </a:r>
            <a:r>
              <a:rPr lang="en-US" sz="1400" dirty="0" err="1"/>
              <a:t>b.bed_capacity_type</a:t>
            </a:r>
            <a:r>
              <a:rPr lang="en-US" sz="1400" dirty="0"/>
              <a:t>, </a:t>
            </a:r>
            <a:r>
              <a:rPr lang="en-US" sz="1400" dirty="0" err="1"/>
              <a:t>b.bed_capacity</a:t>
            </a:r>
            <a:r>
              <a:rPr lang="en-US" sz="1400" dirty="0"/>
              <a:t> from facilities f join beds b on </a:t>
            </a:r>
            <a:r>
              <a:rPr lang="en-US" sz="1400" dirty="0" err="1"/>
              <a:t>f.facility_id</a:t>
            </a:r>
            <a:r>
              <a:rPr lang="en-US" sz="1400" dirty="0"/>
              <a:t> = </a:t>
            </a:r>
            <a:r>
              <a:rPr lang="en-US" sz="1400" dirty="0" err="1"/>
              <a:t>b.facility_id</a:t>
            </a:r>
            <a:r>
              <a:rPr lang="en-US" sz="1400" dirty="0"/>
              <a:t> where </a:t>
            </a:r>
            <a:r>
              <a:rPr lang="en-US" sz="1400" dirty="0" err="1"/>
              <a:t>b.bed_capacity</a:t>
            </a:r>
            <a:r>
              <a:rPr lang="en-US" sz="1400" dirty="0"/>
              <a:t> &gt;100 and f.phone1!='' order by </a:t>
            </a:r>
            <a:r>
              <a:rPr lang="en-US" sz="1400" dirty="0" err="1"/>
              <a:t>f.facility_id</a:t>
            </a:r>
            <a:r>
              <a:rPr lang="en-US" sz="1400" dirty="0"/>
              <a:t>;</a:t>
            </a:r>
          </a:p>
          <a:p>
            <a:endParaRPr lang="en-US" sz="1400" dirty="0"/>
          </a:p>
        </p:txBody>
      </p:sp>
    </p:spTree>
    <p:extLst>
      <p:ext uri="{BB962C8B-B14F-4D97-AF65-F5344CB8AC3E}">
        <p14:creationId xmlns:p14="http://schemas.microsoft.com/office/powerpoint/2010/main" val="142942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4">
            <a:extLst>
              <a:ext uri="{FF2B5EF4-FFF2-40B4-BE49-F238E27FC236}">
                <a16:creationId xmlns:a16="http://schemas.microsoft.com/office/drawing/2014/main" id="{826B4A43-2A34-4B22-882C-D7552FA9C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6">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429BAE5-B200-4FC0-BBC1-8D7C57D1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71" y="0"/>
            <a:ext cx="456510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752156" y="-652454"/>
            <a:ext cx="3920641" cy="1112413"/>
          </a:xfrm>
        </p:spPr>
        <p:txBody>
          <a:bodyPr vert="horz" lIns="91440" tIns="45720" rIns="91440" bIns="45720" rtlCol="0" anchor="b">
            <a:normAutofit/>
          </a:bodyPr>
          <a:lstStyle/>
          <a:p>
            <a:r>
              <a:rPr lang="en-US" sz="1600" kern="1200" dirty="0">
                <a:solidFill>
                  <a:schemeClr val="tx1"/>
                </a:solidFill>
                <a:latin typeface="+mj-lt"/>
                <a:ea typeface="+mj-ea"/>
                <a:cs typeface="+mj-cs"/>
              </a:rPr>
              <a:t>ENTITY-RELATIONSHIP DIAGRAM</a:t>
            </a:r>
          </a:p>
        </p:txBody>
      </p:sp>
      <p:grpSp>
        <p:nvGrpSpPr>
          <p:cNvPr id="43" name="Group 42">
            <a:extLst>
              <a:ext uri="{FF2B5EF4-FFF2-40B4-BE49-F238E27FC236}">
                <a16:creationId xmlns:a16="http://schemas.microsoft.com/office/drawing/2014/main" id="{A9644633-5AE1-44D6-8F5F-6376DDA130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44" name="Rectangle 64">
              <a:extLst>
                <a:ext uri="{FF2B5EF4-FFF2-40B4-BE49-F238E27FC236}">
                  <a16:creationId xmlns:a16="http://schemas.microsoft.com/office/drawing/2014/main" id="{4FA74995-C5A7-4DBF-BFD1-C4831852D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009DC7CE-EC50-455B-AEF3-758096A62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4">
              <a:extLst>
                <a:ext uri="{FF2B5EF4-FFF2-40B4-BE49-F238E27FC236}">
                  <a16:creationId xmlns:a16="http://schemas.microsoft.com/office/drawing/2014/main" id="{680D0724-2EE2-4A8E-B7FC-994977F2A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D7DD4A6B-2000-4A3E-BBCE-637ED6CDD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4">
              <a:extLst>
                <a:ext uri="{FF2B5EF4-FFF2-40B4-BE49-F238E27FC236}">
                  <a16:creationId xmlns:a16="http://schemas.microsoft.com/office/drawing/2014/main" id="{694A6722-0FE9-4640-B93F-C2BAA8956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19F6A010-3765-4FAB-8CCA-7AC189141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2ED876B1-4DDC-4999-864F-EFF32EFF5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2DD9B48A-E7DB-4540-8781-F434856A7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2BEF54FF-8FAE-4B7F-ACE8-52ED70B04E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16F687E9-D21B-46CB-8A13-9BFDA780F6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4">
              <a:extLst>
                <a:ext uri="{FF2B5EF4-FFF2-40B4-BE49-F238E27FC236}">
                  <a16:creationId xmlns:a16="http://schemas.microsoft.com/office/drawing/2014/main" id="{49C0A7C4-BA67-480B-9F9A-E965357562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5C27E413-D9C4-45A2-AB5A-A00612798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76F8DD1F-1A00-4D5A-B979-33A41277C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D16F8034-114D-4513-A6BD-F05ABF9AF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4">
              <a:extLst>
                <a:ext uri="{FF2B5EF4-FFF2-40B4-BE49-F238E27FC236}">
                  <a16:creationId xmlns:a16="http://schemas.microsoft.com/office/drawing/2014/main" id="{1DAD48F0-0B0E-40E2-9ED5-E0FBB99C4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6">
              <a:extLst>
                <a:ext uri="{FF2B5EF4-FFF2-40B4-BE49-F238E27FC236}">
                  <a16:creationId xmlns:a16="http://schemas.microsoft.com/office/drawing/2014/main" id="{A58F217F-BBAB-4ACB-91C0-B119DEFDC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17D6638B-4C45-4C73-AFE3-8C41F939A9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6">
              <a:extLst>
                <a:ext uri="{FF2B5EF4-FFF2-40B4-BE49-F238E27FC236}">
                  <a16:creationId xmlns:a16="http://schemas.microsoft.com/office/drawing/2014/main" id="{31A3013F-24A0-486B-A892-92E42BD741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F4540C9F-BC47-470D-A9C2-4AB05FB4C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A38505B1-1AD2-47B0-8122-2EB533CBA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 name="Picture 29" descr="Timeline&#10;&#10;Description automatically generated">
            <a:extLst>
              <a:ext uri="{FF2B5EF4-FFF2-40B4-BE49-F238E27FC236}">
                <a16:creationId xmlns:a16="http://schemas.microsoft.com/office/drawing/2014/main" id="{B3D0B815-0B49-5222-C326-374144D7FB5D}"/>
              </a:ext>
            </a:extLst>
          </p:cNvPr>
          <p:cNvPicPr>
            <a:picLocks noChangeAspect="1"/>
          </p:cNvPicPr>
          <p:nvPr/>
        </p:nvPicPr>
        <p:blipFill>
          <a:blip r:embed="rId2"/>
          <a:stretch>
            <a:fillRect/>
          </a:stretch>
        </p:blipFill>
        <p:spPr>
          <a:xfrm>
            <a:off x="1074887" y="533111"/>
            <a:ext cx="7625360" cy="5800454"/>
          </a:xfrm>
          <a:prstGeom prst="rect">
            <a:avLst/>
          </a:prstGeom>
        </p:spPr>
      </p:pic>
    </p:spTree>
    <p:extLst>
      <p:ext uri="{BB962C8B-B14F-4D97-AF65-F5344CB8AC3E}">
        <p14:creationId xmlns:p14="http://schemas.microsoft.com/office/powerpoint/2010/main" val="332104327"/>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5826B4-4DD2-4A9B-8D6D-E91CF9C2316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853</Words>
  <Application>Microsoft Office PowerPoint</Application>
  <PresentationFormat>Widescreen</PresentationFormat>
  <Paragraphs>88</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MarkOT</vt:lpstr>
      <vt:lpstr>Tenorite</vt:lpstr>
      <vt:lpstr>Wingdings</vt:lpstr>
      <vt:lpstr>Office Theme</vt:lpstr>
      <vt:lpstr>Database Management System</vt:lpstr>
      <vt:lpstr>AGENDA</vt:lpstr>
      <vt:lpstr>MEET OUR TEAM</vt:lpstr>
      <vt:lpstr>INTRODUCTION</vt:lpstr>
      <vt:lpstr>Benefits of Healthcare Data Management  </vt:lpstr>
      <vt:lpstr>PLAN FOR Database </vt:lpstr>
      <vt:lpstr>TABLES in SQL Healthcare management studies</vt:lpstr>
      <vt:lpstr>Queries</vt:lpstr>
      <vt:lpstr>ENTITY-RELATIONSHIP DIAGRAM</vt:lpstr>
      <vt:lpstr>Few of OUR BUSINESS RULES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2021-05-30T14:07:31Z</dcterms:created>
  <dcterms:modified xsi:type="dcterms:W3CDTF">2024-01-06T08:58:21Z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