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9"/>
  </p:notesMasterIdLst>
  <p:handoutMasterIdLst>
    <p:handoutMasterId r:id="rId20"/>
  </p:handoutMasterIdLst>
  <p:sldIdLst>
    <p:sldId id="267" r:id="rId5"/>
    <p:sldId id="260" r:id="rId6"/>
    <p:sldId id="296" r:id="rId7"/>
    <p:sldId id="297" r:id="rId8"/>
    <p:sldId id="323" r:id="rId9"/>
    <p:sldId id="312" r:id="rId10"/>
    <p:sldId id="315" r:id="rId11"/>
    <p:sldId id="319" r:id="rId12"/>
    <p:sldId id="320" r:id="rId13"/>
    <p:sldId id="321" r:id="rId14"/>
    <p:sldId id="322" r:id="rId15"/>
    <p:sldId id="325" r:id="rId16"/>
    <p:sldId id="327"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0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D26C-9B2C-5F33-BAEF-68EA7EAD4D8C}" v="37" dt="2024-04-23T19:56:55.171"/>
    <p1510:client id="{1BD90324-09B6-F2FB-BCDC-80F127A38279}" v="220" dt="2024-04-23T07:11:16.471"/>
    <p1510:client id="{367DB9C6-BF1C-3613-A310-54AF4CD1BFF2}" v="543" dt="2024-04-23T04:07:02.181"/>
    <p1510:client id="{4DDD275A-FCFE-9BF8-5879-B1236C160C05}" v="537" dt="2024-04-23T06:08:28.836"/>
    <p1510:client id="{547A5650-2674-0193-165A-BBDDFEE3C94E}" v="497" dt="2024-04-23T20:22:28.681"/>
    <p1510:client id="{AA108EC1-8B95-489B-0E83-AED041573219}" v="70" dt="2024-04-23T19:00:38.085"/>
    <p1510:client id="{BBF73E4B-1C49-197D-E80A-19FB2D7C7ED7}" v="471" dt="2024-04-23T15:37:08.485"/>
    <p1510:client id="{BE336053-67B0-AEBB-5118-B019119E263E}" v="224" dt="2024-04-23T20:09:31.978"/>
    <p1510:client id="{D0514107-345B-601B-6F56-5097F1995A4C}" v="714" dt="2024-04-23T21:27:24.417"/>
    <p1510:client id="{D3BB3FEC-1E81-0BD2-6C3C-67A5D68E132D}" v="398" dt="2024-04-23T18:59:34.233"/>
    <p1510:client id="{D8266D5D-ADB9-6E05-F2F0-C81F740712B7}" v="143" dt="2024-04-23T12:59:58.044"/>
    <p1510:client id="{F129E762-3ECB-C428-779C-8B656B5F66DC}" v="15" dt="2024-04-23T20:43:17.669"/>
    <p1510:client id="{F3748C80-ADA2-D34D-A4A2-BCB861118011}" v="97" dt="2024-04-23T21:53:22.714"/>
  </p1510:revLst>
</p1510:revInfo>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5FA67-A5F2-4009-832F-D51ECF561FE7}"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93BF5C1F-85DA-494A-9B69-53910E60ACD9}">
      <dgm:prSet phldr="0"/>
      <dgm:spPr/>
      <dgm:t>
        <a:bodyPr/>
        <a:lstStyle/>
        <a:p>
          <a:pPr rtl="0">
            <a:defRPr b="1"/>
          </a:pPr>
          <a:r>
            <a:rPr lang="en-US" dirty="0">
              <a:latin typeface="Cambria"/>
              <a:ea typeface="Calibri"/>
              <a:cs typeface="Calibri"/>
            </a:rPr>
            <a:t>Usual Drill</a:t>
          </a:r>
          <a:br>
            <a:rPr lang="en-US" dirty="0">
              <a:latin typeface="Cambria"/>
              <a:ea typeface="Calibri"/>
              <a:cs typeface="Calibri"/>
            </a:rPr>
          </a:br>
          <a:endParaRPr lang="en-US" dirty="0">
            <a:latin typeface="Trebuchet MS" panose="020B0603020202020204"/>
            <a:ea typeface="Cambria"/>
          </a:endParaRPr>
        </a:p>
      </dgm:t>
    </dgm:pt>
    <dgm:pt modelId="{3B5C5AD2-79E4-49DF-8F9B-6AABDE74E145}" type="parTrans" cxnId="{84950454-2175-4CAF-841D-F75408C4DDEE}">
      <dgm:prSet/>
      <dgm:spPr/>
    </dgm:pt>
    <dgm:pt modelId="{2369DF27-40FC-447E-A7B1-4822AF795389}" type="sibTrans" cxnId="{84950454-2175-4CAF-841D-F75408C4DDEE}">
      <dgm:prSet/>
      <dgm:spPr/>
      <dgm:t>
        <a:bodyPr/>
        <a:lstStyle/>
        <a:p>
          <a:endParaRPr lang="en-US"/>
        </a:p>
      </dgm:t>
    </dgm:pt>
    <dgm:pt modelId="{3F1A15BF-AA6F-4C37-8869-BA80431B3EDC}">
      <dgm:prSet phldr="0"/>
      <dgm:spPr/>
      <dgm:t>
        <a:bodyPr/>
        <a:lstStyle/>
        <a:p>
          <a:pPr>
            <a:defRPr b="1"/>
          </a:pPr>
          <a:r>
            <a:rPr lang="en-US" dirty="0">
              <a:latin typeface="Cambria"/>
              <a:ea typeface="Calibri"/>
              <a:cs typeface="Calibri"/>
            </a:rPr>
            <a:t>Handling Missing Values</a:t>
          </a:r>
        </a:p>
      </dgm:t>
    </dgm:pt>
    <dgm:pt modelId="{D5B57D41-E7C1-492D-AA99-2AB831E99C3F}" type="parTrans" cxnId="{C0D88006-4E2A-4A52-AE3F-6D17D5A190E2}">
      <dgm:prSet/>
      <dgm:spPr/>
    </dgm:pt>
    <dgm:pt modelId="{1791EE0A-BE93-454D-A5C7-F83803B87E1A}" type="sibTrans" cxnId="{C0D88006-4E2A-4A52-AE3F-6D17D5A190E2}">
      <dgm:prSet/>
      <dgm:spPr/>
      <dgm:t>
        <a:bodyPr/>
        <a:lstStyle/>
        <a:p>
          <a:endParaRPr lang="en-US"/>
        </a:p>
      </dgm:t>
    </dgm:pt>
    <dgm:pt modelId="{0FA5FCD3-B2FD-41F7-9ABB-CAB35BB51B53}">
      <dgm:prSet phldr="0"/>
      <dgm:spPr/>
      <dgm:t>
        <a:bodyPr/>
        <a:lstStyle/>
        <a:p>
          <a:pPr rtl="0"/>
          <a:r>
            <a:rPr lang="en-US" dirty="0">
              <a:latin typeface="Cambria"/>
              <a:ea typeface="Calibri"/>
              <a:cs typeface="Calibri"/>
            </a:rPr>
            <a:t>Dropped rows with missing values in the 'Full-Time/Part-Time indicator' and 'Minimum Qual Requirements' columns.</a:t>
          </a:r>
          <a:br>
            <a:rPr lang="en-US" dirty="0">
              <a:latin typeface="Cambria"/>
              <a:ea typeface="Calibri"/>
              <a:cs typeface="Calibri"/>
            </a:rPr>
          </a:br>
          <a:endParaRPr lang="en-US" dirty="0">
            <a:latin typeface="Cambria"/>
            <a:ea typeface="Calibri"/>
            <a:cs typeface="Calibri"/>
          </a:endParaRPr>
        </a:p>
      </dgm:t>
    </dgm:pt>
    <dgm:pt modelId="{AC5AB9A0-EEFB-4F99-B98F-C71D5F3CDC16}" type="parTrans" cxnId="{CA0AD73E-8ADB-4DAB-957B-748E2DAF6C4C}">
      <dgm:prSet/>
      <dgm:spPr/>
    </dgm:pt>
    <dgm:pt modelId="{F383BE4D-5322-4E76-8E1E-C90E64CC6BBE}" type="sibTrans" cxnId="{CA0AD73E-8ADB-4DAB-957B-748E2DAF6C4C}">
      <dgm:prSet/>
      <dgm:spPr/>
      <dgm:t>
        <a:bodyPr/>
        <a:lstStyle/>
        <a:p>
          <a:endParaRPr lang="en-US"/>
        </a:p>
      </dgm:t>
    </dgm:pt>
    <dgm:pt modelId="{04D8358E-5939-4699-B926-84A72B773496}">
      <dgm:prSet phldr="0"/>
      <dgm:spPr/>
      <dgm:t>
        <a:bodyPr/>
        <a:lstStyle/>
        <a:p>
          <a:r>
            <a:rPr lang="en-US" dirty="0">
              <a:latin typeface="Cambria"/>
              <a:ea typeface="Calibri"/>
              <a:cs typeface="Calibri"/>
            </a:rPr>
            <a:t>Replaced blanks in the 'Work Location 1' and 'Preferred Skills' columns with 'NA'.</a:t>
          </a:r>
        </a:p>
      </dgm:t>
    </dgm:pt>
    <dgm:pt modelId="{5AD62EFD-0EC6-4286-B98F-F22B96EAC3AB}" type="parTrans" cxnId="{8A1532FD-8E09-48A4-B8B4-C95C181BFB37}">
      <dgm:prSet/>
      <dgm:spPr/>
    </dgm:pt>
    <dgm:pt modelId="{0E13183A-54CA-4CE2-8738-1392FA6BE8D7}" type="sibTrans" cxnId="{8A1532FD-8E09-48A4-B8B4-C95C181BFB37}">
      <dgm:prSet/>
      <dgm:spPr/>
      <dgm:t>
        <a:bodyPr/>
        <a:lstStyle/>
        <a:p>
          <a:endParaRPr lang="en-US"/>
        </a:p>
      </dgm:t>
    </dgm:pt>
    <dgm:pt modelId="{007B2CAD-1F61-4C4A-AC48-9D516833F2D4}">
      <dgm:prSet phldr="0"/>
      <dgm:spPr/>
      <dgm:t>
        <a:bodyPr/>
        <a:lstStyle/>
        <a:p>
          <a:pPr>
            <a:defRPr b="1"/>
          </a:pPr>
          <a:r>
            <a:rPr lang="en-US" dirty="0">
              <a:latin typeface="Cambria"/>
              <a:ea typeface="Calibri"/>
              <a:cs typeface="Calibri"/>
            </a:rPr>
            <a:t>Mapping Attributes</a:t>
          </a:r>
        </a:p>
      </dgm:t>
    </dgm:pt>
    <dgm:pt modelId="{67554695-B651-44BB-9692-B87D2F8B57A5}" type="parTrans" cxnId="{94AA1EFC-9C00-435E-9EC5-67BD1C138DA2}">
      <dgm:prSet/>
      <dgm:spPr/>
    </dgm:pt>
    <dgm:pt modelId="{E722FACA-1ADB-4810-A8AD-3DEA432271EF}" type="sibTrans" cxnId="{94AA1EFC-9C00-435E-9EC5-67BD1C138DA2}">
      <dgm:prSet/>
      <dgm:spPr/>
      <dgm:t>
        <a:bodyPr/>
        <a:lstStyle/>
        <a:p>
          <a:endParaRPr lang="en-US"/>
        </a:p>
      </dgm:t>
    </dgm:pt>
    <dgm:pt modelId="{25F7E998-6DF5-4877-8BE5-7DE21B1B0AB8}">
      <dgm:prSet phldr="0"/>
      <dgm:spPr/>
      <dgm:t>
        <a:bodyPr/>
        <a:lstStyle/>
        <a:p>
          <a:pPr rtl="0"/>
          <a:r>
            <a:rPr lang="en-US" dirty="0">
              <a:latin typeface="Cambria"/>
              <a:ea typeface="Calibri"/>
              <a:cs typeface="Calibri"/>
            </a:rPr>
            <a:t>Defined a function to map the attribute 'residency requirements' to broader categories and stored it in a new attribute 'Residency'.</a:t>
          </a:r>
          <a:br>
            <a:rPr lang="en-US" dirty="0">
              <a:latin typeface="Cambria"/>
              <a:ea typeface="Calibri"/>
              <a:cs typeface="Calibri"/>
            </a:rPr>
          </a:br>
          <a:endParaRPr lang="en-US" dirty="0">
            <a:latin typeface="Cambria"/>
            <a:ea typeface="Calibri"/>
            <a:cs typeface="Calibri"/>
          </a:endParaRPr>
        </a:p>
      </dgm:t>
    </dgm:pt>
    <dgm:pt modelId="{91391BAA-64D5-4514-B0C1-985996A02BC2}" type="parTrans" cxnId="{E01F13EA-84E6-465D-A6D0-00FC673B2730}">
      <dgm:prSet/>
      <dgm:spPr/>
    </dgm:pt>
    <dgm:pt modelId="{C3790915-5C6F-44E2-89E1-78B0D6BBC20C}" type="sibTrans" cxnId="{E01F13EA-84E6-465D-A6D0-00FC673B2730}">
      <dgm:prSet/>
      <dgm:spPr/>
      <dgm:t>
        <a:bodyPr/>
        <a:lstStyle/>
        <a:p>
          <a:endParaRPr lang="en-US"/>
        </a:p>
      </dgm:t>
    </dgm:pt>
    <dgm:pt modelId="{39896F41-9B6B-439B-B942-2EAC84E0B39A}">
      <dgm:prSet phldr="0"/>
      <dgm:spPr/>
      <dgm:t>
        <a:bodyPr/>
        <a:lstStyle/>
        <a:p>
          <a:pPr>
            <a:defRPr b="1"/>
          </a:pPr>
          <a:r>
            <a:rPr lang="en-US" dirty="0">
              <a:latin typeface="Cambria"/>
              <a:ea typeface="Calibri"/>
              <a:cs typeface="Calibri"/>
            </a:rPr>
            <a:t>Adding Custom Attributes</a:t>
          </a:r>
        </a:p>
      </dgm:t>
    </dgm:pt>
    <dgm:pt modelId="{C086D091-7215-48A6-A0F2-79D936FA4D7C}" type="parTrans" cxnId="{58680657-5D43-41FD-8684-BEB2630323F1}">
      <dgm:prSet/>
      <dgm:spPr/>
    </dgm:pt>
    <dgm:pt modelId="{0560C295-CB1C-4A75-B712-D8DB11D78F1C}" type="sibTrans" cxnId="{58680657-5D43-41FD-8684-BEB2630323F1}">
      <dgm:prSet/>
      <dgm:spPr/>
      <dgm:t>
        <a:bodyPr/>
        <a:lstStyle/>
        <a:p>
          <a:endParaRPr lang="en-US"/>
        </a:p>
      </dgm:t>
    </dgm:pt>
    <dgm:pt modelId="{F2ED1887-E7E7-4394-8E48-6F0647E725FB}">
      <dgm:prSet phldr="0"/>
      <dgm:spPr/>
      <dgm:t>
        <a:bodyPr/>
        <a:lstStyle/>
        <a:p>
          <a:r>
            <a:rPr lang="en-US" dirty="0">
              <a:latin typeface="Cambria"/>
              <a:ea typeface="Calibri"/>
              <a:cs typeface="Calibri"/>
            </a:rPr>
            <a:t>Created a new column 'Avg Salary' as the average of 'Salary Range From' and 'Salary Range To'.</a:t>
          </a:r>
        </a:p>
      </dgm:t>
    </dgm:pt>
    <dgm:pt modelId="{B1BE6945-6E5C-46E1-97BF-5E8071838ABA}" type="parTrans" cxnId="{BCF99C0D-74A9-45E9-9E5F-B33BE729F598}">
      <dgm:prSet/>
      <dgm:spPr/>
    </dgm:pt>
    <dgm:pt modelId="{3671E1F0-0139-4906-A6CE-BA7BB7AEA7B4}" type="sibTrans" cxnId="{BCF99C0D-74A9-45E9-9E5F-B33BE729F598}">
      <dgm:prSet/>
      <dgm:spPr/>
      <dgm:t>
        <a:bodyPr/>
        <a:lstStyle/>
        <a:p>
          <a:endParaRPr lang="en-US"/>
        </a:p>
      </dgm:t>
    </dgm:pt>
    <dgm:pt modelId="{9838DA1A-7012-432B-AAD6-95B5B8C2A2C8}">
      <dgm:prSet phldr="0"/>
      <dgm:spPr/>
      <dgm:t>
        <a:bodyPr/>
        <a:lstStyle/>
        <a:p>
          <a:pPr rtl="0"/>
          <a:r>
            <a:rPr lang="en-US" b="0" dirty="0">
              <a:latin typeface="Cambria"/>
              <a:ea typeface="Cambria"/>
            </a:rPr>
            <a:t>Descriptive Statistics</a:t>
          </a:r>
          <a:r>
            <a:rPr lang="en-US" dirty="0">
              <a:latin typeface="Cambria"/>
              <a:ea typeface="Cambria"/>
            </a:rPr>
            <a:t>: Describe the central tendency, dispersion, and shape of the data distribution.</a:t>
          </a:r>
          <a:endParaRPr lang="en-US" dirty="0">
            <a:latin typeface="Trebuchet MS"/>
            <a:ea typeface="Cambria"/>
            <a:cs typeface="Calibri"/>
          </a:endParaRPr>
        </a:p>
      </dgm:t>
    </dgm:pt>
    <dgm:pt modelId="{42B415AD-DAD1-4BA5-A3DC-A7ED4704DA2E}" type="parTrans" cxnId="{CDCEA12D-9221-44E6-80B4-7CD66E30F9A7}">
      <dgm:prSet/>
      <dgm:spPr/>
    </dgm:pt>
    <dgm:pt modelId="{47D86C5D-D06D-403C-B6D1-F7F1F6E06DC3}" type="sibTrans" cxnId="{CDCEA12D-9221-44E6-80B4-7CD66E30F9A7}">
      <dgm:prSet/>
      <dgm:spPr/>
      <dgm:t>
        <a:bodyPr/>
        <a:lstStyle/>
        <a:p>
          <a:endParaRPr lang="en-US"/>
        </a:p>
      </dgm:t>
    </dgm:pt>
    <dgm:pt modelId="{5839517C-8E3E-47E6-ABE9-9B5706AFA434}">
      <dgm:prSet phldr="0"/>
      <dgm:spPr/>
      <dgm:t>
        <a:bodyPr/>
        <a:lstStyle/>
        <a:p>
          <a:pPr rtl="0"/>
          <a:r>
            <a:rPr lang="en-US" dirty="0">
              <a:latin typeface="Cambria"/>
              <a:ea typeface="Calibri"/>
              <a:cs typeface="Calibri"/>
            </a:rPr>
            <a:t>Identified and removed non-English characters from the attributes 'Business Title', 'Job Description', 'Preferred Skills', 'Work Location' and 'Residency'.</a:t>
          </a:r>
        </a:p>
      </dgm:t>
    </dgm:pt>
    <dgm:pt modelId="{D801157B-0C83-4393-A375-C8E665004CA7}" type="parTrans" cxnId="{DF7EBEA0-FF81-45EC-B7FA-AE2A0ED13D9F}">
      <dgm:prSet/>
      <dgm:spPr/>
    </dgm:pt>
    <dgm:pt modelId="{5FE38E56-19D1-4283-A44F-AE6355B46267}" type="sibTrans" cxnId="{DF7EBEA0-FF81-45EC-B7FA-AE2A0ED13D9F}">
      <dgm:prSet/>
      <dgm:spPr/>
      <dgm:t>
        <a:bodyPr/>
        <a:lstStyle/>
        <a:p>
          <a:endParaRPr lang="en-US"/>
        </a:p>
      </dgm:t>
    </dgm:pt>
    <dgm:pt modelId="{FE34BA68-1CA2-498E-9D9B-6369D9E82999}">
      <dgm:prSet phldr="0"/>
      <dgm:spPr/>
      <dgm:t>
        <a:bodyPr/>
        <a:lstStyle/>
        <a:p>
          <a:r>
            <a:rPr lang="en-US" b="1" dirty="0">
              <a:latin typeface="Cambria"/>
              <a:ea typeface="Calibri"/>
              <a:cs typeface="Calibri"/>
            </a:rPr>
            <a:t>Non-English characters</a:t>
          </a:r>
          <a:endParaRPr lang="en-US" b="1" dirty="0"/>
        </a:p>
      </dgm:t>
    </dgm:pt>
    <dgm:pt modelId="{FEA87E8E-F146-40AE-8E29-C0B0044A767C}" type="parTrans" cxnId="{16486CF7-9BC3-4A6B-AE34-B48124080DB0}">
      <dgm:prSet/>
      <dgm:spPr/>
    </dgm:pt>
    <dgm:pt modelId="{B9BC0DA4-0162-420C-A6BD-B1BF846715CC}" type="sibTrans" cxnId="{16486CF7-9BC3-4A6B-AE34-B48124080DB0}">
      <dgm:prSet/>
      <dgm:spPr/>
    </dgm:pt>
    <dgm:pt modelId="{7A98BD32-8B89-47B8-94C5-F326FA56D004}">
      <dgm:prSet phldr="0"/>
      <dgm:spPr/>
      <dgm:t>
        <a:bodyPr/>
        <a:lstStyle/>
        <a:p>
          <a:pPr rtl="0">
            <a:defRPr b="1"/>
          </a:pPr>
          <a:r>
            <a:rPr lang="en-US" b="0" dirty="0">
              <a:solidFill>
                <a:srgbClr val="000000"/>
              </a:solidFill>
              <a:latin typeface="Calibri"/>
              <a:ea typeface="Calibri"/>
              <a:cs typeface="Calibri"/>
            </a:rPr>
            <a:t>Defined a function to map original 'job categories' to broader categories and created a new attribute 'Domain'.</a:t>
          </a:r>
          <a:endParaRPr lang="en-US" b="0" dirty="0">
            <a:latin typeface="Cambria"/>
            <a:ea typeface="Calibri"/>
            <a:cs typeface="Calibri"/>
          </a:endParaRPr>
        </a:p>
      </dgm:t>
    </dgm:pt>
    <dgm:pt modelId="{D3D2CDED-E12D-4E52-BBC0-EC6A4BCB4418}" type="parTrans" cxnId="{0FD9D5F9-33BD-4AF5-BB20-F3363C83DFEC}">
      <dgm:prSet/>
      <dgm:spPr/>
    </dgm:pt>
    <dgm:pt modelId="{F23A85CC-B262-40EC-B8C3-763996B0ABBD}" type="sibTrans" cxnId="{0FD9D5F9-33BD-4AF5-BB20-F3363C83DFEC}">
      <dgm:prSet/>
      <dgm:spPr/>
    </dgm:pt>
    <dgm:pt modelId="{5E7F56BB-4969-433A-A83B-5701B95FECF8}">
      <dgm:prSet phldr="0"/>
      <dgm:spPr/>
      <dgm:t>
        <a:bodyPr/>
        <a:lstStyle/>
        <a:p>
          <a:pPr>
            <a:defRPr b="1"/>
          </a:pPr>
          <a:r>
            <a:rPr lang="en-US" b="0" dirty="0">
              <a:solidFill>
                <a:schemeClr val="tx1"/>
              </a:solidFill>
              <a:latin typeface="Calibri"/>
              <a:ea typeface="Calibri"/>
              <a:cs typeface="Calibri"/>
            </a:rPr>
            <a:t>Load: Created a new Data Frame with specific columns relevant to the analysis.</a:t>
          </a:r>
        </a:p>
      </dgm:t>
    </dgm:pt>
    <dgm:pt modelId="{1D171B6B-80CB-4960-ADD8-1F29A22734B3}" type="parTrans" cxnId="{A4AB15A0-EB7F-4075-926D-42BEE7BC5E45}">
      <dgm:prSet/>
      <dgm:spPr/>
    </dgm:pt>
    <dgm:pt modelId="{4A14917E-942B-4C42-8609-A6BFBCA777F1}" type="sibTrans" cxnId="{A4AB15A0-EB7F-4075-926D-42BEE7BC5E45}">
      <dgm:prSet/>
      <dgm:spPr/>
    </dgm:pt>
    <dgm:pt modelId="{C041AD4E-0958-43CF-A080-B91F15FF7F06}">
      <dgm:prSet phldr="0"/>
      <dgm:spPr/>
      <dgm:t>
        <a:bodyPr/>
        <a:lstStyle/>
        <a:p>
          <a:pPr rtl="0">
            <a:defRPr b="1"/>
          </a:pPr>
          <a:r>
            <a:rPr lang="en-US" b="1" dirty="0">
              <a:latin typeface="Calibri"/>
              <a:ea typeface="Calibri"/>
              <a:cs typeface="Calibri"/>
            </a:rPr>
            <a:t>Load</a:t>
          </a:r>
          <a:r>
            <a:rPr lang="en-US" dirty="0">
              <a:latin typeface="Calibri"/>
              <a:ea typeface="Calibri"/>
              <a:cs typeface="Calibri"/>
            </a:rPr>
            <a:t> Data</a:t>
          </a:r>
          <a:endParaRPr lang="en-US" dirty="0"/>
        </a:p>
      </dgm:t>
    </dgm:pt>
    <dgm:pt modelId="{444D51FA-6A8A-4629-A1A7-CE9EE9550C44}" type="parTrans" cxnId="{35A5F0E3-265E-484E-A770-B1C6A0B176BC}">
      <dgm:prSet/>
      <dgm:spPr/>
    </dgm:pt>
    <dgm:pt modelId="{4E502925-ED7E-4E6B-8191-D1271098F407}" type="sibTrans" cxnId="{35A5F0E3-265E-484E-A770-B1C6A0B176BC}">
      <dgm:prSet/>
      <dgm:spPr/>
    </dgm:pt>
    <dgm:pt modelId="{86CA3858-A4D5-4193-828B-0C8D4837DE6F}">
      <dgm:prSet phldr="0"/>
      <dgm:spPr/>
      <dgm:t>
        <a:bodyPr/>
        <a:lstStyle/>
        <a:p>
          <a:r>
            <a:rPr lang="en-US" b="0" dirty="0">
              <a:latin typeface="Cambria"/>
              <a:ea typeface="Cambria"/>
            </a:rPr>
            <a:t>Summarization: summarizing the main characteristics of the dataset, such as its size, dimensions, and data types.</a:t>
          </a:r>
          <a:br>
            <a:rPr lang="en-US" b="0" dirty="0">
              <a:latin typeface="Cambria"/>
              <a:ea typeface="Cambria"/>
              <a:cs typeface="Calibri"/>
            </a:rPr>
          </a:br>
          <a:endParaRPr lang="en-US" b="0" dirty="0">
            <a:latin typeface="Cambria"/>
            <a:ea typeface="Calibri"/>
            <a:cs typeface="Calibri"/>
          </a:endParaRPr>
        </a:p>
      </dgm:t>
    </dgm:pt>
    <dgm:pt modelId="{F906DE44-A3E2-45F0-908C-A6A4EE23D880}" type="parTrans" cxnId="{85C20EEB-22A8-4BFA-B172-D6E83C4E0C25}">
      <dgm:prSet/>
      <dgm:spPr/>
    </dgm:pt>
    <dgm:pt modelId="{09649FA1-1F74-4DD1-845F-3B77A1275762}" type="sibTrans" cxnId="{85C20EEB-22A8-4BFA-B172-D6E83C4E0C25}">
      <dgm:prSet/>
      <dgm:spPr/>
    </dgm:pt>
    <dgm:pt modelId="{064D2912-723F-41D6-A548-BA991E63B301}">
      <dgm:prSet phldr="0"/>
      <dgm:spPr/>
      <dgm:t>
        <a:bodyPr/>
        <a:lstStyle/>
        <a:p>
          <a:pPr rtl="0">
            <a:defRPr b="1"/>
          </a:pPr>
          <a:r>
            <a:rPr lang="en-US" b="0" dirty="0">
              <a:latin typeface="Calibri"/>
              <a:ea typeface="Calibri"/>
              <a:cs typeface="Calibri"/>
            </a:rPr>
            <a:t>Removed Columns like </a:t>
          </a:r>
          <a:r>
            <a:rPr lang="en-US" b="0" dirty="0" err="1">
              <a:latin typeface="Calibri"/>
              <a:ea typeface="Calibri"/>
              <a:cs typeface="Calibri"/>
            </a:rPr>
            <a:t>jobID</a:t>
          </a:r>
          <a:r>
            <a:rPr lang="en-US" b="0" dirty="0">
              <a:latin typeface="Calibri"/>
              <a:ea typeface="Calibri"/>
              <a:cs typeface="Calibri"/>
            </a:rPr>
            <a:t>, Title code no, </a:t>
          </a:r>
          <a:br>
            <a:rPr lang="en-US" b="0" dirty="0">
              <a:latin typeface="Calibri"/>
              <a:ea typeface="Calibri"/>
              <a:cs typeface="Calibri"/>
            </a:rPr>
          </a:br>
          <a:r>
            <a:rPr lang="en-US" b="0" dirty="0">
              <a:latin typeface="Calibri"/>
              <a:ea typeface="Calibri"/>
              <a:cs typeface="Calibri"/>
            </a:rPr>
            <a:t>Work Location, Division/work unit, additional information, To Apply, Hours, recruitment contact, </a:t>
          </a:r>
          <a:br>
            <a:rPr lang="en-US" b="0" dirty="0">
              <a:latin typeface="Calibri"/>
              <a:ea typeface="Calibri"/>
              <a:cs typeface="Calibri"/>
            </a:rPr>
          </a:br>
          <a:r>
            <a:rPr lang="en-US" b="0" dirty="0">
              <a:latin typeface="Calibri"/>
              <a:ea typeface="Calibri"/>
              <a:cs typeface="Calibri"/>
            </a:rPr>
            <a:t>post until, posting updated, processed date</a:t>
          </a:r>
        </a:p>
      </dgm:t>
    </dgm:pt>
    <dgm:pt modelId="{4ADDE19A-DD0E-4B87-9EBC-4497C2A9A405}" type="parTrans" cxnId="{37EC6AE1-323E-4EEC-A552-959B3E2BF53F}">
      <dgm:prSet/>
      <dgm:spPr/>
    </dgm:pt>
    <dgm:pt modelId="{6AC8D0B1-008B-4680-AEAB-172E6BB9313F}" type="sibTrans" cxnId="{37EC6AE1-323E-4EEC-A552-959B3E2BF53F}">
      <dgm:prSet/>
      <dgm:spPr/>
    </dgm:pt>
    <dgm:pt modelId="{6494F58A-AC12-423E-87AE-6FDD29601FE5}" type="pres">
      <dgm:prSet presAssocID="{DD85FA67-A5F2-4009-832F-D51ECF561FE7}" presName="Name0" presStyleCnt="0">
        <dgm:presLayoutVars>
          <dgm:dir/>
          <dgm:animLvl val="lvl"/>
          <dgm:resizeHandles val="exact"/>
        </dgm:presLayoutVars>
      </dgm:prSet>
      <dgm:spPr/>
    </dgm:pt>
    <dgm:pt modelId="{1B558B67-1D53-4BDE-89C1-D73F1600617D}" type="pres">
      <dgm:prSet presAssocID="{C041AD4E-0958-43CF-A080-B91F15FF7F06}" presName="composite" presStyleCnt="0"/>
      <dgm:spPr/>
    </dgm:pt>
    <dgm:pt modelId="{040FB93E-1FEB-45BE-A3B1-F232CADF16D0}" type="pres">
      <dgm:prSet presAssocID="{C041AD4E-0958-43CF-A080-B91F15FF7F06}" presName="parTx" presStyleLbl="alignNode1" presStyleIdx="0" presStyleCnt="6">
        <dgm:presLayoutVars>
          <dgm:chMax val="0"/>
          <dgm:chPref val="0"/>
        </dgm:presLayoutVars>
      </dgm:prSet>
      <dgm:spPr/>
    </dgm:pt>
    <dgm:pt modelId="{24560FE6-A8BF-4473-94CA-87A67626B424}" type="pres">
      <dgm:prSet presAssocID="{C041AD4E-0958-43CF-A080-B91F15FF7F06}" presName="desTx" presStyleLbl="alignAccFollowNode1" presStyleIdx="0" presStyleCnt="6">
        <dgm:presLayoutVars/>
      </dgm:prSet>
      <dgm:spPr/>
    </dgm:pt>
    <dgm:pt modelId="{C762A678-5BC4-4575-9E4B-615321510DD5}" type="pres">
      <dgm:prSet presAssocID="{4E502925-ED7E-4E6B-8191-D1271098F407}" presName="space" presStyleCnt="0"/>
      <dgm:spPr/>
    </dgm:pt>
    <dgm:pt modelId="{E33B8B98-C11D-475B-9C94-C9FC7070B706}" type="pres">
      <dgm:prSet presAssocID="{93BF5C1F-85DA-494A-9B69-53910E60ACD9}" presName="composite" presStyleCnt="0"/>
      <dgm:spPr/>
    </dgm:pt>
    <dgm:pt modelId="{226B2198-3E77-4146-A6B1-62557C96384B}" type="pres">
      <dgm:prSet presAssocID="{93BF5C1F-85DA-494A-9B69-53910E60ACD9}" presName="parTx" presStyleLbl="alignNode1" presStyleIdx="1" presStyleCnt="6">
        <dgm:presLayoutVars>
          <dgm:chMax val="0"/>
          <dgm:chPref val="0"/>
        </dgm:presLayoutVars>
      </dgm:prSet>
      <dgm:spPr/>
    </dgm:pt>
    <dgm:pt modelId="{580CEEF3-5DB0-4AD5-88CE-660942EE25B2}" type="pres">
      <dgm:prSet presAssocID="{93BF5C1F-85DA-494A-9B69-53910E60ACD9}" presName="desTx" presStyleLbl="alignAccFollowNode1" presStyleIdx="1" presStyleCnt="6">
        <dgm:presLayoutVars/>
      </dgm:prSet>
      <dgm:spPr/>
    </dgm:pt>
    <dgm:pt modelId="{C1B4E0C4-4C82-49F8-9B3F-BCC9310F9377}" type="pres">
      <dgm:prSet presAssocID="{2369DF27-40FC-447E-A7B1-4822AF795389}" presName="space" presStyleCnt="0"/>
      <dgm:spPr/>
    </dgm:pt>
    <dgm:pt modelId="{0B83104D-08F6-468C-AFB2-4F43EE7E0410}" type="pres">
      <dgm:prSet presAssocID="{3F1A15BF-AA6F-4C37-8869-BA80431B3EDC}" presName="composite" presStyleCnt="0"/>
      <dgm:spPr/>
    </dgm:pt>
    <dgm:pt modelId="{9D799323-1F36-4D15-98D2-A4050027ECD9}" type="pres">
      <dgm:prSet presAssocID="{3F1A15BF-AA6F-4C37-8869-BA80431B3EDC}" presName="parTx" presStyleLbl="alignNode1" presStyleIdx="2" presStyleCnt="6">
        <dgm:presLayoutVars>
          <dgm:chMax val="0"/>
          <dgm:chPref val="0"/>
        </dgm:presLayoutVars>
      </dgm:prSet>
      <dgm:spPr/>
    </dgm:pt>
    <dgm:pt modelId="{77BB5E57-B335-41A7-9F6F-98C9CB700D7C}" type="pres">
      <dgm:prSet presAssocID="{3F1A15BF-AA6F-4C37-8869-BA80431B3EDC}" presName="desTx" presStyleLbl="alignAccFollowNode1" presStyleIdx="2" presStyleCnt="6">
        <dgm:presLayoutVars/>
      </dgm:prSet>
      <dgm:spPr/>
    </dgm:pt>
    <dgm:pt modelId="{E003DB9A-2B75-4D5A-AD30-7E981A7873E9}" type="pres">
      <dgm:prSet presAssocID="{1791EE0A-BE93-454D-A5C7-F83803B87E1A}" presName="space" presStyleCnt="0"/>
      <dgm:spPr/>
    </dgm:pt>
    <dgm:pt modelId="{C7A87550-D8F5-46EA-86F2-6B6B6E027F83}" type="pres">
      <dgm:prSet presAssocID="{007B2CAD-1F61-4C4A-AC48-9D516833F2D4}" presName="composite" presStyleCnt="0"/>
      <dgm:spPr/>
    </dgm:pt>
    <dgm:pt modelId="{430E63D5-32BE-4B4D-9C3F-5029D8472DC9}" type="pres">
      <dgm:prSet presAssocID="{007B2CAD-1F61-4C4A-AC48-9D516833F2D4}" presName="parTx" presStyleLbl="alignNode1" presStyleIdx="3" presStyleCnt="6">
        <dgm:presLayoutVars>
          <dgm:chMax val="0"/>
          <dgm:chPref val="0"/>
        </dgm:presLayoutVars>
      </dgm:prSet>
      <dgm:spPr/>
    </dgm:pt>
    <dgm:pt modelId="{87D8F38D-8A58-49C3-8D64-F3C8C1F0F7A4}" type="pres">
      <dgm:prSet presAssocID="{007B2CAD-1F61-4C4A-AC48-9D516833F2D4}" presName="desTx" presStyleLbl="alignAccFollowNode1" presStyleIdx="3" presStyleCnt="6">
        <dgm:presLayoutVars/>
      </dgm:prSet>
      <dgm:spPr/>
    </dgm:pt>
    <dgm:pt modelId="{883BE2F3-966A-49FB-922A-257312502DEE}" type="pres">
      <dgm:prSet presAssocID="{E722FACA-1ADB-4810-A8AD-3DEA432271EF}" presName="space" presStyleCnt="0"/>
      <dgm:spPr/>
    </dgm:pt>
    <dgm:pt modelId="{031DCEF2-47B6-4DE0-847B-6064A2327F02}" type="pres">
      <dgm:prSet presAssocID="{FE34BA68-1CA2-498E-9D9B-6369D9E82999}" presName="composite" presStyleCnt="0"/>
      <dgm:spPr/>
    </dgm:pt>
    <dgm:pt modelId="{4094D8C9-0458-4BC5-B185-FC6C0F5BCCF3}" type="pres">
      <dgm:prSet presAssocID="{FE34BA68-1CA2-498E-9D9B-6369D9E82999}" presName="parTx" presStyleLbl="alignNode1" presStyleIdx="4" presStyleCnt="6">
        <dgm:presLayoutVars>
          <dgm:chMax val="0"/>
          <dgm:chPref val="0"/>
        </dgm:presLayoutVars>
      </dgm:prSet>
      <dgm:spPr/>
    </dgm:pt>
    <dgm:pt modelId="{D5472723-B1E2-4A7C-87AD-59F9EB5360A5}" type="pres">
      <dgm:prSet presAssocID="{FE34BA68-1CA2-498E-9D9B-6369D9E82999}" presName="desTx" presStyleLbl="alignAccFollowNode1" presStyleIdx="4" presStyleCnt="6">
        <dgm:presLayoutVars/>
      </dgm:prSet>
      <dgm:spPr/>
    </dgm:pt>
    <dgm:pt modelId="{478D0570-EC5F-49EE-B519-8C639FBD9E2E}" type="pres">
      <dgm:prSet presAssocID="{B9BC0DA4-0162-420C-A6BD-B1BF846715CC}" presName="space" presStyleCnt="0"/>
      <dgm:spPr/>
    </dgm:pt>
    <dgm:pt modelId="{BF244F85-0CEC-4D91-B7FB-AE89DFD7D353}" type="pres">
      <dgm:prSet presAssocID="{39896F41-9B6B-439B-B942-2EAC84E0B39A}" presName="composite" presStyleCnt="0"/>
      <dgm:spPr/>
    </dgm:pt>
    <dgm:pt modelId="{361FBAB2-594B-462A-8A52-FEB640C80A80}" type="pres">
      <dgm:prSet presAssocID="{39896F41-9B6B-439B-B942-2EAC84E0B39A}" presName="parTx" presStyleLbl="alignNode1" presStyleIdx="5" presStyleCnt="6">
        <dgm:presLayoutVars>
          <dgm:chMax val="0"/>
          <dgm:chPref val="0"/>
        </dgm:presLayoutVars>
      </dgm:prSet>
      <dgm:spPr/>
    </dgm:pt>
    <dgm:pt modelId="{F5FDC849-F212-4019-8804-73D353CB5778}" type="pres">
      <dgm:prSet presAssocID="{39896F41-9B6B-439B-B942-2EAC84E0B39A}" presName="desTx" presStyleLbl="alignAccFollowNode1" presStyleIdx="5" presStyleCnt="6">
        <dgm:presLayoutVars/>
      </dgm:prSet>
      <dgm:spPr/>
    </dgm:pt>
  </dgm:ptLst>
  <dgm:cxnLst>
    <dgm:cxn modelId="{C0D88006-4E2A-4A52-AE3F-6D17D5A190E2}" srcId="{DD85FA67-A5F2-4009-832F-D51ECF561FE7}" destId="{3F1A15BF-AA6F-4C37-8869-BA80431B3EDC}" srcOrd="2" destOrd="0" parTransId="{D5B57D41-E7C1-492D-AA99-2AB831E99C3F}" sibTransId="{1791EE0A-BE93-454D-A5C7-F83803B87E1A}"/>
    <dgm:cxn modelId="{8E6A4507-FB80-47DC-9B19-67DD4048E6EC}" type="presOf" srcId="{04D8358E-5939-4699-B926-84A72B773496}" destId="{77BB5E57-B335-41A7-9F6F-98C9CB700D7C}" srcOrd="0" destOrd="1" presId="urn:microsoft.com/office/officeart/2016/7/layout/ChevronBlockProcess"/>
    <dgm:cxn modelId="{EAFA3E08-F641-46B9-82DE-8C7B8D9E6B8A}" type="presOf" srcId="{F2ED1887-E7E7-4394-8E48-6F0647E725FB}" destId="{F5FDC849-F212-4019-8804-73D353CB5778}" srcOrd="0" destOrd="0" presId="urn:microsoft.com/office/officeart/2016/7/layout/ChevronBlockProcess"/>
    <dgm:cxn modelId="{BCF99C0D-74A9-45E9-9E5F-B33BE729F598}" srcId="{39896F41-9B6B-439B-B942-2EAC84E0B39A}" destId="{F2ED1887-E7E7-4394-8E48-6F0647E725FB}" srcOrd="0" destOrd="0" parTransId="{B1BE6945-6E5C-46E1-97BF-5E8071838ABA}" sibTransId="{3671E1F0-0139-4906-A6CE-BA7BB7AEA7B4}"/>
    <dgm:cxn modelId="{CDCEA12D-9221-44E6-80B4-7CD66E30F9A7}" srcId="{93BF5C1F-85DA-494A-9B69-53910E60ACD9}" destId="{9838DA1A-7012-432B-AAD6-95B5B8C2A2C8}" srcOrd="1" destOrd="0" parTransId="{42B415AD-DAD1-4BA5-A3DC-A7ED4704DA2E}" sibTransId="{47D86C5D-D06D-403C-B6D1-F7F1F6E06DC3}"/>
    <dgm:cxn modelId="{79DE982F-4BDC-4268-B078-4F38A0B9D19D}" type="presOf" srcId="{3F1A15BF-AA6F-4C37-8869-BA80431B3EDC}" destId="{9D799323-1F36-4D15-98D2-A4050027ECD9}" srcOrd="0" destOrd="0" presId="urn:microsoft.com/office/officeart/2016/7/layout/ChevronBlockProcess"/>
    <dgm:cxn modelId="{A6A4073A-0791-462C-9A2F-6932C73C5227}" type="presOf" srcId="{7A98BD32-8B89-47B8-94C5-F326FA56D004}" destId="{87D8F38D-8A58-49C3-8D64-F3C8C1F0F7A4}" srcOrd="0" destOrd="1" presId="urn:microsoft.com/office/officeart/2016/7/layout/ChevronBlockProcess"/>
    <dgm:cxn modelId="{0AD0D33D-55C4-400E-81C7-79E1BDE7C905}" type="presOf" srcId="{DD85FA67-A5F2-4009-832F-D51ECF561FE7}" destId="{6494F58A-AC12-423E-87AE-6FDD29601FE5}" srcOrd="0" destOrd="0" presId="urn:microsoft.com/office/officeart/2016/7/layout/ChevronBlockProcess"/>
    <dgm:cxn modelId="{CA0AD73E-8ADB-4DAB-957B-748E2DAF6C4C}" srcId="{3F1A15BF-AA6F-4C37-8869-BA80431B3EDC}" destId="{0FA5FCD3-B2FD-41F7-9ABB-CAB35BB51B53}" srcOrd="0" destOrd="0" parTransId="{AC5AB9A0-EEFB-4F99-B98F-C71D5F3CDC16}" sibTransId="{F383BE4D-5322-4E76-8E1E-C90E64CC6BBE}"/>
    <dgm:cxn modelId="{B2692344-18B1-45DF-A28A-51D74437654F}" type="presOf" srcId="{5839517C-8E3E-47E6-ABE9-9B5706AFA434}" destId="{D5472723-B1E2-4A7C-87AD-59F9EB5360A5}" srcOrd="0" destOrd="0" presId="urn:microsoft.com/office/officeart/2016/7/layout/ChevronBlockProcess"/>
    <dgm:cxn modelId="{4DFBB06C-D887-4101-9C64-1DE4A8F66516}" type="presOf" srcId="{86CA3858-A4D5-4193-828B-0C8D4837DE6F}" destId="{580CEEF3-5DB0-4AD5-88CE-660942EE25B2}" srcOrd="0" destOrd="0" presId="urn:microsoft.com/office/officeart/2016/7/layout/ChevronBlockProcess"/>
    <dgm:cxn modelId="{D109E271-9C75-49DF-B7C9-66CAB63C98FA}" type="presOf" srcId="{5E7F56BB-4969-433A-A83B-5701B95FECF8}" destId="{24560FE6-A8BF-4473-94CA-87A67626B424}" srcOrd="0" destOrd="0" presId="urn:microsoft.com/office/officeart/2016/7/layout/ChevronBlockProcess"/>
    <dgm:cxn modelId="{84950454-2175-4CAF-841D-F75408C4DDEE}" srcId="{DD85FA67-A5F2-4009-832F-D51ECF561FE7}" destId="{93BF5C1F-85DA-494A-9B69-53910E60ACD9}" srcOrd="1" destOrd="0" parTransId="{3B5C5AD2-79E4-49DF-8F9B-6AABDE74E145}" sibTransId="{2369DF27-40FC-447E-A7B1-4822AF795389}"/>
    <dgm:cxn modelId="{58680657-5D43-41FD-8684-BEB2630323F1}" srcId="{DD85FA67-A5F2-4009-832F-D51ECF561FE7}" destId="{39896F41-9B6B-439B-B942-2EAC84E0B39A}" srcOrd="5" destOrd="0" parTransId="{C086D091-7215-48A6-A0F2-79D936FA4D7C}" sibTransId="{0560C295-CB1C-4A75-B712-D8DB11D78F1C}"/>
    <dgm:cxn modelId="{E508E35A-2362-45D3-A8BA-9EEBEA65F897}" type="presOf" srcId="{FE34BA68-1CA2-498E-9D9B-6369D9E82999}" destId="{4094D8C9-0458-4BC5-B185-FC6C0F5BCCF3}" srcOrd="0" destOrd="0" presId="urn:microsoft.com/office/officeart/2016/7/layout/ChevronBlockProcess"/>
    <dgm:cxn modelId="{BBC32385-E1F0-4406-AA9A-40B0EE57008D}" type="presOf" srcId="{93BF5C1F-85DA-494A-9B69-53910E60ACD9}" destId="{226B2198-3E77-4146-A6B1-62557C96384B}" srcOrd="0" destOrd="0" presId="urn:microsoft.com/office/officeart/2016/7/layout/ChevronBlockProcess"/>
    <dgm:cxn modelId="{F2B8748C-15E5-4C02-B02E-24A7DA9B47A1}" type="presOf" srcId="{064D2912-723F-41D6-A548-BA991E63B301}" destId="{24560FE6-A8BF-4473-94CA-87A67626B424}" srcOrd="0" destOrd="1" presId="urn:microsoft.com/office/officeart/2016/7/layout/ChevronBlockProcess"/>
    <dgm:cxn modelId="{FD6CCA8C-7CAE-4233-A924-B8B8959329D9}" type="presOf" srcId="{C041AD4E-0958-43CF-A080-B91F15FF7F06}" destId="{040FB93E-1FEB-45BE-A3B1-F232CADF16D0}" srcOrd="0" destOrd="0" presId="urn:microsoft.com/office/officeart/2016/7/layout/ChevronBlockProcess"/>
    <dgm:cxn modelId="{A4AB15A0-EB7F-4075-926D-42BEE7BC5E45}" srcId="{C041AD4E-0958-43CF-A080-B91F15FF7F06}" destId="{5E7F56BB-4969-433A-A83B-5701B95FECF8}" srcOrd="0" destOrd="0" parTransId="{1D171B6B-80CB-4960-ADD8-1F29A22734B3}" sibTransId="{4A14917E-942B-4C42-8609-A6BFBCA777F1}"/>
    <dgm:cxn modelId="{DF7EBEA0-FF81-45EC-B7FA-AE2A0ED13D9F}" srcId="{FE34BA68-1CA2-498E-9D9B-6369D9E82999}" destId="{5839517C-8E3E-47E6-ABE9-9B5706AFA434}" srcOrd="0" destOrd="0" parTransId="{D801157B-0C83-4393-A375-C8E665004CA7}" sibTransId="{5FE38E56-19D1-4283-A44F-AE6355B46267}"/>
    <dgm:cxn modelId="{C02582AB-CA4E-4115-A0D8-1C9E54D8FEDA}" type="presOf" srcId="{0FA5FCD3-B2FD-41F7-9ABB-CAB35BB51B53}" destId="{77BB5E57-B335-41A7-9F6F-98C9CB700D7C}" srcOrd="0" destOrd="0" presId="urn:microsoft.com/office/officeart/2016/7/layout/ChevronBlockProcess"/>
    <dgm:cxn modelId="{32EC5BBC-C065-4D1C-90F4-EFD226F97CD5}" type="presOf" srcId="{25F7E998-6DF5-4877-8BE5-7DE21B1B0AB8}" destId="{87D8F38D-8A58-49C3-8D64-F3C8C1F0F7A4}" srcOrd="0" destOrd="0" presId="urn:microsoft.com/office/officeart/2016/7/layout/ChevronBlockProcess"/>
    <dgm:cxn modelId="{D32F55DF-6A17-44DE-B3D5-66C55764BB18}" type="presOf" srcId="{39896F41-9B6B-439B-B942-2EAC84E0B39A}" destId="{361FBAB2-594B-462A-8A52-FEB640C80A80}" srcOrd="0" destOrd="0" presId="urn:microsoft.com/office/officeart/2016/7/layout/ChevronBlockProcess"/>
    <dgm:cxn modelId="{37EC6AE1-323E-4EEC-A552-959B3E2BF53F}" srcId="{C041AD4E-0958-43CF-A080-B91F15FF7F06}" destId="{064D2912-723F-41D6-A548-BA991E63B301}" srcOrd="1" destOrd="0" parTransId="{4ADDE19A-DD0E-4B87-9EBC-4497C2A9A405}" sibTransId="{6AC8D0B1-008B-4680-AEAB-172E6BB9313F}"/>
    <dgm:cxn modelId="{35A5F0E3-265E-484E-A770-B1C6A0B176BC}" srcId="{DD85FA67-A5F2-4009-832F-D51ECF561FE7}" destId="{C041AD4E-0958-43CF-A080-B91F15FF7F06}" srcOrd="0" destOrd="0" parTransId="{444D51FA-6A8A-4629-A1A7-CE9EE9550C44}" sibTransId="{4E502925-ED7E-4E6B-8191-D1271098F407}"/>
    <dgm:cxn modelId="{E01F13EA-84E6-465D-A6D0-00FC673B2730}" srcId="{007B2CAD-1F61-4C4A-AC48-9D516833F2D4}" destId="{25F7E998-6DF5-4877-8BE5-7DE21B1B0AB8}" srcOrd="0" destOrd="0" parTransId="{91391BAA-64D5-4514-B0C1-985996A02BC2}" sibTransId="{C3790915-5C6F-44E2-89E1-78B0D6BBC20C}"/>
    <dgm:cxn modelId="{85C20EEB-22A8-4BFA-B172-D6E83C4E0C25}" srcId="{93BF5C1F-85DA-494A-9B69-53910E60ACD9}" destId="{86CA3858-A4D5-4193-828B-0C8D4837DE6F}" srcOrd="0" destOrd="0" parTransId="{F906DE44-A3E2-45F0-908C-A6A4EE23D880}" sibTransId="{09649FA1-1F74-4DD1-845F-3B77A1275762}"/>
    <dgm:cxn modelId="{16486CF7-9BC3-4A6B-AE34-B48124080DB0}" srcId="{DD85FA67-A5F2-4009-832F-D51ECF561FE7}" destId="{FE34BA68-1CA2-498E-9D9B-6369D9E82999}" srcOrd="4" destOrd="0" parTransId="{FEA87E8E-F146-40AE-8E29-C0B0044A767C}" sibTransId="{B9BC0DA4-0162-420C-A6BD-B1BF846715CC}"/>
    <dgm:cxn modelId="{F3F178F9-EFF0-43C3-8277-9C8214F2C0EA}" type="presOf" srcId="{007B2CAD-1F61-4C4A-AC48-9D516833F2D4}" destId="{430E63D5-32BE-4B4D-9C3F-5029D8472DC9}" srcOrd="0" destOrd="0" presId="urn:microsoft.com/office/officeart/2016/7/layout/ChevronBlockProcess"/>
    <dgm:cxn modelId="{0FD9D5F9-33BD-4AF5-BB20-F3363C83DFEC}" srcId="{007B2CAD-1F61-4C4A-AC48-9D516833F2D4}" destId="{7A98BD32-8B89-47B8-94C5-F326FA56D004}" srcOrd="1" destOrd="0" parTransId="{D3D2CDED-E12D-4E52-BBC0-EC6A4BCB4418}" sibTransId="{F23A85CC-B262-40EC-B8C3-763996B0ABBD}"/>
    <dgm:cxn modelId="{94AA1EFC-9C00-435E-9EC5-67BD1C138DA2}" srcId="{DD85FA67-A5F2-4009-832F-D51ECF561FE7}" destId="{007B2CAD-1F61-4C4A-AC48-9D516833F2D4}" srcOrd="3" destOrd="0" parTransId="{67554695-B651-44BB-9692-B87D2F8B57A5}" sibTransId="{E722FACA-1ADB-4810-A8AD-3DEA432271EF}"/>
    <dgm:cxn modelId="{8A1532FD-8E09-48A4-B8B4-C95C181BFB37}" srcId="{3F1A15BF-AA6F-4C37-8869-BA80431B3EDC}" destId="{04D8358E-5939-4699-B926-84A72B773496}" srcOrd="1" destOrd="0" parTransId="{5AD62EFD-0EC6-4286-B98F-F22B96EAC3AB}" sibTransId="{0E13183A-54CA-4CE2-8738-1392FA6BE8D7}"/>
    <dgm:cxn modelId="{687768FF-6D54-48E8-9FB4-73DF2FEFE1F1}" type="presOf" srcId="{9838DA1A-7012-432B-AAD6-95B5B8C2A2C8}" destId="{580CEEF3-5DB0-4AD5-88CE-660942EE25B2}" srcOrd="0" destOrd="1" presId="urn:microsoft.com/office/officeart/2016/7/layout/ChevronBlockProcess"/>
    <dgm:cxn modelId="{55FD659E-C5FF-4964-BC55-77CE5B9CB84D}" type="presParOf" srcId="{6494F58A-AC12-423E-87AE-6FDD29601FE5}" destId="{1B558B67-1D53-4BDE-89C1-D73F1600617D}" srcOrd="0" destOrd="0" presId="urn:microsoft.com/office/officeart/2016/7/layout/ChevronBlockProcess"/>
    <dgm:cxn modelId="{8A22FA69-3665-4BE6-AF98-20DA2A9D9666}" type="presParOf" srcId="{1B558B67-1D53-4BDE-89C1-D73F1600617D}" destId="{040FB93E-1FEB-45BE-A3B1-F232CADF16D0}" srcOrd="0" destOrd="0" presId="urn:microsoft.com/office/officeart/2016/7/layout/ChevronBlockProcess"/>
    <dgm:cxn modelId="{D9049D20-1ABF-4872-8ABB-388331E427BD}" type="presParOf" srcId="{1B558B67-1D53-4BDE-89C1-D73F1600617D}" destId="{24560FE6-A8BF-4473-94CA-87A67626B424}" srcOrd="1" destOrd="0" presId="urn:microsoft.com/office/officeart/2016/7/layout/ChevronBlockProcess"/>
    <dgm:cxn modelId="{756A604F-08AD-4C1E-BBEA-DFB93D3CBF11}" type="presParOf" srcId="{6494F58A-AC12-423E-87AE-6FDD29601FE5}" destId="{C762A678-5BC4-4575-9E4B-615321510DD5}" srcOrd="1" destOrd="0" presId="urn:microsoft.com/office/officeart/2016/7/layout/ChevronBlockProcess"/>
    <dgm:cxn modelId="{C5F10DCE-111D-4173-8546-0D6BB551D654}" type="presParOf" srcId="{6494F58A-AC12-423E-87AE-6FDD29601FE5}" destId="{E33B8B98-C11D-475B-9C94-C9FC7070B706}" srcOrd="2" destOrd="0" presId="urn:microsoft.com/office/officeart/2016/7/layout/ChevronBlockProcess"/>
    <dgm:cxn modelId="{792C2B46-3AB8-4D93-A051-EE8A6B01BD43}" type="presParOf" srcId="{E33B8B98-C11D-475B-9C94-C9FC7070B706}" destId="{226B2198-3E77-4146-A6B1-62557C96384B}" srcOrd="0" destOrd="0" presId="urn:microsoft.com/office/officeart/2016/7/layout/ChevronBlockProcess"/>
    <dgm:cxn modelId="{E72C2C40-35BD-4176-9944-2ECF2DD6694A}" type="presParOf" srcId="{E33B8B98-C11D-475B-9C94-C9FC7070B706}" destId="{580CEEF3-5DB0-4AD5-88CE-660942EE25B2}" srcOrd="1" destOrd="0" presId="urn:microsoft.com/office/officeart/2016/7/layout/ChevronBlockProcess"/>
    <dgm:cxn modelId="{75A36F70-2701-4FEC-900B-02A407C914E0}" type="presParOf" srcId="{6494F58A-AC12-423E-87AE-6FDD29601FE5}" destId="{C1B4E0C4-4C82-49F8-9B3F-BCC9310F9377}" srcOrd="3" destOrd="0" presId="urn:microsoft.com/office/officeart/2016/7/layout/ChevronBlockProcess"/>
    <dgm:cxn modelId="{7B402EAE-53FB-424A-B947-381485407F65}" type="presParOf" srcId="{6494F58A-AC12-423E-87AE-6FDD29601FE5}" destId="{0B83104D-08F6-468C-AFB2-4F43EE7E0410}" srcOrd="4" destOrd="0" presId="urn:microsoft.com/office/officeart/2016/7/layout/ChevronBlockProcess"/>
    <dgm:cxn modelId="{51BB806D-4BFE-4672-B386-BE7DD24A8CCE}" type="presParOf" srcId="{0B83104D-08F6-468C-AFB2-4F43EE7E0410}" destId="{9D799323-1F36-4D15-98D2-A4050027ECD9}" srcOrd="0" destOrd="0" presId="urn:microsoft.com/office/officeart/2016/7/layout/ChevronBlockProcess"/>
    <dgm:cxn modelId="{1D4FE2DE-B732-45A0-8536-031F49208CF4}" type="presParOf" srcId="{0B83104D-08F6-468C-AFB2-4F43EE7E0410}" destId="{77BB5E57-B335-41A7-9F6F-98C9CB700D7C}" srcOrd="1" destOrd="0" presId="urn:microsoft.com/office/officeart/2016/7/layout/ChevronBlockProcess"/>
    <dgm:cxn modelId="{34EC533E-BDB7-4104-8A5E-EBA9A741E60F}" type="presParOf" srcId="{6494F58A-AC12-423E-87AE-6FDD29601FE5}" destId="{E003DB9A-2B75-4D5A-AD30-7E981A7873E9}" srcOrd="5" destOrd="0" presId="urn:microsoft.com/office/officeart/2016/7/layout/ChevronBlockProcess"/>
    <dgm:cxn modelId="{E3371748-5B86-4122-9AB6-6D78B9BC38B7}" type="presParOf" srcId="{6494F58A-AC12-423E-87AE-6FDD29601FE5}" destId="{C7A87550-D8F5-46EA-86F2-6B6B6E027F83}" srcOrd="6" destOrd="0" presId="urn:microsoft.com/office/officeart/2016/7/layout/ChevronBlockProcess"/>
    <dgm:cxn modelId="{CBE17847-71A6-4299-9B6A-5641E0E4AC95}" type="presParOf" srcId="{C7A87550-D8F5-46EA-86F2-6B6B6E027F83}" destId="{430E63D5-32BE-4B4D-9C3F-5029D8472DC9}" srcOrd="0" destOrd="0" presId="urn:microsoft.com/office/officeart/2016/7/layout/ChevronBlockProcess"/>
    <dgm:cxn modelId="{25AD03B7-3A39-405D-B7AC-ABE8B8D746AA}" type="presParOf" srcId="{C7A87550-D8F5-46EA-86F2-6B6B6E027F83}" destId="{87D8F38D-8A58-49C3-8D64-F3C8C1F0F7A4}" srcOrd="1" destOrd="0" presId="urn:microsoft.com/office/officeart/2016/7/layout/ChevronBlockProcess"/>
    <dgm:cxn modelId="{2AD5777F-2623-4335-92E9-476972EF31C7}" type="presParOf" srcId="{6494F58A-AC12-423E-87AE-6FDD29601FE5}" destId="{883BE2F3-966A-49FB-922A-257312502DEE}" srcOrd="7" destOrd="0" presId="urn:microsoft.com/office/officeart/2016/7/layout/ChevronBlockProcess"/>
    <dgm:cxn modelId="{619D851C-15AE-4F24-AF12-0934E7D0E32A}" type="presParOf" srcId="{6494F58A-AC12-423E-87AE-6FDD29601FE5}" destId="{031DCEF2-47B6-4DE0-847B-6064A2327F02}" srcOrd="8" destOrd="0" presId="urn:microsoft.com/office/officeart/2016/7/layout/ChevronBlockProcess"/>
    <dgm:cxn modelId="{A01207A0-DE4E-4605-934B-36E6EE09718E}" type="presParOf" srcId="{031DCEF2-47B6-4DE0-847B-6064A2327F02}" destId="{4094D8C9-0458-4BC5-B185-FC6C0F5BCCF3}" srcOrd="0" destOrd="0" presId="urn:microsoft.com/office/officeart/2016/7/layout/ChevronBlockProcess"/>
    <dgm:cxn modelId="{14291F28-1B48-44EC-9A65-AD2D719BEDA5}" type="presParOf" srcId="{031DCEF2-47B6-4DE0-847B-6064A2327F02}" destId="{D5472723-B1E2-4A7C-87AD-59F9EB5360A5}" srcOrd="1" destOrd="0" presId="urn:microsoft.com/office/officeart/2016/7/layout/ChevronBlockProcess"/>
    <dgm:cxn modelId="{D8C9EB73-2500-454A-8E99-59F6EAA99FAB}" type="presParOf" srcId="{6494F58A-AC12-423E-87AE-6FDD29601FE5}" destId="{478D0570-EC5F-49EE-B519-8C639FBD9E2E}" srcOrd="9" destOrd="0" presId="urn:microsoft.com/office/officeart/2016/7/layout/ChevronBlockProcess"/>
    <dgm:cxn modelId="{8E93B6E7-8BD0-44A1-B89C-5BCAB81F9B56}" type="presParOf" srcId="{6494F58A-AC12-423E-87AE-6FDD29601FE5}" destId="{BF244F85-0CEC-4D91-B7FB-AE89DFD7D353}" srcOrd="10" destOrd="0" presId="urn:microsoft.com/office/officeart/2016/7/layout/ChevronBlockProcess"/>
    <dgm:cxn modelId="{475F2F10-ECD6-4C49-B6E6-89C8BCA8E741}" type="presParOf" srcId="{BF244F85-0CEC-4D91-B7FB-AE89DFD7D353}" destId="{361FBAB2-594B-462A-8A52-FEB640C80A80}" srcOrd="0" destOrd="0" presId="urn:microsoft.com/office/officeart/2016/7/layout/ChevronBlockProcess"/>
    <dgm:cxn modelId="{3E4AF82D-C9B7-4A75-98FA-75200D901D1B}" type="presParOf" srcId="{BF244F85-0CEC-4D91-B7FB-AE89DFD7D353}" destId="{F5FDC849-F212-4019-8804-73D353CB5778}"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r>
            <a:rPr lang="en-US" sz="2400">
              <a:solidFill>
                <a:schemeClr val="accent2"/>
              </a:solidFill>
              <a:latin typeface="+mn-lt"/>
            </a:rPr>
            <a:t>Q1</a:t>
          </a: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a:latin typeface="+mn-lt"/>
            </a:rPr>
            <a:t>Salary Analysis</a:t>
          </a: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a:solidFill>
                <a:schemeClr val="accent2"/>
              </a:solidFill>
              <a:latin typeface="+mn-lt"/>
            </a:rPr>
            <a:t>Q2</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3CC73758-10C1-47F8-AFA7-1A986D4DDD60}">
      <dgm:prSet phldrT="[Text]" phldr="0" custT="1"/>
      <dgm:spPr/>
      <dgm:t>
        <a:bodyPr/>
        <a:lstStyle/>
        <a:p>
          <a:pPr>
            <a:defRPr b="1"/>
          </a:pPr>
          <a:r>
            <a:rPr lang="en-US" sz="2400">
              <a:solidFill>
                <a:schemeClr val="accent2"/>
              </a:solidFill>
              <a:latin typeface="+mn-lt"/>
            </a:rPr>
            <a:t>Q3</a:t>
          </a: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FD9CA14A-483C-4869-B0C1-7C5FB7EEDBCC}">
      <dgm:prSet phldrT="[Text]" phldr="0" custT="1"/>
      <dgm:spPr/>
      <dgm:t>
        <a:bodyPr/>
        <a:lstStyle/>
        <a:p>
          <a:r>
            <a:rPr lang="en-US" sz="1800" b="0">
              <a:solidFill>
                <a:srgbClr val="212121"/>
              </a:solidFill>
            </a:rPr>
            <a:t>Requirements and Qualifications</a:t>
          </a:r>
        </a:p>
      </dgm:t>
    </dgm:pt>
    <dgm:pt modelId="{8182A92F-45BA-4CD1-8E43-0B0810A50FEB}" type="parTrans" cxnId="{5EDA943F-300F-408A-A52E-3D5140FD5C22}">
      <dgm:prSet/>
      <dgm:spPr/>
      <dgm:t>
        <a:bodyPr/>
        <a:lstStyle/>
        <a:p>
          <a:pPr algn="ctr"/>
          <a:endParaRPr lang="en-US" sz="1800">
            <a:latin typeface="+mn-lt"/>
          </a:endParaRPr>
        </a:p>
      </dgm:t>
    </dgm:pt>
    <dgm:pt modelId="{914BB93C-EA8A-4B5B-8F06-30DA7C7F4B7B}" type="sibTrans" cxnId="{5EDA943F-300F-408A-A52E-3D5140FD5C22}">
      <dgm:prSet/>
      <dgm:spPr/>
      <dgm:t>
        <a:bodyPr/>
        <a:lstStyle/>
        <a:p>
          <a:pPr algn="ctr"/>
          <a:endParaRPr lang="en-US" sz="1800">
            <a:latin typeface="+mn-lt"/>
          </a:endParaRPr>
        </a:p>
      </dgm:t>
    </dgm:pt>
    <dgm:pt modelId="{2AA17E3F-EA4B-4D70-AF7E-DB49265AD0D2}">
      <dgm:prSet phldr="0"/>
      <dgm:spPr/>
      <dgm:t>
        <a:bodyPr/>
        <a:lstStyle/>
        <a:p>
          <a:r>
            <a:rPr lang="en-US" b="0">
              <a:solidFill>
                <a:srgbClr val="212121"/>
              </a:solidFill>
            </a:rPr>
            <a:t>Job Distribution and Trends</a:t>
          </a:r>
        </a:p>
      </dgm:t>
    </dgm:pt>
    <dgm:pt modelId="{7CEE5AA1-2348-4CBD-AA86-A1D4A990E76D}" type="parTrans" cxnId="{39D8FE91-8712-4A06-9586-95892D22F6AE}">
      <dgm:prSet/>
      <dgm:spPr/>
    </dgm:pt>
    <dgm:pt modelId="{2019031C-0A8B-4B8B-B880-087AFC307C4E}" type="sibTrans" cxnId="{39D8FE91-8712-4A06-9586-95892D22F6AE}">
      <dgm:prSet/>
      <dgm:spPr/>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dgm:spPr/>
    </dgm:pt>
    <dgm:pt modelId="{EAB0CCC2-BFF9-432D-BA8E-7ECAF2D92AF2}" type="pres">
      <dgm:prSet presAssocID="{3CC73758-10C1-47F8-AFA7-1A986D4DDD60}" presName="EmptyPlaceHolder" presStyleCnt="0"/>
      <dgm:spPr/>
    </dgm:pt>
  </dgm:ptLst>
  <dgm:cxnLst>
    <dgm:cxn modelId="{BE6B562B-A1B2-4DF2-9AE1-A6763D09B430}" type="presOf" srcId="{5E71F362-34DF-4EEC-92A3-0EFE450E05E4}" destId="{BA29120C-7C6B-4F62-9079-4AD528BC0744}"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68A1BF6D-17CA-439D-B46E-A68CC19A40E8}" type="presOf" srcId="{2AA17E3F-EA4B-4D70-AF7E-DB49265AD0D2}" destId="{DADAA0C9-3E42-4088-8622-30E9F6EA139A}" srcOrd="0" destOrd="0" presId="urn:microsoft.com/office/officeart/2016/7/layout/BasicTimeline"/>
    <dgm:cxn modelId="{39D8FE91-8712-4A06-9586-95892D22F6AE}" srcId="{91969DED-4CB8-4A14-A50B-3F7B848E46B5}" destId="{2AA17E3F-EA4B-4D70-AF7E-DB49265AD0D2}" srcOrd="0" destOrd="0" parTransId="{7CEE5AA1-2348-4CBD-AA86-A1D4A990E76D}" sibTransId="{2019031C-0A8B-4B8B-B880-087AFC307C4E}"/>
    <dgm:cxn modelId="{1DBC5AB4-841C-48FA-A5A3-1355D2325894}" type="presOf" srcId="{3CC73758-10C1-47F8-AFA7-1A986D4DDD60}" destId="{E712D073-0B15-4887-9DCE-A27BCACBC178}" srcOrd="0" destOrd="0" presId="urn:microsoft.com/office/officeart/2016/7/layout/BasicTimeline"/>
    <dgm:cxn modelId="{088AFABB-6D54-489F-9B41-7F82D3FECC0F}" type="presOf" srcId="{FD9CA14A-483C-4869-B0C1-7C5FB7EEDBCC}" destId="{E0D48281-565D-47A3-9B6C-576231178549}"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943FEDD1-2A33-4EE2-9E67-C1DE5966CAA2}" type="presOf" srcId="{91969DED-4CB8-4A14-A50B-3F7B848E46B5}" destId="{60D0713D-AF69-4AF8-B071-F65622790886}"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D994EBEF-C361-4DEC-A3C9-15095B405257}" type="presOf" srcId="{A8C03FBB-4A75-4460-AEA6-DEAEB9C61496}" destId="{FE5C7F33-9326-49FB-89A3-8A20163AD994}" srcOrd="0" destOrd="0" presId="urn:microsoft.com/office/officeart/2016/7/layout/BasicTimeline"/>
    <dgm:cxn modelId="{7B16DE5C-6004-4A17-AABC-BEBFC269A7A8}" type="presParOf" srcId="{9FFA803F-EA25-49D8-A073-96E9747E345F}" destId="{EE0E6265-BE99-48D1-8879-DB5A75D6D78E}" srcOrd="0" destOrd="0" presId="urn:microsoft.com/office/officeart/2016/7/layout/BasicTimeline"/>
    <dgm:cxn modelId="{B656AC25-049E-426F-8FF8-EB2B1ACB1A92}" type="presParOf" srcId="{9FFA803F-EA25-49D8-A073-96E9747E345F}" destId="{BDA8F949-88B8-486D-9E41-ABA1463A8926}" srcOrd="1" destOrd="0" presId="urn:microsoft.com/office/officeart/2016/7/layout/BasicTimeline"/>
    <dgm:cxn modelId="{F30F15FB-EE58-43D9-9E86-313261885DA0}" type="presParOf" srcId="{BDA8F949-88B8-486D-9E41-ABA1463A8926}" destId="{A41AEE8D-8763-4311-BB07-B499A93D76EA}" srcOrd="0" destOrd="0" presId="urn:microsoft.com/office/officeart/2016/7/layout/BasicTimeline"/>
    <dgm:cxn modelId="{8FA03EB4-DBF1-46F4-848E-CC59A8731D62}" type="presParOf" srcId="{A41AEE8D-8763-4311-BB07-B499A93D76EA}" destId="{FE5C7F33-9326-49FB-89A3-8A20163AD994}" srcOrd="0" destOrd="0" presId="urn:microsoft.com/office/officeart/2016/7/layout/BasicTimeline"/>
    <dgm:cxn modelId="{BF41CFFD-E33B-4B30-AEE5-2417FD0ACD2F}" type="presParOf" srcId="{A41AEE8D-8763-4311-BB07-B499A93D76EA}" destId="{C51067AB-548D-47E7-B9DD-C7A4C9600F8C}" srcOrd="1" destOrd="0" presId="urn:microsoft.com/office/officeart/2016/7/layout/BasicTimeline"/>
    <dgm:cxn modelId="{E6ABAE42-DCD6-461E-9D09-9061E251EBE1}" type="presParOf" srcId="{C51067AB-548D-47E7-B9DD-C7A4C9600F8C}" destId="{BA29120C-7C6B-4F62-9079-4AD528BC0744}" srcOrd="0" destOrd="0" presId="urn:microsoft.com/office/officeart/2016/7/layout/BasicTimeline"/>
    <dgm:cxn modelId="{51DE2381-5465-4009-8C30-99CBA2CC3CDA}" type="presParOf" srcId="{C51067AB-548D-47E7-B9DD-C7A4C9600F8C}" destId="{617B6CDA-9351-44EF-9011-41758FE93851}" srcOrd="1" destOrd="0" presId="urn:microsoft.com/office/officeart/2016/7/layout/BasicTimeline"/>
    <dgm:cxn modelId="{394F80C9-8B57-46D1-9E73-F381CB711A93}" type="presParOf" srcId="{A41AEE8D-8763-4311-BB07-B499A93D76EA}" destId="{A95DB80B-444A-4D69-B205-3A801BB8524A}" srcOrd="2" destOrd="0" presId="urn:microsoft.com/office/officeart/2016/7/layout/BasicTimeline"/>
    <dgm:cxn modelId="{7DE6339C-B159-4D89-BFC2-8471F2CE566E}" type="presParOf" srcId="{A41AEE8D-8763-4311-BB07-B499A93D76EA}" destId="{FA19A0AA-8B0B-4AA8-A80D-08CFFDD3F112}" srcOrd="3" destOrd="0" presId="urn:microsoft.com/office/officeart/2016/7/layout/BasicTimeline"/>
    <dgm:cxn modelId="{184FCF72-DEEA-4500-AAE5-BBA269C2DD86}" type="presParOf" srcId="{A41AEE8D-8763-4311-BB07-B499A93D76EA}" destId="{C298CC98-EF08-4D23-94A2-F58DEE6D7DE4}" srcOrd="4" destOrd="0" presId="urn:microsoft.com/office/officeart/2016/7/layout/BasicTimeline"/>
    <dgm:cxn modelId="{303943D5-B5D2-4D1C-88F3-BD9EA42B06D4}" type="presParOf" srcId="{BDA8F949-88B8-486D-9E41-ABA1463A8926}" destId="{F3D981F8-7433-4E93-99E6-2B447306B973}" srcOrd="1" destOrd="0" presId="urn:microsoft.com/office/officeart/2016/7/layout/BasicTimeline"/>
    <dgm:cxn modelId="{C76243B2-78A3-4A4D-B565-C0C20D3AD97D}" type="presParOf" srcId="{BDA8F949-88B8-486D-9E41-ABA1463A8926}" destId="{7D29DFA7-018B-45C9-AC1C-5CFC82FEE150}" srcOrd="2" destOrd="0" presId="urn:microsoft.com/office/officeart/2016/7/layout/BasicTimeline"/>
    <dgm:cxn modelId="{B1C72F15-A1F2-4FF4-8D84-221F95D60580}" type="presParOf" srcId="{7D29DFA7-018B-45C9-AC1C-5CFC82FEE150}" destId="{60D0713D-AF69-4AF8-B071-F65622790886}" srcOrd="0" destOrd="0" presId="urn:microsoft.com/office/officeart/2016/7/layout/BasicTimeline"/>
    <dgm:cxn modelId="{E1DC0AD0-FECF-4EAA-A1C9-9DC020B14293}" type="presParOf" srcId="{7D29DFA7-018B-45C9-AC1C-5CFC82FEE150}" destId="{5DAA1547-FEA7-4F69-96D3-0E3A07601B1E}" srcOrd="1" destOrd="0" presId="urn:microsoft.com/office/officeart/2016/7/layout/BasicTimeline"/>
    <dgm:cxn modelId="{EF067246-E000-4656-8A90-C648B0700A6C}" type="presParOf" srcId="{5DAA1547-FEA7-4F69-96D3-0E3A07601B1E}" destId="{DADAA0C9-3E42-4088-8622-30E9F6EA139A}" srcOrd="0" destOrd="0" presId="urn:microsoft.com/office/officeart/2016/7/layout/BasicTimeline"/>
    <dgm:cxn modelId="{69F5406F-A45F-4CC6-8BAC-DD02E3C4BF57}" type="presParOf" srcId="{5DAA1547-FEA7-4F69-96D3-0E3A07601B1E}" destId="{D2E61EE0-F306-43AF-AFF9-74A14B9CF379}" srcOrd="1" destOrd="0" presId="urn:microsoft.com/office/officeart/2016/7/layout/BasicTimeline"/>
    <dgm:cxn modelId="{1ADE421A-2AA1-40EE-9BAE-3D5366E501EE}" type="presParOf" srcId="{7D29DFA7-018B-45C9-AC1C-5CFC82FEE150}" destId="{DBD74D6B-057A-432C-9067-BF618C19EB2A}" srcOrd="2" destOrd="0" presId="urn:microsoft.com/office/officeart/2016/7/layout/BasicTimeline"/>
    <dgm:cxn modelId="{D7F31B56-5C01-42DF-B2E7-9246E9B8EA8C}" type="presParOf" srcId="{7D29DFA7-018B-45C9-AC1C-5CFC82FEE150}" destId="{0F979253-FD39-4920-BFCA-78C564B167EA}" srcOrd="3" destOrd="0" presId="urn:microsoft.com/office/officeart/2016/7/layout/BasicTimeline"/>
    <dgm:cxn modelId="{115676BE-994B-4E27-9F76-CE840EBB514C}" type="presParOf" srcId="{7D29DFA7-018B-45C9-AC1C-5CFC82FEE150}" destId="{C9B4B298-E04C-4317-856D-E345FE5EC64B}" srcOrd="4" destOrd="0" presId="urn:microsoft.com/office/officeart/2016/7/layout/BasicTimeline"/>
    <dgm:cxn modelId="{2F507F90-1CAB-4BE0-9644-EA4A78055B3D}" type="presParOf" srcId="{BDA8F949-88B8-486D-9E41-ABA1463A8926}" destId="{9B636147-AF19-40E0-BE7D-3BE8148CC024}" srcOrd="3" destOrd="0" presId="urn:microsoft.com/office/officeart/2016/7/layout/BasicTimeline"/>
    <dgm:cxn modelId="{C36CA78B-C7C3-4C8B-9937-68F211A57B25}" type="presParOf" srcId="{BDA8F949-88B8-486D-9E41-ABA1463A8926}" destId="{76CB18D4-86E2-467C-A2CF-3ED9EFE66BEA}" srcOrd="4" destOrd="0" presId="urn:microsoft.com/office/officeart/2016/7/layout/BasicTimeline"/>
    <dgm:cxn modelId="{614F2CC1-1080-43FA-9A67-4C1A3F802131}" type="presParOf" srcId="{76CB18D4-86E2-467C-A2CF-3ED9EFE66BEA}" destId="{E712D073-0B15-4887-9DCE-A27BCACBC178}" srcOrd="0" destOrd="0" presId="urn:microsoft.com/office/officeart/2016/7/layout/BasicTimeline"/>
    <dgm:cxn modelId="{5AE03851-0E39-412E-AA89-38C49CFB2AA3}" type="presParOf" srcId="{76CB18D4-86E2-467C-A2CF-3ED9EFE66BEA}" destId="{4C57E835-21E8-44E9-8CE3-1E2D478ECB2B}" srcOrd="1" destOrd="0" presId="urn:microsoft.com/office/officeart/2016/7/layout/BasicTimeline"/>
    <dgm:cxn modelId="{E31120DA-D64A-4896-8A98-115F960169E7}" type="presParOf" srcId="{4C57E835-21E8-44E9-8CE3-1E2D478ECB2B}" destId="{E0D48281-565D-47A3-9B6C-576231178549}" srcOrd="0" destOrd="0" presId="urn:microsoft.com/office/officeart/2016/7/layout/BasicTimeline"/>
    <dgm:cxn modelId="{10DA4155-91C5-4C33-B76C-469E58D0D6C6}" type="presParOf" srcId="{4C57E835-21E8-44E9-8CE3-1E2D478ECB2B}" destId="{E0365E95-CAD6-4660-956D-E490447A5CB4}" srcOrd="1" destOrd="0" presId="urn:microsoft.com/office/officeart/2016/7/layout/BasicTimeline"/>
    <dgm:cxn modelId="{1768D1F0-2CE2-4F4A-8100-81BFF1282595}" type="presParOf" srcId="{76CB18D4-86E2-467C-A2CF-3ED9EFE66BEA}" destId="{DCAE8A46-752C-4E82-84CE-E790E1F2918E}" srcOrd="2" destOrd="0" presId="urn:microsoft.com/office/officeart/2016/7/layout/BasicTimeline"/>
    <dgm:cxn modelId="{3A913260-A7CA-4EF0-8D26-AEF7D106CBF9}" type="presParOf" srcId="{76CB18D4-86E2-467C-A2CF-3ED9EFE66BEA}" destId="{B6459BF8-D2C3-4018-9C28-98667DC203F4}" srcOrd="3" destOrd="0" presId="urn:microsoft.com/office/officeart/2016/7/layout/BasicTimeline"/>
    <dgm:cxn modelId="{2DD8DD64-5782-4C64-8D0A-D516DB7797D7}"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FB93E-1FEB-45BE-A3B1-F232CADF16D0}">
      <dsp:nvSpPr>
        <dsp:cNvPr id="0" name=""/>
        <dsp:cNvSpPr/>
      </dsp:nvSpPr>
      <dsp:spPr>
        <a:xfrm>
          <a:off x="11157"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rtl="0">
            <a:lnSpc>
              <a:spcPct val="90000"/>
            </a:lnSpc>
            <a:spcBef>
              <a:spcPct val="0"/>
            </a:spcBef>
            <a:spcAft>
              <a:spcPct val="35000"/>
            </a:spcAft>
            <a:buNone/>
            <a:defRPr b="1"/>
          </a:pPr>
          <a:r>
            <a:rPr lang="en-US" sz="1500" b="1" kern="1200" dirty="0">
              <a:latin typeface="Calibri"/>
              <a:ea typeface="Calibri"/>
              <a:cs typeface="Calibri"/>
            </a:rPr>
            <a:t>Load</a:t>
          </a:r>
          <a:r>
            <a:rPr lang="en-US" sz="1500" kern="1200" dirty="0">
              <a:latin typeface="Calibri"/>
              <a:ea typeface="Calibri"/>
              <a:cs typeface="Calibri"/>
            </a:rPr>
            <a:t> Data</a:t>
          </a:r>
          <a:endParaRPr lang="en-US" sz="1500" kern="1200" dirty="0"/>
        </a:p>
      </dsp:txBody>
      <dsp:txXfrm>
        <a:off x="178205" y="146071"/>
        <a:ext cx="1521991" cy="556826"/>
      </dsp:txXfrm>
    </dsp:sp>
    <dsp:sp modelId="{24560FE6-A8BF-4473-94CA-87A67626B424}">
      <dsp:nvSpPr>
        <dsp:cNvPr id="0" name=""/>
        <dsp:cNvSpPr/>
      </dsp:nvSpPr>
      <dsp:spPr>
        <a:xfrm>
          <a:off x="11157"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defRPr b="1"/>
          </a:pPr>
          <a:r>
            <a:rPr lang="en-US" sz="1100" b="0" kern="1200" dirty="0">
              <a:solidFill>
                <a:schemeClr val="tx1"/>
              </a:solidFill>
              <a:latin typeface="Calibri"/>
              <a:ea typeface="Calibri"/>
              <a:cs typeface="Calibri"/>
            </a:rPr>
            <a:t>Load: Created a new Data Frame with specific columns relevant to the analysis.</a:t>
          </a:r>
        </a:p>
        <a:p>
          <a:pPr marL="0" lvl="0" indent="0" algn="l" defTabSz="488950" rtl="0">
            <a:lnSpc>
              <a:spcPct val="90000"/>
            </a:lnSpc>
            <a:spcBef>
              <a:spcPct val="0"/>
            </a:spcBef>
            <a:spcAft>
              <a:spcPct val="35000"/>
            </a:spcAft>
            <a:buNone/>
            <a:defRPr b="1"/>
          </a:pPr>
          <a:r>
            <a:rPr lang="en-US" sz="1100" b="0" kern="1200" dirty="0">
              <a:latin typeface="Calibri"/>
              <a:ea typeface="Calibri"/>
              <a:cs typeface="Calibri"/>
            </a:rPr>
            <a:t>Removed Columns like </a:t>
          </a:r>
          <a:r>
            <a:rPr lang="en-US" sz="1100" b="0" kern="1200" dirty="0" err="1">
              <a:latin typeface="Calibri"/>
              <a:ea typeface="Calibri"/>
              <a:cs typeface="Calibri"/>
            </a:rPr>
            <a:t>jobID</a:t>
          </a:r>
          <a:r>
            <a:rPr lang="en-US" sz="1100" b="0" kern="1200" dirty="0">
              <a:latin typeface="Calibri"/>
              <a:ea typeface="Calibri"/>
              <a:cs typeface="Calibri"/>
            </a:rPr>
            <a:t>, Title code no, </a:t>
          </a:r>
          <a:br>
            <a:rPr lang="en-US" sz="1100" b="0" kern="1200" dirty="0">
              <a:latin typeface="Calibri"/>
              <a:ea typeface="Calibri"/>
              <a:cs typeface="Calibri"/>
            </a:rPr>
          </a:br>
          <a:r>
            <a:rPr lang="en-US" sz="1100" b="0" kern="1200" dirty="0">
              <a:latin typeface="Calibri"/>
              <a:ea typeface="Calibri"/>
              <a:cs typeface="Calibri"/>
            </a:rPr>
            <a:t>Work Location, Division/work unit, additional information, To Apply, Hours, recruitment contact, </a:t>
          </a:r>
          <a:br>
            <a:rPr lang="en-US" sz="1100" b="0" kern="1200" dirty="0">
              <a:latin typeface="Calibri"/>
              <a:ea typeface="Calibri"/>
              <a:cs typeface="Calibri"/>
            </a:rPr>
          </a:br>
          <a:r>
            <a:rPr lang="en-US" sz="1100" b="0" kern="1200" dirty="0">
              <a:latin typeface="Calibri"/>
              <a:ea typeface="Calibri"/>
              <a:cs typeface="Calibri"/>
            </a:rPr>
            <a:t>post until, posting updated, processed date</a:t>
          </a:r>
        </a:p>
      </dsp:txBody>
      <dsp:txXfrm>
        <a:off x="11157" y="702897"/>
        <a:ext cx="1689039" cy="2609472"/>
      </dsp:txXfrm>
    </dsp:sp>
    <dsp:sp modelId="{226B2198-3E77-4146-A6B1-62557C96384B}">
      <dsp:nvSpPr>
        <dsp:cNvPr id="0" name=""/>
        <dsp:cNvSpPr/>
      </dsp:nvSpPr>
      <dsp:spPr>
        <a:xfrm>
          <a:off x="1812863"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rtl="0">
            <a:lnSpc>
              <a:spcPct val="90000"/>
            </a:lnSpc>
            <a:spcBef>
              <a:spcPct val="0"/>
            </a:spcBef>
            <a:spcAft>
              <a:spcPct val="35000"/>
            </a:spcAft>
            <a:buNone/>
            <a:defRPr b="1"/>
          </a:pPr>
          <a:r>
            <a:rPr lang="en-US" sz="1500" kern="1200" dirty="0">
              <a:latin typeface="Cambria"/>
              <a:ea typeface="Calibri"/>
              <a:cs typeface="Calibri"/>
            </a:rPr>
            <a:t>Usual Drill</a:t>
          </a:r>
          <a:br>
            <a:rPr lang="en-US" sz="1500" kern="1200" dirty="0">
              <a:latin typeface="Cambria"/>
              <a:ea typeface="Calibri"/>
              <a:cs typeface="Calibri"/>
            </a:rPr>
          </a:br>
          <a:endParaRPr lang="en-US" sz="1500" kern="1200" dirty="0">
            <a:latin typeface="Trebuchet MS" panose="020B0603020202020204"/>
            <a:ea typeface="Cambria"/>
          </a:endParaRPr>
        </a:p>
      </dsp:txBody>
      <dsp:txXfrm>
        <a:off x="1979911" y="146071"/>
        <a:ext cx="1521991" cy="556826"/>
      </dsp:txXfrm>
    </dsp:sp>
    <dsp:sp modelId="{580CEEF3-5DB0-4AD5-88CE-660942EE25B2}">
      <dsp:nvSpPr>
        <dsp:cNvPr id="0" name=""/>
        <dsp:cNvSpPr/>
      </dsp:nvSpPr>
      <dsp:spPr>
        <a:xfrm>
          <a:off x="1812863"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Cambria"/>
              <a:ea typeface="Cambria"/>
            </a:rPr>
            <a:t>Summarization: summarizing the main characteristics of the dataset, such as its size, dimensions, and data types.</a:t>
          </a:r>
          <a:br>
            <a:rPr lang="en-US" sz="1100" b="0" kern="1200" dirty="0">
              <a:latin typeface="Cambria"/>
              <a:ea typeface="Cambria"/>
              <a:cs typeface="Calibri"/>
            </a:rPr>
          </a:br>
          <a:endParaRPr lang="en-US" sz="1100" b="0" kern="1200" dirty="0">
            <a:latin typeface="Cambria"/>
            <a:ea typeface="Calibri"/>
            <a:cs typeface="Calibri"/>
          </a:endParaRPr>
        </a:p>
        <a:p>
          <a:pPr marL="0" lvl="0" indent="0" algn="l" defTabSz="488950" rtl="0">
            <a:lnSpc>
              <a:spcPct val="90000"/>
            </a:lnSpc>
            <a:spcBef>
              <a:spcPct val="0"/>
            </a:spcBef>
            <a:spcAft>
              <a:spcPct val="35000"/>
            </a:spcAft>
            <a:buNone/>
          </a:pPr>
          <a:r>
            <a:rPr lang="en-US" sz="1100" b="0" kern="1200" dirty="0">
              <a:latin typeface="Cambria"/>
              <a:ea typeface="Cambria"/>
            </a:rPr>
            <a:t>Descriptive Statistics</a:t>
          </a:r>
          <a:r>
            <a:rPr lang="en-US" sz="1100" kern="1200" dirty="0">
              <a:latin typeface="Cambria"/>
              <a:ea typeface="Cambria"/>
            </a:rPr>
            <a:t>: Describe the central tendency, dispersion, and shape of the data distribution.</a:t>
          </a:r>
          <a:endParaRPr lang="en-US" sz="1100" kern="1200" dirty="0">
            <a:latin typeface="Trebuchet MS"/>
            <a:ea typeface="Cambria"/>
            <a:cs typeface="Calibri"/>
          </a:endParaRPr>
        </a:p>
      </dsp:txBody>
      <dsp:txXfrm>
        <a:off x="1812863" y="702897"/>
        <a:ext cx="1689039" cy="2609472"/>
      </dsp:txXfrm>
    </dsp:sp>
    <dsp:sp modelId="{9D799323-1F36-4D15-98D2-A4050027ECD9}">
      <dsp:nvSpPr>
        <dsp:cNvPr id="0" name=""/>
        <dsp:cNvSpPr/>
      </dsp:nvSpPr>
      <dsp:spPr>
        <a:xfrm>
          <a:off x="3614568"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dirty="0">
              <a:latin typeface="Cambria"/>
              <a:ea typeface="Calibri"/>
              <a:cs typeface="Calibri"/>
            </a:rPr>
            <a:t>Handling Missing Values</a:t>
          </a:r>
        </a:p>
      </dsp:txBody>
      <dsp:txXfrm>
        <a:off x="3781616" y="146071"/>
        <a:ext cx="1521991" cy="556826"/>
      </dsp:txXfrm>
    </dsp:sp>
    <dsp:sp modelId="{77BB5E57-B335-41A7-9F6F-98C9CB700D7C}">
      <dsp:nvSpPr>
        <dsp:cNvPr id="0" name=""/>
        <dsp:cNvSpPr/>
      </dsp:nvSpPr>
      <dsp:spPr>
        <a:xfrm>
          <a:off x="3614568"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Cambria"/>
              <a:ea typeface="Calibri"/>
              <a:cs typeface="Calibri"/>
            </a:rPr>
            <a:t>Dropped rows with missing values in the 'Full-Time/Part-Time indicator' and 'Minimum Qual Requirements' columns.</a:t>
          </a:r>
          <a:br>
            <a:rPr lang="en-US" sz="1100" kern="1200" dirty="0">
              <a:latin typeface="Cambria"/>
              <a:ea typeface="Calibri"/>
              <a:cs typeface="Calibri"/>
            </a:rPr>
          </a:br>
          <a:endParaRPr lang="en-US" sz="1100" kern="1200" dirty="0">
            <a:latin typeface="Cambria"/>
            <a:ea typeface="Calibri"/>
            <a:cs typeface="Calibri"/>
          </a:endParaRPr>
        </a:p>
        <a:p>
          <a:pPr marL="0" lvl="0" indent="0" algn="l" defTabSz="488950">
            <a:lnSpc>
              <a:spcPct val="90000"/>
            </a:lnSpc>
            <a:spcBef>
              <a:spcPct val="0"/>
            </a:spcBef>
            <a:spcAft>
              <a:spcPct val="35000"/>
            </a:spcAft>
            <a:buNone/>
          </a:pPr>
          <a:r>
            <a:rPr lang="en-US" sz="1100" kern="1200" dirty="0">
              <a:latin typeface="Cambria"/>
              <a:ea typeface="Calibri"/>
              <a:cs typeface="Calibri"/>
            </a:rPr>
            <a:t>Replaced blanks in the 'Work Location 1' and 'Preferred Skills' columns with 'NA'.</a:t>
          </a:r>
        </a:p>
      </dsp:txBody>
      <dsp:txXfrm>
        <a:off x="3614568" y="702897"/>
        <a:ext cx="1689039" cy="2609472"/>
      </dsp:txXfrm>
    </dsp:sp>
    <dsp:sp modelId="{430E63D5-32BE-4B4D-9C3F-5029D8472DC9}">
      <dsp:nvSpPr>
        <dsp:cNvPr id="0" name=""/>
        <dsp:cNvSpPr/>
      </dsp:nvSpPr>
      <dsp:spPr>
        <a:xfrm>
          <a:off x="5416274"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dirty="0">
              <a:latin typeface="Cambria"/>
              <a:ea typeface="Calibri"/>
              <a:cs typeface="Calibri"/>
            </a:rPr>
            <a:t>Mapping Attributes</a:t>
          </a:r>
        </a:p>
      </dsp:txBody>
      <dsp:txXfrm>
        <a:off x="5583322" y="146071"/>
        <a:ext cx="1521991" cy="556826"/>
      </dsp:txXfrm>
    </dsp:sp>
    <dsp:sp modelId="{87D8F38D-8A58-49C3-8D64-F3C8C1F0F7A4}">
      <dsp:nvSpPr>
        <dsp:cNvPr id="0" name=""/>
        <dsp:cNvSpPr/>
      </dsp:nvSpPr>
      <dsp:spPr>
        <a:xfrm>
          <a:off x="5416274"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Cambria"/>
              <a:ea typeface="Calibri"/>
              <a:cs typeface="Calibri"/>
            </a:rPr>
            <a:t>Defined a function to map the attribute 'residency requirements' to broader categories and stored it in a new attribute 'Residency'.</a:t>
          </a:r>
          <a:br>
            <a:rPr lang="en-US" sz="1100" kern="1200" dirty="0">
              <a:latin typeface="Cambria"/>
              <a:ea typeface="Calibri"/>
              <a:cs typeface="Calibri"/>
            </a:rPr>
          </a:br>
          <a:endParaRPr lang="en-US" sz="1100" kern="1200" dirty="0">
            <a:latin typeface="Cambria"/>
            <a:ea typeface="Calibri"/>
            <a:cs typeface="Calibri"/>
          </a:endParaRPr>
        </a:p>
        <a:p>
          <a:pPr marL="0" lvl="0" indent="0" algn="l" defTabSz="488950" rtl="0">
            <a:lnSpc>
              <a:spcPct val="90000"/>
            </a:lnSpc>
            <a:spcBef>
              <a:spcPct val="0"/>
            </a:spcBef>
            <a:spcAft>
              <a:spcPct val="35000"/>
            </a:spcAft>
            <a:buNone/>
            <a:defRPr b="1"/>
          </a:pPr>
          <a:r>
            <a:rPr lang="en-US" sz="1100" b="0" kern="1200" dirty="0">
              <a:solidFill>
                <a:srgbClr val="000000"/>
              </a:solidFill>
              <a:latin typeface="Calibri"/>
              <a:ea typeface="Calibri"/>
              <a:cs typeface="Calibri"/>
            </a:rPr>
            <a:t>Defined a function to map original 'job categories' to broader categories and created a new attribute 'Domain'.</a:t>
          </a:r>
          <a:endParaRPr lang="en-US" sz="1100" b="0" kern="1200" dirty="0">
            <a:latin typeface="Cambria"/>
            <a:ea typeface="Calibri"/>
            <a:cs typeface="Calibri"/>
          </a:endParaRPr>
        </a:p>
      </dsp:txBody>
      <dsp:txXfrm>
        <a:off x="5416274" y="702897"/>
        <a:ext cx="1689039" cy="2609472"/>
      </dsp:txXfrm>
    </dsp:sp>
    <dsp:sp modelId="{4094D8C9-0458-4BC5-B185-FC6C0F5BCCF3}">
      <dsp:nvSpPr>
        <dsp:cNvPr id="0" name=""/>
        <dsp:cNvSpPr/>
      </dsp:nvSpPr>
      <dsp:spPr>
        <a:xfrm>
          <a:off x="7217979"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ambria"/>
              <a:ea typeface="Calibri"/>
              <a:cs typeface="Calibri"/>
            </a:rPr>
            <a:t>Non-English characters</a:t>
          </a:r>
          <a:endParaRPr lang="en-US" sz="1500" b="1" kern="1200" dirty="0"/>
        </a:p>
      </dsp:txBody>
      <dsp:txXfrm>
        <a:off x="7385027" y="146071"/>
        <a:ext cx="1521991" cy="556826"/>
      </dsp:txXfrm>
    </dsp:sp>
    <dsp:sp modelId="{D5472723-B1E2-4A7C-87AD-59F9EB5360A5}">
      <dsp:nvSpPr>
        <dsp:cNvPr id="0" name=""/>
        <dsp:cNvSpPr/>
      </dsp:nvSpPr>
      <dsp:spPr>
        <a:xfrm>
          <a:off x="7217979"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dirty="0">
              <a:latin typeface="Cambria"/>
              <a:ea typeface="Calibri"/>
              <a:cs typeface="Calibri"/>
            </a:rPr>
            <a:t>Identified and removed non-English characters from the attributes 'Business Title', 'Job Description', 'Preferred Skills', 'Work Location' and 'Residency'.</a:t>
          </a:r>
        </a:p>
      </dsp:txBody>
      <dsp:txXfrm>
        <a:off x="7217979" y="702897"/>
        <a:ext cx="1689039" cy="2609472"/>
      </dsp:txXfrm>
    </dsp:sp>
    <dsp:sp modelId="{361FBAB2-594B-462A-8A52-FEB640C80A80}">
      <dsp:nvSpPr>
        <dsp:cNvPr id="0" name=""/>
        <dsp:cNvSpPr/>
      </dsp:nvSpPr>
      <dsp:spPr>
        <a:xfrm>
          <a:off x="9019685"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dirty="0">
              <a:latin typeface="Cambria"/>
              <a:ea typeface="Calibri"/>
              <a:cs typeface="Calibri"/>
            </a:rPr>
            <a:t>Adding Custom Attributes</a:t>
          </a:r>
        </a:p>
      </dsp:txBody>
      <dsp:txXfrm>
        <a:off x="9186733" y="146071"/>
        <a:ext cx="1521991" cy="556826"/>
      </dsp:txXfrm>
    </dsp:sp>
    <dsp:sp modelId="{F5FDC849-F212-4019-8804-73D353CB5778}">
      <dsp:nvSpPr>
        <dsp:cNvPr id="0" name=""/>
        <dsp:cNvSpPr/>
      </dsp:nvSpPr>
      <dsp:spPr>
        <a:xfrm>
          <a:off x="9019685"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pPr>
          <a:r>
            <a:rPr lang="en-US" sz="1100" kern="1200" dirty="0">
              <a:latin typeface="Cambria"/>
              <a:ea typeface="Calibri"/>
              <a:cs typeface="Calibri"/>
            </a:rPr>
            <a:t>Created a new column 'Avg Salary' as the average of 'Salary Range From' and 'Salary Range To'.</a:t>
          </a:r>
        </a:p>
      </dsp:txBody>
      <dsp:txXfrm>
        <a:off x="9019685" y="702897"/>
        <a:ext cx="1689039" cy="2609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105818"/>
          <a:ext cx="4906962"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36666" y="2261649"/>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Q1</a:t>
          </a:r>
        </a:p>
      </dsp:txBody>
      <dsp:txXfrm>
        <a:off x="136666" y="2261649"/>
        <a:ext cx="1998820" cy="475914"/>
      </dsp:txXfrm>
    </dsp:sp>
    <dsp:sp modelId="{BA29120C-7C6B-4F62-9079-4AD528BC0744}">
      <dsp:nvSpPr>
        <dsp:cNvPr id="0" name=""/>
        <dsp:cNvSpPr/>
      </dsp:nvSpPr>
      <dsp:spPr>
        <a:xfrm>
          <a:off x="383" y="587523"/>
          <a:ext cx="2271387" cy="718084"/>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a:latin typeface="+mn-lt"/>
            </a:rPr>
            <a:t>Salary Analysis</a:t>
          </a:r>
        </a:p>
      </dsp:txBody>
      <dsp:txXfrm>
        <a:off x="35437" y="622577"/>
        <a:ext cx="2201279" cy="647976"/>
      </dsp:txXfrm>
    </dsp:sp>
    <dsp:sp modelId="{A95DB80B-444A-4D69-B205-3A801BB8524A}">
      <dsp:nvSpPr>
        <dsp:cNvPr id="0" name=""/>
        <dsp:cNvSpPr/>
      </dsp:nvSpPr>
      <dsp:spPr>
        <a:xfrm>
          <a:off x="1136076"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454071" y="1474072"/>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Q2</a:t>
          </a:r>
        </a:p>
      </dsp:txBody>
      <dsp:txXfrm>
        <a:off x="1454071" y="1474072"/>
        <a:ext cx="1998820" cy="475914"/>
      </dsp:txXfrm>
    </dsp:sp>
    <dsp:sp modelId="{FA19A0AA-8B0B-4AA8-A80D-08CFFDD3F112}">
      <dsp:nvSpPr>
        <dsp:cNvPr id="0" name=""/>
        <dsp:cNvSpPr/>
      </dsp:nvSpPr>
      <dsp:spPr>
        <a:xfrm>
          <a:off x="1104489"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317787" y="2906029"/>
          <a:ext cx="2271387" cy="718084"/>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b="0" kern="1200">
              <a:solidFill>
                <a:srgbClr val="212121"/>
              </a:solidFill>
            </a:rPr>
            <a:t>Job Distribution and Trends</a:t>
          </a:r>
        </a:p>
      </dsp:txBody>
      <dsp:txXfrm>
        <a:off x="1352841" y="2941083"/>
        <a:ext cx="2201279" cy="647976"/>
      </dsp:txXfrm>
    </dsp:sp>
    <dsp:sp modelId="{DBD74D6B-057A-432C-9067-BF618C19EB2A}">
      <dsp:nvSpPr>
        <dsp:cNvPr id="0" name=""/>
        <dsp:cNvSpPr/>
      </dsp:nvSpPr>
      <dsp:spPr>
        <a:xfrm>
          <a:off x="2453481"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771475" y="2261649"/>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Q3</a:t>
          </a:r>
        </a:p>
      </dsp:txBody>
      <dsp:txXfrm>
        <a:off x="2771475" y="2261649"/>
        <a:ext cx="1998820" cy="475914"/>
      </dsp:txXfrm>
    </dsp:sp>
    <dsp:sp modelId="{0F979253-FD39-4920-BFCA-78C564B167EA}">
      <dsp:nvSpPr>
        <dsp:cNvPr id="0" name=""/>
        <dsp:cNvSpPr/>
      </dsp:nvSpPr>
      <dsp:spPr>
        <a:xfrm>
          <a:off x="2421894"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635192" y="408002"/>
          <a:ext cx="2271387"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b="0" kern="1200">
              <a:solidFill>
                <a:srgbClr val="212121"/>
              </a:solidFill>
            </a:rPr>
            <a:t>Requirements and Qualifications</a:t>
          </a:r>
        </a:p>
      </dsp:txBody>
      <dsp:txXfrm>
        <a:off x="2679009" y="451819"/>
        <a:ext cx="2183753" cy="809971"/>
      </dsp:txXfrm>
    </dsp:sp>
    <dsp:sp modelId="{DCAE8A46-752C-4E82-84CE-E790E1F2918E}">
      <dsp:nvSpPr>
        <dsp:cNvPr id="0" name=""/>
        <dsp:cNvSpPr/>
      </dsp:nvSpPr>
      <dsp:spPr>
        <a:xfrm>
          <a:off x="3770886"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3739298"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4/23/2024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a:p>
        </p:txBody>
      </p:sp>
    </p:spTree>
    <p:extLst>
      <p:ext uri="{BB962C8B-B14F-4D97-AF65-F5344CB8AC3E}">
        <p14:creationId xmlns:p14="http://schemas.microsoft.com/office/powerpoint/2010/main" val="166575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a:p>
        </p:txBody>
      </p:sp>
    </p:spTree>
    <p:extLst>
      <p:ext uri="{BB962C8B-B14F-4D97-AF65-F5344CB8AC3E}">
        <p14:creationId xmlns:p14="http://schemas.microsoft.com/office/powerpoint/2010/main" val="2215854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a:p>
        </p:txBody>
      </p:sp>
    </p:spTree>
    <p:extLst>
      <p:ext uri="{BB962C8B-B14F-4D97-AF65-F5344CB8AC3E}">
        <p14:creationId xmlns:p14="http://schemas.microsoft.com/office/powerpoint/2010/main" val="28482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a:p>
        </p:txBody>
      </p:sp>
    </p:spTree>
    <p:extLst>
      <p:ext uri="{BB962C8B-B14F-4D97-AF65-F5344CB8AC3E}">
        <p14:creationId xmlns:p14="http://schemas.microsoft.com/office/powerpoint/2010/main" val="279208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a:p>
        </p:txBody>
      </p:sp>
    </p:spTree>
    <p:extLst>
      <p:ext uri="{BB962C8B-B14F-4D97-AF65-F5344CB8AC3E}">
        <p14:creationId xmlns:p14="http://schemas.microsoft.com/office/powerpoint/2010/main" val="278015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a:p>
        </p:txBody>
      </p:sp>
    </p:spTree>
    <p:extLst>
      <p:ext uri="{BB962C8B-B14F-4D97-AF65-F5344CB8AC3E}">
        <p14:creationId xmlns:p14="http://schemas.microsoft.com/office/powerpoint/2010/main" val="384265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a:p>
        </p:txBody>
      </p:sp>
    </p:spTree>
    <p:extLst>
      <p:ext uri="{BB962C8B-B14F-4D97-AF65-F5344CB8AC3E}">
        <p14:creationId xmlns:p14="http://schemas.microsoft.com/office/powerpoint/2010/main" val="139877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a:p>
        </p:txBody>
      </p:sp>
    </p:spTree>
    <p:extLst>
      <p:ext uri="{BB962C8B-B14F-4D97-AF65-F5344CB8AC3E}">
        <p14:creationId xmlns:p14="http://schemas.microsoft.com/office/powerpoint/2010/main" val="11991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add subtitle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4C0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344170" y="190500"/>
            <a:ext cx="7557157" cy="1919007"/>
          </a:xfrm>
        </p:spPr>
        <p:txBody>
          <a:bodyPr vert="horz" lIns="0" tIns="0" rIns="0" bIns="0" rtlCol="0" anchor="t" anchorCtr="0">
            <a:noAutofit/>
          </a:bodyPr>
          <a:lstStyle/>
          <a:p>
            <a:r>
              <a:rPr lang="en-US" sz="4000"/>
              <a:t>Navigating NYC's Job Market: </a:t>
            </a:r>
            <a:r>
              <a:rPr lang="en-US" sz="3200" b="0"/>
              <a:t>Insights from Exploratory Data Analysis to Predictive Modeling</a:t>
            </a:r>
            <a:endParaRPr lang="en-US"/>
          </a:p>
        </p:txBody>
      </p:sp>
      <p:sp>
        <p:nvSpPr>
          <p:cNvPr id="3" name="TextBox 2">
            <a:extLst>
              <a:ext uri="{FF2B5EF4-FFF2-40B4-BE49-F238E27FC236}">
                <a16:creationId xmlns:a16="http://schemas.microsoft.com/office/drawing/2014/main" id="{11193824-39F1-449B-78CD-7032B680F6B3}"/>
              </a:ext>
            </a:extLst>
          </p:cNvPr>
          <p:cNvSpPr txBox="1"/>
          <p:nvPr/>
        </p:nvSpPr>
        <p:spPr>
          <a:xfrm>
            <a:off x="9148302" y="3603932"/>
            <a:ext cx="2423242"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90000"/>
                    <a:lumOff val="10000"/>
                  </a:schemeClr>
                </a:solidFill>
                <a:ea typeface="+mn-lt"/>
                <a:cs typeface="+mn-lt"/>
              </a:rPr>
              <a:t>Team Members</a:t>
            </a:r>
            <a:br>
              <a:rPr lang="en-US" sz="2000" b="1">
                <a:ea typeface="+mn-lt"/>
                <a:cs typeface="+mn-lt"/>
              </a:rPr>
            </a:br>
            <a:endParaRPr lang="en-US" sz="2000" b="1">
              <a:solidFill>
                <a:schemeClr val="accent1">
                  <a:lumMod val="90000"/>
                  <a:lumOff val="10000"/>
                </a:schemeClr>
              </a:solidFill>
              <a:ea typeface="+mn-lt"/>
              <a:cs typeface="+mn-lt"/>
            </a:endParaRPr>
          </a:p>
          <a:p>
            <a:pPr marL="457200" indent="-457200">
              <a:buFont typeface="Courier New"/>
              <a:buChar char="o"/>
            </a:pPr>
            <a:r>
              <a:rPr lang="en-US" sz="2000">
                <a:solidFill>
                  <a:schemeClr val="accent1">
                    <a:lumMod val="90000"/>
                    <a:lumOff val="10000"/>
                  </a:schemeClr>
                </a:solidFill>
                <a:ea typeface="+mn-lt"/>
                <a:cs typeface="+mn-lt"/>
              </a:rPr>
              <a:t>Arib Mirza</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Kunal Sanghvi</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Prachi Holkar</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Priyam Sheth</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Sejal Arora</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Shreeya Desai</a:t>
            </a:r>
            <a:endParaRPr lang="en-US" sz="2000">
              <a:solidFill>
                <a:schemeClr val="accent1">
                  <a:lumMod val="90000"/>
                  <a:lumOff val="10000"/>
                </a:schemeClr>
              </a:solidFill>
            </a:endParaRPr>
          </a:p>
          <a:p>
            <a:pPr marL="285750" indent="-285750" algn="l">
              <a:buFont typeface="Courier New"/>
              <a:buChar char="o"/>
            </a:pPr>
            <a:endParaRPr lang="en-US" sz="1400"/>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550605" y="476863"/>
            <a:ext cx="6103574" cy="747436"/>
          </a:xfrm>
        </p:spPr>
        <p:txBody>
          <a:bodyPr vert="horz" lIns="0" tIns="0" rIns="0" bIns="0" rtlCol="0" anchor="b" anchorCtr="0">
            <a:noAutofit/>
          </a:bodyPr>
          <a:lstStyle/>
          <a:p>
            <a:r>
              <a:rPr lang="en-US">
                <a:solidFill>
                  <a:srgbClr val="DEF44F"/>
                </a:solidFill>
              </a:rPr>
              <a:t>Job Distribution and Trends</a:t>
            </a:r>
            <a:endParaRPr lang="en-US"/>
          </a:p>
          <a:p>
            <a:endParaRPr lang="en-US"/>
          </a:p>
        </p:txBody>
      </p:sp>
      <p:pic>
        <p:nvPicPr>
          <p:cNvPr id="2" name="Picture 1" descr="A graph with blue lines and numbers&#10;&#10;Description automatically generated">
            <a:extLst>
              <a:ext uri="{FF2B5EF4-FFF2-40B4-BE49-F238E27FC236}">
                <a16:creationId xmlns:a16="http://schemas.microsoft.com/office/drawing/2014/main" id="{DD887D14-0F24-92A0-45BC-E511D4EC5E20}"/>
              </a:ext>
            </a:extLst>
          </p:cNvPr>
          <p:cNvPicPr>
            <a:picLocks noChangeAspect="1"/>
          </p:cNvPicPr>
          <p:nvPr/>
        </p:nvPicPr>
        <p:blipFill>
          <a:blip r:embed="rId3"/>
          <a:stretch>
            <a:fillRect/>
          </a:stretch>
        </p:blipFill>
        <p:spPr>
          <a:xfrm>
            <a:off x="8147772" y="54120"/>
            <a:ext cx="3876675" cy="3383107"/>
          </a:xfrm>
          <a:prstGeom prst="rect">
            <a:avLst/>
          </a:prstGeom>
        </p:spPr>
      </p:pic>
      <p:pic>
        <p:nvPicPr>
          <p:cNvPr id="4" name="Picture 3" descr="A graph of a number of jobs&#10;&#10;Description automatically generated">
            <a:extLst>
              <a:ext uri="{FF2B5EF4-FFF2-40B4-BE49-F238E27FC236}">
                <a16:creationId xmlns:a16="http://schemas.microsoft.com/office/drawing/2014/main" id="{1C0A89C7-4748-B0B3-EBB4-146340E995AC}"/>
              </a:ext>
            </a:extLst>
          </p:cNvPr>
          <p:cNvPicPr>
            <a:picLocks noChangeAspect="1"/>
          </p:cNvPicPr>
          <p:nvPr/>
        </p:nvPicPr>
        <p:blipFill>
          <a:blip r:embed="rId4"/>
          <a:stretch>
            <a:fillRect/>
          </a:stretch>
        </p:blipFill>
        <p:spPr>
          <a:xfrm rot="5400000">
            <a:off x="8089321" y="2739303"/>
            <a:ext cx="2740821" cy="5198268"/>
          </a:xfrm>
          <a:prstGeom prst="rect">
            <a:avLst/>
          </a:prstGeom>
        </p:spPr>
      </p:pic>
      <p:pic>
        <p:nvPicPr>
          <p:cNvPr id="6" name="Picture 5" descr="A graph of blue bars&#10;&#10;Description automatically generated">
            <a:extLst>
              <a:ext uri="{FF2B5EF4-FFF2-40B4-BE49-F238E27FC236}">
                <a16:creationId xmlns:a16="http://schemas.microsoft.com/office/drawing/2014/main" id="{7FD621D6-C3AA-E5A4-1775-35640373F445}"/>
              </a:ext>
            </a:extLst>
          </p:cNvPr>
          <p:cNvPicPr>
            <a:picLocks noChangeAspect="1"/>
          </p:cNvPicPr>
          <p:nvPr/>
        </p:nvPicPr>
        <p:blipFill>
          <a:blip r:embed="rId5"/>
          <a:stretch>
            <a:fillRect/>
          </a:stretch>
        </p:blipFill>
        <p:spPr>
          <a:xfrm>
            <a:off x="260860" y="3974214"/>
            <a:ext cx="6264395" cy="2724736"/>
          </a:xfrm>
          <a:prstGeom prst="rect">
            <a:avLst/>
          </a:prstGeom>
        </p:spPr>
      </p:pic>
      <p:sp>
        <p:nvSpPr>
          <p:cNvPr id="7" name="Content Placeholder 2">
            <a:extLst>
              <a:ext uri="{FF2B5EF4-FFF2-40B4-BE49-F238E27FC236}">
                <a16:creationId xmlns:a16="http://schemas.microsoft.com/office/drawing/2014/main" id="{6122AB7E-AE1D-9566-EA96-7A0CB3D564BB}"/>
              </a:ext>
            </a:extLst>
          </p:cNvPr>
          <p:cNvSpPr txBox="1">
            <a:spLocks/>
          </p:cNvSpPr>
          <p:nvPr/>
        </p:nvSpPr>
        <p:spPr>
          <a:xfrm>
            <a:off x="266699" y="846369"/>
            <a:ext cx="7995265" cy="3113086"/>
          </a:xfrm>
          <a:prstGeom prst="rect">
            <a:avLst/>
          </a:prstGeom>
          <a:ln>
            <a:noFill/>
          </a:ln>
        </p:spPr>
        <p:txBody>
          <a:bodyPr vert="horz" lIns="91440" tIns="45720" rIns="91440" bIns="45720" rtlCol="0" anchor="t">
            <a:noAutofit/>
          </a:bodyPr>
          <a:lst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charset="2"/>
              <a:buChar char="o"/>
            </a:pPr>
            <a:r>
              <a:rPr lang="en-US" sz="1400" dirty="0">
                <a:ea typeface="+mn-lt"/>
                <a:cs typeface="+mn-lt"/>
              </a:rPr>
              <a:t>The line plot depicts the frequency of job postings over time (by month) in your dataset. </a:t>
            </a:r>
            <a:endParaRPr lang="en-US"/>
          </a:p>
          <a:p>
            <a:pPr>
              <a:buFont typeface="Courier New" charset="2"/>
              <a:buChar char="o"/>
            </a:pPr>
            <a:r>
              <a:rPr lang="en-US" sz="1400" dirty="0">
                <a:ea typeface="+mn-lt"/>
                <a:cs typeface="+mn-lt"/>
              </a:rPr>
              <a:t>The circular markers connected by a line represent the trend in the number of postings over time.</a:t>
            </a:r>
            <a:endParaRPr lang="en-US" sz="1400" dirty="0"/>
          </a:p>
          <a:p>
            <a:pPr>
              <a:buFont typeface="Courier New" charset="2"/>
              <a:buChar char="o"/>
            </a:pPr>
            <a:r>
              <a:rPr lang="en-US" sz="1400" dirty="0">
                <a:ea typeface="+mn-lt"/>
                <a:cs typeface="+mn-lt"/>
              </a:rPr>
              <a:t>The 1st bar graph represents the number of job postings added each month across various years in the data set. </a:t>
            </a:r>
          </a:p>
          <a:p>
            <a:pPr>
              <a:buFont typeface="Courier New" charset="2"/>
              <a:buChar char="o"/>
            </a:pPr>
            <a:r>
              <a:rPr lang="en-US" sz="1400" dirty="0">
                <a:ea typeface="+mn-lt"/>
                <a:cs typeface="+mn-lt"/>
              </a:rPr>
              <a:t>We see a surge in postings towards the end of the year in 2023.</a:t>
            </a:r>
            <a:endParaRPr lang="en-US" sz="1400" dirty="0">
              <a:solidFill>
                <a:srgbClr val="FFFFFF"/>
              </a:solidFill>
              <a:ea typeface="+mn-lt"/>
              <a:cs typeface="+mn-lt"/>
            </a:endParaRPr>
          </a:p>
          <a:p>
            <a:pPr>
              <a:buFont typeface="Courier New" charset="2"/>
              <a:buChar char="o"/>
            </a:pPr>
            <a:r>
              <a:rPr lang="en-US" sz="1400" dirty="0">
                <a:ea typeface="+mn-lt"/>
                <a:cs typeface="+mn-lt"/>
              </a:rPr>
              <a:t>The 2nd bar chart depicts how many job postings exist for each job domain in your data set. </a:t>
            </a:r>
          </a:p>
          <a:p>
            <a:pPr>
              <a:buFont typeface="Courier New" charset="2"/>
              <a:buChar char="o"/>
            </a:pPr>
            <a:r>
              <a:rPr lang="en-US" sz="1400" dirty="0">
                <a:ea typeface="+mn-lt"/>
                <a:cs typeface="+mn-lt"/>
              </a:rPr>
              <a:t>The "Engineering &amp; Construction", followed by "Community Programs" and "Social Services" domains  have the most job postings.</a:t>
            </a:r>
            <a:endParaRPr lang="en-US" sz="1400">
              <a:solidFill>
                <a:srgbClr val="FFFFFF"/>
              </a:solidFill>
              <a:ea typeface="+mn-lt"/>
              <a:cs typeface="+mn-lt"/>
            </a:endParaRPr>
          </a:p>
          <a:p>
            <a:pPr>
              <a:buFont typeface="Courier New" charset="2"/>
              <a:buChar char="o"/>
            </a:pPr>
            <a:endParaRPr lang="en-US" sz="1400" dirty="0">
              <a:solidFill>
                <a:srgbClr val="FFFFFF"/>
              </a:solidFill>
              <a:ea typeface="+mn-lt"/>
              <a:cs typeface="+mn-lt"/>
            </a:endParaRPr>
          </a:p>
          <a:p>
            <a:pPr>
              <a:buFont typeface="Courier New" charset="2"/>
              <a:buChar char="o"/>
            </a:pPr>
            <a:endParaRPr lang="en-US" sz="1400" dirty="0">
              <a:solidFill>
                <a:srgbClr val="FFFFFF"/>
              </a:solidFill>
              <a:ea typeface="+mn-lt"/>
              <a:cs typeface="+mn-lt"/>
            </a:endParaRPr>
          </a:p>
          <a:p>
            <a:pPr>
              <a:buFont typeface="Courier New" charset="2"/>
              <a:buChar char="o"/>
            </a:pPr>
            <a:endParaRPr lang="en-US" sz="1400" dirty="0">
              <a:ea typeface="+mn-lt"/>
              <a:cs typeface="+mn-lt"/>
            </a:endParaRPr>
          </a:p>
          <a:p>
            <a:pPr>
              <a:buFont typeface="Courier New" charset="2"/>
              <a:buChar char="o"/>
            </a:pPr>
            <a:endParaRPr lang="en-US" sz="1400">
              <a:ea typeface="+mn-lt"/>
              <a:cs typeface="+mn-lt"/>
            </a:endParaRPr>
          </a:p>
          <a:p>
            <a:pPr>
              <a:buFont typeface="Courier New" charset="2"/>
              <a:buChar char="o"/>
            </a:pPr>
            <a:endParaRPr lang="en-US" sz="1400">
              <a:ea typeface="+mn-lt"/>
              <a:cs typeface="+mn-lt"/>
            </a:endParaRPr>
          </a:p>
        </p:txBody>
      </p:sp>
      <p:sp>
        <p:nvSpPr>
          <p:cNvPr id="10" name="TextBox 9">
            <a:extLst>
              <a:ext uri="{FF2B5EF4-FFF2-40B4-BE49-F238E27FC236}">
                <a16:creationId xmlns:a16="http://schemas.microsoft.com/office/drawing/2014/main" id="{50D36D78-0174-E269-3D8F-46FFF0A309B6}"/>
              </a:ext>
            </a:extLst>
          </p:cNvPr>
          <p:cNvSpPr txBox="1"/>
          <p:nvPr/>
        </p:nvSpPr>
        <p:spPr>
          <a:xfrm>
            <a:off x="6249633" y="6326377"/>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2" name="TextBox 11">
            <a:extLst>
              <a:ext uri="{FF2B5EF4-FFF2-40B4-BE49-F238E27FC236}">
                <a16:creationId xmlns:a16="http://schemas.microsoft.com/office/drawing/2014/main" id="{4C06BCF4-7893-BC5E-EF31-CD9BFCF561ED}"/>
              </a:ext>
            </a:extLst>
          </p:cNvPr>
          <p:cNvSpPr txBox="1"/>
          <p:nvPr/>
        </p:nvSpPr>
        <p:spPr>
          <a:xfrm>
            <a:off x="6861299" y="6324944"/>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Tree>
    <p:extLst>
      <p:ext uri="{BB962C8B-B14F-4D97-AF65-F5344CB8AC3E}">
        <p14:creationId xmlns:p14="http://schemas.microsoft.com/office/powerpoint/2010/main" val="24306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30448" y="414389"/>
            <a:ext cx="7925230" cy="914264"/>
          </a:xfrm>
        </p:spPr>
        <p:txBody>
          <a:bodyPr vert="horz" lIns="0" tIns="0" rIns="0" bIns="0" rtlCol="0" anchor="ctr" anchorCtr="0">
            <a:noAutofit/>
          </a:bodyPr>
          <a:lstStyle/>
          <a:p>
            <a:r>
              <a:rPr lang="en-US" dirty="0">
                <a:solidFill>
                  <a:srgbClr val="DEF44F"/>
                </a:solidFill>
              </a:rPr>
              <a:t>Job Requirements and Qualifications</a:t>
            </a:r>
            <a:endParaRPr lang="en-US" dirty="0"/>
          </a:p>
          <a:p>
            <a:endParaRPr lang="en-US"/>
          </a:p>
          <a:p>
            <a:endParaRPr lang="en-US"/>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631031" y="869916"/>
            <a:ext cx="8101628" cy="5532438"/>
          </a:xfrm>
          <a:ln>
            <a:noFill/>
          </a:ln>
        </p:spPr>
        <p:txBody>
          <a:bodyPr vert="horz" lIns="91440" tIns="45720" rIns="91440" bIns="45720" rtlCol="0" anchor="t">
            <a:noAutofit/>
          </a:bodyPr>
          <a:lstStyle/>
          <a:p>
            <a:pPr>
              <a:buFont typeface="Courier New" charset="2"/>
              <a:buChar char="o"/>
            </a:pPr>
            <a:r>
              <a:rPr lang="en-US" sz="1400" dirty="0"/>
              <a:t>The</a:t>
            </a:r>
            <a:r>
              <a:rPr lang="en-US" sz="1400" dirty="0">
                <a:ea typeface="+mn-lt"/>
                <a:cs typeface="+mn-lt"/>
              </a:rPr>
              <a:t> 1st word cloud depicts the most sought-after skills mentioned in the </a:t>
            </a:r>
            <a:r>
              <a:rPr lang="en-US" sz="1400" b="1" dirty="0">
                <a:solidFill>
                  <a:schemeClr val="accent2"/>
                </a:solidFill>
                <a:ea typeface="+mn-lt"/>
                <a:cs typeface="+mn-lt"/>
              </a:rPr>
              <a:t>Preferred Skills</a:t>
            </a:r>
            <a:r>
              <a:rPr lang="en-US" sz="1400" dirty="0">
                <a:ea typeface="+mn-lt"/>
                <a:cs typeface="+mn-lt"/>
              </a:rPr>
              <a:t> within our data set. The larger a word appears, the more frequently it is mentioned across the job postings.</a:t>
            </a:r>
            <a:endParaRPr lang="en-US" sz="1400" dirty="0"/>
          </a:p>
          <a:p>
            <a:pPr>
              <a:buFont typeface="Courier New" charset="2"/>
              <a:buChar char="o"/>
            </a:pPr>
            <a:r>
              <a:rPr lang="en-US" sz="1400" dirty="0">
                <a:ea typeface="+mn-lt"/>
                <a:cs typeface="+mn-lt"/>
              </a:rPr>
              <a:t>Some of the most prominent skills include Microsoft office, communication skills and written communication highlighting the importance of these skills for the jobs we analyzed.</a:t>
            </a:r>
            <a:endParaRPr lang="en-US" sz="1400" dirty="0"/>
          </a:p>
          <a:p>
            <a:pPr>
              <a:buFont typeface="Courier New" charset="2"/>
              <a:buChar char="o"/>
            </a:pPr>
            <a:r>
              <a:rPr lang="en-US" sz="1400" dirty="0"/>
              <a:t>The 2nd word cloud depicts the most sought-after </a:t>
            </a:r>
            <a:r>
              <a:rPr lang="en-US" sz="1400" b="1" dirty="0">
                <a:solidFill>
                  <a:schemeClr val="accent2"/>
                </a:solidFill>
              </a:rPr>
              <a:t>Minimum Qualifications</a:t>
            </a:r>
            <a:r>
              <a:rPr lang="en-US" sz="1400" dirty="0"/>
              <a:t> mentioned in the Min Qualifications Requirement within our data set. </a:t>
            </a:r>
            <a:endParaRPr lang="en-US" sz="1400" dirty="0">
              <a:solidFill>
                <a:srgbClr val="000000"/>
              </a:solidFill>
            </a:endParaRPr>
          </a:p>
          <a:p>
            <a:pPr>
              <a:buFont typeface="Courier New" charset="2"/>
              <a:buChar char="o"/>
            </a:pPr>
            <a:r>
              <a:rPr lang="en-US" sz="1400" dirty="0"/>
              <a:t>Some of the most prominent qualifications include college, full time, four-year, school diploma and university highlighting the importance of these qualifications.</a:t>
            </a:r>
            <a:endParaRPr lang="en-US" sz="1400" dirty="0">
              <a:solidFill>
                <a:srgbClr val="000000"/>
              </a:solidFill>
            </a:endParaRPr>
          </a:p>
          <a:p>
            <a:pPr>
              <a:buFont typeface="Courier New" charset="2"/>
              <a:buChar char="o"/>
            </a:pPr>
            <a:r>
              <a:rPr lang="en-US" sz="1400" dirty="0"/>
              <a:t>The 3rd word cloud visualizes the most frequently used </a:t>
            </a:r>
            <a:br>
              <a:rPr lang="en-US" sz="1400" dirty="0"/>
            </a:br>
            <a:r>
              <a:rPr lang="en-US" sz="1400" dirty="0"/>
              <a:t>words listed in the </a:t>
            </a:r>
            <a:r>
              <a:rPr lang="en-US" sz="1400" b="1" dirty="0">
                <a:solidFill>
                  <a:schemeClr val="accent2"/>
                </a:solidFill>
              </a:rPr>
              <a:t>Job Description</a:t>
            </a:r>
            <a:r>
              <a:rPr lang="en-US" sz="1400" dirty="0"/>
              <a:t>. </a:t>
            </a:r>
            <a:endParaRPr lang="en-US"/>
          </a:p>
          <a:p>
            <a:pPr>
              <a:buFont typeface="Courier New" charset="2"/>
              <a:buChar char="o"/>
            </a:pPr>
            <a:r>
              <a:rPr lang="en-US" sz="1400" dirty="0">
                <a:solidFill>
                  <a:srgbClr val="FFFFFF"/>
                </a:solidFill>
              </a:rPr>
              <a:t>We can see trend of 'new yorker' , 'new </a:t>
            </a:r>
            <a:r>
              <a:rPr lang="en-US" sz="1400" dirty="0" err="1">
                <a:solidFill>
                  <a:srgbClr val="FFFFFF"/>
                </a:solidFill>
              </a:rPr>
              <a:t>york</a:t>
            </a:r>
            <a:r>
              <a:rPr lang="en-US" sz="1400" dirty="0">
                <a:solidFill>
                  <a:srgbClr val="FFFFFF"/>
                </a:solidFill>
              </a:rPr>
              <a:t>' , '</a:t>
            </a:r>
            <a:r>
              <a:rPr lang="en-US" sz="1400" dirty="0" err="1">
                <a:solidFill>
                  <a:srgbClr val="FFFFFF"/>
                </a:solidFill>
              </a:rPr>
              <a:t>york</a:t>
            </a:r>
            <a:r>
              <a:rPr lang="en-US" sz="1400" dirty="0">
                <a:solidFill>
                  <a:srgbClr val="FFFFFF"/>
                </a:solidFill>
              </a:rPr>
              <a:t> city' </a:t>
            </a:r>
            <a:br>
              <a:rPr lang="en-US" sz="1400" dirty="0">
                <a:solidFill>
                  <a:srgbClr val="FFFFFF"/>
                </a:solidFill>
              </a:rPr>
            </a:br>
            <a:r>
              <a:rPr lang="en-US" sz="1400" dirty="0">
                <a:solidFill>
                  <a:srgbClr val="FFFFFF"/>
                </a:solidFill>
              </a:rPr>
              <a:t>being a big part of the job descriptions, even though we</a:t>
            </a:r>
            <a:br>
              <a:rPr lang="en-US" sz="1400" dirty="0">
                <a:solidFill>
                  <a:srgbClr val="FFFFFF"/>
                </a:solidFill>
              </a:rPr>
            </a:br>
            <a:r>
              <a:rPr lang="en-US" sz="1400" dirty="0">
                <a:solidFill>
                  <a:srgbClr val="FFFFFF"/>
                </a:solidFill>
              </a:rPr>
              <a:t>have a separate attribute/field for it as 'residency req'</a:t>
            </a:r>
          </a:p>
          <a:p>
            <a:pPr>
              <a:buFont typeface="Courier New" charset="2"/>
              <a:buChar char="o"/>
            </a:pPr>
            <a:r>
              <a:rPr lang="en-US" sz="1400" dirty="0"/>
              <a:t>Apart from that we have domain specific words as </a:t>
            </a:r>
            <a:br>
              <a:rPr lang="en-US" sz="1400" dirty="0"/>
            </a:br>
            <a:r>
              <a:rPr lang="en-US" sz="1400" dirty="0"/>
              <a:t>bureau, health, civil services etc.</a:t>
            </a:r>
          </a:p>
          <a:p>
            <a:pPr>
              <a:buFont typeface="Courier New" charset="2"/>
              <a:buChar char="o"/>
            </a:pPr>
            <a:r>
              <a:rPr lang="en-US" sz="1400" dirty="0"/>
              <a:t>Skills/ keywords that could be identified are responsible,</a:t>
            </a:r>
            <a:br>
              <a:rPr lang="en-US" sz="1400" dirty="0"/>
            </a:br>
            <a:r>
              <a:rPr lang="en-US" sz="1400" dirty="0"/>
              <a:t>assist etc. One would have to check the minimum </a:t>
            </a:r>
            <a:br>
              <a:rPr lang="en-US" sz="1400" dirty="0"/>
            </a:br>
            <a:r>
              <a:rPr lang="en-US" sz="1400" dirty="0"/>
              <a:t>qualifications or preferred skills</a:t>
            </a:r>
          </a:p>
          <a:p>
            <a:pPr>
              <a:buFont typeface="Courier New" charset="2"/>
              <a:buChar char="o"/>
            </a:pPr>
            <a:endParaRPr lang="en-US" sz="1400" dirty="0"/>
          </a:p>
          <a:p>
            <a:pPr>
              <a:buFont typeface="Courier New" charset="2"/>
              <a:buChar char="o"/>
            </a:pPr>
            <a:endParaRPr lang="en-US" sz="1400" dirty="0"/>
          </a:p>
          <a:p>
            <a:pPr>
              <a:buFont typeface="Courier New" charset="2"/>
              <a:buChar char="o"/>
            </a:pPr>
            <a:endParaRPr lang="en-US"/>
          </a:p>
        </p:txBody>
      </p:sp>
      <p:pic>
        <p:nvPicPr>
          <p:cNvPr id="7" name="Picture 6" descr="A white background with text&#10;&#10;Description automatically generated">
            <a:extLst>
              <a:ext uri="{FF2B5EF4-FFF2-40B4-BE49-F238E27FC236}">
                <a16:creationId xmlns:a16="http://schemas.microsoft.com/office/drawing/2014/main" id="{737E2C05-DD67-2018-0F72-B4FAC0EE2ECC}"/>
              </a:ext>
            </a:extLst>
          </p:cNvPr>
          <p:cNvPicPr>
            <a:picLocks noChangeAspect="1"/>
          </p:cNvPicPr>
          <p:nvPr/>
        </p:nvPicPr>
        <p:blipFill>
          <a:blip r:embed="rId3"/>
          <a:stretch>
            <a:fillRect/>
          </a:stretch>
        </p:blipFill>
        <p:spPr>
          <a:xfrm>
            <a:off x="8993980" y="3455192"/>
            <a:ext cx="2931320" cy="3269458"/>
          </a:xfrm>
          <a:prstGeom prst="rect">
            <a:avLst/>
          </a:prstGeom>
        </p:spPr>
      </p:pic>
      <p:pic>
        <p:nvPicPr>
          <p:cNvPr id="8" name="Picture 7" descr="A close up of words&#10;&#10;Description automatically generated">
            <a:extLst>
              <a:ext uri="{FF2B5EF4-FFF2-40B4-BE49-F238E27FC236}">
                <a16:creationId xmlns:a16="http://schemas.microsoft.com/office/drawing/2014/main" id="{C4DA3746-8A62-36A7-72F3-5052B74D2723}"/>
              </a:ext>
            </a:extLst>
          </p:cNvPr>
          <p:cNvPicPr>
            <a:picLocks noChangeAspect="1"/>
          </p:cNvPicPr>
          <p:nvPr/>
        </p:nvPicPr>
        <p:blipFill>
          <a:blip r:embed="rId4"/>
          <a:stretch>
            <a:fillRect/>
          </a:stretch>
        </p:blipFill>
        <p:spPr>
          <a:xfrm>
            <a:off x="9005886" y="145256"/>
            <a:ext cx="2919414" cy="3043238"/>
          </a:xfrm>
          <a:prstGeom prst="rect">
            <a:avLst/>
          </a:prstGeom>
        </p:spPr>
      </p:pic>
      <p:pic>
        <p:nvPicPr>
          <p:cNvPr id="9" name="Picture 8">
            <a:extLst>
              <a:ext uri="{FF2B5EF4-FFF2-40B4-BE49-F238E27FC236}">
                <a16:creationId xmlns:a16="http://schemas.microsoft.com/office/drawing/2014/main" id="{1696C2BA-AA31-59D5-B181-33BE299DCD48}"/>
              </a:ext>
            </a:extLst>
          </p:cNvPr>
          <p:cNvPicPr>
            <a:picLocks noChangeAspect="1"/>
          </p:cNvPicPr>
          <p:nvPr/>
        </p:nvPicPr>
        <p:blipFill>
          <a:blip r:embed="rId5"/>
          <a:stretch>
            <a:fillRect/>
          </a:stretch>
        </p:blipFill>
        <p:spPr>
          <a:xfrm>
            <a:off x="5624513" y="3467101"/>
            <a:ext cx="3074194" cy="3257550"/>
          </a:xfrm>
          <a:prstGeom prst="rect">
            <a:avLst/>
          </a:prstGeom>
        </p:spPr>
      </p:pic>
      <p:sp>
        <p:nvSpPr>
          <p:cNvPr id="16" name="TextBox 15">
            <a:extLst>
              <a:ext uri="{FF2B5EF4-FFF2-40B4-BE49-F238E27FC236}">
                <a16:creationId xmlns:a16="http://schemas.microsoft.com/office/drawing/2014/main" id="{0D49848A-AD64-E4A2-C016-EDA82DB958AD}"/>
              </a:ext>
            </a:extLst>
          </p:cNvPr>
          <p:cNvSpPr txBox="1"/>
          <p:nvPr/>
        </p:nvSpPr>
        <p:spPr>
          <a:xfrm>
            <a:off x="8869008" y="39877"/>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8" name="TextBox 17">
            <a:extLst>
              <a:ext uri="{FF2B5EF4-FFF2-40B4-BE49-F238E27FC236}">
                <a16:creationId xmlns:a16="http://schemas.microsoft.com/office/drawing/2014/main" id="{F5C8F298-69A4-9277-DBE0-DC40E277618C}"/>
              </a:ext>
            </a:extLst>
          </p:cNvPr>
          <p:cNvSpPr txBox="1"/>
          <p:nvPr/>
        </p:nvSpPr>
        <p:spPr>
          <a:xfrm>
            <a:off x="11635705" y="3276944"/>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20" name="TextBox 19">
            <a:extLst>
              <a:ext uri="{FF2B5EF4-FFF2-40B4-BE49-F238E27FC236}">
                <a16:creationId xmlns:a16="http://schemas.microsoft.com/office/drawing/2014/main" id="{38299BDE-08CA-4714-666D-1AE87CA46E46}"/>
              </a:ext>
            </a:extLst>
          </p:cNvPr>
          <p:cNvSpPr txBox="1"/>
          <p:nvPr/>
        </p:nvSpPr>
        <p:spPr>
          <a:xfrm>
            <a:off x="8381999" y="3298031"/>
            <a:ext cx="319489"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Tree>
    <p:extLst>
      <p:ext uri="{BB962C8B-B14F-4D97-AF65-F5344CB8AC3E}">
        <p14:creationId xmlns:p14="http://schemas.microsoft.com/office/powerpoint/2010/main" val="34645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22126ED-2C68-A46E-E574-5EB3F5E09204}"/>
              </a:ext>
            </a:extLst>
          </p:cNvPr>
          <p:cNvSpPr>
            <a:spLocks noGrp="1"/>
          </p:cNvSpPr>
          <p:nvPr>
            <p:ph type="title"/>
          </p:nvPr>
        </p:nvSpPr>
        <p:spPr>
          <a:xfrm>
            <a:off x="685800" y="685800"/>
            <a:ext cx="10789920" cy="1255143"/>
          </a:xfrm>
        </p:spPr>
        <p:txBody>
          <a:bodyPr/>
          <a:lstStyle/>
          <a:p>
            <a:r>
              <a:rPr lang="en-US"/>
              <a:t>Prediction Model with Random Forest Regression</a:t>
            </a:r>
          </a:p>
          <a:p>
            <a:endParaRPr lang="en-US"/>
          </a:p>
        </p:txBody>
      </p:sp>
      <p:sp>
        <p:nvSpPr>
          <p:cNvPr id="19" name="Content Placeholder 2">
            <a:extLst>
              <a:ext uri="{FF2B5EF4-FFF2-40B4-BE49-F238E27FC236}">
                <a16:creationId xmlns:a16="http://schemas.microsoft.com/office/drawing/2014/main" id="{64B15F1F-E3D9-9B6B-73BE-6DDA49879B01}"/>
              </a:ext>
            </a:extLst>
          </p:cNvPr>
          <p:cNvSpPr>
            <a:spLocks noGrp="1"/>
          </p:cNvSpPr>
          <p:nvPr>
            <p:ph sz="half" idx="2"/>
          </p:nvPr>
        </p:nvSpPr>
        <p:spPr>
          <a:xfrm>
            <a:off x="1033234" y="2390701"/>
            <a:ext cx="4572000" cy="3231238"/>
          </a:xfrm>
        </p:spPr>
        <p:txBody>
          <a:bodyPr vert="horz" lIns="0" tIns="0" rIns="0" bIns="0" rtlCol="0" anchor="t">
            <a:noAutofit/>
          </a:bodyPr>
          <a:lstStyle/>
          <a:p>
            <a:pPr marL="285750" indent="-285750">
              <a:lnSpc>
                <a:spcPct val="100000"/>
              </a:lnSpc>
              <a:spcBef>
                <a:spcPts val="0"/>
              </a:spcBef>
              <a:buFont typeface="Arial"/>
              <a:buChar char="•"/>
            </a:pPr>
            <a:r>
              <a:rPr lang="en-US" sz="1450" b="1"/>
              <a:t>Feature Selection:</a:t>
            </a:r>
            <a:r>
              <a:rPr lang="en-US" sz="1450"/>
              <a:t> We identified relevant features such as 'Business Title', 'Title Classification', 'Job Category', and 'Career Level' from the dataset.</a:t>
            </a:r>
          </a:p>
          <a:p>
            <a:pPr marL="285750" indent="-285750">
              <a:lnSpc>
                <a:spcPct val="100000"/>
              </a:lnSpc>
              <a:spcBef>
                <a:spcPts val="0"/>
              </a:spcBef>
              <a:buFont typeface="Arial"/>
              <a:buChar char="•"/>
            </a:pPr>
            <a:endParaRPr lang="en-US" sz="1450"/>
          </a:p>
          <a:p>
            <a:pPr marL="285750" indent="-285750">
              <a:lnSpc>
                <a:spcPct val="100000"/>
              </a:lnSpc>
              <a:spcBef>
                <a:spcPts val="0"/>
              </a:spcBef>
              <a:buFont typeface="Arial"/>
              <a:buChar char="•"/>
            </a:pPr>
            <a:r>
              <a:rPr lang="en-US" sz="1450" b="1"/>
              <a:t>Data Preprocessing:</a:t>
            </a:r>
            <a:r>
              <a:rPr lang="en-US" sz="1450"/>
              <a:t> Rows with missing values in the selected features were dropped to ensure data integrity.</a:t>
            </a:r>
          </a:p>
          <a:p>
            <a:pPr marL="285750" indent="-285750">
              <a:lnSpc>
                <a:spcPct val="100000"/>
              </a:lnSpc>
              <a:spcBef>
                <a:spcPts val="0"/>
              </a:spcBef>
              <a:buFont typeface="Arial"/>
              <a:buChar char="•"/>
            </a:pPr>
            <a:endParaRPr lang="en-US" sz="1450"/>
          </a:p>
          <a:p>
            <a:pPr marL="285750" indent="-285750">
              <a:lnSpc>
                <a:spcPct val="100000"/>
              </a:lnSpc>
              <a:spcBef>
                <a:spcPts val="0"/>
              </a:spcBef>
              <a:buFont typeface="Arial"/>
              <a:buChar char="•"/>
            </a:pPr>
            <a:r>
              <a:rPr lang="en-US" sz="1450" b="1"/>
              <a:t>Encoding Categorical Variables:</a:t>
            </a:r>
            <a:r>
              <a:rPr lang="en-US" sz="1450"/>
              <a:t> Categorical variables were encoded using one-hot encoding to convert them into numerical  format suitable for the model.</a:t>
            </a:r>
          </a:p>
        </p:txBody>
      </p:sp>
      <p:sp>
        <p:nvSpPr>
          <p:cNvPr id="21" name="Content Placeholder 3">
            <a:extLst>
              <a:ext uri="{FF2B5EF4-FFF2-40B4-BE49-F238E27FC236}">
                <a16:creationId xmlns:a16="http://schemas.microsoft.com/office/drawing/2014/main" id="{A825F8B6-F45C-2B11-ECC0-7FF7D94347F8}"/>
              </a:ext>
            </a:extLst>
          </p:cNvPr>
          <p:cNvSpPr>
            <a:spLocks noGrp="1"/>
          </p:cNvSpPr>
          <p:nvPr>
            <p:ph sz="quarter" idx="4"/>
          </p:nvPr>
        </p:nvSpPr>
        <p:spPr>
          <a:xfrm>
            <a:off x="6560820" y="2374787"/>
            <a:ext cx="4572000" cy="3242611"/>
          </a:xfrm>
        </p:spPr>
        <p:txBody>
          <a:bodyPr vert="horz" lIns="0" tIns="0" rIns="0" bIns="0" rtlCol="0" anchor="t">
            <a:noAutofit/>
          </a:bodyPr>
          <a:lstStyle/>
          <a:p>
            <a:pPr marL="342900" indent="-342900">
              <a:lnSpc>
                <a:spcPct val="100000"/>
              </a:lnSpc>
              <a:spcBef>
                <a:spcPts val="0"/>
              </a:spcBef>
              <a:buFont typeface="Arial"/>
              <a:buChar char="•"/>
            </a:pPr>
            <a:r>
              <a:rPr lang="en-US" sz="1450" b="1"/>
              <a:t>Model Training:</a:t>
            </a:r>
            <a:r>
              <a:rPr lang="en-US" sz="1450"/>
              <a:t> Random Forest Regression was initialized with 100 trees and trained on the preprocessed data.</a:t>
            </a:r>
            <a:endParaRPr lang="en-US" sz="1450">
              <a:solidFill>
                <a:srgbClr val="0B3A24"/>
              </a:solidFill>
            </a:endParaRPr>
          </a:p>
          <a:p>
            <a:pPr marL="285750" indent="-285750">
              <a:lnSpc>
                <a:spcPct val="100000"/>
              </a:lnSpc>
              <a:spcBef>
                <a:spcPts val="0"/>
              </a:spcBef>
              <a:buFont typeface="Arial,Sans-Serif"/>
              <a:buChar char="•"/>
            </a:pPr>
            <a:endParaRPr lang="en-US" sz="1450"/>
          </a:p>
          <a:p>
            <a:pPr marL="285750" indent="-285750">
              <a:lnSpc>
                <a:spcPct val="100000"/>
              </a:lnSpc>
              <a:spcBef>
                <a:spcPts val="0"/>
              </a:spcBef>
              <a:buFont typeface="Arial,Sans-Serif"/>
              <a:buChar char="•"/>
            </a:pPr>
            <a:r>
              <a:rPr lang="en-US" sz="1450" b="1"/>
              <a:t>Model Evaluation:</a:t>
            </a:r>
            <a:r>
              <a:rPr lang="en-US" sz="1450"/>
              <a:t> The trained model was used to make predictions on the test set to predict Average Salary, and the accuracy was 89%.</a:t>
            </a:r>
            <a:endParaRPr lang="en-US" sz="1450">
              <a:solidFill>
                <a:srgbClr val="0B3A24"/>
              </a:solidFill>
            </a:endParaRPr>
          </a:p>
          <a:p>
            <a:pPr marL="285750" indent="-285750">
              <a:lnSpc>
                <a:spcPct val="100000"/>
              </a:lnSpc>
              <a:spcBef>
                <a:spcPts val="0"/>
              </a:spcBef>
              <a:buFont typeface="Arial,Sans-Serif"/>
              <a:buChar char="•"/>
            </a:pPr>
            <a:endParaRPr lang="en-US" sz="1450"/>
          </a:p>
          <a:p>
            <a:pPr marL="285750" indent="-285750">
              <a:lnSpc>
                <a:spcPct val="100000"/>
              </a:lnSpc>
              <a:spcBef>
                <a:spcPts val="0"/>
              </a:spcBef>
              <a:buFont typeface="Arial,Sans-Serif"/>
              <a:buChar char="•"/>
            </a:pPr>
            <a:r>
              <a:rPr lang="en-US" sz="1450" b="1"/>
              <a:t>Model Evaluation Metrics:</a:t>
            </a:r>
          </a:p>
          <a:p>
            <a:pPr>
              <a:lnSpc>
                <a:spcPct val="100000"/>
              </a:lnSpc>
              <a:spcBef>
                <a:spcPts val="0"/>
              </a:spcBef>
            </a:pPr>
            <a:r>
              <a:rPr lang="en-US" sz="1450"/>
              <a:t>  R-squared (R2) Score: 0.89</a:t>
            </a:r>
          </a:p>
          <a:p>
            <a:pPr>
              <a:lnSpc>
                <a:spcPct val="100000"/>
              </a:lnSpc>
              <a:spcBef>
                <a:spcPts val="0"/>
              </a:spcBef>
            </a:pPr>
            <a:r>
              <a:rPr lang="en-US" sz="1450"/>
              <a:t>  Root Mean Squared Error (RMSE): 12,502.16</a:t>
            </a:r>
          </a:p>
          <a:p>
            <a:pPr>
              <a:lnSpc>
                <a:spcPct val="100000"/>
              </a:lnSpc>
              <a:spcBef>
                <a:spcPts val="0"/>
              </a:spcBef>
            </a:pPr>
            <a:r>
              <a:rPr lang="en-US" sz="1450"/>
              <a:t>  Accuracy Percentage: 89.16%</a:t>
            </a:r>
          </a:p>
          <a:p>
            <a:pPr marL="285750" indent="-285750">
              <a:lnSpc>
                <a:spcPct val="100000"/>
              </a:lnSpc>
              <a:spcBef>
                <a:spcPts val="0"/>
              </a:spcBef>
              <a:buFont typeface="Arial,Sans-Serif"/>
              <a:buChar char="•"/>
            </a:pPr>
            <a:endParaRPr lang="en-US" sz="1450"/>
          </a:p>
          <a:p>
            <a:endParaRPr lang="en-US" sz="1450"/>
          </a:p>
        </p:txBody>
      </p:sp>
    </p:spTree>
    <p:extLst>
      <p:ext uri="{BB962C8B-B14F-4D97-AF65-F5344CB8AC3E}">
        <p14:creationId xmlns:p14="http://schemas.microsoft.com/office/powerpoint/2010/main" val="182269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3BA7-4E79-E218-445D-CA4EE1C4D7DD}"/>
              </a:ext>
            </a:extLst>
          </p:cNvPr>
          <p:cNvSpPr>
            <a:spLocks noGrp="1"/>
          </p:cNvSpPr>
          <p:nvPr>
            <p:ph type="title"/>
          </p:nvPr>
        </p:nvSpPr>
        <p:spPr>
          <a:xfrm>
            <a:off x="7145051" y="304818"/>
            <a:ext cx="3235012" cy="512721"/>
          </a:xfrm>
        </p:spPr>
        <p:txBody>
          <a:bodyPr/>
          <a:lstStyle/>
          <a:p>
            <a:r>
              <a:rPr lang="en-US" sz="2800"/>
              <a:t>Conclusion &amp; Future Scope</a:t>
            </a:r>
          </a:p>
        </p:txBody>
      </p:sp>
      <p:sp>
        <p:nvSpPr>
          <p:cNvPr id="3" name="Text Placeholder 2">
            <a:extLst>
              <a:ext uri="{FF2B5EF4-FFF2-40B4-BE49-F238E27FC236}">
                <a16:creationId xmlns:a16="http://schemas.microsoft.com/office/drawing/2014/main" id="{25621742-587C-654F-7458-631EC9AE3D7F}"/>
              </a:ext>
            </a:extLst>
          </p:cNvPr>
          <p:cNvSpPr>
            <a:spLocks noGrp="1"/>
          </p:cNvSpPr>
          <p:nvPr>
            <p:ph type="body" idx="1"/>
          </p:nvPr>
        </p:nvSpPr>
        <p:spPr>
          <a:xfrm>
            <a:off x="207435" y="301789"/>
            <a:ext cx="5669280" cy="6322812"/>
          </a:xfrm>
        </p:spPr>
        <p:txBody>
          <a:bodyPr vert="horz" lIns="0" tIns="0" rIns="0" bIns="0" rtlCol="0" anchor="ctr">
            <a:normAutofit fontScale="47500" lnSpcReduction="20000"/>
          </a:bodyPr>
          <a:lstStyle/>
          <a:p>
            <a:r>
              <a:rPr lang="en-US" sz="2900" b="1">
                <a:solidFill>
                  <a:schemeClr val="accent1">
                    <a:lumMod val="90000"/>
                    <a:lumOff val="10000"/>
                  </a:schemeClr>
                </a:solidFill>
                <a:ea typeface="+mn-lt"/>
                <a:cs typeface="+mn-lt"/>
              </a:rPr>
              <a:t>Current Usage:</a:t>
            </a:r>
          </a:p>
          <a:p>
            <a:r>
              <a:rPr lang="en-US" sz="2800" b="1">
                <a:solidFill>
                  <a:schemeClr val="accent1">
                    <a:lumMod val="90000"/>
                    <a:lumOff val="10000"/>
                  </a:schemeClr>
                </a:solidFill>
                <a:ea typeface="+mn-lt"/>
                <a:cs typeface="+mn-lt"/>
              </a:rPr>
              <a:t>Decision Support:</a:t>
            </a:r>
            <a:r>
              <a:rPr lang="en-US" sz="2800">
                <a:solidFill>
                  <a:schemeClr val="accent1">
                    <a:lumMod val="90000"/>
                    <a:lumOff val="10000"/>
                  </a:schemeClr>
                </a:solidFill>
                <a:ea typeface="+mn-lt"/>
                <a:cs typeface="+mn-lt"/>
              </a:rPr>
              <a:t> The analysis of average salary prediction using Random Forest Regression can serve as a valuable decision support tool for human resource departments, policymakers, and job seekers.</a:t>
            </a:r>
            <a:endParaRPr lang="en-US">
              <a:solidFill>
                <a:schemeClr val="accent1">
                  <a:lumMod val="90000"/>
                  <a:lumOff val="10000"/>
                </a:schemeClr>
              </a:solidFill>
            </a:endParaRPr>
          </a:p>
          <a:p>
            <a:r>
              <a:rPr lang="en-US" sz="2800" b="1">
                <a:solidFill>
                  <a:schemeClr val="accent1">
                    <a:lumMod val="90000"/>
                    <a:lumOff val="10000"/>
                  </a:schemeClr>
                </a:solidFill>
                <a:ea typeface="+mn-lt"/>
                <a:cs typeface="+mn-lt"/>
              </a:rPr>
              <a:t>Resource Allocation: </a:t>
            </a:r>
            <a:r>
              <a:rPr lang="en-US" sz="2800">
                <a:solidFill>
                  <a:schemeClr val="accent1">
                    <a:lumMod val="90000"/>
                    <a:lumOff val="10000"/>
                  </a:schemeClr>
                </a:solidFill>
                <a:ea typeface="+mn-lt"/>
                <a:cs typeface="+mn-lt"/>
              </a:rPr>
              <a:t>Organizations can utilize the insights gained from this analysis to optimize resource allocation, budget planning, and talent acquisition strategies.</a:t>
            </a:r>
            <a:endParaRPr lang="en-US">
              <a:solidFill>
                <a:schemeClr val="accent1">
                  <a:lumMod val="90000"/>
                  <a:lumOff val="10000"/>
                </a:schemeClr>
              </a:solidFill>
            </a:endParaRPr>
          </a:p>
          <a:p>
            <a:r>
              <a:rPr lang="en-US" sz="2900" b="1">
                <a:solidFill>
                  <a:schemeClr val="accent1">
                    <a:lumMod val="90000"/>
                    <a:lumOff val="10000"/>
                  </a:schemeClr>
                </a:solidFill>
                <a:ea typeface="+mn-lt"/>
                <a:cs typeface="+mn-lt"/>
              </a:rPr>
              <a:t>Future Scope:</a:t>
            </a:r>
          </a:p>
          <a:p>
            <a:r>
              <a:rPr lang="en-US" sz="2800" b="1">
                <a:solidFill>
                  <a:schemeClr val="accent1">
                    <a:lumMod val="90000"/>
                    <a:lumOff val="10000"/>
                  </a:schemeClr>
                </a:solidFill>
                <a:ea typeface="+mn-lt"/>
                <a:cs typeface="+mn-lt"/>
              </a:rPr>
              <a:t>Enhanced Feature Engineering:</a:t>
            </a:r>
            <a:r>
              <a:rPr lang="en-US" sz="2800">
                <a:solidFill>
                  <a:schemeClr val="accent1">
                    <a:lumMod val="90000"/>
                    <a:lumOff val="10000"/>
                  </a:schemeClr>
                </a:solidFill>
                <a:ea typeface="+mn-lt"/>
                <a:cs typeface="+mn-lt"/>
              </a:rPr>
              <a:t> Exploring additional features such as education level, years of experience, and geographical location could further enhance the predictive power of the model.</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Integration with HR Systems:</a:t>
            </a:r>
            <a:r>
              <a:rPr lang="en-US" sz="2800">
                <a:solidFill>
                  <a:schemeClr val="accent1">
                    <a:lumMod val="90000"/>
                    <a:lumOff val="10000"/>
                  </a:schemeClr>
                </a:solidFill>
                <a:ea typeface="+mn-lt"/>
                <a:cs typeface="+mn-lt"/>
              </a:rPr>
              <a:t> Integrating the predictive model with existing HR systems can streamline the recruitment process and improve workforce planning.</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Real-time Monitoring:</a:t>
            </a:r>
            <a:r>
              <a:rPr lang="en-US" sz="2800">
                <a:solidFill>
                  <a:schemeClr val="accent1">
                    <a:lumMod val="90000"/>
                    <a:lumOff val="10000"/>
                  </a:schemeClr>
                </a:solidFill>
                <a:ea typeface="+mn-lt"/>
                <a:cs typeface="+mn-lt"/>
              </a:rPr>
              <a:t> Implementing a real-time monitoring system to track changes in salary trends and market dynamics can provide timely insights for decision-making.</a:t>
            </a:r>
            <a:endParaRPr lang="en-US">
              <a:solidFill>
                <a:schemeClr val="accent1">
                  <a:lumMod val="90000"/>
                  <a:lumOff val="10000"/>
                </a:schemeClr>
              </a:solidFill>
            </a:endParaRPr>
          </a:p>
          <a:p>
            <a:r>
              <a:rPr lang="en-US" sz="2900" b="1">
                <a:solidFill>
                  <a:schemeClr val="accent1">
                    <a:lumMod val="90000"/>
                    <a:lumOff val="10000"/>
                  </a:schemeClr>
                </a:solidFill>
                <a:ea typeface="+mn-lt"/>
                <a:cs typeface="+mn-lt"/>
              </a:rPr>
              <a:t>Potential Benefits:</a:t>
            </a:r>
          </a:p>
          <a:p>
            <a:r>
              <a:rPr lang="en-US" sz="2800" b="1">
                <a:solidFill>
                  <a:schemeClr val="accent1">
                    <a:lumMod val="90000"/>
                    <a:lumOff val="10000"/>
                  </a:schemeClr>
                </a:solidFill>
                <a:ea typeface="+mn-lt"/>
                <a:cs typeface="+mn-lt"/>
              </a:rPr>
              <a:t>Cost Savings: </a:t>
            </a:r>
            <a:r>
              <a:rPr lang="en-US" sz="2800">
                <a:solidFill>
                  <a:schemeClr val="accent1">
                    <a:lumMod val="90000"/>
                    <a:lumOff val="10000"/>
                  </a:schemeClr>
                </a:solidFill>
                <a:ea typeface="+mn-lt"/>
                <a:cs typeface="+mn-lt"/>
              </a:rPr>
              <a:t>Optimized resource allocation based on accurate salary predictions can lead to cost savings for organizations.</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Talent Retention: </a:t>
            </a:r>
            <a:r>
              <a:rPr lang="en-US" sz="2800">
                <a:solidFill>
                  <a:schemeClr val="accent1">
                    <a:lumMod val="90000"/>
                    <a:lumOff val="10000"/>
                  </a:schemeClr>
                </a:solidFill>
                <a:ea typeface="+mn-lt"/>
                <a:cs typeface="+mn-lt"/>
              </a:rPr>
              <a:t>Insights gained from the analysis can help identify factors influencing employee satisfaction and retention, leading to improved talent management strategies.</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Competitive Advantage:</a:t>
            </a:r>
            <a:r>
              <a:rPr lang="en-US" sz="2800">
                <a:solidFill>
                  <a:schemeClr val="accent1">
                    <a:lumMod val="90000"/>
                    <a:lumOff val="10000"/>
                  </a:schemeClr>
                </a:solidFill>
                <a:ea typeface="+mn-lt"/>
                <a:cs typeface="+mn-lt"/>
              </a:rPr>
              <a:t> Leveraging advanced predictive analytics can provide a competitive edge in talent acquisition and workforce planning.</a:t>
            </a:r>
            <a:endParaRPr lang="en-US">
              <a:solidFill>
                <a:schemeClr val="accent1">
                  <a:lumMod val="90000"/>
                  <a:lumOff val="10000"/>
                </a:schemeClr>
              </a:solidFill>
            </a:endParaRPr>
          </a:p>
        </p:txBody>
      </p:sp>
    </p:spTree>
    <p:extLst>
      <p:ext uri="{BB962C8B-B14F-4D97-AF65-F5344CB8AC3E}">
        <p14:creationId xmlns:p14="http://schemas.microsoft.com/office/powerpoint/2010/main" val="401963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a:t>Thank you</a:t>
            </a:r>
          </a:p>
        </p:txBody>
      </p:sp>
    </p:spTree>
    <p:extLst>
      <p:ext uri="{BB962C8B-B14F-4D97-AF65-F5344CB8AC3E}">
        <p14:creationId xmlns:p14="http://schemas.microsoft.com/office/powerpoint/2010/main" val="182724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5800" y="207034"/>
            <a:ext cx="4800600" cy="2036114"/>
          </a:xfrm>
          <a:noFill/>
        </p:spPr>
        <p:txBody>
          <a:bodyPr>
            <a:noAutofit/>
          </a:bodyPr>
          <a:lstStyle/>
          <a:p>
            <a:r>
              <a:rPr lang="en-US"/>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85800" y="2256751"/>
            <a:ext cx="4800600" cy="3784612"/>
          </a:xfrm>
          <a:noFill/>
        </p:spPr>
        <p:txBody>
          <a:bodyPr vert="horz" lIns="0" tIns="0" rIns="0" bIns="0" rtlCol="0" anchor="t">
            <a:normAutofit/>
          </a:bodyPr>
          <a:lstStyle/>
          <a:p>
            <a:r>
              <a:rPr lang="en-US"/>
              <a:t>Introduction</a:t>
            </a:r>
          </a:p>
          <a:p>
            <a:r>
              <a:rPr lang="en-US"/>
              <a:t>Exploratory Data Analysis</a:t>
            </a:r>
          </a:p>
          <a:p>
            <a:r>
              <a:rPr lang="en-US"/>
              <a:t>Prediction Model</a:t>
            </a:r>
          </a:p>
          <a:p>
            <a:r>
              <a:rPr lang="en-US"/>
              <a:t>Conclusion</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214C-40AD-92A4-AE95-8B13258B1ACD}"/>
              </a:ext>
            </a:extLst>
          </p:cNvPr>
          <p:cNvSpPr>
            <a:spLocks noGrp="1"/>
          </p:cNvSpPr>
          <p:nvPr>
            <p:ph type="title"/>
          </p:nvPr>
        </p:nvSpPr>
        <p:spPr>
          <a:xfrm>
            <a:off x="685800" y="192813"/>
            <a:ext cx="5669280" cy="855073"/>
          </a:xfrm>
        </p:spPr>
        <p:txBody>
          <a:bodyPr anchor="t">
            <a:normAutofit/>
          </a:bodyPr>
          <a:lstStyle/>
          <a:p>
            <a:r>
              <a:rPr lang="en-US"/>
              <a:t>INTRODUCTION</a:t>
            </a:r>
          </a:p>
        </p:txBody>
      </p:sp>
      <p:sp>
        <p:nvSpPr>
          <p:cNvPr id="3" name="Text Placeholder 2">
            <a:extLst>
              <a:ext uri="{FF2B5EF4-FFF2-40B4-BE49-F238E27FC236}">
                <a16:creationId xmlns:a16="http://schemas.microsoft.com/office/drawing/2014/main" id="{AC8F40E5-2095-8D56-C4F0-C2558AD0F486}"/>
              </a:ext>
            </a:extLst>
          </p:cNvPr>
          <p:cNvSpPr>
            <a:spLocks noGrp="1"/>
          </p:cNvSpPr>
          <p:nvPr>
            <p:ph type="body" idx="1"/>
          </p:nvPr>
        </p:nvSpPr>
        <p:spPr>
          <a:xfrm>
            <a:off x="427953" y="1347199"/>
            <a:ext cx="5669280" cy="4170230"/>
          </a:xfrm>
        </p:spPr>
        <p:txBody>
          <a:bodyPr vert="horz" lIns="0" tIns="0" rIns="0" bIns="0" rtlCol="0" anchor="t">
            <a:noAutofit/>
          </a:bodyPr>
          <a:lstStyle/>
          <a:p>
            <a:pPr marL="342900" indent="-342900">
              <a:buFont typeface="Courier New" charset="2"/>
              <a:buChar char="o"/>
            </a:pPr>
            <a:endParaRPr lang="en-US" sz="2000"/>
          </a:p>
          <a:p>
            <a:pPr marL="285750" indent="-285750">
              <a:buFont typeface="Courier New" charset="2"/>
              <a:buChar char="o"/>
            </a:pPr>
            <a:r>
              <a:rPr lang="en-US" sz="1800"/>
              <a:t>This project uses the Jobs NYC Postings dataset available on Data.gov.</a:t>
            </a:r>
          </a:p>
          <a:p>
            <a:pPr marL="285750" indent="-285750">
              <a:buFont typeface="Courier New" charset="2"/>
              <a:buChar char="o"/>
            </a:pPr>
            <a:r>
              <a:rPr lang="en-US" sz="1800">
                <a:ea typeface="+mn-lt"/>
                <a:cs typeface="+mn-lt"/>
              </a:rPr>
              <a:t>The dataset contains current job postings available on the City of New York’s official jobs site. Internal postings available to city employees and external postings available to the public are included.</a:t>
            </a:r>
          </a:p>
          <a:p>
            <a:pPr marL="285750" indent="-285750">
              <a:buFont typeface="Courier New" charset="2"/>
              <a:buChar char="o"/>
            </a:pPr>
            <a:r>
              <a:rPr lang="en-US" sz="1800"/>
              <a:t>There are nine numerical variables and twenty-one categorical variables in this dataset.</a:t>
            </a:r>
          </a:p>
          <a:p>
            <a:pPr marL="285750" indent="-285750">
              <a:buFont typeface="Courier New" charset="2"/>
              <a:buChar char="o"/>
            </a:pPr>
            <a:r>
              <a:rPr lang="en-US" sz="1800">
                <a:latin typeface="Trebuchet MS"/>
                <a:ea typeface="Calibri"/>
                <a:cs typeface="Calibri"/>
              </a:rPr>
              <a:t>We aim to analyze this comprehensive dataset and gain insights into the factors influencing the salary ranges in NYC.</a:t>
            </a:r>
            <a:endParaRPr lang="en-US" sz="1800">
              <a:latin typeface="Trebuchet MS"/>
            </a:endParaRPr>
          </a:p>
          <a:p>
            <a:pPr marL="342900" indent="-342900">
              <a:buFont typeface="Courier New" charset="2"/>
              <a:buChar char="o"/>
            </a:pPr>
            <a:endParaRPr lang="en-US" sz="2000"/>
          </a:p>
          <a:p>
            <a:pPr marL="342900" indent="-342900">
              <a:buFont typeface="Courier New" charset="2"/>
              <a:buChar char="o"/>
            </a:pPr>
            <a:endParaRPr lang="en-US" sz="2000"/>
          </a:p>
        </p:txBody>
      </p:sp>
    </p:spTree>
    <p:extLst>
      <p:ext uri="{BB962C8B-B14F-4D97-AF65-F5344CB8AC3E}">
        <p14:creationId xmlns:p14="http://schemas.microsoft.com/office/powerpoint/2010/main" val="211527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p:txBody>
          <a:bodyPr anchor="t">
            <a:normAutofit/>
          </a:bodyPr>
          <a:lstStyle/>
          <a:p>
            <a:r>
              <a:rPr lang="en-US"/>
              <a:t>DATA CLEANING</a:t>
            </a:r>
          </a:p>
        </p:txBody>
      </p:sp>
      <p:graphicFrame>
        <p:nvGraphicFramePr>
          <p:cNvPr id="5" name="Content Placeholder 2">
            <a:extLst>
              <a:ext uri="{FF2B5EF4-FFF2-40B4-BE49-F238E27FC236}">
                <a16:creationId xmlns:a16="http://schemas.microsoft.com/office/drawing/2014/main" id="{1A54308C-629F-161B-D991-F3FDAF5BE425}"/>
              </a:ext>
            </a:extLst>
          </p:cNvPr>
          <p:cNvGraphicFramePr>
            <a:graphicFrameLocks noGrp="1"/>
          </p:cNvGraphicFramePr>
          <p:nvPr>
            <p:ph type="tbl" sz="quarter" idx="13"/>
            <p:extLst>
              <p:ext uri="{D42A27DB-BD31-4B8C-83A1-F6EECF244321}">
                <p14:modId xmlns:p14="http://schemas.microsoft.com/office/powerpoint/2010/main" val="900995123"/>
              </p:ext>
            </p:extLst>
          </p:nvPr>
        </p:nvGraphicFramePr>
        <p:xfrm>
          <a:off x="689120" y="2720109"/>
          <a:ext cx="10886930" cy="3458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1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162499" y="6426"/>
            <a:ext cx="3643880" cy="659331"/>
          </a:xfrm>
        </p:spPr>
        <p:txBody>
          <a:bodyPr anchor="t">
            <a:normAutofit/>
          </a:bodyPr>
          <a:lstStyle/>
          <a:p>
            <a:r>
              <a:rPr lang="en-US"/>
              <a:t>DATA CLEANING</a:t>
            </a:r>
          </a:p>
        </p:txBody>
      </p:sp>
      <p:pic>
        <p:nvPicPr>
          <p:cNvPr id="22" name="Picture 21" descr="A screenshot of a computer&#10;&#10;Description automatically generated">
            <a:extLst>
              <a:ext uri="{FF2B5EF4-FFF2-40B4-BE49-F238E27FC236}">
                <a16:creationId xmlns:a16="http://schemas.microsoft.com/office/drawing/2014/main" id="{AE1BE3E7-8480-8D06-282C-D9D4D4F676C1}"/>
              </a:ext>
            </a:extLst>
          </p:cNvPr>
          <p:cNvPicPr>
            <a:picLocks noChangeAspect="1"/>
          </p:cNvPicPr>
          <p:nvPr/>
        </p:nvPicPr>
        <p:blipFill>
          <a:blip r:embed="rId3"/>
          <a:stretch>
            <a:fillRect/>
          </a:stretch>
        </p:blipFill>
        <p:spPr>
          <a:xfrm>
            <a:off x="165256" y="4228850"/>
            <a:ext cx="11843127" cy="2375553"/>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D9AAF320-7624-803F-BBD4-A2DF64E1BD70}"/>
              </a:ext>
            </a:extLst>
          </p:cNvPr>
          <p:cNvPicPr>
            <a:picLocks noChangeAspect="1"/>
          </p:cNvPicPr>
          <p:nvPr/>
        </p:nvPicPr>
        <p:blipFill>
          <a:blip r:embed="rId4"/>
          <a:stretch>
            <a:fillRect/>
          </a:stretch>
        </p:blipFill>
        <p:spPr>
          <a:xfrm>
            <a:off x="167031" y="3473066"/>
            <a:ext cx="5743575" cy="609600"/>
          </a:xfrm>
          <a:prstGeom prst="rect">
            <a:avLst/>
          </a:prstGeom>
        </p:spPr>
      </p:pic>
      <p:pic>
        <p:nvPicPr>
          <p:cNvPr id="24" name="Picture 23" descr="A black text on a white background&#10;&#10;Description automatically generated">
            <a:extLst>
              <a:ext uri="{FF2B5EF4-FFF2-40B4-BE49-F238E27FC236}">
                <a16:creationId xmlns:a16="http://schemas.microsoft.com/office/drawing/2014/main" id="{E2C03A43-8411-7225-4F96-CE13567F81E5}"/>
              </a:ext>
            </a:extLst>
          </p:cNvPr>
          <p:cNvPicPr>
            <a:picLocks noChangeAspect="1"/>
          </p:cNvPicPr>
          <p:nvPr/>
        </p:nvPicPr>
        <p:blipFill>
          <a:blip r:embed="rId5"/>
          <a:stretch>
            <a:fillRect/>
          </a:stretch>
        </p:blipFill>
        <p:spPr>
          <a:xfrm>
            <a:off x="6469540" y="3247507"/>
            <a:ext cx="3705570" cy="81284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BB621145-5E19-C1FA-C446-F441E7ED12E5}"/>
              </a:ext>
            </a:extLst>
          </p:cNvPr>
          <p:cNvPicPr>
            <a:picLocks noChangeAspect="1"/>
          </p:cNvPicPr>
          <p:nvPr/>
        </p:nvPicPr>
        <p:blipFill>
          <a:blip r:embed="rId6"/>
          <a:stretch>
            <a:fillRect/>
          </a:stretch>
        </p:blipFill>
        <p:spPr>
          <a:xfrm>
            <a:off x="156070" y="670595"/>
            <a:ext cx="11843134" cy="2248473"/>
          </a:xfrm>
          <a:prstGeom prst="rect">
            <a:avLst/>
          </a:prstGeom>
        </p:spPr>
      </p:pic>
      <p:sp>
        <p:nvSpPr>
          <p:cNvPr id="28" name="TextBox 27">
            <a:extLst>
              <a:ext uri="{FF2B5EF4-FFF2-40B4-BE49-F238E27FC236}">
                <a16:creationId xmlns:a16="http://schemas.microsoft.com/office/drawing/2014/main" id="{B00D4C59-02E6-83B9-73FB-DC55FBAECE98}"/>
              </a:ext>
            </a:extLst>
          </p:cNvPr>
          <p:cNvSpPr txBox="1"/>
          <p:nvPr/>
        </p:nvSpPr>
        <p:spPr>
          <a:xfrm>
            <a:off x="10773578" y="4587"/>
            <a:ext cx="1237560" cy="733663"/>
          </a:xfrm>
          <a:prstGeom prst="leftArrow">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Before</a:t>
            </a:r>
          </a:p>
        </p:txBody>
      </p:sp>
      <p:sp>
        <p:nvSpPr>
          <p:cNvPr id="29" name="TextBox 28">
            <a:extLst>
              <a:ext uri="{FF2B5EF4-FFF2-40B4-BE49-F238E27FC236}">
                <a16:creationId xmlns:a16="http://schemas.microsoft.com/office/drawing/2014/main" id="{64E0EE35-48A8-EC30-485B-2241923D2283}"/>
              </a:ext>
            </a:extLst>
          </p:cNvPr>
          <p:cNvSpPr txBox="1"/>
          <p:nvPr/>
        </p:nvSpPr>
        <p:spPr>
          <a:xfrm>
            <a:off x="10773577" y="3043406"/>
            <a:ext cx="1237560" cy="733663"/>
          </a:xfrm>
          <a:prstGeom prst="leftArrow">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After</a:t>
            </a:r>
          </a:p>
        </p:txBody>
      </p:sp>
    </p:spTree>
    <p:extLst>
      <p:ext uri="{BB962C8B-B14F-4D97-AF65-F5344CB8AC3E}">
        <p14:creationId xmlns:p14="http://schemas.microsoft.com/office/powerpoint/2010/main" val="84975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ircular image of a city with many buildings and graphs&#10;&#10;Description automatically generated">
            <a:extLst>
              <a:ext uri="{FF2B5EF4-FFF2-40B4-BE49-F238E27FC236}">
                <a16:creationId xmlns:a16="http://schemas.microsoft.com/office/drawing/2014/main" id="{A75A19E2-7FC1-0570-F5B8-19F64414AE2E}"/>
              </a:ext>
            </a:extLst>
          </p:cNvPr>
          <p:cNvPicPr>
            <a:picLocks noGrp="1" noChangeAspect="1"/>
          </p:cNvPicPr>
          <p:nvPr>
            <p:ph type="pic" sz="quarter" idx="13"/>
          </p:nvPr>
        </p:nvPicPr>
        <p:blipFill>
          <a:blip r:embed="rId3"/>
          <a:srcRect l="109" r="109"/>
          <a:stretch/>
        </p:blipFill>
        <p:spPr/>
      </p:pic>
      <p:graphicFrame>
        <p:nvGraphicFramePr>
          <p:cNvPr id="10" name="Content Placeholder 13" descr="A timeline of the product launch">
            <a:extLst>
              <a:ext uri="{FF2B5EF4-FFF2-40B4-BE49-F238E27FC236}">
                <a16:creationId xmlns:a16="http://schemas.microsoft.com/office/drawing/2014/main" id="{26161D30-E1E1-AD44-E3DF-BD7A587F6133}"/>
              </a:ext>
            </a:extLst>
          </p:cNvPr>
          <p:cNvGraphicFramePr>
            <a:graphicFrameLocks/>
          </p:cNvGraphicFramePr>
          <p:nvPr>
            <p:extLst>
              <p:ext uri="{D42A27DB-BD31-4B8C-83A1-F6EECF244321}">
                <p14:modId xmlns:p14="http://schemas.microsoft.com/office/powerpoint/2010/main" val="1561402359"/>
              </p:ext>
            </p:extLst>
          </p:nvPr>
        </p:nvGraphicFramePr>
        <p:xfrm>
          <a:off x="5955890" y="1718341"/>
          <a:ext cx="4906963" cy="4211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7" name="Subtitle 11">
            <a:extLst>
              <a:ext uri="{FF2B5EF4-FFF2-40B4-BE49-F238E27FC236}">
                <a16:creationId xmlns:a16="http://schemas.microsoft.com/office/drawing/2014/main" id="{98026ECC-D35F-6961-E08F-B059653EFD66}"/>
              </a:ext>
            </a:extLst>
          </p:cNvPr>
          <p:cNvSpPr txBox="1">
            <a:spLocks/>
          </p:cNvSpPr>
          <p:nvPr/>
        </p:nvSpPr>
        <p:spPr>
          <a:xfrm>
            <a:off x="5955890" y="388420"/>
            <a:ext cx="4906963" cy="1043797"/>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vert="horz" wrap="square" lIns="91440" tIns="45720" rIns="91440" bIns="45720" rtlCol="0" anchor="t">
            <a:noAutofit/>
          </a:bodyPr>
          <a:lstStyle>
            <a:lvl1pPr marL="0" indent="0" algn="ctr" defTabSz="457200" rtl="0" eaLnBrk="1" latinLnBrk="0" hangingPunct="1">
              <a:lnSpc>
                <a:spcPct val="90000"/>
              </a:lnSpc>
              <a:spcBef>
                <a:spcPts val="1800"/>
              </a:spcBef>
              <a:spcAft>
                <a:spcPts val="0"/>
              </a:spcAft>
              <a:buClr>
                <a:schemeClr val="accent1"/>
              </a:buClr>
              <a:buSzPct val="80000"/>
              <a:buFont typeface="Wingdings 3" charset="2"/>
              <a:buNone/>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b="1">
                <a:solidFill>
                  <a:schemeClr val="accent2"/>
                </a:solidFill>
              </a:rPr>
              <a:t>Let's Explore Data</a:t>
            </a:r>
          </a:p>
        </p:txBody>
      </p:sp>
    </p:spTree>
    <p:extLst>
      <p:ext uri="{BB962C8B-B14F-4D97-AF65-F5344CB8AC3E}">
        <p14:creationId xmlns:p14="http://schemas.microsoft.com/office/powerpoint/2010/main" val="25811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1157196" y="2862"/>
            <a:ext cx="3770629" cy="609282"/>
          </a:xfrm>
          <a:ln>
            <a:noFill/>
          </a:ln>
        </p:spPr>
        <p:txBody>
          <a:bodyPr anchor="b">
            <a:normAutofit/>
          </a:bodyPr>
          <a:lstStyle/>
          <a:p>
            <a:r>
              <a:rPr lang="en-US"/>
              <a:t>Salary Analysis</a:t>
            </a:r>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159774" y="1010981"/>
            <a:ext cx="5278848" cy="5461204"/>
          </a:xfrm>
          <a:noFill/>
          <a:ln>
            <a:noFill/>
          </a:ln>
        </p:spPr>
        <p:txBody>
          <a:bodyPr vert="horz" lIns="91440" tIns="45720" rIns="91440" bIns="45720" rtlCol="0" anchor="t">
            <a:noAutofit/>
          </a:bodyPr>
          <a:lstStyle/>
          <a:p>
            <a:pPr>
              <a:buFont typeface="Courier New" charset="2"/>
              <a:buChar char="o"/>
            </a:pPr>
            <a:r>
              <a:rPr lang="en-US" sz="1700">
                <a:ea typeface="+mn-lt"/>
                <a:cs typeface="+mn-lt"/>
              </a:rPr>
              <a:t>The bar chart shows the top highest-paying job domains based on average salary in our data. </a:t>
            </a:r>
            <a:endParaRPr lang="en-US">
              <a:ea typeface="+mn-lt"/>
              <a:cs typeface="+mn-lt"/>
            </a:endParaRPr>
          </a:p>
          <a:p>
            <a:pPr>
              <a:buFont typeface="Courier New" charset="2"/>
              <a:buChar char="o"/>
            </a:pPr>
            <a:r>
              <a:rPr lang="en-US" sz="1700">
                <a:ea typeface="+mn-lt"/>
                <a:cs typeface="+mn-lt"/>
              </a:rPr>
              <a:t>Domains with the longest bars offer the highest average salaries.</a:t>
            </a:r>
            <a:endParaRPr lang="en-US"/>
          </a:p>
          <a:p>
            <a:pPr>
              <a:buFont typeface="Courier New" charset="2"/>
              <a:buChar char="o"/>
            </a:pPr>
            <a:r>
              <a:rPr lang="en-US" sz="1700"/>
              <a:t>The pie-chart gives a complete overview of how the salary is distributed throughout all the domains.</a:t>
            </a:r>
          </a:p>
          <a:p>
            <a:pPr>
              <a:buFont typeface="Courier New" charset="2"/>
              <a:buChar char="o"/>
            </a:pPr>
            <a:r>
              <a:rPr lang="en-US"/>
              <a:t>These domain are clubbed based on the </a:t>
            </a:r>
            <a:r>
              <a:rPr lang="en-US">
                <a:solidFill>
                  <a:srgbClr val="FFFFFF"/>
                </a:solidFill>
                <a:ea typeface="+mn-lt"/>
                <a:cs typeface="+mn-lt"/>
              </a:rPr>
              <a:t>Job Category attribute. </a:t>
            </a:r>
          </a:p>
          <a:p>
            <a:pPr>
              <a:buFont typeface="Courier New" charset="2"/>
              <a:buChar char="o"/>
            </a:pPr>
            <a:r>
              <a:rPr lang="en-US">
                <a:solidFill>
                  <a:srgbClr val="FFFFFF"/>
                </a:solidFill>
                <a:ea typeface="+mn-lt"/>
                <a:cs typeface="+mn-lt"/>
              </a:rPr>
              <a:t>The color keeps fading as the salary lowers.</a:t>
            </a:r>
          </a:p>
          <a:p>
            <a:pPr>
              <a:buFont typeface="Courier New" charset="2"/>
              <a:buChar char="o"/>
            </a:pPr>
            <a:r>
              <a:rPr lang="en-US">
                <a:solidFill>
                  <a:srgbClr val="FFFFFF"/>
                </a:solidFill>
                <a:ea typeface="+mn-lt"/>
                <a:cs typeface="+mn-lt"/>
              </a:rPr>
              <a:t>Here we can see how the salaries of Admin, HR, Finance, and public safety fall into middle tire while the building operations and  intergovernmental affairs fall in lower tire.</a:t>
            </a:r>
          </a:p>
        </p:txBody>
      </p:sp>
      <p:pic>
        <p:nvPicPr>
          <p:cNvPr id="2" name="Picture 1" descr="A diagram of a salary distribution&#10;&#10;Description automatically generated">
            <a:extLst>
              <a:ext uri="{FF2B5EF4-FFF2-40B4-BE49-F238E27FC236}">
                <a16:creationId xmlns:a16="http://schemas.microsoft.com/office/drawing/2014/main" id="{DCDE586B-3AEC-73E8-ABCA-18CE335667FF}"/>
              </a:ext>
            </a:extLst>
          </p:cNvPr>
          <p:cNvPicPr>
            <a:picLocks noChangeAspect="1"/>
          </p:cNvPicPr>
          <p:nvPr/>
        </p:nvPicPr>
        <p:blipFill>
          <a:blip r:embed="rId3"/>
          <a:stretch>
            <a:fillRect/>
          </a:stretch>
        </p:blipFill>
        <p:spPr>
          <a:xfrm>
            <a:off x="5555430" y="3407031"/>
            <a:ext cx="6515100" cy="3362325"/>
          </a:xfrm>
          <a:prstGeom prst="rect">
            <a:avLst/>
          </a:prstGeom>
        </p:spPr>
      </p:pic>
      <p:pic>
        <p:nvPicPr>
          <p:cNvPr id="7" name="Picture 6" descr="A bar graph with text&#10;&#10;Description automatically generated">
            <a:extLst>
              <a:ext uri="{FF2B5EF4-FFF2-40B4-BE49-F238E27FC236}">
                <a16:creationId xmlns:a16="http://schemas.microsoft.com/office/drawing/2014/main" id="{A699CFEA-5334-B8E9-DBB0-0B39CEAA9304}"/>
              </a:ext>
            </a:extLst>
          </p:cNvPr>
          <p:cNvPicPr>
            <a:picLocks noChangeAspect="1"/>
          </p:cNvPicPr>
          <p:nvPr/>
        </p:nvPicPr>
        <p:blipFill>
          <a:blip r:embed="rId4"/>
          <a:stretch>
            <a:fillRect/>
          </a:stretch>
        </p:blipFill>
        <p:spPr>
          <a:xfrm>
            <a:off x="6967594" y="249600"/>
            <a:ext cx="5078088" cy="2925209"/>
          </a:xfrm>
          <a:prstGeom prst="rect">
            <a:avLst/>
          </a:prstGeom>
        </p:spPr>
      </p:pic>
    </p:spTree>
    <p:extLst>
      <p:ext uri="{BB962C8B-B14F-4D97-AF65-F5344CB8AC3E}">
        <p14:creationId xmlns:p14="http://schemas.microsoft.com/office/powerpoint/2010/main" val="314251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0" y="618033"/>
            <a:ext cx="8194761" cy="2958571"/>
          </a:xfrm>
        </p:spPr>
        <p:txBody>
          <a:bodyPr vert="horz" lIns="91440" tIns="45720" rIns="91440" bIns="45720" rtlCol="0" anchor="t">
            <a:noAutofit/>
          </a:bodyPr>
          <a:lstStyle/>
          <a:p>
            <a:pPr>
              <a:buFont typeface="Courier New" charset="2"/>
              <a:buChar char="o"/>
            </a:pPr>
            <a:r>
              <a:rPr lang="en-US" sz="1100"/>
              <a:t>The</a:t>
            </a:r>
            <a:r>
              <a:rPr lang="en-US" sz="1100">
                <a:ea typeface="+mn-lt"/>
                <a:cs typeface="+mn-lt"/>
              </a:rPr>
              <a:t> 1st box plot depicts the relationship between job posting type and salary range. The horizontal line in the middle of each box represents the median salary within that posting type.</a:t>
            </a:r>
            <a:endParaRPr lang="en-US" sz="1100"/>
          </a:p>
          <a:p>
            <a:pPr>
              <a:buFont typeface="Courier New" charset="2"/>
              <a:buChar char="o"/>
            </a:pPr>
            <a:r>
              <a:rPr lang="en-US" sz="1100">
                <a:ea typeface="+mn-lt"/>
                <a:cs typeface="+mn-lt"/>
              </a:rPr>
              <a:t>The box itself depicts the interquartile range (IQR), which represents the middle 50% of the salary data for that posting type. The bottom and top edges of the box extend to 1.5 times the IQR from the median.</a:t>
            </a:r>
            <a:endParaRPr lang="en-US" sz="1100"/>
          </a:p>
          <a:p>
            <a:pPr>
              <a:buFont typeface="Courier New" charset="2"/>
              <a:buChar char="o"/>
            </a:pPr>
            <a:r>
              <a:rPr lang="en-US" sz="1100">
                <a:ea typeface="+mn-lt"/>
                <a:cs typeface="+mn-lt"/>
              </a:rPr>
              <a:t>The whiskers extend from the top and bottom of the box to the most extreme data points within 1.5 times the IQR. Any data points beyond these whiskers are considered outliers and are plotted as individual circles.</a:t>
            </a:r>
            <a:r>
              <a:rPr lang="en-US" sz="1100"/>
              <a:t> The plot shows similarity between the external and internal job postings in terms of upper limit of the salary range.</a:t>
            </a:r>
          </a:p>
          <a:p>
            <a:pPr>
              <a:buFont typeface="Courier New" charset="2"/>
              <a:buChar char="o"/>
            </a:pPr>
            <a:r>
              <a:rPr lang="en-US" sz="1100">
                <a:ea typeface="+mn-lt"/>
                <a:cs typeface="+mn-lt"/>
              </a:rPr>
              <a:t>The 2nd plot visualizes the distribution of advertised lower salary ranges by job level. The small diamonds scattered across the boxes represent the mean salary (average) for each job level. Higher Managerial job levels tend to have higher median salaries.</a:t>
            </a:r>
          </a:p>
          <a:p>
            <a:pPr>
              <a:buFont typeface="Courier New" charset="2"/>
              <a:buChar char="o"/>
            </a:pPr>
            <a:r>
              <a:rPr lang="en-US" sz="1100">
                <a:ea typeface="+mn-lt"/>
                <a:cs typeface="+mn-lt"/>
              </a:rPr>
              <a:t>The histogram visualizes the distribution of salary ranges in the dataset. The data suggests that a salary range between $80,000 and $100,000 is most frequently advertised across the job postings we analyzed.</a:t>
            </a:r>
            <a:endParaRPr lang="en-US" sz="1100"/>
          </a:p>
          <a:p>
            <a:pPr>
              <a:buFont typeface="Courier New" charset="2"/>
              <a:buChar char="o"/>
            </a:pPr>
            <a:endParaRPr lang="en-US" sz="1000"/>
          </a:p>
        </p:txBody>
      </p:sp>
      <p:pic>
        <p:nvPicPr>
          <p:cNvPr id="4" name="Picture 3" descr="A graph of a salary distribution&#10;&#10;Description automatically generated">
            <a:extLst>
              <a:ext uri="{FF2B5EF4-FFF2-40B4-BE49-F238E27FC236}">
                <a16:creationId xmlns:a16="http://schemas.microsoft.com/office/drawing/2014/main" id="{B295834A-BD31-EE2A-8755-3D603AA00904}"/>
              </a:ext>
            </a:extLst>
          </p:cNvPr>
          <p:cNvPicPr>
            <a:picLocks noChangeAspect="1"/>
          </p:cNvPicPr>
          <p:nvPr/>
        </p:nvPicPr>
        <p:blipFill>
          <a:blip r:embed="rId3"/>
          <a:stretch>
            <a:fillRect/>
          </a:stretch>
        </p:blipFill>
        <p:spPr>
          <a:xfrm>
            <a:off x="6474314" y="3894184"/>
            <a:ext cx="5562768" cy="2952732"/>
          </a:xfrm>
          <a:prstGeom prst="rect">
            <a:avLst/>
          </a:prstGeom>
        </p:spPr>
      </p:pic>
      <p:pic>
        <p:nvPicPr>
          <p:cNvPr id="6" name="Picture 5" descr="A diagram of a relationship between posting type and salary rate&#10;&#10;Description automatically generated">
            <a:extLst>
              <a:ext uri="{FF2B5EF4-FFF2-40B4-BE49-F238E27FC236}">
                <a16:creationId xmlns:a16="http://schemas.microsoft.com/office/drawing/2014/main" id="{6D6C60FF-3437-A835-8AF1-7AAE5E642C9A}"/>
              </a:ext>
            </a:extLst>
          </p:cNvPr>
          <p:cNvPicPr>
            <a:picLocks noChangeAspect="1"/>
          </p:cNvPicPr>
          <p:nvPr/>
        </p:nvPicPr>
        <p:blipFill>
          <a:blip r:embed="rId4"/>
          <a:stretch>
            <a:fillRect/>
          </a:stretch>
        </p:blipFill>
        <p:spPr>
          <a:xfrm>
            <a:off x="8204788" y="152015"/>
            <a:ext cx="3819526" cy="3112294"/>
          </a:xfrm>
          <a:prstGeom prst="rect">
            <a:avLst/>
          </a:prstGeom>
        </p:spPr>
      </p:pic>
      <p:sp>
        <p:nvSpPr>
          <p:cNvPr id="13" name="Title 4">
            <a:extLst>
              <a:ext uri="{FF2B5EF4-FFF2-40B4-BE49-F238E27FC236}">
                <a16:creationId xmlns:a16="http://schemas.microsoft.com/office/drawing/2014/main" id="{D1ACD62B-BE62-75CF-A632-FF7CF5C2F052}"/>
              </a:ext>
            </a:extLst>
          </p:cNvPr>
          <p:cNvSpPr txBox="1">
            <a:spLocks/>
          </p:cNvSpPr>
          <p:nvPr/>
        </p:nvSpPr>
        <p:spPr>
          <a:xfrm>
            <a:off x="1157196" y="2862"/>
            <a:ext cx="3770629" cy="609282"/>
          </a:xfrm>
          <a:prstGeom prst="rect">
            <a:avLst/>
          </a:prstGeom>
          <a:ln>
            <a:noFill/>
          </a:ln>
        </p:spPr>
        <p:txBody>
          <a:bodyPr vert="horz" lIns="0" tIns="0" rIns="0" bIns="0" rtlCol="0" anchor="b" anchorCtr="0">
            <a:normAutofit/>
          </a:bodyPr>
          <a:lstStyle>
            <a:lvl1pPr algn="l" defTabSz="457200" rtl="0" eaLnBrk="1" latinLnBrk="0" hangingPunct="1">
              <a:lnSpc>
                <a:spcPct val="90000"/>
              </a:lnSpc>
              <a:spcBef>
                <a:spcPct val="0"/>
              </a:spcBef>
              <a:buNone/>
              <a:defRPr sz="3600" b="1" kern="1200" cap="none">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Salary Analysis</a:t>
            </a:r>
          </a:p>
        </p:txBody>
      </p:sp>
      <p:sp>
        <p:nvSpPr>
          <p:cNvPr id="7" name="TextBox 6">
            <a:extLst>
              <a:ext uri="{FF2B5EF4-FFF2-40B4-BE49-F238E27FC236}">
                <a16:creationId xmlns:a16="http://schemas.microsoft.com/office/drawing/2014/main" id="{D56DEAAE-D06E-73D7-F592-A0BED16D5A68}"/>
              </a:ext>
            </a:extLst>
          </p:cNvPr>
          <p:cNvSpPr txBox="1"/>
          <p:nvPr/>
        </p:nvSpPr>
        <p:spPr>
          <a:xfrm>
            <a:off x="11756935" y="2905315"/>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9" name="TextBox 8">
            <a:extLst>
              <a:ext uri="{FF2B5EF4-FFF2-40B4-BE49-F238E27FC236}">
                <a16:creationId xmlns:a16="http://schemas.microsoft.com/office/drawing/2014/main" id="{768CEEDA-BDDC-E18A-565B-BCD13613E7EF}"/>
              </a:ext>
            </a:extLst>
          </p:cNvPr>
          <p:cNvSpPr txBox="1"/>
          <p:nvPr/>
        </p:nvSpPr>
        <p:spPr>
          <a:xfrm>
            <a:off x="6473685" y="3896069"/>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pic>
        <p:nvPicPr>
          <p:cNvPr id="10" name="Picture 9" descr="A graph of salary range&#10;&#10;Description automatically generated">
            <a:extLst>
              <a:ext uri="{FF2B5EF4-FFF2-40B4-BE49-F238E27FC236}">
                <a16:creationId xmlns:a16="http://schemas.microsoft.com/office/drawing/2014/main" id="{C3165EC3-5DD4-46CD-7602-B1FB9E407540}"/>
              </a:ext>
            </a:extLst>
          </p:cNvPr>
          <p:cNvPicPr>
            <a:picLocks noChangeAspect="1"/>
          </p:cNvPicPr>
          <p:nvPr/>
        </p:nvPicPr>
        <p:blipFill>
          <a:blip r:embed="rId5"/>
          <a:stretch>
            <a:fillRect/>
          </a:stretch>
        </p:blipFill>
        <p:spPr>
          <a:xfrm>
            <a:off x="312209" y="3893078"/>
            <a:ext cx="5259916" cy="2945343"/>
          </a:xfrm>
          <a:prstGeom prst="rect">
            <a:avLst/>
          </a:prstGeom>
        </p:spPr>
      </p:pic>
    </p:spTree>
    <p:extLst>
      <p:ext uri="{BB962C8B-B14F-4D97-AF65-F5344CB8AC3E}">
        <p14:creationId xmlns:p14="http://schemas.microsoft.com/office/powerpoint/2010/main" val="258743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550605" y="476863"/>
            <a:ext cx="6103574" cy="747436"/>
          </a:xfrm>
        </p:spPr>
        <p:txBody>
          <a:bodyPr vert="horz" lIns="0" tIns="0" rIns="0" bIns="0" rtlCol="0" anchor="b" anchorCtr="0">
            <a:noAutofit/>
          </a:bodyPr>
          <a:lstStyle/>
          <a:p>
            <a:r>
              <a:rPr lang="en-US">
                <a:solidFill>
                  <a:srgbClr val="DEF44F"/>
                </a:solidFill>
              </a:rPr>
              <a:t>Job Distribution and Trends</a:t>
            </a:r>
            <a:endParaRPr lang="en-US"/>
          </a:p>
          <a:p>
            <a:endParaRPr lang="en-US"/>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199680" y="850891"/>
            <a:ext cx="6313157" cy="5819334"/>
          </a:xfrm>
          <a:ln>
            <a:noFill/>
          </a:ln>
        </p:spPr>
        <p:txBody>
          <a:bodyPr vert="horz" lIns="91440" tIns="45720" rIns="91440" bIns="45720" rtlCol="0" anchor="t">
            <a:noAutofit/>
          </a:bodyPr>
          <a:lstStyle/>
          <a:p>
            <a:pPr>
              <a:buFont typeface="Courier New" charset="2"/>
              <a:buChar char="o"/>
            </a:pPr>
            <a:r>
              <a:rPr lang="en-US" sz="1500" dirty="0"/>
              <a:t>The</a:t>
            </a:r>
            <a:r>
              <a:rPr lang="en-US" sz="1500" dirty="0">
                <a:ea typeface="+mn-lt"/>
                <a:cs typeface="+mn-lt"/>
              </a:rPr>
              <a:t> 1st pie chart shows the distribution of job postings across various career levels in our data. </a:t>
            </a:r>
            <a:endParaRPr lang="en-US"/>
          </a:p>
          <a:p>
            <a:pPr>
              <a:buFont typeface="Courier New" charset="2"/>
              <a:buChar char="o"/>
            </a:pPr>
            <a:r>
              <a:rPr lang="en-US" sz="1500" dirty="0">
                <a:ea typeface="+mn-lt"/>
                <a:cs typeface="+mn-lt"/>
              </a:rPr>
              <a:t>Each slice represents a career level, and its size corresponds to the proportion of job postings in that category.</a:t>
            </a:r>
            <a:endParaRPr lang="en-US" sz="1500" dirty="0"/>
          </a:p>
          <a:p>
            <a:pPr>
              <a:buFont typeface="Courier New" charset="2"/>
              <a:buChar char="o"/>
            </a:pPr>
            <a:r>
              <a:rPr lang="en-US" sz="1500" dirty="0">
                <a:ea typeface="+mn-lt"/>
                <a:cs typeface="+mn-lt"/>
              </a:rPr>
              <a:t>The data shows that Experienced (non-manager) level positions are the most common type of job posting in our dataset.</a:t>
            </a:r>
            <a:endParaRPr lang="en-US" sz="1500" dirty="0"/>
          </a:p>
          <a:p>
            <a:pPr>
              <a:buFont typeface="Courier New" charset="2"/>
              <a:buChar char="o"/>
            </a:pPr>
            <a:r>
              <a:rPr lang="en-US" sz="1500" dirty="0"/>
              <a:t>The 2nd pie chart shows the distribution of job postings across residency requirements in our data.</a:t>
            </a:r>
            <a:endParaRPr lang="en-US" sz="1500" dirty="0">
              <a:solidFill>
                <a:srgbClr val="000000"/>
              </a:solidFill>
            </a:endParaRPr>
          </a:p>
          <a:p>
            <a:pPr>
              <a:buFont typeface="Courier New" charset="2"/>
              <a:buChar char="o"/>
            </a:pPr>
            <a:r>
              <a:rPr lang="en-US" sz="1500" dirty="0"/>
              <a:t>The data shows that </a:t>
            </a:r>
            <a:br>
              <a:rPr lang="en-US" sz="1500" dirty="0"/>
            </a:br>
            <a:r>
              <a:rPr lang="en-US" sz="1500" dirty="0"/>
              <a:t>most job postings in our </a:t>
            </a:r>
            <a:br>
              <a:rPr lang="en-US" sz="1500" dirty="0"/>
            </a:br>
            <a:r>
              <a:rPr lang="en-US" sz="1500" dirty="0"/>
              <a:t>dataset require </a:t>
            </a:r>
            <a:br>
              <a:rPr lang="en-US" sz="1500" dirty="0"/>
            </a:br>
            <a:r>
              <a:rPr lang="en-US" sz="1500" dirty="0"/>
              <a:t>"NYC residency".</a:t>
            </a:r>
            <a:endParaRPr lang="en-US" sz="1500" dirty="0">
              <a:solidFill>
                <a:srgbClr val="000000"/>
              </a:solidFill>
            </a:endParaRPr>
          </a:p>
          <a:p>
            <a:pPr>
              <a:buFont typeface="Courier New" charset="2"/>
              <a:buChar char="o"/>
            </a:pPr>
            <a:r>
              <a:rPr lang="en-US" sz="1500" dirty="0"/>
              <a:t>The bar chart depicts how </a:t>
            </a:r>
            <a:br>
              <a:rPr lang="en-US" sz="1500" dirty="0"/>
            </a:br>
            <a:r>
              <a:rPr lang="en-US" sz="1500" dirty="0"/>
              <a:t>many job postings exist for </a:t>
            </a:r>
            <a:br>
              <a:rPr lang="en-US" sz="1500" dirty="0"/>
            </a:br>
            <a:r>
              <a:rPr lang="en-US" sz="1500" dirty="0"/>
              <a:t>each job level in the data </a:t>
            </a:r>
            <a:br>
              <a:rPr lang="en-US" sz="1500" dirty="0"/>
            </a:br>
            <a:r>
              <a:rPr lang="en-US" sz="1500" dirty="0"/>
              <a:t>set. </a:t>
            </a:r>
          </a:p>
          <a:p>
            <a:pPr>
              <a:buFont typeface="Courier New" charset="2"/>
              <a:buChar char="o"/>
            </a:pPr>
            <a:r>
              <a:rPr lang="en-US" sz="1500" dirty="0"/>
              <a:t>The level 0 with the </a:t>
            </a:r>
            <a:br>
              <a:rPr lang="en-US" sz="1500" dirty="0"/>
            </a:br>
            <a:r>
              <a:rPr lang="en-US" sz="1500" dirty="0"/>
              <a:t>tallest bar has the most </a:t>
            </a:r>
            <a:br>
              <a:rPr lang="en-US" sz="1500" dirty="0"/>
            </a:br>
            <a:r>
              <a:rPr lang="en-US" sz="1500" dirty="0"/>
              <a:t>job postings.</a:t>
            </a:r>
            <a:endParaRPr lang="en-US" sz="1500">
              <a:solidFill>
                <a:srgbClr val="FFFFFF"/>
              </a:solidFill>
            </a:endParaRPr>
          </a:p>
          <a:p>
            <a:pPr marL="0" indent="0">
              <a:buNone/>
            </a:pPr>
            <a:endParaRPr lang="en-US" sz="1500"/>
          </a:p>
          <a:p>
            <a:pPr>
              <a:buFont typeface="Courier New" charset="2"/>
              <a:buChar char="o"/>
            </a:pPr>
            <a:endParaRPr lang="en-US" sz="1500"/>
          </a:p>
          <a:p>
            <a:pPr>
              <a:buFont typeface="Courier New" charset="2"/>
              <a:buChar char="o"/>
            </a:pPr>
            <a:endParaRPr lang="en-US"/>
          </a:p>
          <a:p>
            <a:pPr>
              <a:buFont typeface="Courier New" charset="2"/>
              <a:buChar char="o"/>
            </a:pPr>
            <a:endParaRPr lang="en-US">
              <a:solidFill>
                <a:srgbClr val="FFFFFF"/>
              </a:solidFill>
            </a:endParaRPr>
          </a:p>
          <a:p>
            <a:pPr>
              <a:buFont typeface="Courier New" charset="2"/>
              <a:buChar char="o"/>
            </a:pPr>
            <a:endParaRPr lang="en-US">
              <a:solidFill>
                <a:srgbClr val="FFFFFF"/>
              </a:solidFill>
            </a:endParaRPr>
          </a:p>
          <a:p>
            <a:pPr>
              <a:buFont typeface="Courier New" charset="2"/>
              <a:buChar char="o"/>
            </a:pPr>
            <a:endParaRPr lang="en-US">
              <a:solidFill>
                <a:srgbClr val="000000"/>
              </a:solidFill>
            </a:endParaRPr>
          </a:p>
        </p:txBody>
      </p:sp>
      <p:pic>
        <p:nvPicPr>
          <p:cNvPr id="6" name="Picture 5" descr="A blue pie chart with text&#10;&#10;Description automatically generated">
            <a:extLst>
              <a:ext uri="{FF2B5EF4-FFF2-40B4-BE49-F238E27FC236}">
                <a16:creationId xmlns:a16="http://schemas.microsoft.com/office/drawing/2014/main" id="{32F05F46-E822-1132-FD5F-F8AC4082A1F7}"/>
              </a:ext>
            </a:extLst>
          </p:cNvPr>
          <p:cNvPicPr>
            <a:picLocks noChangeAspect="1"/>
          </p:cNvPicPr>
          <p:nvPr/>
        </p:nvPicPr>
        <p:blipFill>
          <a:blip r:embed="rId3"/>
          <a:stretch>
            <a:fillRect/>
          </a:stretch>
        </p:blipFill>
        <p:spPr>
          <a:xfrm>
            <a:off x="7147591" y="208627"/>
            <a:ext cx="4801522" cy="2977331"/>
          </a:xfrm>
          <a:prstGeom prst="rect">
            <a:avLst/>
          </a:prstGeom>
        </p:spPr>
      </p:pic>
      <p:pic>
        <p:nvPicPr>
          <p:cNvPr id="8" name="Picture 7" descr="A blue circle with text and numbers&#10;&#10;Description automatically generated">
            <a:extLst>
              <a:ext uri="{FF2B5EF4-FFF2-40B4-BE49-F238E27FC236}">
                <a16:creationId xmlns:a16="http://schemas.microsoft.com/office/drawing/2014/main" id="{F18C5ED7-E55D-0839-2127-0CFAFA24398C}"/>
              </a:ext>
            </a:extLst>
          </p:cNvPr>
          <p:cNvPicPr>
            <a:picLocks noChangeAspect="1"/>
          </p:cNvPicPr>
          <p:nvPr/>
        </p:nvPicPr>
        <p:blipFill>
          <a:blip r:embed="rId4"/>
          <a:stretch>
            <a:fillRect/>
          </a:stretch>
        </p:blipFill>
        <p:spPr>
          <a:xfrm>
            <a:off x="7140927" y="3423329"/>
            <a:ext cx="4802557" cy="3014202"/>
          </a:xfrm>
          <a:prstGeom prst="rect">
            <a:avLst/>
          </a:prstGeom>
        </p:spPr>
      </p:pic>
      <p:pic>
        <p:nvPicPr>
          <p:cNvPr id="9" name="Picture 8" descr="A graph of a number of jobs&#10;&#10;Description automatically generated">
            <a:extLst>
              <a:ext uri="{FF2B5EF4-FFF2-40B4-BE49-F238E27FC236}">
                <a16:creationId xmlns:a16="http://schemas.microsoft.com/office/drawing/2014/main" id="{870C0814-D624-0EB9-76EA-2626D22D21BF}"/>
              </a:ext>
            </a:extLst>
          </p:cNvPr>
          <p:cNvPicPr>
            <a:picLocks noChangeAspect="1"/>
          </p:cNvPicPr>
          <p:nvPr/>
        </p:nvPicPr>
        <p:blipFill>
          <a:blip r:embed="rId5"/>
          <a:stretch>
            <a:fillRect/>
          </a:stretch>
        </p:blipFill>
        <p:spPr>
          <a:xfrm>
            <a:off x="3051379" y="3431485"/>
            <a:ext cx="3944021" cy="2972638"/>
          </a:xfrm>
          <a:prstGeom prst="rect">
            <a:avLst/>
          </a:prstGeom>
        </p:spPr>
      </p:pic>
      <p:sp>
        <p:nvSpPr>
          <p:cNvPr id="2" name="TextBox 1">
            <a:extLst>
              <a:ext uri="{FF2B5EF4-FFF2-40B4-BE49-F238E27FC236}">
                <a16:creationId xmlns:a16="http://schemas.microsoft.com/office/drawing/2014/main" id="{14E1CDA5-D9B8-D6F0-D5FC-73857BC04B59}"/>
              </a:ext>
            </a:extLst>
          </p:cNvPr>
          <p:cNvSpPr txBox="1"/>
          <p:nvPr/>
        </p:nvSpPr>
        <p:spPr>
          <a:xfrm>
            <a:off x="7142602" y="206565"/>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0" name="TextBox 9">
            <a:extLst>
              <a:ext uri="{FF2B5EF4-FFF2-40B4-BE49-F238E27FC236}">
                <a16:creationId xmlns:a16="http://schemas.microsoft.com/office/drawing/2014/main" id="{B36DFB9C-F905-2803-C4FD-095990BEA1A6}"/>
              </a:ext>
            </a:extLst>
          </p:cNvPr>
          <p:cNvSpPr txBox="1"/>
          <p:nvPr/>
        </p:nvSpPr>
        <p:spPr>
          <a:xfrm>
            <a:off x="11659518" y="3419819"/>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11" name="TextBox 10">
            <a:extLst>
              <a:ext uri="{FF2B5EF4-FFF2-40B4-BE49-F238E27FC236}">
                <a16:creationId xmlns:a16="http://schemas.microsoft.com/office/drawing/2014/main" id="{71DFEB04-A0A9-10A6-1376-20F31ED56058}"/>
              </a:ext>
            </a:extLst>
          </p:cNvPr>
          <p:cNvSpPr txBox="1"/>
          <p:nvPr/>
        </p:nvSpPr>
        <p:spPr>
          <a:xfrm>
            <a:off x="3047999" y="3429000"/>
            <a:ext cx="319489"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Tree>
    <p:extLst>
      <p:ext uri="{BB962C8B-B14F-4D97-AF65-F5344CB8AC3E}">
        <p14:creationId xmlns:p14="http://schemas.microsoft.com/office/powerpoint/2010/main" val="2658764951"/>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DFB7C4-E441-4D4B-91C8-474B93BCB80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0E7228-D953-4029-B66D-451B76F5366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136BC04-D45B-4D5B-9546-CDF5EAACAA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Navigating NYC's Job Market: Insights from Exploratory Data Analysis to Predictive Modeling</vt:lpstr>
      <vt:lpstr>Agenda</vt:lpstr>
      <vt:lpstr>INTRODUCTION</vt:lpstr>
      <vt:lpstr>DATA CLEANING</vt:lpstr>
      <vt:lpstr>DATA CLEANING</vt:lpstr>
      <vt:lpstr>PowerPoint Presentation</vt:lpstr>
      <vt:lpstr>Salary Analysis</vt:lpstr>
      <vt:lpstr>PowerPoint Presentation</vt:lpstr>
      <vt:lpstr>Job Distribution and Trends </vt:lpstr>
      <vt:lpstr>Job Distribution and Trends </vt:lpstr>
      <vt:lpstr>Job Requirements and Qualifications  </vt:lpstr>
      <vt:lpstr>Prediction Model with Random Forest Regression </vt:lpstr>
      <vt:lpstr>Conclusion &amp;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 </dc:title>
  <dc:creator/>
  <cp:revision>664</cp:revision>
  <dcterms:created xsi:type="dcterms:W3CDTF">2024-04-23T02:27:58Z</dcterms:created>
  <dcterms:modified xsi:type="dcterms:W3CDTF">2024-04-23T22:01:09Z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