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6B667-0C10-4046-9352-E5C8606BD133}" v="197" dt="2023-12-13T08:49:15.833"/>
    <p1510:client id="{B8DF26DC-CC73-5E11-782D-AF2F14451EAF}" v="251" dt="2023-12-13T09:13:14.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15089924@N02/15633818714"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revistas.urp.edu.pe/index.php/RFMH/article/view/2947"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og and cat in a vet&amp;#39;s hands&#10;&#10;Description automatically generated">
            <a:extLst>
              <a:ext uri="{FF2B5EF4-FFF2-40B4-BE49-F238E27FC236}">
                <a16:creationId xmlns:a16="http://schemas.microsoft.com/office/drawing/2014/main" id="{E9A82A2F-F046-FE35-17E2-29BA4105494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4868" b="26039"/>
          <a:stretch/>
        </p:blipFill>
        <p:spPr>
          <a:xfrm>
            <a:off x="20" y="1"/>
            <a:ext cx="12191980" cy="6857999"/>
          </a:xfrm>
          <a:prstGeom prst="rect">
            <a:avLst/>
          </a:prstGeom>
        </p:spPr>
      </p:pic>
      <p:sp>
        <p:nvSpPr>
          <p:cNvPr id="19"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dirty="0">
                <a:solidFill>
                  <a:schemeClr val="bg1"/>
                </a:solidFill>
                <a:ea typeface="+mj-lt"/>
                <a:cs typeface="+mj-lt"/>
              </a:rPr>
              <a:t>Telemedicine for Animal Healthcare</a:t>
            </a:r>
            <a:endParaRPr lang="en-US" sz="6600" dirty="0">
              <a:solidFill>
                <a:schemeClr val="bg1"/>
              </a:solidFill>
            </a:endParaRPr>
          </a:p>
        </p:txBody>
      </p:sp>
      <p:sp>
        <p:nvSpPr>
          <p:cNvPr id="21"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b="1" dirty="0">
                <a:solidFill>
                  <a:schemeClr val="bg1"/>
                </a:solidFill>
                <a:ea typeface="+mn-lt"/>
                <a:cs typeface="+mn-lt"/>
              </a:rPr>
              <a:t>IS 692 CRN 72245 Research Project Seminar –  Shreeya Desai</a:t>
            </a:r>
            <a:endParaRPr lang="en-US" dirty="0">
              <a:solidFill>
                <a:schemeClr val="bg1"/>
              </a:solidFill>
              <a:cs typeface="Calibri"/>
            </a:endParaRPr>
          </a:p>
        </p:txBody>
      </p:sp>
      <p:sp>
        <p:nvSpPr>
          <p:cNvPr id="7" name="TextBox 6">
            <a:extLst>
              <a:ext uri="{FF2B5EF4-FFF2-40B4-BE49-F238E27FC236}">
                <a16:creationId xmlns:a16="http://schemas.microsoft.com/office/drawing/2014/main" id="{E7858838-F08D-DCA9-90FC-539C335CFDC6}"/>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holding a phone&#10;&#10;Description automatically generated">
            <a:extLst>
              <a:ext uri="{FF2B5EF4-FFF2-40B4-BE49-F238E27FC236}">
                <a16:creationId xmlns:a16="http://schemas.microsoft.com/office/drawing/2014/main" id="{F3AFC067-0C4E-E970-2637-ED51796BD72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387" r="830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EAF03C-C623-A7D4-849D-07D0C20D79EE}"/>
              </a:ext>
            </a:extLst>
          </p:cNvPr>
          <p:cNvSpPr>
            <a:spLocks noGrp="1"/>
          </p:cNvSpPr>
          <p:nvPr>
            <p:ph type="title"/>
          </p:nvPr>
        </p:nvSpPr>
        <p:spPr>
          <a:xfrm>
            <a:off x="7531610" y="365125"/>
            <a:ext cx="3822189" cy="1899912"/>
          </a:xfrm>
        </p:spPr>
        <p:txBody>
          <a:bodyPr>
            <a:normAutofit/>
          </a:bodyPr>
          <a:lstStyle/>
          <a:p>
            <a:r>
              <a:rPr lang="en-US" sz="4000">
                <a:ea typeface="+mj-lt"/>
                <a:cs typeface="+mj-lt"/>
              </a:rPr>
              <a:t>Background</a:t>
            </a:r>
            <a:endParaRPr lang="en-US" sz="4000"/>
          </a:p>
        </p:txBody>
      </p:sp>
      <p:sp>
        <p:nvSpPr>
          <p:cNvPr id="3" name="Content Placeholder 2">
            <a:extLst>
              <a:ext uri="{FF2B5EF4-FFF2-40B4-BE49-F238E27FC236}">
                <a16:creationId xmlns:a16="http://schemas.microsoft.com/office/drawing/2014/main" id="{34105618-A5E9-95F0-DD96-FA52B124291B}"/>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a:ea typeface="+mn-lt"/>
                <a:cs typeface="+mn-lt"/>
              </a:rPr>
              <a:t>Overview of the rising significance of telemedicine in animal healthcare.</a:t>
            </a:r>
            <a:endParaRPr lang="en-US" sz="2000">
              <a:cs typeface="Calibri" panose="020F0502020204030204"/>
            </a:endParaRPr>
          </a:p>
          <a:p>
            <a:r>
              <a:rPr lang="en-US" sz="2000">
                <a:ea typeface="+mn-lt"/>
                <a:cs typeface="+mn-lt"/>
              </a:rPr>
              <a:t>Rapid technological advancements in the field.</a:t>
            </a:r>
            <a:endParaRPr lang="en-US" sz="2000">
              <a:cs typeface="Calibri"/>
            </a:endParaRPr>
          </a:p>
          <a:p>
            <a:r>
              <a:rPr lang="en-US" sz="2000">
                <a:ea typeface="+mn-lt"/>
                <a:cs typeface="+mn-lt"/>
              </a:rPr>
              <a:t>Growing demand for convenient and accessible pet healthcare solutions.</a:t>
            </a:r>
            <a:endParaRPr lang="en-US" sz="2000">
              <a:cs typeface="Calibri"/>
            </a:endParaRPr>
          </a:p>
          <a:p>
            <a:r>
              <a:rPr lang="en-US" sz="2000">
                <a:ea typeface="+mn-lt"/>
                <a:cs typeface="+mn-lt"/>
              </a:rPr>
              <a:t>Need for a balance between traditional veterinary care and modern telehealth services.</a:t>
            </a:r>
            <a:endParaRPr lang="en-US" sz="2000">
              <a:cs typeface="Calibri"/>
            </a:endParaRPr>
          </a:p>
          <a:p>
            <a:endParaRPr lang="en-US" sz="2000">
              <a:cs typeface="Calibri"/>
            </a:endParaRPr>
          </a:p>
        </p:txBody>
      </p:sp>
      <p:sp>
        <p:nvSpPr>
          <p:cNvPr id="5" name="TextBox 4">
            <a:extLst>
              <a:ext uri="{FF2B5EF4-FFF2-40B4-BE49-F238E27FC236}">
                <a16:creationId xmlns:a16="http://schemas.microsoft.com/office/drawing/2014/main" id="{5E25888A-36CE-D78C-A338-4F70A9A4E273}"/>
              </a:ext>
            </a:extLst>
          </p:cNvPr>
          <p:cNvSpPr txBox="1"/>
          <p:nvPr/>
        </p:nvSpPr>
        <p:spPr>
          <a:xfrm>
            <a:off x="7468399"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402574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4205B5-F730-59BB-B301-4FF9D1594444}"/>
              </a:ext>
            </a:extLst>
          </p:cNvPr>
          <p:cNvSpPr>
            <a:spLocks noGrp="1"/>
          </p:cNvSpPr>
          <p:nvPr>
            <p:ph type="title"/>
          </p:nvPr>
        </p:nvSpPr>
        <p:spPr>
          <a:xfrm>
            <a:off x="871209" y="83071"/>
            <a:ext cx="10168128" cy="1179576"/>
          </a:xfrm>
        </p:spPr>
        <p:txBody>
          <a:bodyPr>
            <a:normAutofit/>
          </a:bodyPr>
          <a:lstStyle/>
          <a:p>
            <a:r>
              <a:rPr lang="en-US" sz="4000" dirty="0">
                <a:ea typeface="+mj-lt"/>
                <a:cs typeface="+mj-lt"/>
              </a:rPr>
              <a:t>Focus</a:t>
            </a:r>
            <a:endParaRPr lang="en-US" sz="4000" dirty="0"/>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0E0F8D-C9B1-87E3-5916-B0F1328FDF1C}"/>
              </a:ext>
            </a:extLst>
          </p:cNvPr>
          <p:cNvSpPr>
            <a:spLocks noGrp="1"/>
          </p:cNvSpPr>
          <p:nvPr>
            <p:ph idx="1"/>
          </p:nvPr>
        </p:nvSpPr>
        <p:spPr>
          <a:xfrm>
            <a:off x="554652" y="1345717"/>
            <a:ext cx="10729044" cy="4446436"/>
          </a:xfrm>
        </p:spPr>
        <p:txBody>
          <a:bodyPr vert="horz" lIns="91440" tIns="45720" rIns="91440" bIns="45720" rtlCol="0" anchor="t">
            <a:noAutofit/>
          </a:bodyPr>
          <a:lstStyle/>
          <a:p>
            <a:pPr marL="0" indent="0" algn="just">
              <a:buNone/>
            </a:pPr>
            <a:r>
              <a:rPr lang="en-US" sz="1800" dirty="0">
                <a:latin typeface="Times New Roman"/>
                <a:cs typeface="Times New Roman"/>
              </a:rPr>
              <a:t>The primary goal of this study is to investigate the advantages and constraints associated with telemedicine in care. The study intends to uncover the obstacles and prospects associated with implementing telemedicine for pets and wildlife particularly focusing on how it affects owners, veterinary practices, and the broader field of computer science.</a:t>
            </a:r>
          </a:p>
          <a:p>
            <a:pPr algn="just"/>
            <a:r>
              <a:rPr lang="en-US" sz="1800" b="1" dirty="0">
                <a:latin typeface="Times New Roman"/>
                <a:cs typeface="Times New Roman"/>
              </a:rPr>
              <a:t>Hypothesis 1:</a:t>
            </a:r>
            <a:r>
              <a:rPr lang="en-US" sz="1800" dirty="0">
                <a:latin typeface="Times New Roman"/>
                <a:cs typeface="Times New Roman"/>
              </a:rPr>
              <a:t> Telemedicine can provide timely access to expert advice and reduce stress for pet owners seeking remote veterinary care.</a:t>
            </a:r>
            <a:endParaRPr lang="en-US" sz="1800" dirty="0">
              <a:cs typeface="Calibri"/>
            </a:endParaRPr>
          </a:p>
          <a:p>
            <a:pPr algn="just"/>
            <a:r>
              <a:rPr lang="en-US" sz="1800" b="1" dirty="0">
                <a:latin typeface="Times New Roman"/>
                <a:cs typeface="Times New Roman"/>
              </a:rPr>
              <a:t>Hypothesis 2:</a:t>
            </a:r>
            <a:r>
              <a:rPr lang="en-US" sz="1800" dirty="0">
                <a:latin typeface="Times New Roman"/>
                <a:cs typeface="Times New Roman"/>
              </a:rPr>
              <a:t> The integration of telemedicine in veterinary practices can enhance the overall quality of pet healthcare.</a:t>
            </a:r>
            <a:endParaRPr lang="en-US" sz="1800" dirty="0">
              <a:cs typeface="Calibri"/>
            </a:endParaRPr>
          </a:p>
          <a:p>
            <a:pPr algn="just"/>
            <a:r>
              <a:rPr lang="en-US" sz="1800" b="1" dirty="0">
                <a:latin typeface="Times New Roman"/>
                <a:cs typeface="Times New Roman"/>
              </a:rPr>
              <a:t>Hypothesis 3:</a:t>
            </a:r>
            <a:r>
              <a:rPr lang="en-US" sz="1800" dirty="0">
                <a:latin typeface="Times New Roman"/>
                <a:cs typeface="Times New Roman"/>
              </a:rPr>
              <a:t> Telemedicine can facilitate remote consultations and improve the accuracy of diagnosis and treatment planning for pets.</a:t>
            </a:r>
            <a:endParaRPr lang="en-US" sz="1800" dirty="0">
              <a:cs typeface="Calibri"/>
            </a:endParaRPr>
          </a:p>
          <a:p>
            <a:pPr algn="just"/>
            <a:r>
              <a:rPr lang="en-US" sz="1800" b="1" dirty="0">
                <a:latin typeface="Times New Roman"/>
                <a:cs typeface="Times New Roman"/>
              </a:rPr>
              <a:t>Hypothesis 4:</a:t>
            </a:r>
            <a:r>
              <a:rPr lang="en-US" sz="1800" dirty="0">
                <a:latin typeface="Times New Roman"/>
                <a:cs typeface="Times New Roman"/>
              </a:rPr>
              <a:t> The adoption of telemedicine in animal healthcare can open new research avenues in computer science and data-driven healthcare solutions.</a:t>
            </a:r>
            <a:endParaRPr lang="en-US" sz="1800" dirty="0">
              <a:cs typeface="Calibri"/>
            </a:endParaRPr>
          </a:p>
          <a:p>
            <a:pPr algn="just"/>
            <a:r>
              <a:rPr lang="en-US" sz="1800" b="1" dirty="0">
                <a:latin typeface="Times New Roman"/>
                <a:cs typeface="Times New Roman"/>
              </a:rPr>
              <a:t>Hypothesis 5:</a:t>
            </a:r>
            <a:r>
              <a:rPr lang="en-US" sz="1800" dirty="0">
                <a:latin typeface="Times New Roman"/>
                <a:cs typeface="Times New Roman"/>
              </a:rPr>
              <a:t> Telemedicine has the potential to expand access, to follow-up care and monitoring for pets that have conditions. This advancement is expected to lead to health outcomes and an improved quality of life, for animals.</a:t>
            </a:r>
            <a:endParaRPr lang="en-US" sz="1800" dirty="0">
              <a:cs typeface="Calibri"/>
            </a:endParaRPr>
          </a:p>
          <a:p>
            <a:pPr algn="just"/>
            <a:r>
              <a:rPr lang="en-US" sz="1800" b="1" dirty="0">
                <a:latin typeface="Times New Roman"/>
                <a:cs typeface="Times New Roman"/>
              </a:rPr>
              <a:t>Hypothesis 6:</a:t>
            </a:r>
            <a:r>
              <a:rPr lang="en-US" sz="1800" dirty="0">
                <a:latin typeface="Times New Roman"/>
                <a:cs typeface="Times New Roman"/>
              </a:rPr>
              <a:t> The use of telemedicine in animal healthcare can reduce the burden on physical veterinary clinics, potentially decreasing waiting times for in-person appointments and improving the overall efficiency of veterinary services.</a:t>
            </a:r>
            <a:endParaRPr lang="en-US" sz="1800" dirty="0">
              <a:cs typeface="Calibri"/>
            </a:endParaRPr>
          </a:p>
        </p:txBody>
      </p:sp>
    </p:spTree>
    <p:extLst>
      <p:ext uri="{BB962C8B-B14F-4D97-AF65-F5344CB8AC3E}">
        <p14:creationId xmlns:p14="http://schemas.microsoft.com/office/powerpoint/2010/main" val="43844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alysis Of Success Free Stock Photo - Public Domain Pictures">
            <a:extLst>
              <a:ext uri="{FF2B5EF4-FFF2-40B4-BE49-F238E27FC236}">
                <a16:creationId xmlns:a16="http://schemas.microsoft.com/office/drawing/2014/main" id="{E9F3C3AB-9D21-07FE-2531-B2804D21C80E}"/>
              </a:ext>
            </a:extLst>
          </p:cNvPr>
          <p:cNvPicPr>
            <a:picLocks noChangeAspect="1"/>
          </p:cNvPicPr>
          <p:nvPr/>
        </p:nvPicPr>
        <p:blipFill rotWithShape="1">
          <a:blip r:embed="rId2"/>
          <a:srcRect l="3506" r="2377"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0E8701-824F-9F62-5E9F-76AE9F4A6AE1}"/>
              </a:ext>
            </a:extLst>
          </p:cNvPr>
          <p:cNvSpPr>
            <a:spLocks noGrp="1"/>
          </p:cNvSpPr>
          <p:nvPr>
            <p:ph type="title"/>
          </p:nvPr>
        </p:nvSpPr>
        <p:spPr>
          <a:xfrm>
            <a:off x="7643371" y="172086"/>
            <a:ext cx="3664710" cy="650875"/>
          </a:xfrm>
        </p:spPr>
        <p:txBody>
          <a:bodyPr>
            <a:normAutofit/>
          </a:bodyPr>
          <a:lstStyle/>
          <a:p>
            <a:r>
              <a:rPr lang="en-US" sz="4000" b="1" dirty="0">
                <a:ea typeface="+mj-lt"/>
                <a:cs typeface="+mj-lt"/>
              </a:rPr>
              <a:t>Methodology</a:t>
            </a:r>
            <a:endParaRPr lang="en-US" sz="4000" b="1" dirty="0"/>
          </a:p>
        </p:txBody>
      </p:sp>
      <p:sp>
        <p:nvSpPr>
          <p:cNvPr id="3" name="Content Placeholder 2">
            <a:extLst>
              <a:ext uri="{FF2B5EF4-FFF2-40B4-BE49-F238E27FC236}">
                <a16:creationId xmlns:a16="http://schemas.microsoft.com/office/drawing/2014/main" id="{B5B38557-8003-7BFE-03F4-B98AC5AAE6AE}"/>
              </a:ext>
            </a:extLst>
          </p:cNvPr>
          <p:cNvSpPr>
            <a:spLocks noGrp="1"/>
          </p:cNvSpPr>
          <p:nvPr>
            <p:ph idx="1"/>
          </p:nvPr>
        </p:nvSpPr>
        <p:spPr>
          <a:xfrm>
            <a:off x="6888480" y="995680"/>
            <a:ext cx="4993639" cy="5211763"/>
          </a:xfrm>
        </p:spPr>
        <p:txBody>
          <a:bodyPr vert="horz" lIns="91440" tIns="45720" rIns="91440" bIns="45720" rtlCol="0" anchor="t">
            <a:noAutofit/>
          </a:bodyPr>
          <a:lstStyle/>
          <a:p>
            <a:pPr marL="0" indent="0">
              <a:buNone/>
            </a:pPr>
            <a:r>
              <a:rPr lang="en-US" sz="2000" b="1" dirty="0">
                <a:latin typeface="Times New Roman"/>
                <a:cs typeface="Times New Roman"/>
              </a:rPr>
              <a:t>Research Design:</a:t>
            </a:r>
            <a:endParaRPr lang="en-US" sz="2000" dirty="0">
              <a:cs typeface="Calibri" panose="020F0502020204030204"/>
            </a:endParaRPr>
          </a:p>
          <a:p>
            <a:r>
              <a:rPr lang="en-US" sz="2000" dirty="0">
                <a:latin typeface="Times New Roman"/>
                <a:cs typeface="Times New Roman"/>
              </a:rPr>
              <a:t>The research adopted a mixed-methods approach, combining qualitative and quantitative data collection and analysis methods.</a:t>
            </a:r>
          </a:p>
          <a:p>
            <a:pPr>
              <a:buNone/>
            </a:pPr>
            <a:r>
              <a:rPr lang="en-US" sz="2000" b="1" dirty="0">
                <a:latin typeface="Times New Roman"/>
                <a:cs typeface="Times New Roman"/>
              </a:rPr>
              <a:t>Data Collection:</a:t>
            </a:r>
            <a:endParaRPr lang="en-US" sz="2000" dirty="0">
              <a:cs typeface="Calibri"/>
            </a:endParaRPr>
          </a:p>
          <a:p>
            <a:pPr>
              <a:buFont typeface="Arial"/>
              <a:buChar char="•"/>
            </a:pPr>
            <a:r>
              <a:rPr lang="en-US" sz="2000" b="1" dirty="0">
                <a:latin typeface="Times New Roman"/>
                <a:cs typeface="Times New Roman"/>
              </a:rPr>
              <a:t>For pet owners:</a:t>
            </a:r>
            <a:endParaRPr lang="en-US" sz="2000" dirty="0">
              <a:cs typeface="Calibri"/>
            </a:endParaRPr>
          </a:p>
          <a:p>
            <a:pPr indent="0">
              <a:buNone/>
            </a:pPr>
            <a:r>
              <a:rPr lang="en-US" sz="2000" dirty="0">
                <a:latin typeface="Times New Roman"/>
                <a:cs typeface="Times New Roman"/>
              </a:rPr>
              <a:t>The online survey was designed to gather data on their experiences with telemedicine, including access, satisfaction, and perceived benefits. Open-ended questions allowed pet owners to provide detailed feedback.</a:t>
            </a:r>
            <a:endParaRPr lang="en-US" sz="2000" dirty="0">
              <a:cs typeface="Calibri" panose="020F0502020204030204"/>
            </a:endParaRPr>
          </a:p>
          <a:p>
            <a:pPr>
              <a:buFont typeface="Arial"/>
              <a:buChar char="•"/>
            </a:pPr>
            <a:r>
              <a:rPr lang="en-US" sz="2000" b="1" dirty="0">
                <a:latin typeface="Times New Roman"/>
                <a:cs typeface="Times New Roman"/>
              </a:rPr>
              <a:t>For the focus group:</a:t>
            </a:r>
            <a:endParaRPr lang="en-US" sz="2000" dirty="0">
              <a:cs typeface="Calibri"/>
            </a:endParaRPr>
          </a:p>
          <a:p>
            <a:pPr indent="0">
              <a:buNone/>
            </a:pPr>
            <a:r>
              <a:rPr lang="en-US" sz="2000" dirty="0">
                <a:latin typeface="Times New Roman"/>
                <a:cs typeface="Times New Roman"/>
              </a:rPr>
              <a:t>Structured discussions were conducted to delve into the nuances of telemedicine in animal healthcare, challenges, and potential solutions.</a:t>
            </a:r>
            <a:endParaRPr lang="en-US" sz="2000" dirty="0">
              <a:cs typeface="Calibri"/>
            </a:endParaRPr>
          </a:p>
          <a:p>
            <a:pPr marL="0" indent="0">
              <a:buNone/>
            </a:pPr>
            <a:endParaRPr lang="en-US" sz="2000" dirty="0">
              <a:latin typeface="Times New Roman"/>
              <a:cs typeface="Times New Roman"/>
            </a:endParaRPr>
          </a:p>
          <a:p>
            <a:endParaRPr lang="en-US" sz="2000" dirty="0">
              <a:cs typeface="Calibri"/>
            </a:endParaRPr>
          </a:p>
        </p:txBody>
      </p:sp>
    </p:spTree>
    <p:extLst>
      <p:ext uri="{BB962C8B-B14F-4D97-AF65-F5344CB8AC3E}">
        <p14:creationId xmlns:p14="http://schemas.microsoft.com/office/powerpoint/2010/main" val="310567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D687-AFC0-A690-A1B9-E87AB049B33D}"/>
              </a:ext>
            </a:extLst>
          </p:cNvPr>
          <p:cNvSpPr>
            <a:spLocks noGrp="1"/>
          </p:cNvSpPr>
          <p:nvPr>
            <p:ph type="title"/>
          </p:nvPr>
        </p:nvSpPr>
        <p:spPr>
          <a:xfrm>
            <a:off x="584200" y="-635"/>
            <a:ext cx="10515600" cy="1325563"/>
          </a:xfrm>
        </p:spPr>
        <p:txBody>
          <a:bodyPr/>
          <a:lstStyle/>
          <a:p>
            <a:r>
              <a:rPr lang="en-US" dirty="0">
                <a:ea typeface="+mj-lt"/>
                <a:cs typeface="+mj-lt"/>
              </a:rPr>
              <a:t>Analysis</a:t>
            </a:r>
            <a:endParaRPr lang="en-US" dirty="0"/>
          </a:p>
        </p:txBody>
      </p:sp>
      <p:graphicFrame>
        <p:nvGraphicFramePr>
          <p:cNvPr id="5" name="Content Placeholder 4">
            <a:extLst>
              <a:ext uri="{FF2B5EF4-FFF2-40B4-BE49-F238E27FC236}">
                <a16:creationId xmlns:a16="http://schemas.microsoft.com/office/drawing/2014/main" id="{1EA01320-ECDF-66A0-DD45-1B0BBC175060}"/>
              </a:ext>
            </a:extLst>
          </p:cNvPr>
          <p:cNvGraphicFramePr>
            <a:graphicFrameLocks noGrp="1"/>
          </p:cNvGraphicFramePr>
          <p:nvPr>
            <p:ph idx="1"/>
            <p:extLst>
              <p:ext uri="{D42A27DB-BD31-4B8C-83A1-F6EECF244321}">
                <p14:modId xmlns:p14="http://schemas.microsoft.com/office/powerpoint/2010/main" val="554468142"/>
              </p:ext>
            </p:extLst>
          </p:nvPr>
        </p:nvGraphicFramePr>
        <p:xfrm>
          <a:off x="531283" y="1634898"/>
          <a:ext cx="4679170" cy="4754880"/>
        </p:xfrm>
        <a:graphic>
          <a:graphicData uri="http://schemas.openxmlformats.org/drawingml/2006/table">
            <a:tbl>
              <a:tblPr firstRow="1" firstCol="1" bandRow="1">
                <a:tableStyleId>{5C22544A-7EE6-4342-B048-85BDC9FD1C3A}</a:tableStyleId>
              </a:tblPr>
              <a:tblGrid>
                <a:gridCol w="3452381">
                  <a:extLst>
                    <a:ext uri="{9D8B030D-6E8A-4147-A177-3AD203B41FA5}">
                      <a16:colId xmlns:a16="http://schemas.microsoft.com/office/drawing/2014/main" val="2553252426"/>
                    </a:ext>
                  </a:extLst>
                </a:gridCol>
                <a:gridCol w="647923">
                  <a:extLst>
                    <a:ext uri="{9D8B030D-6E8A-4147-A177-3AD203B41FA5}">
                      <a16:colId xmlns:a16="http://schemas.microsoft.com/office/drawing/2014/main" val="3194318850"/>
                    </a:ext>
                  </a:extLst>
                </a:gridCol>
                <a:gridCol w="578866">
                  <a:extLst>
                    <a:ext uri="{9D8B030D-6E8A-4147-A177-3AD203B41FA5}">
                      <a16:colId xmlns:a16="http://schemas.microsoft.com/office/drawing/2014/main" val="2457860502"/>
                    </a:ext>
                  </a:extLst>
                </a:gridCol>
              </a:tblGrid>
              <a:tr h="348522">
                <a:tc>
                  <a:txBody>
                    <a:bodyPr/>
                    <a:lstStyle/>
                    <a:p>
                      <a:r>
                        <a:rPr lang="en-US" sz="1200" b="1" kern="0" dirty="0">
                          <a:solidFill>
                            <a:schemeClr val="tx1"/>
                          </a:solidFill>
                          <a:effectLst/>
                          <a:latin typeface="Times New Roman"/>
                          <a:ea typeface="Times New Roman" panose="02020603050405020304" pitchFamily="18" charset="0"/>
                        </a:rPr>
                        <a:t>Hypothesis</a:t>
                      </a:r>
                      <a:endParaRPr lang="en-US">
                        <a:solidFill>
                          <a:schemeClr val="tx1"/>
                        </a:solidFill>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b="1" kern="0" dirty="0">
                          <a:solidFill>
                            <a:schemeClr val="tx1"/>
                          </a:solidFill>
                          <a:effectLst/>
                          <a:latin typeface="Times New Roman"/>
                          <a:ea typeface="Times New Roman" panose="02020603050405020304" pitchFamily="18" charset="0"/>
                        </a:rPr>
                        <a:t>No of Participants</a:t>
                      </a:r>
                      <a:endParaRPr lang="en-US">
                        <a:solidFill>
                          <a:schemeClr val="tx1"/>
                        </a:solidFill>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b="1" kern="0" dirty="0">
                          <a:solidFill>
                            <a:schemeClr val="tx1"/>
                          </a:solidFill>
                          <a:effectLst/>
                          <a:latin typeface="Times New Roman"/>
                          <a:ea typeface="Times New Roman" panose="02020603050405020304" pitchFamily="18" charset="0"/>
                        </a:rPr>
                        <a:t>Mean</a:t>
                      </a:r>
                      <a:endParaRPr lang="en-US">
                        <a:solidFill>
                          <a:schemeClr val="tx1"/>
                        </a:solidFill>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3857410"/>
                  </a:ext>
                </a:extLst>
              </a:tr>
              <a:tr h="487930">
                <a:tc>
                  <a:txBody>
                    <a:bodyPr/>
                    <a:lstStyle/>
                    <a:p>
                      <a:r>
                        <a:rPr lang="en-US" sz="1200" kern="0" dirty="0">
                          <a:solidFill>
                            <a:srgbClr val="000000"/>
                          </a:solidFill>
                          <a:effectLst/>
                          <a:latin typeface="Times New Roman"/>
                          <a:ea typeface="Times New Roman" panose="02020603050405020304" pitchFamily="18" charset="0"/>
                        </a:rPr>
                        <a:t>H1. </a:t>
                      </a:r>
                      <a:r>
                        <a:rPr lang="en-US" sz="1200" kern="0" spc="15" dirty="0">
                          <a:solidFill>
                            <a:srgbClr val="1F1F1F"/>
                          </a:solidFill>
                          <a:effectLst/>
                          <a:latin typeface="Times New Roman"/>
                          <a:ea typeface="Times New Roman" panose="02020603050405020304" pitchFamily="18" charset="0"/>
                        </a:rPr>
                        <a:t>Telemedicine can provide timely access to expert advice and reduce stress for pet owners seeking remote veterinary care.</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000" dirty="0">
                          <a:solidFill>
                            <a:srgbClr val="000000"/>
                          </a:solidFill>
                          <a:effectLst/>
                          <a:latin typeface="Arial"/>
                        </a:rPr>
                        <a:t>3.96</a:t>
                      </a:r>
                      <a:endParaRPr lang="en-US" dirty="0">
                        <a:effectLst/>
                        <a:latin typeface="Arial"/>
                      </a:endParaRPr>
                    </a:p>
                    <a:p>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1561901"/>
                  </a:ext>
                </a:extLst>
              </a:tr>
              <a:tr h="429844">
                <a:tc>
                  <a:txBody>
                    <a:bodyPr/>
                    <a:lstStyle/>
                    <a:p>
                      <a:r>
                        <a:rPr lang="en-US" sz="1200" kern="0" dirty="0">
                          <a:solidFill>
                            <a:srgbClr val="000000"/>
                          </a:solidFill>
                          <a:effectLst/>
                          <a:latin typeface="Times New Roman"/>
                          <a:ea typeface="Times New Roman" panose="02020603050405020304" pitchFamily="18" charset="0"/>
                        </a:rPr>
                        <a:t>H2. The integration of telemedicine in veterinary practices can enhance the overall quality of pet healthcare.</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4.09</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248884"/>
                  </a:ext>
                </a:extLst>
              </a:tr>
              <a:tr h="429844">
                <a:tc>
                  <a:txBody>
                    <a:bodyPr/>
                    <a:lstStyle/>
                    <a:p>
                      <a:r>
                        <a:rPr lang="en-US" sz="1200" kern="0" dirty="0">
                          <a:solidFill>
                            <a:schemeClr val="tx1"/>
                          </a:solidFill>
                          <a:effectLst/>
                          <a:latin typeface="Times New Roman"/>
                          <a:ea typeface="Times New Roman" panose="02020603050405020304" pitchFamily="18" charset="0"/>
                        </a:rPr>
                        <a:t>H3. Telemedicine can facilitate remote consultations and improve the accuracy of diagnosis and treatment planning for pets.</a:t>
                      </a:r>
                      <a:endParaRPr lang="en-US">
                        <a:solidFill>
                          <a:schemeClr val="tx1"/>
                        </a:solidFill>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3.95</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0547568"/>
                  </a:ext>
                </a:extLst>
              </a:tr>
              <a:tr h="615722">
                <a:tc>
                  <a:txBody>
                    <a:bodyPr/>
                    <a:lstStyle/>
                    <a:p>
                      <a:r>
                        <a:rPr lang="en-US" sz="1200" kern="0" dirty="0">
                          <a:solidFill>
                            <a:srgbClr val="000000"/>
                          </a:solidFill>
                          <a:effectLst/>
                          <a:latin typeface="Times New Roman"/>
                          <a:ea typeface="Times New Roman" panose="02020603050405020304" pitchFamily="18" charset="0"/>
                        </a:rPr>
                        <a:t>H4. The adoption of telemedicine in animal healthcare can open new research avenues in computer science and data-driven healthcare solutions.</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4.09</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4341750"/>
                  </a:ext>
                </a:extLst>
              </a:tr>
              <a:tr h="720278">
                <a:tc>
                  <a:txBody>
                    <a:bodyPr/>
                    <a:lstStyle/>
                    <a:p>
                      <a:r>
                        <a:rPr lang="en-US" sz="1200" kern="0" dirty="0">
                          <a:solidFill>
                            <a:srgbClr val="000000"/>
                          </a:solidFill>
                          <a:effectLst/>
                          <a:latin typeface="Times New Roman"/>
                          <a:ea typeface="Times New Roman" panose="02020603050405020304" pitchFamily="18" charset="0"/>
                        </a:rPr>
                        <a:t>H5. Telemedicine has the potential to expand access, to follow-up care and monitoring for pets that have conditions. This advancement is expected to lead to health outcomes and an improved quality of life, for animals.</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3.11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319748"/>
                  </a:ext>
                </a:extLst>
              </a:tr>
              <a:tr h="789983">
                <a:tc>
                  <a:txBody>
                    <a:bodyPr/>
                    <a:lstStyle/>
                    <a:p>
                      <a:r>
                        <a:rPr lang="en-US" sz="1200" kern="0" dirty="0">
                          <a:solidFill>
                            <a:srgbClr val="000000"/>
                          </a:solidFill>
                          <a:effectLst/>
                          <a:latin typeface="Times New Roman"/>
                          <a:ea typeface="Times New Roman" panose="02020603050405020304" pitchFamily="18" charset="0"/>
                        </a:rPr>
                        <a:t>H6. The use of telemedicine in animal healthcare can reduce the burden on physical veterinary clinics, potentially decreasing waiting times for in-person appointments and improving the overall efficiency of veterinary services.</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41</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kern="0" dirty="0">
                          <a:effectLst/>
                          <a:latin typeface="Times New Roman"/>
                          <a:ea typeface="Times New Roman" panose="02020603050405020304" pitchFamily="18" charset="0"/>
                        </a:rPr>
                        <a:t>3.25</a:t>
                      </a:r>
                      <a:endParaRPr lang="en-US"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2014593"/>
                  </a:ext>
                </a:extLst>
              </a:tr>
            </a:tbl>
          </a:graphicData>
        </a:graphic>
      </p:graphicFrame>
      <p:sp>
        <p:nvSpPr>
          <p:cNvPr id="6" name="TextBox 5">
            <a:extLst>
              <a:ext uri="{FF2B5EF4-FFF2-40B4-BE49-F238E27FC236}">
                <a16:creationId xmlns:a16="http://schemas.microsoft.com/office/drawing/2014/main" id="{7C708843-07FF-F955-DB44-6737EC4D1F24}"/>
              </a:ext>
            </a:extLst>
          </p:cNvPr>
          <p:cNvSpPr txBox="1"/>
          <p:nvPr/>
        </p:nvSpPr>
        <p:spPr>
          <a:xfrm>
            <a:off x="1627187" y="1076854"/>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222222"/>
                </a:solidFill>
                <a:latin typeface="Times New Roman"/>
                <a:cs typeface="Times New Roman"/>
              </a:rPr>
              <a:t>Table 1: Summary Analysis of Survey</a:t>
            </a:r>
            <a:endParaRPr lang="en-US" sz="1200">
              <a:cs typeface="Calibri"/>
            </a:endParaRPr>
          </a:p>
          <a:p>
            <a:pPr algn="ctr"/>
            <a:r>
              <a:rPr lang="en-US" sz="1200" dirty="0">
                <a:solidFill>
                  <a:srgbClr val="222222"/>
                </a:solidFill>
                <a:latin typeface="Times New Roman"/>
                <a:cs typeface="Times New Roman"/>
              </a:rPr>
              <a:t>(n=41 People)</a:t>
            </a:r>
            <a:endParaRPr lang="en-US" sz="1400" dirty="0">
              <a:cs typeface="Calibri" panose="020F0502020204030204"/>
            </a:endParaRPr>
          </a:p>
          <a:p>
            <a:pPr algn="l"/>
            <a:endParaRPr lang="en-US" dirty="0">
              <a:cs typeface="Calibri"/>
            </a:endParaRPr>
          </a:p>
        </p:txBody>
      </p:sp>
      <p:sp>
        <p:nvSpPr>
          <p:cNvPr id="7" name="TextBox 6">
            <a:extLst>
              <a:ext uri="{FF2B5EF4-FFF2-40B4-BE49-F238E27FC236}">
                <a16:creationId xmlns:a16="http://schemas.microsoft.com/office/drawing/2014/main" id="{190A2C04-419C-8778-2E91-CFCF789E2987}"/>
              </a:ext>
            </a:extLst>
          </p:cNvPr>
          <p:cNvSpPr txBox="1"/>
          <p:nvPr/>
        </p:nvSpPr>
        <p:spPr>
          <a:xfrm>
            <a:off x="7358062" y="907521"/>
            <a:ext cx="39602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222222"/>
                </a:solidFill>
                <a:latin typeface="Times New Roman"/>
                <a:cs typeface="Times New Roman"/>
              </a:rPr>
              <a:t>Table 2: Summary Analysis of Focus Groups</a:t>
            </a:r>
            <a:endParaRPr lang="en-US" sz="1200">
              <a:cs typeface="Calibri"/>
            </a:endParaRPr>
          </a:p>
          <a:p>
            <a:pPr algn="ctr"/>
            <a:r>
              <a:rPr lang="en-US" sz="1200" dirty="0">
                <a:solidFill>
                  <a:srgbClr val="222222"/>
                </a:solidFill>
                <a:latin typeface="Times New Roman"/>
                <a:cs typeface="Times New Roman"/>
              </a:rPr>
              <a:t>(n=8 People)</a:t>
            </a:r>
            <a:endParaRPr lang="en-US" sz="1200">
              <a:cs typeface="Calibri"/>
            </a:endParaRPr>
          </a:p>
          <a:p>
            <a:pPr algn="ctr"/>
            <a:endParaRPr lang="en-US" sz="1200" dirty="0">
              <a:solidFill>
                <a:srgbClr val="222222"/>
              </a:solidFill>
              <a:latin typeface="Times New Roman"/>
              <a:cs typeface="Times New Roman"/>
            </a:endParaRPr>
          </a:p>
        </p:txBody>
      </p:sp>
      <p:graphicFrame>
        <p:nvGraphicFramePr>
          <p:cNvPr id="9" name="Table 8">
            <a:extLst>
              <a:ext uri="{FF2B5EF4-FFF2-40B4-BE49-F238E27FC236}">
                <a16:creationId xmlns:a16="http://schemas.microsoft.com/office/drawing/2014/main" id="{B4B3A5A1-1E6D-D074-7C31-E2A9E3C4FA79}"/>
              </a:ext>
            </a:extLst>
          </p:cNvPr>
          <p:cNvGraphicFramePr>
            <a:graphicFrameLocks noGrp="1"/>
          </p:cNvGraphicFramePr>
          <p:nvPr>
            <p:extLst>
              <p:ext uri="{D42A27DB-BD31-4B8C-83A1-F6EECF244321}">
                <p14:modId xmlns:p14="http://schemas.microsoft.com/office/powerpoint/2010/main" val="470723824"/>
              </p:ext>
            </p:extLst>
          </p:nvPr>
        </p:nvGraphicFramePr>
        <p:xfrm>
          <a:off x="6088157" y="1553852"/>
          <a:ext cx="5011644" cy="4795540"/>
        </p:xfrm>
        <a:graphic>
          <a:graphicData uri="http://schemas.openxmlformats.org/drawingml/2006/table">
            <a:tbl>
              <a:tblPr firstRow="1" firstCol="1" bandRow="1">
                <a:tableStyleId>{5C22544A-7EE6-4342-B048-85BDC9FD1C3A}</a:tableStyleId>
              </a:tblPr>
              <a:tblGrid>
                <a:gridCol w="3961543">
                  <a:extLst>
                    <a:ext uri="{9D8B030D-6E8A-4147-A177-3AD203B41FA5}">
                      <a16:colId xmlns:a16="http://schemas.microsoft.com/office/drawing/2014/main" val="2062463492"/>
                    </a:ext>
                  </a:extLst>
                </a:gridCol>
                <a:gridCol w="495192">
                  <a:extLst>
                    <a:ext uri="{9D8B030D-6E8A-4147-A177-3AD203B41FA5}">
                      <a16:colId xmlns:a16="http://schemas.microsoft.com/office/drawing/2014/main" val="3723748158"/>
                    </a:ext>
                  </a:extLst>
                </a:gridCol>
                <a:gridCol w="554909">
                  <a:extLst>
                    <a:ext uri="{9D8B030D-6E8A-4147-A177-3AD203B41FA5}">
                      <a16:colId xmlns:a16="http://schemas.microsoft.com/office/drawing/2014/main" val="497195886"/>
                    </a:ext>
                  </a:extLst>
                </a:gridCol>
              </a:tblGrid>
              <a:tr h="722695">
                <a:tc>
                  <a:txBody>
                    <a:bodyPr/>
                    <a:lstStyle/>
                    <a:p>
                      <a:pPr algn="l">
                        <a:lnSpc>
                          <a:spcPct val="107000"/>
                        </a:lnSpc>
                        <a:spcAft>
                          <a:spcPts val="800"/>
                        </a:spcAft>
                      </a:pPr>
                      <a:r>
                        <a:rPr lang="en-US" sz="1200" b="1" kern="0" dirty="0">
                          <a:solidFill>
                            <a:schemeClr val="tx1"/>
                          </a:solidFill>
                          <a:effectLst/>
                          <a:latin typeface="Times New Roman"/>
                          <a:ea typeface="Times New Roman" panose="02020603050405020304" pitchFamily="18" charset="0"/>
                          <a:cs typeface="Times New Roman"/>
                        </a:rPr>
                        <a:t>Hypothesis</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b="1" kern="0" dirty="0">
                          <a:solidFill>
                            <a:schemeClr val="tx1"/>
                          </a:solidFill>
                          <a:effectLst/>
                          <a:latin typeface="Times New Roman"/>
                          <a:ea typeface="Times New Roman" panose="02020603050405020304" pitchFamily="18" charset="0"/>
                          <a:cs typeface="Times New Roman"/>
                        </a:rPr>
                        <a:t>No of Participants</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b="1" kern="0" dirty="0">
                          <a:solidFill>
                            <a:schemeClr val="tx1"/>
                          </a:solidFill>
                          <a:effectLst/>
                          <a:latin typeface="Times New Roman"/>
                          <a:ea typeface="Times New Roman" panose="02020603050405020304" pitchFamily="18" charset="0"/>
                          <a:cs typeface="Times New Roman"/>
                        </a:rPr>
                        <a:t>Mean</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4538871"/>
                  </a:ext>
                </a:extLst>
              </a:tr>
              <a:tr h="538921">
                <a:tc>
                  <a:txBody>
                    <a:bodyPr/>
                    <a:lstStyle/>
                    <a:p>
                      <a:pPr algn="l">
                        <a:lnSpc>
                          <a:spcPct val="107000"/>
                        </a:lnSpc>
                        <a:spcAft>
                          <a:spcPts val="800"/>
                        </a:spcAft>
                      </a:pPr>
                      <a:r>
                        <a:rPr lang="en-US" sz="1200" kern="0" dirty="0">
                          <a:solidFill>
                            <a:schemeClr val="tx1"/>
                          </a:solidFill>
                          <a:effectLst/>
                          <a:latin typeface="Times New Roman"/>
                          <a:ea typeface="Times New Roman" panose="02020603050405020304" pitchFamily="18" charset="0"/>
                          <a:cs typeface="Times New Roman"/>
                        </a:rPr>
                        <a:t>H1. </a:t>
                      </a:r>
                      <a:r>
                        <a:rPr lang="en-US" sz="1200" kern="0" spc="15" dirty="0">
                          <a:solidFill>
                            <a:schemeClr val="tx1"/>
                          </a:solidFill>
                          <a:effectLst/>
                          <a:latin typeface="Times New Roman"/>
                          <a:ea typeface="Times New Roman" panose="02020603050405020304" pitchFamily="18" charset="0"/>
                          <a:cs typeface="Times New Roman"/>
                        </a:rPr>
                        <a:t>Telemedicine can provide timely access to expert advice and reduce stress for pet owners seeking remote veterinary care.</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solidFill>
                            <a:schemeClr val="tx1"/>
                          </a:solidFill>
                          <a:effectLst/>
                          <a:latin typeface="Times New Roman"/>
                          <a:ea typeface="Times New Roman" panose="02020603050405020304" pitchFamily="18" charset="0"/>
                          <a:cs typeface="Times New Roman"/>
                        </a:rPr>
                        <a:t>8</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000" kern="100" dirty="0">
                          <a:solidFill>
                            <a:schemeClr val="tx1"/>
                          </a:solidFill>
                          <a:effectLst/>
                          <a:latin typeface="Arial"/>
                          <a:ea typeface="Calibri" panose="020F0502020204030204" pitchFamily="34" charset="0"/>
                          <a:cs typeface="Times New Roman"/>
                        </a:rPr>
                        <a:t>3.6</a:t>
                      </a:r>
                      <a:endParaRPr lang="en-US" sz="1100" kern="100">
                        <a:solidFill>
                          <a:schemeClr val="tx1"/>
                        </a:solidFill>
                        <a:effectLst/>
                        <a:latin typeface="Arial"/>
                        <a:ea typeface="Calibri" panose="020F0502020204030204" pitchFamily="34" charset="0"/>
                        <a:cs typeface="Times New Roman"/>
                      </a:endParaRPr>
                    </a:p>
                    <a:p>
                      <a:pPr algn="l">
                        <a:lnSpc>
                          <a:spcPct val="107000"/>
                        </a:lnSpc>
                        <a:spcAft>
                          <a:spcPts val="800"/>
                        </a:spcAft>
                      </a:pP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5715985"/>
                  </a:ext>
                </a:extLst>
              </a:tr>
              <a:tr h="502070">
                <a:tc>
                  <a:txBody>
                    <a:bodyPr/>
                    <a:lstStyle/>
                    <a:p>
                      <a:pPr algn="l">
                        <a:lnSpc>
                          <a:spcPct val="107000"/>
                        </a:lnSpc>
                        <a:spcAft>
                          <a:spcPts val="800"/>
                        </a:spcAft>
                      </a:pPr>
                      <a:r>
                        <a:rPr lang="en-US" sz="1200" kern="0" dirty="0">
                          <a:solidFill>
                            <a:srgbClr val="000000"/>
                          </a:solidFill>
                          <a:effectLst/>
                          <a:latin typeface="Times New Roman"/>
                          <a:ea typeface="Times New Roman" panose="02020603050405020304" pitchFamily="18" charset="0"/>
                          <a:cs typeface="Times New Roman"/>
                        </a:rPr>
                        <a:t>H2. The integration of telemedicine in veterinary practices can enhance the overall quality of pet healthcare.</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4.1</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42698"/>
                  </a:ext>
                </a:extLst>
              </a:tr>
              <a:tr h="538921">
                <a:tc>
                  <a:txBody>
                    <a:bodyPr/>
                    <a:lstStyle/>
                    <a:p>
                      <a:pPr algn="l">
                        <a:lnSpc>
                          <a:spcPct val="107000"/>
                        </a:lnSpc>
                        <a:spcAft>
                          <a:spcPts val="800"/>
                        </a:spcAft>
                      </a:pPr>
                      <a:r>
                        <a:rPr lang="en-US" sz="1200" kern="0" dirty="0">
                          <a:solidFill>
                            <a:schemeClr val="tx1"/>
                          </a:solidFill>
                          <a:effectLst/>
                          <a:latin typeface="Times New Roman"/>
                          <a:ea typeface="Times New Roman" panose="02020603050405020304" pitchFamily="18" charset="0"/>
                          <a:cs typeface="Times New Roman"/>
                        </a:rPr>
                        <a:t>H3. Telemedicine can facilitate remote consultations and improve the accuracy of diagnosis and treatment planning for pets.</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3.8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0206353"/>
                  </a:ext>
                </a:extLst>
              </a:tr>
              <a:tr h="547388">
                <a:tc>
                  <a:txBody>
                    <a:bodyPr/>
                    <a:lstStyle/>
                    <a:p>
                      <a:pPr algn="l">
                        <a:lnSpc>
                          <a:spcPct val="107000"/>
                        </a:lnSpc>
                        <a:spcAft>
                          <a:spcPts val="800"/>
                        </a:spcAft>
                      </a:pPr>
                      <a:r>
                        <a:rPr lang="en-US" sz="1200" kern="0" dirty="0">
                          <a:solidFill>
                            <a:schemeClr val="tx1"/>
                          </a:solidFill>
                          <a:effectLst/>
                          <a:latin typeface="Times New Roman"/>
                          <a:ea typeface="Times New Roman" panose="02020603050405020304" pitchFamily="18" charset="0"/>
                          <a:cs typeface="Times New Roman"/>
                        </a:rPr>
                        <a:t>H4. The adoption of telemedicine in animal healthcare can open new research avenues in computer science and data-driven healthcare solutions.</a:t>
                      </a:r>
                      <a:endParaRPr lang="en-US" sz="1100" kern="100" dirty="0">
                        <a:solidFill>
                          <a:schemeClr val="tx1"/>
                        </a:solidFill>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4.19</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2886387"/>
                  </a:ext>
                </a:extLst>
              </a:tr>
              <a:tr h="836784">
                <a:tc>
                  <a:txBody>
                    <a:bodyPr/>
                    <a:lstStyle/>
                    <a:p>
                      <a:pPr algn="l">
                        <a:lnSpc>
                          <a:spcPct val="107000"/>
                        </a:lnSpc>
                        <a:spcAft>
                          <a:spcPts val="800"/>
                        </a:spcAft>
                      </a:pPr>
                      <a:r>
                        <a:rPr lang="en-US" sz="1200" kern="0" dirty="0">
                          <a:solidFill>
                            <a:srgbClr val="000000"/>
                          </a:solidFill>
                          <a:effectLst/>
                          <a:latin typeface="Times New Roman"/>
                          <a:ea typeface="Times New Roman" panose="02020603050405020304" pitchFamily="18" charset="0"/>
                          <a:cs typeface="Times New Roman"/>
                        </a:rPr>
                        <a:t>H5. Telemedicine has the potential to expand access, to follow-up care and monitoring for pets that have conditions. This advancement is expected to lead to health outcomes and an improved quality of life, for animals.</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3.2</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9715384"/>
                  </a:ext>
                </a:extLst>
              </a:tr>
              <a:tr h="836784">
                <a:tc>
                  <a:txBody>
                    <a:bodyPr/>
                    <a:lstStyle/>
                    <a:p>
                      <a:pPr algn="l">
                        <a:lnSpc>
                          <a:spcPct val="107000"/>
                        </a:lnSpc>
                        <a:spcAft>
                          <a:spcPts val="800"/>
                        </a:spcAft>
                      </a:pPr>
                      <a:r>
                        <a:rPr lang="en-US" sz="1200" kern="0" dirty="0">
                          <a:solidFill>
                            <a:srgbClr val="000000"/>
                          </a:solidFill>
                          <a:effectLst/>
                          <a:latin typeface="Times New Roman"/>
                          <a:ea typeface="Times New Roman" panose="02020603050405020304" pitchFamily="18" charset="0"/>
                          <a:cs typeface="Times New Roman"/>
                        </a:rPr>
                        <a:t>H6. The use of telemedicine in animal healthcare can reduce the burden on physical veterinary clinics, potentially decreasing waiting times for in-person appointments and improving the overall efficiency of veterinary services.</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8</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US" sz="1200" kern="0" dirty="0">
                          <a:effectLst/>
                          <a:latin typeface="Times New Roman"/>
                          <a:ea typeface="Times New Roman" panose="02020603050405020304" pitchFamily="18" charset="0"/>
                          <a:cs typeface="Times New Roman"/>
                        </a:rPr>
                        <a:t>3.6</a:t>
                      </a:r>
                      <a:endParaRPr lang="en-US" sz="1100" kern="100" dirty="0">
                        <a:effectLst/>
                        <a:latin typeface="Times New Roman"/>
                        <a:ea typeface="Calibri" panose="020F0502020204030204" pitchFamily="34" charset="0"/>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6222612"/>
                  </a:ext>
                </a:extLst>
              </a:tr>
            </a:tbl>
          </a:graphicData>
        </a:graphic>
      </p:graphicFrame>
    </p:spTree>
    <p:extLst>
      <p:ext uri="{BB962C8B-B14F-4D97-AF65-F5344CB8AC3E}">
        <p14:creationId xmlns:p14="http://schemas.microsoft.com/office/powerpoint/2010/main" val="117563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8194D-3215-BD13-C675-447DECAC4E9E}"/>
              </a:ext>
            </a:extLst>
          </p:cNvPr>
          <p:cNvSpPr>
            <a:spLocks noGrp="1"/>
          </p:cNvSpPr>
          <p:nvPr>
            <p:ph type="title"/>
          </p:nvPr>
        </p:nvSpPr>
        <p:spPr>
          <a:xfrm>
            <a:off x="191096" y="-249769"/>
            <a:ext cx="6002110" cy="1495425"/>
          </a:xfrm>
        </p:spPr>
        <p:txBody>
          <a:bodyPr>
            <a:normAutofit/>
          </a:bodyPr>
          <a:lstStyle/>
          <a:p>
            <a:r>
              <a:rPr lang="en-US" sz="4000">
                <a:ea typeface="+mj-lt"/>
                <a:cs typeface="+mj-lt"/>
              </a:rPr>
              <a:t>Implications</a:t>
            </a:r>
            <a:endParaRPr lang="en-US" sz="4000"/>
          </a:p>
        </p:txBody>
      </p:sp>
      <p:sp>
        <p:nvSpPr>
          <p:cNvPr id="3" name="Content Placeholder 2">
            <a:extLst>
              <a:ext uri="{FF2B5EF4-FFF2-40B4-BE49-F238E27FC236}">
                <a16:creationId xmlns:a16="http://schemas.microsoft.com/office/drawing/2014/main" id="{C15AAA71-2218-0CD9-19C0-CF81FB5B51D5}"/>
              </a:ext>
            </a:extLst>
          </p:cNvPr>
          <p:cNvSpPr>
            <a:spLocks noGrp="1"/>
          </p:cNvSpPr>
          <p:nvPr>
            <p:ph idx="1"/>
          </p:nvPr>
        </p:nvSpPr>
        <p:spPr>
          <a:xfrm>
            <a:off x="188047" y="894080"/>
            <a:ext cx="6903633" cy="5963920"/>
          </a:xfrm>
        </p:spPr>
        <p:txBody>
          <a:bodyPr vert="horz" lIns="91440" tIns="45720" rIns="91440" bIns="45720" rtlCol="0" anchor="t">
            <a:normAutofit fontScale="92500" lnSpcReduction="10000"/>
          </a:bodyPr>
          <a:lstStyle/>
          <a:p>
            <a:pPr marL="0" indent="0" algn="just">
              <a:buNone/>
            </a:pPr>
            <a:r>
              <a:rPr lang="en-US" sz="1400" b="1" dirty="0">
                <a:ea typeface="+mn-lt"/>
                <a:cs typeface="+mn-lt"/>
              </a:rPr>
              <a:t>Adoption of Innovative Telemedicine Platforms:</a:t>
            </a:r>
            <a:endParaRPr lang="en-US" sz="1400" dirty="0">
              <a:cs typeface="Calibri" panose="020F0502020204030204"/>
            </a:endParaRPr>
          </a:p>
          <a:p>
            <a:pPr lvl="1" algn="just"/>
            <a:r>
              <a:rPr lang="en-US" sz="1400" dirty="0">
                <a:ea typeface="+mn-lt"/>
                <a:cs typeface="+mn-lt"/>
              </a:rPr>
              <a:t>Veterinary practices must prioritize the adoption of innovative and secure telemedicine platforms.</a:t>
            </a:r>
            <a:endParaRPr lang="en-US" sz="1400" dirty="0">
              <a:cs typeface="Calibri"/>
            </a:endParaRPr>
          </a:p>
          <a:p>
            <a:pPr lvl="1" algn="just"/>
            <a:r>
              <a:rPr lang="en-US" sz="1400" dirty="0">
                <a:ea typeface="+mn-lt"/>
                <a:cs typeface="+mn-lt"/>
              </a:rPr>
              <a:t>Transformation in service delivery to ensure seamless provision of remote healthcare services for pets.</a:t>
            </a:r>
            <a:endParaRPr lang="en-US" sz="1400" dirty="0">
              <a:cs typeface="Calibri"/>
            </a:endParaRPr>
          </a:p>
          <a:p>
            <a:pPr marL="0" indent="0" algn="just">
              <a:buNone/>
            </a:pPr>
            <a:r>
              <a:rPr lang="en-US" sz="1400" b="1" dirty="0">
                <a:ea typeface="+mn-lt"/>
                <a:cs typeface="+mn-lt"/>
              </a:rPr>
              <a:t>Enhanced Accessibility and Convenience:</a:t>
            </a:r>
            <a:endParaRPr lang="en-US" sz="1400" dirty="0">
              <a:cs typeface="Calibri" panose="020F0502020204030204"/>
            </a:endParaRPr>
          </a:p>
          <a:p>
            <a:pPr lvl="1" algn="just"/>
            <a:r>
              <a:rPr lang="en-US" sz="1400" dirty="0">
                <a:ea typeface="+mn-lt"/>
                <a:cs typeface="+mn-lt"/>
              </a:rPr>
              <a:t>Implementing robust telemedicine solutions addresses the needs of pet owners seeking routine checkups, managing chronic conditions, and advice for minor illnesses.</a:t>
            </a:r>
            <a:endParaRPr lang="en-US" sz="1400" dirty="0">
              <a:cs typeface="Calibri"/>
            </a:endParaRPr>
          </a:p>
          <a:p>
            <a:pPr lvl="1" algn="just"/>
            <a:r>
              <a:rPr lang="en-US" sz="1400" dirty="0">
                <a:ea typeface="+mn-lt"/>
                <a:cs typeface="+mn-lt"/>
              </a:rPr>
              <a:t>Telemedicine emerges as a valuable tool in enhancing accessibility and convenience in the realm of animal healthcare.</a:t>
            </a:r>
            <a:endParaRPr lang="en-US" sz="1400" dirty="0">
              <a:cs typeface="Calibri"/>
            </a:endParaRPr>
          </a:p>
          <a:p>
            <a:pPr marL="0" indent="0" algn="just">
              <a:buNone/>
            </a:pPr>
            <a:r>
              <a:rPr lang="en-US" sz="1400" b="1" dirty="0">
                <a:ea typeface="+mn-lt"/>
                <a:cs typeface="+mn-lt"/>
              </a:rPr>
              <a:t>Incorporating Telehealth Strategies:</a:t>
            </a:r>
            <a:endParaRPr lang="en-US" sz="1400" dirty="0">
              <a:cs typeface="Calibri" panose="020F0502020204030204"/>
            </a:endParaRPr>
          </a:p>
          <a:p>
            <a:pPr lvl="1" algn="just"/>
            <a:r>
              <a:rPr lang="en-US" sz="1400" dirty="0">
                <a:ea typeface="+mn-lt"/>
                <a:cs typeface="+mn-lt"/>
              </a:rPr>
              <a:t>Stakeholders in the animal healthcare sector should consider incorporating telehealth strategies into their service models.</a:t>
            </a:r>
            <a:endParaRPr lang="en-US" sz="1400" dirty="0">
              <a:cs typeface="Calibri"/>
            </a:endParaRPr>
          </a:p>
          <a:p>
            <a:pPr lvl="1" algn="just"/>
            <a:r>
              <a:rPr lang="en-US" sz="1400" dirty="0">
                <a:ea typeface="+mn-lt"/>
                <a:cs typeface="+mn-lt"/>
              </a:rPr>
              <a:t>Investment in technology infrastructure, training veterinary professionals, and promoting awareness among pet owners is crucial.</a:t>
            </a:r>
            <a:endParaRPr lang="en-US" sz="1400" dirty="0">
              <a:cs typeface="Calibri"/>
            </a:endParaRPr>
          </a:p>
          <a:p>
            <a:pPr marL="0" indent="0" algn="just">
              <a:buNone/>
            </a:pPr>
            <a:r>
              <a:rPr lang="en-US" sz="1400" b="1" dirty="0">
                <a:ea typeface="+mn-lt"/>
                <a:cs typeface="+mn-lt"/>
              </a:rPr>
              <a:t>Continuous Improvement in Quality:</a:t>
            </a:r>
            <a:endParaRPr lang="en-US" sz="1400" dirty="0">
              <a:cs typeface="Calibri" panose="020F0502020204030204"/>
            </a:endParaRPr>
          </a:p>
          <a:p>
            <a:pPr lvl="1" algn="just"/>
            <a:r>
              <a:rPr lang="en-US" sz="1400" dirty="0">
                <a:ea typeface="+mn-lt"/>
                <a:cs typeface="+mn-lt"/>
              </a:rPr>
              <a:t>Emphasizes the importance of user satisfaction with telemedicine services.</a:t>
            </a:r>
            <a:endParaRPr lang="en-US" sz="1400" dirty="0">
              <a:cs typeface="Calibri"/>
            </a:endParaRPr>
          </a:p>
          <a:p>
            <a:pPr lvl="1" algn="just"/>
            <a:r>
              <a:rPr lang="en-US" sz="1400" dirty="0">
                <a:ea typeface="+mn-lt"/>
                <a:cs typeface="+mn-lt"/>
              </a:rPr>
              <a:t>Calls for continuous improvement in the quality of advice provided by telemedicine veterinarians to maintain reliability and trust.</a:t>
            </a:r>
            <a:endParaRPr lang="en-US" sz="1400" dirty="0">
              <a:cs typeface="Calibri"/>
            </a:endParaRPr>
          </a:p>
          <a:p>
            <a:pPr marL="0" indent="0" algn="just">
              <a:buNone/>
            </a:pPr>
            <a:r>
              <a:rPr lang="en-US" sz="1400" b="1" dirty="0">
                <a:ea typeface="+mn-lt"/>
                <a:cs typeface="+mn-lt"/>
              </a:rPr>
              <a:t>Ongoing Training for Veterinarians:</a:t>
            </a:r>
            <a:endParaRPr lang="en-US" sz="1400" dirty="0">
              <a:cs typeface="Calibri" panose="020F0502020204030204"/>
            </a:endParaRPr>
          </a:p>
          <a:p>
            <a:pPr lvl="1" algn="just"/>
            <a:r>
              <a:rPr lang="en-US" sz="1400" dirty="0">
                <a:ea typeface="+mn-lt"/>
                <a:cs typeface="+mn-lt"/>
              </a:rPr>
              <a:t>As the telemedicine landscape evolves, ongoing training for veterinarians in effective communication and diagnosis through virtual platforms is imperative.</a:t>
            </a:r>
            <a:endParaRPr lang="en-US" sz="1400" dirty="0">
              <a:cs typeface="Calibri"/>
            </a:endParaRPr>
          </a:p>
          <a:p>
            <a:pPr lvl="1" algn="just"/>
            <a:r>
              <a:rPr lang="en-US" sz="1400" dirty="0">
                <a:ea typeface="+mn-lt"/>
                <a:cs typeface="+mn-lt"/>
              </a:rPr>
              <a:t>Ensures that telemedicine remains a reliable and trusted avenue for pet healthcare.</a:t>
            </a:r>
            <a:endParaRPr lang="en-US" sz="1400" dirty="0">
              <a:cs typeface="Calibri"/>
            </a:endParaRPr>
          </a:p>
          <a:p>
            <a:pPr marL="0" indent="0" algn="just">
              <a:buNone/>
            </a:pPr>
            <a:r>
              <a:rPr lang="en-US" sz="1400" b="1" dirty="0">
                <a:ea typeface="+mn-lt"/>
                <a:cs typeface="+mn-lt"/>
              </a:rPr>
              <a:t>Reducing Stress with Telemedicine:</a:t>
            </a:r>
            <a:endParaRPr lang="en-US" sz="1400" dirty="0">
              <a:cs typeface="Calibri" panose="020F0502020204030204"/>
            </a:endParaRPr>
          </a:p>
          <a:p>
            <a:pPr lvl="1" algn="just"/>
            <a:r>
              <a:rPr lang="en-US" sz="1400" dirty="0">
                <a:ea typeface="+mn-lt"/>
                <a:cs typeface="+mn-lt"/>
              </a:rPr>
              <a:t>Recognizes the positive impact of telemedicine on reducing stress associated with in-person visits.</a:t>
            </a:r>
            <a:endParaRPr lang="en-US" sz="1400" dirty="0">
              <a:cs typeface="Calibri"/>
            </a:endParaRPr>
          </a:p>
          <a:p>
            <a:pPr lvl="1" algn="just"/>
            <a:r>
              <a:rPr lang="en-US" sz="1400" dirty="0">
                <a:ea typeface="+mn-lt"/>
                <a:cs typeface="+mn-lt"/>
              </a:rPr>
              <a:t>Advocates for efforts to educate pet owners about the ease of scheduling telemedicine appointments.</a:t>
            </a:r>
            <a:endParaRPr lang="en-US" sz="1400" dirty="0">
              <a:cs typeface="Calibri"/>
            </a:endParaRPr>
          </a:p>
          <a:p>
            <a:pPr algn="just"/>
            <a:endParaRPr lang="en-US" sz="1400" dirty="0">
              <a:cs typeface="Calibri"/>
            </a:endParaRPr>
          </a:p>
        </p:txBody>
      </p:sp>
      <p:pic>
        <p:nvPicPr>
          <p:cNvPr id="9" name="Picture 8" descr="Online Veterinarians: Appointments &amp; Prescriptions from Vets | Dutch">
            <a:extLst>
              <a:ext uri="{FF2B5EF4-FFF2-40B4-BE49-F238E27FC236}">
                <a16:creationId xmlns:a16="http://schemas.microsoft.com/office/drawing/2014/main" id="{EAA6DA35-9065-DCF2-51A1-D97B8A531B9D}"/>
              </a:ext>
            </a:extLst>
          </p:cNvPr>
          <p:cNvPicPr>
            <a:picLocks noChangeAspect="1"/>
          </p:cNvPicPr>
          <p:nvPr/>
        </p:nvPicPr>
        <p:blipFill rotWithShape="1">
          <a:blip r:embed="rId2"/>
          <a:srcRect l="29829" r="2" b="2"/>
          <a:stretch/>
        </p:blipFill>
        <p:spPr>
          <a:xfrm>
            <a:off x="7199440" y="10"/>
            <a:ext cx="4992560" cy="6857990"/>
          </a:xfrm>
          <a:prstGeom prst="rect">
            <a:avLst/>
          </a:prstGeom>
          <a:effectLst/>
        </p:spPr>
      </p:pic>
    </p:spTree>
    <p:extLst>
      <p:ext uri="{BB962C8B-B14F-4D97-AF65-F5344CB8AC3E}">
        <p14:creationId xmlns:p14="http://schemas.microsoft.com/office/powerpoint/2010/main" val="40869738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TotalTime>
  <Words>978</Words>
  <Application>Microsoft Office PowerPoint</Application>
  <PresentationFormat>Widescreen</PresentationFormat>
  <Paragraphs>91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Telemedicine for Animal Healthcare</vt:lpstr>
      <vt:lpstr>Background</vt:lpstr>
      <vt:lpstr>Focus</vt:lpstr>
      <vt:lpstr>Methodology</vt:lpstr>
      <vt:lpstr>Analysis</vt:lpstr>
      <vt:lpstr>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Desai, Shreeya</cp:lastModifiedBy>
  <cp:revision>175</cp:revision>
  <dcterms:created xsi:type="dcterms:W3CDTF">2023-12-13T08:25:15Z</dcterms:created>
  <dcterms:modified xsi:type="dcterms:W3CDTF">2023-12-13T16:03:32Z</dcterms:modified>
</cp:coreProperties>
</file>