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7" r:id="rId3"/>
    <p:sldId id="261" r:id="rId4"/>
    <p:sldId id="262" r:id="rId5"/>
    <p:sldId id="266" r:id="rId6"/>
    <p:sldId id="267" r:id="rId7"/>
    <p:sldId id="270" r:id="rId8"/>
    <p:sldId id="269" r:id="rId9"/>
    <p:sldId id="264" r:id="rId10"/>
    <p:sldId id="271" r:id="rId11"/>
  </p:sldIdLst>
  <p:sldSz cx="18288000" cy="10287000"/>
  <p:notesSz cx="6858000" cy="9144000"/>
  <p:embeddedFontLst>
    <p:embeddedFont>
      <p:font typeface="Algerian" panose="04020705040A02060702" pitchFamily="8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85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882190-3C91-19FA-D960-DC23EA526FC8}"/>
              </a:ext>
            </a:extLst>
          </p:cNvPr>
          <p:cNvSpPr txBox="1"/>
          <p:nvPr/>
        </p:nvSpPr>
        <p:spPr>
          <a:xfrm>
            <a:off x="3200400" y="3238500"/>
            <a:ext cx="13940852" cy="3451138"/>
          </a:xfrm>
          <a:prstGeom prst="rect">
            <a:avLst/>
          </a:prstGeom>
          <a:noFill/>
        </p:spPr>
        <p:txBody>
          <a:bodyPr wrap="square" rtlCol="0">
            <a:spAutoFit/>
          </a:bodyPr>
          <a:lstStyle/>
          <a:p>
            <a:pPr>
              <a:lnSpc>
                <a:spcPct val="150000"/>
              </a:lnSpc>
            </a:pPr>
            <a:r>
              <a:rPr lang="en-IN" sz="3750" dirty="0">
                <a:latin typeface="Times New Roman" panose="02020603050405020304" pitchFamily="18" charset="0"/>
                <a:cs typeface="Times New Roman" panose="02020603050405020304" pitchFamily="18" charset="0"/>
              </a:rPr>
              <a:t>Applicant Name : SHREEYAA SENTHILNATHAN</a:t>
            </a:r>
          </a:p>
          <a:p>
            <a:pPr>
              <a:lnSpc>
                <a:spcPct val="150000"/>
              </a:lnSpc>
            </a:pPr>
            <a:r>
              <a:rPr lang="en-IN" sz="3750" dirty="0">
                <a:latin typeface="Times New Roman" panose="02020603050405020304" pitchFamily="18" charset="0"/>
                <a:cs typeface="Times New Roman" panose="02020603050405020304" pitchFamily="18" charset="0"/>
              </a:rPr>
              <a:t>Domain : TAMIL WIKIPEDIA</a:t>
            </a:r>
          </a:p>
          <a:p>
            <a:pPr>
              <a:lnSpc>
                <a:spcPct val="150000"/>
              </a:lnSpc>
            </a:pPr>
            <a:r>
              <a:rPr lang="en-IN" sz="3750" dirty="0">
                <a:latin typeface="Times New Roman" panose="02020603050405020304" pitchFamily="18" charset="0"/>
                <a:cs typeface="Times New Roman" panose="02020603050405020304" pitchFamily="18" charset="0"/>
              </a:rPr>
              <a:t>Project Model : CHATBOT</a:t>
            </a:r>
          </a:p>
          <a:p>
            <a:pPr>
              <a:lnSpc>
                <a:spcPct val="150000"/>
              </a:lnSpc>
            </a:pPr>
            <a:r>
              <a:rPr lang="en-IN" sz="3750" dirty="0">
                <a:latin typeface="Times New Roman" panose="02020603050405020304" pitchFamily="18" charset="0"/>
                <a:cs typeface="Times New Roman" panose="02020603050405020304" pitchFamily="18" charset="0"/>
              </a:rPr>
              <a:t>Project Title : MUTHTHAMIZH</a:t>
            </a:r>
          </a:p>
        </p:txBody>
      </p:sp>
      <p:sp>
        <p:nvSpPr>
          <p:cNvPr id="3" name="TextBox 2">
            <a:extLst>
              <a:ext uri="{FF2B5EF4-FFF2-40B4-BE49-F238E27FC236}">
                <a16:creationId xmlns:a16="http://schemas.microsoft.com/office/drawing/2014/main" id="{6E6BAFD3-84D9-61A0-D4C4-EF4985060C7D}"/>
              </a:ext>
            </a:extLst>
          </p:cNvPr>
          <p:cNvSpPr txBox="1"/>
          <p:nvPr/>
        </p:nvSpPr>
        <p:spPr>
          <a:xfrm>
            <a:off x="5715000" y="1485900"/>
            <a:ext cx="6003561" cy="784830"/>
          </a:xfrm>
          <a:prstGeom prst="rect">
            <a:avLst/>
          </a:prstGeom>
          <a:noFill/>
        </p:spPr>
        <p:txBody>
          <a:bodyPr wrap="square" rtlCol="0">
            <a:spAutoFit/>
          </a:bodyPr>
          <a:lstStyle/>
          <a:p>
            <a:pPr algn="ctr"/>
            <a:r>
              <a:rPr lang="en-IN" sz="4500" b="1" dirty="0">
                <a:latin typeface="Times New Roman" panose="02020603050405020304" pitchFamily="18" charset="0"/>
                <a:cs typeface="Times New Roman" panose="02020603050405020304" pitchFamily="18" charset="0"/>
              </a:rPr>
              <a:t>THAMIZHI</a:t>
            </a:r>
          </a:p>
        </p:txBody>
      </p:sp>
    </p:spTree>
    <p:extLst>
      <p:ext uri="{BB962C8B-B14F-4D97-AF65-F5344CB8AC3E}">
        <p14:creationId xmlns:p14="http://schemas.microsoft.com/office/powerpoint/2010/main" val="1634924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62EB60-2581-4989-764E-4D5801CE80C7}"/>
              </a:ext>
            </a:extLst>
          </p:cNvPr>
          <p:cNvSpPr txBox="1"/>
          <p:nvPr/>
        </p:nvSpPr>
        <p:spPr>
          <a:xfrm>
            <a:off x="6019800" y="2171700"/>
            <a:ext cx="4572000" cy="3170099"/>
          </a:xfrm>
          <a:prstGeom prst="rect">
            <a:avLst/>
          </a:prstGeom>
          <a:noFill/>
        </p:spPr>
        <p:txBody>
          <a:bodyPr wrap="square" rtlCol="0">
            <a:spAutoFit/>
          </a:bodyPr>
          <a:lstStyle/>
          <a:p>
            <a:r>
              <a:rPr lang="ta-IN" sz="4000" i="0" dirty="0">
                <a:effectLst/>
                <a:latin typeface="Algerian" panose="04020705040A02060702" pitchFamily="82" charset="0"/>
              </a:rPr>
              <a:t>பகவான்</a:t>
            </a:r>
            <a:endParaRPr lang="en-IN" sz="4000" i="0" dirty="0">
              <a:effectLst/>
              <a:latin typeface="Algerian" panose="04020705040A02060702" pitchFamily="82" charset="0"/>
            </a:endParaRPr>
          </a:p>
          <a:p>
            <a:r>
              <a:rPr lang="ta-IN" sz="4000" b="0" i="0" dirty="0">
                <a:effectLst/>
                <a:latin typeface="Algerian" panose="04020705040A02060702" pitchFamily="82" charset="0"/>
              </a:rPr>
              <a:t>கற்றல்</a:t>
            </a:r>
            <a:r>
              <a:rPr lang="en-IN" sz="4000" b="0" dirty="0">
                <a:latin typeface="Algerian" panose="04020705040A02060702" pitchFamily="82" charset="0"/>
              </a:rPr>
              <a:t>      </a:t>
            </a:r>
            <a:r>
              <a:rPr lang="ta-IN" sz="4000" b="0" i="0" dirty="0">
                <a:effectLst/>
                <a:latin typeface="Algerian" panose="04020705040A02060702" pitchFamily="82" charset="0"/>
              </a:rPr>
              <a:t>அறிவு</a:t>
            </a:r>
            <a:endParaRPr lang="en-IN" sz="4000" b="0" dirty="0">
              <a:latin typeface="Algerian" panose="04020705040A02060702" pitchFamily="82" charset="0"/>
            </a:endParaRPr>
          </a:p>
          <a:p>
            <a:r>
              <a:rPr lang="ta-IN" sz="4000" b="0" i="0" dirty="0">
                <a:effectLst/>
                <a:latin typeface="Algerian" panose="04020705040A02060702" pitchFamily="82" charset="0"/>
              </a:rPr>
              <a:t>அன்பு</a:t>
            </a:r>
            <a:endParaRPr lang="en-IN" sz="4000" i="0" dirty="0">
              <a:effectLst/>
              <a:latin typeface="Algerian" panose="04020705040A02060702" pitchFamily="82" charset="0"/>
            </a:endParaRPr>
          </a:p>
          <a:p>
            <a:r>
              <a:rPr lang="ta-IN" sz="4000" b="0" i="0" dirty="0">
                <a:effectLst/>
                <a:latin typeface="Algerian" panose="04020705040A02060702" pitchFamily="82" charset="0"/>
              </a:rPr>
              <a:t>குடியிருப்பு</a:t>
            </a:r>
            <a:endParaRPr lang="en-IN" sz="4000" b="0" dirty="0">
              <a:latin typeface="Algerian" panose="04020705040A02060702" pitchFamily="82" charset="0"/>
            </a:endParaRPr>
          </a:p>
          <a:p>
            <a:r>
              <a:rPr lang="ta-IN" sz="4000" b="0" i="0" dirty="0">
                <a:effectLst/>
                <a:latin typeface="Algerian" panose="04020705040A02060702" pitchFamily="82" charset="0"/>
              </a:rPr>
              <a:t>வினை</a:t>
            </a:r>
            <a:endParaRPr lang="en-IN" sz="4000" dirty="0">
              <a:latin typeface="Algerian" panose="04020705040A02060702" pitchFamily="82" charset="0"/>
            </a:endParaRPr>
          </a:p>
        </p:txBody>
      </p:sp>
    </p:spTree>
    <p:extLst>
      <p:ext uri="{BB962C8B-B14F-4D97-AF65-F5344CB8AC3E}">
        <p14:creationId xmlns:p14="http://schemas.microsoft.com/office/powerpoint/2010/main" val="1583947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6"/>
          <p:cNvSpPr txBox="1"/>
          <p:nvPr/>
        </p:nvSpPr>
        <p:spPr>
          <a:xfrm>
            <a:off x="5105400" y="1028700"/>
            <a:ext cx="13946204" cy="988284"/>
          </a:xfrm>
          <a:prstGeom prst="rect">
            <a:avLst/>
          </a:prstGeom>
        </p:spPr>
        <p:txBody>
          <a:bodyPr lIns="0" tIns="0" rIns="0" bIns="0" rtlCol="0" anchor="t">
            <a:spAutoFit/>
          </a:bodyPr>
          <a:lstStyle/>
          <a:p>
            <a:pPr algn="l">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Problem Statement</a:t>
            </a:r>
          </a:p>
        </p:txBody>
      </p:sp>
      <p:sp>
        <p:nvSpPr>
          <p:cNvPr id="17" name="TextBox 17"/>
          <p:cNvSpPr txBox="1"/>
          <p:nvPr/>
        </p:nvSpPr>
        <p:spPr>
          <a:xfrm>
            <a:off x="2800350" y="2933700"/>
            <a:ext cx="12687300" cy="4361771"/>
          </a:xfrm>
          <a:prstGeom prst="rect">
            <a:avLst/>
          </a:prstGeom>
        </p:spPr>
        <p:txBody>
          <a:bodyPr wrap="square" lIns="0" tIns="0" rIns="0" bIns="0" rtlCol="0" anchor="t">
            <a:spAutoFit/>
          </a:bodyPr>
          <a:lstStyle/>
          <a:p>
            <a:pPr marL="571500" indent="-571500" algn="l">
              <a:lnSpc>
                <a:spcPts val="4899"/>
              </a:lnSpc>
              <a:buFont typeface="Wingdings" panose="05000000000000000000" pitchFamily="2" charset="2"/>
              <a:buChar char="§"/>
            </a:pP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Diverse Words and Language Elements</a:t>
            </a:r>
          </a:p>
          <a:p>
            <a:pPr marL="571500" indent="-571500" algn="l">
              <a:lnSpc>
                <a:spcPts val="4899"/>
              </a:lnSpc>
              <a:buFont typeface="Wingdings" panose="05000000000000000000" pitchFamily="2" charset="2"/>
              <a:buChar char="§"/>
            </a:pP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To overcome the difficulty of unknown old and pure </a:t>
            </a:r>
            <a:r>
              <a:rPr lang="en-US" sz="4000" dirty="0" err="1">
                <a:solidFill>
                  <a:srgbClr val="000000"/>
                </a:solidFill>
                <a:latin typeface="Times New Roman" panose="02020603050405020304" pitchFamily="18" charset="0"/>
                <a:ea typeface="Montserrat"/>
                <a:cs typeface="Times New Roman" panose="02020603050405020304" pitchFamily="18" charset="0"/>
                <a:sym typeface="Montserrat"/>
              </a:rPr>
              <a:t>tamil</a:t>
            </a: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 words, give accurate meanings, and chatbot builds an easier and efficient pathway.</a:t>
            </a:r>
          </a:p>
          <a:p>
            <a:pPr marL="571500" indent="-571500" algn="l">
              <a:lnSpc>
                <a:spcPts val="4899"/>
              </a:lnSpc>
              <a:buFont typeface="Wingdings" panose="05000000000000000000" pitchFamily="2" charset="2"/>
              <a:buChar char="§"/>
            </a:pP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To build knowledge on </a:t>
            </a:r>
            <a:r>
              <a:rPr lang="en-US" sz="4000" dirty="0" err="1">
                <a:solidFill>
                  <a:srgbClr val="000000"/>
                </a:solidFill>
                <a:latin typeface="Times New Roman" panose="02020603050405020304" pitchFamily="18" charset="0"/>
                <a:ea typeface="Montserrat"/>
                <a:cs typeface="Times New Roman" panose="02020603050405020304" pitchFamily="18" charset="0"/>
                <a:sym typeface="Montserrat"/>
              </a:rPr>
              <a:t>Thirukkural</a:t>
            </a: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 with accurate meanings.</a:t>
            </a:r>
          </a:p>
          <a:p>
            <a:pPr marL="571500" indent="-571500" algn="l">
              <a:lnSpc>
                <a:spcPts val="4899"/>
              </a:lnSpc>
              <a:buFont typeface="Wingdings" panose="05000000000000000000" pitchFamily="2" charset="2"/>
              <a:buChar char="§"/>
            </a:pP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To improvise the </a:t>
            </a:r>
            <a:r>
              <a:rPr lang="en-US" sz="4000" dirty="0" err="1">
                <a:solidFill>
                  <a:srgbClr val="000000"/>
                </a:solidFill>
                <a:latin typeface="Times New Roman" panose="02020603050405020304" pitchFamily="18" charset="0"/>
                <a:ea typeface="Montserrat"/>
                <a:cs typeface="Times New Roman" panose="02020603050405020304" pitchFamily="18" charset="0"/>
                <a:sym typeface="Montserrat"/>
              </a:rPr>
              <a:t>tamil</a:t>
            </a:r>
            <a:r>
              <a:rPr lang="en-US" sz="4000" dirty="0">
                <a:solidFill>
                  <a:srgbClr val="000000"/>
                </a:solidFill>
                <a:latin typeface="Times New Roman" panose="02020603050405020304" pitchFamily="18" charset="0"/>
                <a:ea typeface="Montserrat"/>
                <a:cs typeface="Times New Roman" panose="02020603050405020304" pitchFamily="18" charset="0"/>
                <a:sym typeface="Montserrat"/>
              </a:rPr>
              <a:t> literary knowledge and history.</a:t>
            </a: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6"/>
          <p:cNvSpPr txBox="1"/>
          <p:nvPr/>
        </p:nvSpPr>
        <p:spPr>
          <a:xfrm>
            <a:off x="5638800" y="1333500"/>
            <a:ext cx="13946204" cy="988284"/>
          </a:xfrm>
          <a:prstGeom prst="rect">
            <a:avLst/>
          </a:prstGeom>
        </p:spPr>
        <p:txBody>
          <a:bodyPr lIns="0" tIns="0" rIns="0" bIns="0" rtlCol="0" anchor="t">
            <a:spAutoFit/>
          </a:bodyPr>
          <a:lstStyle/>
          <a:p>
            <a:pPr algn="l">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Existing Solution</a:t>
            </a:r>
          </a:p>
        </p:txBody>
      </p:sp>
      <p:sp>
        <p:nvSpPr>
          <p:cNvPr id="17" name="TextBox 17"/>
          <p:cNvSpPr txBox="1"/>
          <p:nvPr/>
        </p:nvSpPr>
        <p:spPr>
          <a:xfrm>
            <a:off x="1295400" y="3086100"/>
            <a:ext cx="16230600" cy="5603522"/>
          </a:xfrm>
          <a:prstGeom prst="rect">
            <a:avLst/>
          </a:prstGeom>
        </p:spPr>
        <p:txBody>
          <a:bodyPr lIns="0" tIns="0" rIns="0" bIns="0" rtlCol="0" anchor="t">
            <a:spAutoFit/>
          </a:bodyPr>
          <a:lstStyle/>
          <a:p>
            <a:pPr marL="457200" indent="-457200" algn="l">
              <a:lnSpc>
                <a:spcPts val="4899"/>
              </a:lnSpc>
              <a:buFont typeface="Arial" panose="020B0604020202020204" pitchFamily="34" charset="0"/>
              <a:buChar char="•"/>
            </a:pP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Existing solutions for </a:t>
            </a:r>
            <a:r>
              <a:rPr lang="en-US" sz="3500" b="1" dirty="0">
                <a:solidFill>
                  <a:srgbClr val="000000"/>
                </a:solidFill>
                <a:latin typeface="Times New Roman" panose="02020603050405020304" pitchFamily="18" charset="0"/>
                <a:ea typeface="Montserrat"/>
                <a:cs typeface="Times New Roman" panose="02020603050405020304" pitchFamily="18" charset="0"/>
                <a:sym typeface="Montserrat"/>
              </a:rPr>
              <a:t>Literal</a:t>
            </a: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 translation and literary analysis often </a:t>
            </a:r>
            <a:r>
              <a:rPr lang="en-US" sz="3500" b="1" dirty="0">
                <a:solidFill>
                  <a:srgbClr val="000000"/>
                </a:solidFill>
                <a:latin typeface="Times New Roman" panose="02020603050405020304" pitchFamily="18" charset="0"/>
                <a:ea typeface="Montserrat"/>
                <a:cs typeface="Times New Roman" panose="02020603050405020304" pitchFamily="18" charset="0"/>
                <a:sym typeface="Montserrat"/>
              </a:rPr>
              <a:t>struggle</a:t>
            </a: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 with contextual understanding, leading to inaccuracies, especially in idiomatic expressions and literary texts.</a:t>
            </a:r>
          </a:p>
          <a:p>
            <a:pPr marL="457200" indent="-457200" algn="l">
              <a:lnSpc>
                <a:spcPts val="4899"/>
              </a:lnSpc>
              <a:buFont typeface="Arial" panose="020B0604020202020204" pitchFamily="34" charset="0"/>
              <a:buChar char="•"/>
            </a:pP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Chatbots doesn’t have </a:t>
            </a:r>
            <a:r>
              <a:rPr lang="en-US" sz="3500" b="1" dirty="0">
                <a:solidFill>
                  <a:srgbClr val="000000"/>
                </a:solidFill>
                <a:latin typeface="Times New Roman" panose="02020603050405020304" pitchFamily="18" charset="0"/>
                <a:ea typeface="Montserrat"/>
                <a:cs typeface="Times New Roman" panose="02020603050405020304" pitchFamily="18" charset="0"/>
                <a:sym typeface="Montserrat"/>
              </a:rPr>
              <a:t>all services </a:t>
            </a: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in a single platform.</a:t>
            </a:r>
          </a:p>
          <a:p>
            <a:pPr marL="457200" indent="-457200" algn="l">
              <a:lnSpc>
                <a:spcPts val="4899"/>
              </a:lnSpc>
              <a:buFont typeface="Arial" panose="020B0604020202020204" pitchFamily="34" charset="0"/>
              <a:buChar char="•"/>
            </a:pP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Tamil literature websites offer </a:t>
            </a:r>
            <a:r>
              <a:rPr lang="en-US" sz="3500" b="1" dirty="0">
                <a:solidFill>
                  <a:srgbClr val="000000"/>
                </a:solidFill>
                <a:latin typeface="Times New Roman" panose="02020603050405020304" pitchFamily="18" charset="0"/>
                <a:ea typeface="Montserrat"/>
                <a:cs typeface="Times New Roman" panose="02020603050405020304" pitchFamily="18" charset="0"/>
                <a:sym typeface="Montserrat"/>
              </a:rPr>
              <a:t>limited interactivity </a:t>
            </a: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and user experience, requiring users to navigate multiple pages for information</a:t>
            </a:r>
          </a:p>
          <a:p>
            <a:pPr marL="457200" indent="-457200" algn="l">
              <a:lnSpc>
                <a:spcPts val="4899"/>
              </a:lnSpc>
              <a:buFont typeface="Arial" panose="020B0604020202020204" pitchFamily="34" charset="0"/>
              <a:buChar char="•"/>
            </a:pPr>
            <a:r>
              <a:rPr lang="en-US" sz="3500" dirty="0">
                <a:solidFill>
                  <a:srgbClr val="000000"/>
                </a:solidFill>
                <a:latin typeface="Times New Roman" panose="02020603050405020304" pitchFamily="18" charset="0"/>
                <a:ea typeface="Montserrat"/>
                <a:cs typeface="Times New Roman" panose="02020603050405020304" pitchFamily="18" charset="0"/>
                <a:sym typeface="Montserrat"/>
              </a:rPr>
              <a:t>The proposed "MUTHTHAMIZH" chatbot aims to fill these gaps by integrating translation, literary analysis, summarization, and document search functionalities, all tailored to the rich context of Tamil literature.</a:t>
            </a:r>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6"/>
          <p:cNvSpPr txBox="1"/>
          <p:nvPr/>
        </p:nvSpPr>
        <p:spPr>
          <a:xfrm>
            <a:off x="5181600" y="1110393"/>
            <a:ext cx="13946204" cy="988284"/>
          </a:xfrm>
          <a:prstGeom prst="rect">
            <a:avLst/>
          </a:prstGeom>
        </p:spPr>
        <p:txBody>
          <a:bodyPr lIns="0" tIns="0" rIns="0" bIns="0" rtlCol="0" anchor="t">
            <a:spAutoFit/>
          </a:bodyPr>
          <a:lstStyle/>
          <a:p>
            <a:pPr algn="l">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Proposed Solution</a:t>
            </a:r>
          </a:p>
        </p:txBody>
      </p:sp>
      <p:sp>
        <p:nvSpPr>
          <p:cNvPr id="3" name="TextBox 2">
            <a:extLst>
              <a:ext uri="{FF2B5EF4-FFF2-40B4-BE49-F238E27FC236}">
                <a16:creationId xmlns:a16="http://schemas.microsoft.com/office/drawing/2014/main" id="{B5764CFD-51E1-3980-CBB3-B70DC54229E7}"/>
              </a:ext>
            </a:extLst>
          </p:cNvPr>
          <p:cNvSpPr txBox="1"/>
          <p:nvPr/>
        </p:nvSpPr>
        <p:spPr>
          <a:xfrm>
            <a:off x="2057400" y="2857500"/>
            <a:ext cx="14173200" cy="5367495"/>
          </a:xfrm>
          <a:prstGeom prst="rect">
            <a:avLst/>
          </a:prstGeom>
          <a:noFill/>
        </p:spPr>
        <p:txBody>
          <a:bodyPr wrap="square">
            <a:spAutoFit/>
          </a:bodyPr>
          <a:lstStyle/>
          <a:p>
            <a:pPr algn="just">
              <a:lnSpc>
                <a:spcPct val="150000"/>
              </a:lnSpc>
            </a:pPr>
            <a:r>
              <a:rPr lang="en-IN" sz="2900" dirty="0">
                <a:latin typeface="Times New Roman" panose="02020603050405020304" pitchFamily="18" charset="0"/>
                <a:cs typeface="Times New Roman" panose="02020603050405020304" pitchFamily="18" charset="0"/>
              </a:rPr>
              <a:t>The “MUTHTHAMIZH” is a Chatbot which does the following services namely translates the English words to Tamil words and vice-versa, answers to the Questions related to the ancient Literatures, Epics, Stories, Poetries, </a:t>
            </a:r>
            <a:r>
              <a:rPr lang="en-IN" sz="2900" dirty="0" err="1">
                <a:latin typeface="Times New Roman" panose="02020603050405020304" pitchFamily="18" charset="0"/>
                <a:cs typeface="Times New Roman" panose="02020603050405020304" pitchFamily="18" charset="0"/>
              </a:rPr>
              <a:t>Thirukkural</a:t>
            </a:r>
            <a:r>
              <a:rPr lang="en-IN" sz="2900" dirty="0">
                <a:latin typeface="Times New Roman" panose="02020603050405020304" pitchFamily="18" charset="0"/>
                <a:cs typeface="Times New Roman" panose="02020603050405020304" pitchFamily="18" charset="0"/>
              </a:rPr>
              <a:t> and translates the Tamil words in those Literatures and provides its equivalent meanings. The Chatbot also does the Tamil Text Summarisation and Word Search in a Tamil Document is given to the Chatbot. The User Interface of the Chatbot has the document uploading option, microphone and output voice over feature which is enhanced with the elements and designs related to Tamil Literature. </a:t>
            </a:r>
          </a:p>
          <a:p>
            <a:pPr algn="just">
              <a:lnSpc>
                <a:spcPct val="150000"/>
              </a:lnSpc>
            </a:pPr>
            <a:r>
              <a:rPr lang="en-IN" sz="2900" dirty="0">
                <a:latin typeface="Times New Roman" panose="02020603050405020304" pitchFamily="18" charset="0"/>
                <a:cs typeface="Times New Roman" panose="02020603050405020304" pitchFamily="18" charset="0"/>
              </a:rPr>
              <a:t>The Technical Domains involved in this project includes NLP, AI, ML, Web Development.</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A73A6C-B490-91AE-5286-4A9226A5064D}"/>
              </a:ext>
            </a:extLst>
          </p:cNvPr>
          <p:cNvPicPr>
            <a:picLocks noChangeAspect="1"/>
          </p:cNvPicPr>
          <p:nvPr/>
        </p:nvPicPr>
        <p:blipFill>
          <a:blip r:embed="rId2"/>
          <a:srcRect b="14706"/>
          <a:stretch/>
        </p:blipFill>
        <p:spPr>
          <a:xfrm>
            <a:off x="2247098" y="2324100"/>
            <a:ext cx="14173200" cy="6828363"/>
          </a:xfrm>
          <a:prstGeom prst="rect">
            <a:avLst/>
          </a:prstGeom>
          <a:ln>
            <a:solidFill>
              <a:schemeClr val="tx1"/>
            </a:solidFill>
          </a:ln>
        </p:spPr>
      </p:pic>
      <p:sp>
        <p:nvSpPr>
          <p:cNvPr id="6" name="TextBox 16">
            <a:extLst>
              <a:ext uri="{FF2B5EF4-FFF2-40B4-BE49-F238E27FC236}">
                <a16:creationId xmlns:a16="http://schemas.microsoft.com/office/drawing/2014/main" id="{A84A3657-F4F2-2E40-6098-DB291C977BE2}"/>
              </a:ext>
            </a:extLst>
          </p:cNvPr>
          <p:cNvSpPr txBox="1"/>
          <p:nvPr/>
        </p:nvSpPr>
        <p:spPr>
          <a:xfrm>
            <a:off x="5943600" y="686958"/>
            <a:ext cx="7430302" cy="988284"/>
          </a:xfrm>
          <a:prstGeom prst="rect">
            <a:avLst/>
          </a:prstGeom>
        </p:spPr>
        <p:txBody>
          <a:bodyPr wrap="square" lIns="0" tIns="0" rIns="0" bIns="0" rtlCol="0" anchor="t">
            <a:spAutoFit/>
          </a:bodyPr>
          <a:lstStyle/>
          <a:p>
            <a:pPr>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Prototype / Demo</a:t>
            </a:r>
          </a:p>
        </p:txBody>
      </p:sp>
    </p:spTree>
    <p:extLst>
      <p:ext uri="{BB962C8B-B14F-4D97-AF65-F5344CB8AC3E}">
        <p14:creationId xmlns:p14="http://schemas.microsoft.com/office/powerpoint/2010/main" val="135126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00B8AD-22A6-891C-01B9-A479F62CF16C}"/>
              </a:ext>
            </a:extLst>
          </p:cNvPr>
          <p:cNvPicPr>
            <a:picLocks noChangeAspect="1"/>
          </p:cNvPicPr>
          <p:nvPr/>
        </p:nvPicPr>
        <p:blipFill>
          <a:blip r:embed="rId2"/>
          <a:srcRect b="8339"/>
          <a:stretch/>
        </p:blipFill>
        <p:spPr>
          <a:xfrm>
            <a:off x="1661658" y="2267991"/>
            <a:ext cx="14964683" cy="7711910"/>
          </a:xfrm>
          <a:prstGeom prst="rect">
            <a:avLst/>
          </a:prstGeom>
          <a:ln>
            <a:solidFill>
              <a:schemeClr val="tx1"/>
            </a:solidFill>
          </a:ln>
        </p:spPr>
      </p:pic>
      <p:sp>
        <p:nvSpPr>
          <p:cNvPr id="4" name="TextBox 16">
            <a:extLst>
              <a:ext uri="{FF2B5EF4-FFF2-40B4-BE49-F238E27FC236}">
                <a16:creationId xmlns:a16="http://schemas.microsoft.com/office/drawing/2014/main" id="{A2DA5997-5E6A-F725-258E-E55123EAF5AE}"/>
              </a:ext>
            </a:extLst>
          </p:cNvPr>
          <p:cNvSpPr txBox="1"/>
          <p:nvPr/>
        </p:nvSpPr>
        <p:spPr>
          <a:xfrm>
            <a:off x="4953000" y="876300"/>
            <a:ext cx="13946204" cy="998030"/>
          </a:xfrm>
          <a:prstGeom prst="rect">
            <a:avLst/>
          </a:prstGeom>
        </p:spPr>
        <p:txBody>
          <a:bodyPr lIns="0" tIns="0" rIns="0" bIns="0" rtlCol="0" anchor="t">
            <a:spAutoFit/>
          </a:bodyPr>
          <a:lstStyle/>
          <a:p>
            <a:pPr algn="l">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Prototype / Demo</a:t>
            </a:r>
          </a:p>
        </p:txBody>
      </p:sp>
    </p:spTree>
    <p:extLst>
      <p:ext uri="{BB962C8B-B14F-4D97-AF65-F5344CB8AC3E}">
        <p14:creationId xmlns:p14="http://schemas.microsoft.com/office/powerpoint/2010/main" val="215621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95CB57-821D-CF5D-D3D7-D13C8DF036B1}"/>
              </a:ext>
            </a:extLst>
          </p:cNvPr>
          <p:cNvPicPr>
            <a:picLocks noChangeAspect="1"/>
          </p:cNvPicPr>
          <p:nvPr/>
        </p:nvPicPr>
        <p:blipFill>
          <a:blip r:embed="rId2"/>
          <a:srcRect l="28334" b="7298"/>
          <a:stretch/>
        </p:blipFill>
        <p:spPr>
          <a:xfrm>
            <a:off x="2590800" y="1714500"/>
            <a:ext cx="13106400" cy="8257114"/>
          </a:xfrm>
          <a:prstGeom prst="rect">
            <a:avLst/>
          </a:prstGeom>
        </p:spPr>
      </p:pic>
      <p:sp>
        <p:nvSpPr>
          <p:cNvPr id="4" name="TextBox 16">
            <a:extLst>
              <a:ext uri="{FF2B5EF4-FFF2-40B4-BE49-F238E27FC236}">
                <a16:creationId xmlns:a16="http://schemas.microsoft.com/office/drawing/2014/main" id="{CB400CE2-3803-FF06-9B3F-FC8089DAB49A}"/>
              </a:ext>
            </a:extLst>
          </p:cNvPr>
          <p:cNvSpPr txBox="1"/>
          <p:nvPr/>
        </p:nvSpPr>
        <p:spPr>
          <a:xfrm>
            <a:off x="5562600" y="315386"/>
            <a:ext cx="7430302" cy="988284"/>
          </a:xfrm>
          <a:prstGeom prst="rect">
            <a:avLst/>
          </a:prstGeom>
        </p:spPr>
        <p:txBody>
          <a:bodyPr wrap="square" lIns="0" tIns="0" rIns="0" bIns="0" rtlCol="0" anchor="t">
            <a:spAutoFit/>
          </a:bodyPr>
          <a:lstStyle/>
          <a:p>
            <a:pPr>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Prototype / Demo</a:t>
            </a:r>
          </a:p>
        </p:txBody>
      </p:sp>
    </p:spTree>
    <p:extLst>
      <p:ext uri="{BB962C8B-B14F-4D97-AF65-F5344CB8AC3E}">
        <p14:creationId xmlns:p14="http://schemas.microsoft.com/office/powerpoint/2010/main" val="2436659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6">
            <a:extLst>
              <a:ext uri="{FF2B5EF4-FFF2-40B4-BE49-F238E27FC236}">
                <a16:creationId xmlns:a16="http://schemas.microsoft.com/office/drawing/2014/main" id="{C6DF7648-5708-1280-462A-92371899CC42}"/>
              </a:ext>
            </a:extLst>
          </p:cNvPr>
          <p:cNvSpPr txBox="1"/>
          <p:nvPr/>
        </p:nvSpPr>
        <p:spPr>
          <a:xfrm>
            <a:off x="6172200" y="508361"/>
            <a:ext cx="13946204" cy="998030"/>
          </a:xfrm>
          <a:prstGeom prst="rect">
            <a:avLst/>
          </a:prstGeom>
        </p:spPr>
        <p:txBody>
          <a:bodyPr lIns="0" tIns="0" rIns="0" bIns="0" rtlCol="0" anchor="t">
            <a:spAutoFit/>
          </a:bodyPr>
          <a:lstStyle/>
          <a:p>
            <a:pPr algn="l">
              <a:lnSpc>
                <a:spcPts val="8400"/>
              </a:lnSpc>
            </a:pPr>
            <a:r>
              <a:rPr lang="en-US" sz="6000" b="1" dirty="0">
                <a:latin typeface="Times New Roman" panose="02020603050405020304" pitchFamily="18" charset="0"/>
                <a:ea typeface="Montserrat Bold"/>
                <a:cs typeface="Times New Roman" panose="02020603050405020304" pitchFamily="18" charset="0"/>
                <a:sym typeface="Montserrat Bold"/>
              </a:rPr>
              <a:t>Technical Aspects</a:t>
            </a:r>
          </a:p>
        </p:txBody>
      </p:sp>
      <p:sp>
        <p:nvSpPr>
          <p:cNvPr id="6" name="TextBox 5">
            <a:extLst>
              <a:ext uri="{FF2B5EF4-FFF2-40B4-BE49-F238E27FC236}">
                <a16:creationId xmlns:a16="http://schemas.microsoft.com/office/drawing/2014/main" id="{EDD43E94-F1A6-A28A-4FA2-34D10CDEA609}"/>
              </a:ext>
            </a:extLst>
          </p:cNvPr>
          <p:cNvSpPr txBox="1"/>
          <p:nvPr/>
        </p:nvSpPr>
        <p:spPr>
          <a:xfrm>
            <a:off x="14164645" y="1991929"/>
            <a:ext cx="4734559" cy="5093702"/>
          </a:xfrm>
          <a:prstGeom prst="rect">
            <a:avLst/>
          </a:prstGeom>
          <a:noFill/>
        </p:spPr>
        <p:txBody>
          <a:bodyPr wrap="square">
            <a:spAutoFit/>
          </a:bodyPr>
          <a:lstStyle/>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Key Features:</a:t>
            </a:r>
          </a:p>
          <a:p>
            <a:r>
              <a:rPr lang="en-IN" sz="2500" dirty="0">
                <a:latin typeface="Times New Roman" panose="02020603050405020304" pitchFamily="18" charset="0"/>
                <a:cs typeface="Times New Roman" panose="02020603050405020304" pitchFamily="18" charset="0"/>
              </a:rPr>
              <a:t>Bilingual support (Tamil &amp; English)</a:t>
            </a:r>
          </a:p>
          <a:p>
            <a:r>
              <a:rPr lang="en-IN" sz="2500" dirty="0">
                <a:latin typeface="Times New Roman" panose="02020603050405020304" pitchFamily="18" charset="0"/>
                <a:cs typeface="Times New Roman" panose="02020603050405020304" pitchFamily="18" charset="0"/>
              </a:rPr>
              <a:t>Real-time translation</a:t>
            </a:r>
          </a:p>
          <a:p>
            <a:r>
              <a:rPr lang="en-IN" sz="2500" dirty="0">
                <a:latin typeface="Times New Roman" panose="02020603050405020304" pitchFamily="18" charset="0"/>
                <a:cs typeface="Times New Roman" panose="02020603050405020304" pitchFamily="18" charset="0"/>
              </a:rPr>
              <a:t>Text-to-speech conversion</a:t>
            </a:r>
          </a:p>
          <a:p>
            <a:r>
              <a:rPr lang="en-IN" sz="2500" dirty="0" err="1">
                <a:latin typeface="Times New Roman" panose="02020603050405020304" pitchFamily="18" charset="0"/>
                <a:cs typeface="Times New Roman" panose="02020603050405020304" pitchFamily="18" charset="0"/>
              </a:rPr>
              <a:t>Thirukkural</a:t>
            </a:r>
            <a:r>
              <a:rPr lang="en-IN" sz="2500" dirty="0">
                <a:latin typeface="Times New Roman" panose="02020603050405020304" pitchFamily="18" charset="0"/>
                <a:cs typeface="Times New Roman" panose="02020603050405020304" pitchFamily="18" charset="0"/>
              </a:rPr>
              <a:t> search engine</a:t>
            </a:r>
          </a:p>
          <a:p>
            <a:r>
              <a:rPr lang="en-IN" sz="2500" dirty="0">
                <a:latin typeface="Times New Roman" panose="02020603050405020304" pitchFamily="18" charset="0"/>
                <a:cs typeface="Times New Roman" panose="02020603050405020304" pitchFamily="18" charset="0"/>
              </a:rPr>
              <a:t>Literature query system</a:t>
            </a:r>
          </a:p>
          <a:p>
            <a:r>
              <a:rPr lang="en-IN" sz="2500" dirty="0">
                <a:latin typeface="Times New Roman" panose="02020603050405020304" pitchFamily="18" charset="0"/>
                <a:cs typeface="Times New Roman" panose="02020603050405020304" pitchFamily="18" charset="0"/>
              </a:rPr>
              <a:t>Word dictionary</a:t>
            </a:r>
          </a:p>
          <a:p>
            <a:r>
              <a:rPr lang="en-IN" sz="2500" dirty="0">
                <a:latin typeface="Times New Roman" panose="02020603050405020304" pitchFamily="18" charset="0"/>
                <a:cs typeface="Times New Roman" panose="02020603050405020304" pitchFamily="18" charset="0"/>
              </a:rPr>
              <a:t>Development Tools:</a:t>
            </a:r>
          </a:p>
          <a:p>
            <a:r>
              <a:rPr lang="en-IN" sz="2500" dirty="0">
                <a:latin typeface="Times New Roman" panose="02020603050405020304" pitchFamily="18" charset="0"/>
                <a:cs typeface="Times New Roman" panose="02020603050405020304" pitchFamily="18" charset="0"/>
              </a:rPr>
              <a:t>VS Code/Windsurf IDE</a:t>
            </a:r>
          </a:p>
          <a:p>
            <a:r>
              <a:rPr lang="en-IN" sz="2500" dirty="0">
                <a:latin typeface="Times New Roman" panose="02020603050405020304" pitchFamily="18" charset="0"/>
                <a:cs typeface="Times New Roman" panose="02020603050405020304" pitchFamily="18" charset="0"/>
              </a:rPr>
              <a:t>Git for version control</a:t>
            </a:r>
          </a:p>
          <a:p>
            <a:r>
              <a:rPr lang="en-IN" sz="2500" dirty="0">
                <a:latin typeface="Times New Roman" panose="02020603050405020304" pitchFamily="18" charset="0"/>
                <a:cs typeface="Times New Roman" panose="02020603050405020304" pitchFamily="18" charset="0"/>
              </a:rPr>
              <a:t>Python virtual environment</a:t>
            </a:r>
          </a:p>
        </p:txBody>
      </p:sp>
      <p:sp>
        <p:nvSpPr>
          <p:cNvPr id="8" name="TextBox 7">
            <a:extLst>
              <a:ext uri="{FF2B5EF4-FFF2-40B4-BE49-F238E27FC236}">
                <a16:creationId xmlns:a16="http://schemas.microsoft.com/office/drawing/2014/main" id="{2C1933FF-1198-356E-2B51-AB2A7B3A4D14}"/>
              </a:ext>
            </a:extLst>
          </p:cNvPr>
          <p:cNvSpPr txBox="1"/>
          <p:nvPr/>
        </p:nvSpPr>
        <p:spPr>
          <a:xfrm>
            <a:off x="812181" y="1991929"/>
            <a:ext cx="7722219" cy="8171468"/>
          </a:xfrm>
          <a:prstGeom prst="rect">
            <a:avLst/>
          </a:prstGeom>
          <a:noFill/>
        </p:spPr>
        <p:txBody>
          <a:bodyPr wrap="square">
            <a:spAutoFit/>
          </a:bodyPr>
          <a:lstStyle/>
          <a:p>
            <a:r>
              <a:rPr lang="en-IN" sz="2500" dirty="0">
                <a:latin typeface="Times New Roman" panose="02020603050405020304" pitchFamily="18" charset="0"/>
                <a:cs typeface="Times New Roman" panose="02020603050405020304" pitchFamily="18" charset="0"/>
              </a:rPr>
              <a:t>Programming Language:</a:t>
            </a:r>
          </a:p>
          <a:p>
            <a:r>
              <a:rPr lang="en-IN" sz="2500" dirty="0">
                <a:latin typeface="Times New Roman" panose="02020603050405020304" pitchFamily="18" charset="0"/>
                <a:cs typeface="Times New Roman" panose="02020603050405020304" pitchFamily="18" charset="0"/>
              </a:rPr>
              <a:t>Python 3.x</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Web Framework:</a:t>
            </a:r>
          </a:p>
          <a:p>
            <a:r>
              <a:rPr lang="en-IN" sz="2500" dirty="0" err="1">
                <a:latin typeface="Times New Roman" panose="02020603050405020304" pitchFamily="18" charset="0"/>
                <a:cs typeface="Times New Roman" panose="02020603050405020304" pitchFamily="18" charset="0"/>
              </a:rPr>
              <a:t>Streamlit</a:t>
            </a:r>
            <a:r>
              <a:rPr lang="en-IN" sz="2500" dirty="0">
                <a:latin typeface="Times New Roman" panose="02020603050405020304" pitchFamily="18" charset="0"/>
                <a:cs typeface="Times New Roman" panose="02020603050405020304" pitchFamily="18" charset="0"/>
              </a:rPr>
              <a:t> (for web interface and UI components)</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Key Libraries:</a:t>
            </a:r>
          </a:p>
          <a:p>
            <a:r>
              <a:rPr lang="en-IN" sz="2500" dirty="0" err="1">
                <a:latin typeface="Times New Roman" panose="02020603050405020304" pitchFamily="18" charset="0"/>
                <a:cs typeface="Times New Roman" panose="02020603050405020304" pitchFamily="18" charset="0"/>
              </a:rPr>
              <a:t>googletrans</a:t>
            </a:r>
            <a:r>
              <a:rPr lang="en-IN" sz="2500" dirty="0">
                <a:latin typeface="Times New Roman" panose="02020603050405020304" pitchFamily="18" charset="0"/>
                <a:cs typeface="Times New Roman" panose="02020603050405020304" pitchFamily="18" charset="0"/>
              </a:rPr>
              <a:t>: For online translation services</a:t>
            </a:r>
          </a:p>
          <a:p>
            <a:r>
              <a:rPr lang="en-IN" sz="2500" dirty="0" err="1">
                <a:latin typeface="Times New Roman" panose="02020603050405020304" pitchFamily="18" charset="0"/>
                <a:cs typeface="Times New Roman" panose="02020603050405020304" pitchFamily="18" charset="0"/>
              </a:rPr>
              <a:t>gTTS</a:t>
            </a:r>
            <a:r>
              <a:rPr lang="en-IN" sz="2500" dirty="0">
                <a:latin typeface="Times New Roman" panose="02020603050405020304" pitchFamily="18" charset="0"/>
                <a:cs typeface="Times New Roman" panose="02020603050405020304" pitchFamily="18" charset="0"/>
              </a:rPr>
              <a:t> (Google Text-to-Speech): For text-to-speech conversion</a:t>
            </a:r>
          </a:p>
          <a:p>
            <a:r>
              <a:rPr lang="en-IN" sz="2500" dirty="0">
                <a:latin typeface="Times New Roman" panose="02020603050405020304" pitchFamily="18" charset="0"/>
                <a:cs typeface="Times New Roman" panose="02020603050405020304" pitchFamily="18" charset="0"/>
              </a:rPr>
              <a:t>PyPDF2: For PDF file processing</a:t>
            </a:r>
          </a:p>
          <a:p>
            <a:r>
              <a:rPr lang="en-IN" sz="2500" dirty="0">
                <a:latin typeface="Times New Roman" panose="02020603050405020304" pitchFamily="18" charset="0"/>
                <a:cs typeface="Times New Roman" panose="02020603050405020304" pitchFamily="18" charset="0"/>
              </a:rPr>
              <a:t>NLTK: For natural language processing and text tokenization</a:t>
            </a:r>
          </a:p>
          <a:p>
            <a:r>
              <a:rPr lang="en-IN" sz="2500" dirty="0">
                <a:latin typeface="Times New Roman" panose="02020603050405020304" pitchFamily="18" charset="0"/>
                <a:cs typeface="Times New Roman" panose="02020603050405020304" pitchFamily="18" charset="0"/>
              </a:rPr>
              <a:t>deep-translator: For additional translation capabilities</a:t>
            </a:r>
          </a:p>
          <a:p>
            <a:r>
              <a:rPr lang="en-IN" sz="2500" dirty="0" err="1">
                <a:latin typeface="Times New Roman" panose="02020603050405020304" pitchFamily="18" charset="0"/>
                <a:cs typeface="Times New Roman" panose="02020603050405020304" pitchFamily="18" charset="0"/>
              </a:rPr>
              <a:t>sounddevice</a:t>
            </a:r>
            <a:r>
              <a:rPr lang="en-IN" sz="2500" dirty="0">
                <a:latin typeface="Times New Roman" panose="02020603050405020304" pitchFamily="18" charset="0"/>
                <a:cs typeface="Times New Roman" panose="02020603050405020304" pitchFamily="18" charset="0"/>
              </a:rPr>
              <a:t> &amp; </a:t>
            </a:r>
            <a:r>
              <a:rPr lang="en-IN" sz="2500" dirty="0" err="1">
                <a:latin typeface="Times New Roman" panose="02020603050405020304" pitchFamily="18" charset="0"/>
                <a:cs typeface="Times New Roman" panose="02020603050405020304" pitchFamily="18" charset="0"/>
              </a:rPr>
              <a:t>soundfile</a:t>
            </a:r>
            <a:r>
              <a:rPr lang="en-IN" sz="2500" dirty="0">
                <a:latin typeface="Times New Roman" panose="02020603050405020304" pitchFamily="18" charset="0"/>
                <a:cs typeface="Times New Roman" panose="02020603050405020304" pitchFamily="18" charset="0"/>
              </a:rPr>
              <a:t>: For audio processing</a:t>
            </a:r>
          </a:p>
          <a:p>
            <a:r>
              <a:rPr lang="en-IN" sz="2500" dirty="0">
                <a:latin typeface="Times New Roman" panose="02020603050405020304" pitchFamily="18" charset="0"/>
                <a:cs typeface="Times New Roman" panose="02020603050405020304" pitchFamily="18" charset="0"/>
              </a:rPr>
              <a:t>PIL (Python Imaging Library): For image handling</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Data Storage:</a:t>
            </a:r>
          </a:p>
          <a:p>
            <a:r>
              <a:rPr lang="en-IN" sz="2500" dirty="0">
                <a:latin typeface="Times New Roman" panose="02020603050405020304" pitchFamily="18" charset="0"/>
                <a:cs typeface="Times New Roman" panose="02020603050405020304" pitchFamily="18" charset="0"/>
              </a:rPr>
              <a:t>JSON files for structured data storage:</a:t>
            </a:r>
          </a:p>
          <a:p>
            <a:r>
              <a:rPr lang="en-IN" sz="2500" dirty="0" err="1">
                <a:latin typeface="Times New Roman" panose="02020603050405020304" pitchFamily="18" charset="0"/>
                <a:cs typeface="Times New Roman" panose="02020603050405020304" pitchFamily="18" charset="0"/>
              </a:rPr>
              <a:t>thirukkural_data.json</a:t>
            </a:r>
            <a:r>
              <a:rPr lang="en-IN" sz="2500" dirty="0">
                <a:latin typeface="Times New Roman" panose="02020603050405020304" pitchFamily="18" charset="0"/>
                <a:cs typeface="Times New Roman" panose="02020603050405020304" pitchFamily="18" charset="0"/>
              </a:rPr>
              <a:t>: </a:t>
            </a:r>
            <a:r>
              <a:rPr lang="en-IN" sz="2500" dirty="0" err="1">
                <a:latin typeface="Times New Roman" panose="02020603050405020304" pitchFamily="18" charset="0"/>
                <a:cs typeface="Times New Roman" panose="02020603050405020304" pitchFamily="18" charset="0"/>
              </a:rPr>
              <a:t>Thirukkural</a:t>
            </a:r>
            <a:r>
              <a:rPr lang="en-IN" sz="2500" dirty="0">
                <a:latin typeface="Times New Roman" panose="02020603050405020304" pitchFamily="18" charset="0"/>
                <a:cs typeface="Times New Roman" panose="02020603050405020304" pitchFamily="18" charset="0"/>
              </a:rPr>
              <a:t> verses and meanings</a:t>
            </a:r>
          </a:p>
          <a:p>
            <a:r>
              <a:rPr lang="en-IN" sz="2500" dirty="0" err="1">
                <a:latin typeface="Times New Roman" panose="02020603050405020304" pitchFamily="18" charset="0"/>
                <a:cs typeface="Times New Roman" panose="02020603050405020304" pitchFamily="18" charset="0"/>
              </a:rPr>
              <a:t>tamil_translations.json</a:t>
            </a:r>
            <a:r>
              <a:rPr lang="en-IN" sz="2500" dirty="0">
                <a:latin typeface="Times New Roman" panose="02020603050405020304" pitchFamily="18" charset="0"/>
                <a:cs typeface="Times New Roman" panose="02020603050405020304" pitchFamily="18" charset="0"/>
              </a:rPr>
              <a:t>: Translation mappings</a:t>
            </a:r>
          </a:p>
        </p:txBody>
      </p:sp>
      <p:sp>
        <p:nvSpPr>
          <p:cNvPr id="10" name="TextBox 9">
            <a:extLst>
              <a:ext uri="{FF2B5EF4-FFF2-40B4-BE49-F238E27FC236}">
                <a16:creationId xmlns:a16="http://schemas.microsoft.com/office/drawing/2014/main" id="{45D9A7B7-042C-5EE1-F9CE-EED98230576B}"/>
              </a:ext>
            </a:extLst>
          </p:cNvPr>
          <p:cNvSpPr txBox="1"/>
          <p:nvPr/>
        </p:nvSpPr>
        <p:spPr>
          <a:xfrm>
            <a:off x="8534400" y="2018882"/>
            <a:ext cx="5406355" cy="8171468"/>
          </a:xfrm>
          <a:prstGeom prst="rect">
            <a:avLst/>
          </a:prstGeom>
          <a:noFill/>
        </p:spPr>
        <p:txBody>
          <a:bodyPr wrap="square">
            <a:spAutoFit/>
          </a:bodyPr>
          <a:lstStyle/>
          <a:p>
            <a:r>
              <a:rPr lang="en-IN" sz="2500" dirty="0">
                <a:latin typeface="Times New Roman" panose="02020603050405020304" pitchFamily="18" charset="0"/>
                <a:cs typeface="Times New Roman" panose="02020603050405020304" pitchFamily="18" charset="0"/>
              </a:rPr>
              <a:t>Features &amp; APIs:</a:t>
            </a:r>
          </a:p>
          <a:p>
            <a:r>
              <a:rPr lang="en-IN" sz="2500" dirty="0">
                <a:latin typeface="Times New Roman" panose="02020603050405020304" pitchFamily="18" charset="0"/>
                <a:cs typeface="Times New Roman" panose="02020603050405020304" pitchFamily="18" charset="0"/>
              </a:rPr>
              <a:t>Text-to-Speech API (Google TTS)</a:t>
            </a:r>
          </a:p>
          <a:p>
            <a:r>
              <a:rPr lang="en-IN" sz="2500" dirty="0">
                <a:latin typeface="Times New Roman" panose="02020603050405020304" pitchFamily="18" charset="0"/>
                <a:cs typeface="Times New Roman" panose="02020603050405020304" pitchFamily="18" charset="0"/>
              </a:rPr>
              <a:t>Translation APIs (Google Translate)</a:t>
            </a:r>
          </a:p>
          <a:p>
            <a:r>
              <a:rPr lang="en-IN" sz="2500" dirty="0">
                <a:latin typeface="Times New Roman" panose="02020603050405020304" pitchFamily="18" charset="0"/>
                <a:cs typeface="Times New Roman" panose="02020603050405020304" pitchFamily="18" charset="0"/>
              </a:rPr>
              <a:t>Local dictionary implementation</a:t>
            </a:r>
          </a:p>
          <a:p>
            <a:r>
              <a:rPr lang="en-IN" sz="2500" dirty="0">
                <a:latin typeface="Times New Roman" panose="02020603050405020304" pitchFamily="18" charset="0"/>
                <a:cs typeface="Times New Roman" panose="02020603050405020304" pitchFamily="18" charset="0"/>
              </a:rPr>
              <a:t>PDF text extraction</a:t>
            </a:r>
          </a:p>
          <a:p>
            <a:r>
              <a:rPr lang="en-IN" sz="2500" dirty="0">
                <a:latin typeface="Times New Roman" panose="02020603050405020304" pitchFamily="18" charset="0"/>
                <a:cs typeface="Times New Roman" panose="02020603050405020304" pitchFamily="18" charset="0"/>
              </a:rPr>
              <a:t>Bilingual search functionality</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UI Components:</a:t>
            </a:r>
          </a:p>
          <a:p>
            <a:r>
              <a:rPr lang="en-IN" sz="2500" dirty="0" err="1">
                <a:latin typeface="Times New Roman" panose="02020603050405020304" pitchFamily="18" charset="0"/>
                <a:cs typeface="Times New Roman" panose="02020603050405020304" pitchFamily="18" charset="0"/>
              </a:rPr>
              <a:t>Streamlit</a:t>
            </a:r>
            <a:r>
              <a:rPr lang="en-IN" sz="2500" dirty="0">
                <a:latin typeface="Times New Roman" panose="02020603050405020304" pitchFamily="18" charset="0"/>
                <a:cs typeface="Times New Roman" panose="02020603050405020304" pitchFamily="18" charset="0"/>
              </a:rPr>
              <a:t> components:</a:t>
            </a:r>
          </a:p>
          <a:p>
            <a:r>
              <a:rPr lang="en-IN" sz="2500" dirty="0">
                <a:latin typeface="Times New Roman" panose="02020603050405020304" pitchFamily="18" charset="0"/>
                <a:cs typeface="Times New Roman" panose="02020603050405020304" pitchFamily="18" charset="0"/>
              </a:rPr>
              <a:t>Text inputs</a:t>
            </a:r>
          </a:p>
          <a:p>
            <a:r>
              <a:rPr lang="en-IN" sz="2500" dirty="0">
                <a:latin typeface="Times New Roman" panose="02020603050405020304" pitchFamily="18" charset="0"/>
                <a:cs typeface="Times New Roman" panose="02020603050405020304" pitchFamily="18" charset="0"/>
              </a:rPr>
              <a:t>Text areas</a:t>
            </a:r>
          </a:p>
          <a:p>
            <a:r>
              <a:rPr lang="en-IN" sz="2500" dirty="0">
                <a:latin typeface="Times New Roman" panose="02020603050405020304" pitchFamily="18" charset="0"/>
                <a:cs typeface="Times New Roman" panose="02020603050405020304" pitchFamily="18" charset="0"/>
              </a:rPr>
              <a:t>Buttons</a:t>
            </a:r>
          </a:p>
          <a:p>
            <a:r>
              <a:rPr lang="en-IN" sz="2500" dirty="0">
                <a:latin typeface="Times New Roman" panose="02020603050405020304" pitchFamily="18" charset="0"/>
                <a:cs typeface="Times New Roman" panose="02020603050405020304" pitchFamily="18" charset="0"/>
              </a:rPr>
              <a:t>Sidebars</a:t>
            </a:r>
          </a:p>
          <a:p>
            <a:r>
              <a:rPr lang="en-IN" sz="2500" dirty="0">
                <a:latin typeface="Times New Roman" panose="02020603050405020304" pitchFamily="18" charset="0"/>
                <a:cs typeface="Times New Roman" panose="02020603050405020304" pitchFamily="18" charset="0"/>
              </a:rPr>
              <a:t>Markdown rendering</a:t>
            </a:r>
          </a:p>
          <a:p>
            <a:r>
              <a:rPr lang="en-IN" sz="2500" dirty="0">
                <a:latin typeface="Times New Roman" panose="02020603050405020304" pitchFamily="18" charset="0"/>
                <a:cs typeface="Times New Roman" panose="02020603050405020304" pitchFamily="18" charset="0"/>
              </a:rPr>
              <a:t>Custom CSS for Tamil-themed styling</a:t>
            </a:r>
          </a:p>
          <a:p>
            <a:endParaRPr lang="en-IN" sz="2500" dirty="0">
              <a:latin typeface="Times New Roman" panose="02020603050405020304" pitchFamily="18" charset="0"/>
              <a:cs typeface="Times New Roman" panose="02020603050405020304" pitchFamily="18" charset="0"/>
            </a:endParaRPr>
          </a:p>
          <a:p>
            <a:r>
              <a:rPr lang="en-IN" sz="2500" dirty="0">
                <a:latin typeface="Times New Roman" panose="02020603050405020304" pitchFamily="18" charset="0"/>
                <a:cs typeface="Times New Roman" panose="02020603050405020304" pitchFamily="18" charset="0"/>
              </a:rPr>
              <a:t>Data Processing:</a:t>
            </a:r>
          </a:p>
          <a:p>
            <a:r>
              <a:rPr lang="en-IN" sz="2500" dirty="0">
                <a:latin typeface="Times New Roman" panose="02020603050405020304" pitchFamily="18" charset="0"/>
                <a:cs typeface="Times New Roman" panose="02020603050405020304" pitchFamily="18" charset="0"/>
              </a:rPr>
              <a:t>Regular expressions for text processing</a:t>
            </a:r>
          </a:p>
          <a:p>
            <a:r>
              <a:rPr lang="en-IN" sz="2500" dirty="0">
                <a:latin typeface="Times New Roman" panose="02020603050405020304" pitchFamily="18" charset="0"/>
                <a:cs typeface="Times New Roman" panose="02020603050405020304" pitchFamily="18" charset="0"/>
              </a:rPr>
              <a:t>NLTK for sentence tokenization</a:t>
            </a:r>
          </a:p>
          <a:p>
            <a:r>
              <a:rPr lang="en-IN" sz="2500" dirty="0">
                <a:latin typeface="Times New Roman" panose="02020603050405020304" pitchFamily="18" charset="0"/>
                <a:cs typeface="Times New Roman" panose="02020603050405020304" pitchFamily="18" charset="0"/>
              </a:rPr>
              <a:t>JSON parsing and manipulation</a:t>
            </a:r>
          </a:p>
          <a:p>
            <a:r>
              <a:rPr lang="en-IN" sz="2500" dirty="0">
                <a:latin typeface="Times New Roman" panose="02020603050405020304" pitchFamily="18" charset="0"/>
                <a:cs typeface="Times New Roman" panose="02020603050405020304" pitchFamily="18" charset="0"/>
              </a:rPr>
              <a:t>Unicode support for Tamil text</a:t>
            </a:r>
          </a:p>
        </p:txBody>
      </p:sp>
    </p:spTree>
    <p:extLst>
      <p:ext uri="{BB962C8B-B14F-4D97-AF65-F5344CB8AC3E}">
        <p14:creationId xmlns:p14="http://schemas.microsoft.com/office/powerpoint/2010/main" val="30265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E3523-D073-01A2-9AB6-835B25F06FC0}"/>
              </a:ext>
            </a:extLst>
          </p:cNvPr>
          <p:cNvSpPr txBox="1"/>
          <p:nvPr/>
        </p:nvSpPr>
        <p:spPr>
          <a:xfrm>
            <a:off x="3192905" y="2585803"/>
            <a:ext cx="13940852" cy="4316759"/>
          </a:xfrm>
          <a:prstGeom prst="rect">
            <a:avLst/>
          </a:prstGeom>
          <a:noFill/>
        </p:spPr>
        <p:txBody>
          <a:bodyPr wrap="square" rtlCol="0">
            <a:spAutoFit/>
          </a:bodyPr>
          <a:lstStyle/>
          <a:p>
            <a:pPr>
              <a:lnSpc>
                <a:spcPct val="150000"/>
              </a:lnSpc>
            </a:pPr>
            <a:r>
              <a:rPr lang="en-IN" sz="3750" dirty="0">
                <a:latin typeface="Times New Roman" panose="02020603050405020304" pitchFamily="18" charset="0"/>
                <a:cs typeface="Times New Roman" panose="02020603050405020304" pitchFamily="18" charset="0"/>
              </a:rPr>
              <a:t>Done By</a:t>
            </a:r>
          </a:p>
          <a:p>
            <a:pPr>
              <a:lnSpc>
                <a:spcPct val="150000"/>
              </a:lnSpc>
            </a:pPr>
            <a:r>
              <a:rPr lang="en-IN" sz="3750" dirty="0">
                <a:latin typeface="Times New Roman" panose="02020603050405020304" pitchFamily="18" charset="0"/>
                <a:cs typeface="Times New Roman" panose="02020603050405020304" pitchFamily="18" charset="0"/>
              </a:rPr>
              <a:t>Applicant Name : SHREEYAA SENTHILNATHAN</a:t>
            </a:r>
          </a:p>
          <a:p>
            <a:pPr>
              <a:lnSpc>
                <a:spcPct val="150000"/>
              </a:lnSpc>
            </a:pPr>
            <a:r>
              <a:rPr lang="en-IN" sz="3750" dirty="0">
                <a:latin typeface="Times New Roman" panose="02020603050405020304" pitchFamily="18" charset="0"/>
                <a:cs typeface="Times New Roman" panose="02020603050405020304" pitchFamily="18" charset="0"/>
              </a:rPr>
              <a:t>Domain : TAMIL WIKIPEDIA</a:t>
            </a:r>
          </a:p>
          <a:p>
            <a:pPr>
              <a:lnSpc>
                <a:spcPct val="150000"/>
              </a:lnSpc>
            </a:pPr>
            <a:r>
              <a:rPr lang="en-IN" sz="3750" dirty="0">
                <a:latin typeface="Times New Roman" panose="02020603050405020304" pitchFamily="18" charset="0"/>
                <a:cs typeface="Times New Roman" panose="02020603050405020304" pitchFamily="18" charset="0"/>
              </a:rPr>
              <a:t>Project Model : CHATBOT</a:t>
            </a:r>
          </a:p>
          <a:p>
            <a:pPr>
              <a:lnSpc>
                <a:spcPct val="150000"/>
              </a:lnSpc>
            </a:pPr>
            <a:r>
              <a:rPr lang="en-IN" sz="3750" dirty="0">
                <a:latin typeface="Times New Roman" panose="02020603050405020304" pitchFamily="18" charset="0"/>
                <a:cs typeface="Times New Roman" panose="02020603050405020304" pitchFamily="18" charset="0"/>
              </a:rPr>
              <a:t>Project Title : MUTHTHAMIZH</a:t>
            </a:r>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TotalTime>
  <Words>523</Words>
  <Application>Microsoft Office PowerPoint</Application>
  <PresentationFormat>Custom</PresentationFormat>
  <Paragraphs>84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Algerian</vt:lpstr>
      <vt:lpstr>Times New Roman</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Olimayam3.0 Pitch - Template</dc:title>
  <dc:creator>LENOVO</dc:creator>
  <cp:lastModifiedBy>Shreeyaa Senthilnathan</cp:lastModifiedBy>
  <cp:revision>22</cp:revision>
  <dcterms:created xsi:type="dcterms:W3CDTF">2006-08-16T00:00:00Z</dcterms:created>
  <dcterms:modified xsi:type="dcterms:W3CDTF">2025-03-23T12:03:46Z</dcterms:modified>
  <dc:identifier>DAGVkvWs3_Y</dc:identifier>
</cp:coreProperties>
</file>