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3b1ba59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3b1ba59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5246d16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5246d16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3fddc7eb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3fddc7eb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3fddc7e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3fddc7e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3fddc7eb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3fddc7eb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3fddc7e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3fddc7e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3fddc7e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3fddc7e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3fddc7e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3fddc7e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3fddc7eb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3fddc7eb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3fddc7eb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3fddc7eb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3b1ba5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3b1ba5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3fddc7e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3fddc7eb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3b1ba59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3b1ba59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3b1ba59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3b1ba59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3b1ba59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3b1ba59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3b1ba59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3b1ba59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3b1ba59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3b1ba59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63b1ba59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63b1ba59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jp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00"/>
                </a:solidFill>
              </a:rPr>
              <a:t>Exoplanet Data Science Project</a:t>
            </a:r>
            <a:endParaRPr>
              <a:solidFill>
                <a:srgbClr val="FFFF00"/>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By: Shreeyan Veera Pampana</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8" y="-1393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Orbital Period  </a:t>
            </a:r>
            <a:endParaRPr sz="3000">
              <a:solidFill>
                <a:srgbClr val="FFFF00"/>
              </a:solidFill>
            </a:endParaRPr>
          </a:p>
        </p:txBody>
      </p:sp>
      <p:pic>
        <p:nvPicPr>
          <p:cNvPr id="116" name="Google Shape;116;p22"/>
          <p:cNvPicPr preferRelativeResize="0"/>
          <p:nvPr/>
        </p:nvPicPr>
        <p:blipFill>
          <a:blip r:embed="rId4">
            <a:alphaModFix/>
          </a:blip>
          <a:stretch>
            <a:fillRect/>
          </a:stretch>
        </p:blipFill>
        <p:spPr>
          <a:xfrm>
            <a:off x="1667313" y="1154025"/>
            <a:ext cx="5719125" cy="3431475"/>
          </a:xfrm>
          <a:prstGeom prst="rect">
            <a:avLst/>
          </a:prstGeom>
          <a:noFill/>
          <a:ln>
            <a:noFill/>
          </a:ln>
        </p:spPr>
      </p:pic>
      <p:sp>
        <p:nvSpPr>
          <p:cNvPr id="117" name="Google Shape;117;p22"/>
          <p:cNvSpPr txBox="1"/>
          <p:nvPr>
            <p:ph idx="1" type="subTitle"/>
          </p:nvPr>
        </p:nvSpPr>
        <p:spPr>
          <a:xfrm>
            <a:off x="1706900" y="4518250"/>
            <a:ext cx="5679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lt1"/>
                </a:solidFill>
              </a:rPr>
              <a:t>Bar graph</a:t>
            </a:r>
            <a:r>
              <a:rPr lang="en" sz="1800">
                <a:solidFill>
                  <a:schemeClr val="lt1"/>
                </a:solidFill>
              </a:rPr>
              <a:t> of orbital period and number of planets.  </a:t>
            </a:r>
            <a:endParaRPr sz="1800">
              <a:solidFill>
                <a:schemeClr val="lt1"/>
              </a:solidFill>
            </a:endParaRPr>
          </a:p>
        </p:txBody>
      </p:sp>
      <p:sp>
        <p:nvSpPr>
          <p:cNvPr id="118" name="Google Shape;118;p22"/>
          <p:cNvSpPr txBox="1"/>
          <p:nvPr/>
        </p:nvSpPr>
        <p:spPr>
          <a:xfrm>
            <a:off x="1380625" y="537675"/>
            <a:ext cx="62925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I generated Python code (</a:t>
            </a:r>
            <a:r>
              <a:rPr lang="en" sz="1500">
                <a:solidFill>
                  <a:schemeClr val="lt1"/>
                </a:solidFill>
              </a:rPr>
              <a:t>matplotlib)</a:t>
            </a:r>
            <a:r>
              <a:rPr lang="en" sz="1500">
                <a:solidFill>
                  <a:schemeClr val="lt1"/>
                </a:solidFill>
              </a:rPr>
              <a:t> using pandas to show the distribution of orbital periods. </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2" name="Shape 122"/>
        <p:cNvGrpSpPr/>
        <p:nvPr/>
      </p:nvGrpSpPr>
      <p:grpSpPr>
        <a:xfrm>
          <a:off x="0" y="0"/>
          <a:ext cx="0" cy="0"/>
          <a:chOff x="0" y="0"/>
          <a:chExt cx="0" cy="0"/>
        </a:xfrm>
      </p:grpSpPr>
      <p:sp>
        <p:nvSpPr>
          <p:cNvPr id="123" name="Google Shape;123;p23"/>
          <p:cNvSpPr txBox="1"/>
          <p:nvPr>
            <p:ph type="ctrTitle"/>
          </p:nvPr>
        </p:nvSpPr>
        <p:spPr>
          <a:xfrm>
            <a:off x="250833" y="-1515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Mass to Radius Ratio</a:t>
            </a:r>
            <a:endParaRPr sz="3000">
              <a:solidFill>
                <a:srgbClr val="FFFF00"/>
              </a:solidFill>
            </a:endParaRPr>
          </a:p>
        </p:txBody>
      </p:sp>
      <p:sp>
        <p:nvSpPr>
          <p:cNvPr id="124" name="Google Shape;124;p23"/>
          <p:cNvSpPr txBox="1"/>
          <p:nvPr>
            <p:ph idx="1" type="subTitle"/>
          </p:nvPr>
        </p:nvSpPr>
        <p:spPr>
          <a:xfrm>
            <a:off x="189975" y="44852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5" name="Google Shape;125;p23"/>
          <p:cNvPicPr preferRelativeResize="0"/>
          <p:nvPr/>
        </p:nvPicPr>
        <p:blipFill>
          <a:blip r:embed="rId3">
            <a:alphaModFix/>
          </a:blip>
          <a:stretch>
            <a:fillRect/>
          </a:stretch>
        </p:blipFill>
        <p:spPr>
          <a:xfrm>
            <a:off x="1187175" y="536925"/>
            <a:ext cx="6211127" cy="36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8" y="1117400"/>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200">
                <a:solidFill>
                  <a:schemeClr val="lt1"/>
                </a:solidFill>
              </a:rPr>
              <a:t>Surprisingly</a:t>
            </a:r>
            <a:r>
              <a:rPr lang="en" sz="2200">
                <a:solidFill>
                  <a:schemeClr val="lt1"/>
                </a:solidFill>
              </a:rPr>
              <a:t>, the connection isn’t that strong!   </a:t>
            </a:r>
            <a:r>
              <a:rPr lang="en" sz="1600">
                <a:solidFill>
                  <a:schemeClr val="lt1"/>
                </a:solidFill>
              </a:rPr>
              <a:t>The correlation coefficient (about 0.41) means that the correlation between mass and radius is about 0.41. This implies a weak relationship between mass and radius (in a linear model).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This idea is revolutionary because it helps us better understand the complexity of planet formation, gives us better insight into planet composition, enhances habitability assessments, and way more!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400">
              <a:solidFill>
                <a:schemeClr val="lt1"/>
              </a:solidFill>
            </a:endParaRPr>
          </a:p>
        </p:txBody>
      </p:sp>
      <p:sp>
        <p:nvSpPr>
          <p:cNvPr id="131" name="Google Shape;131;p24"/>
          <p:cNvSpPr txBox="1"/>
          <p:nvPr>
            <p:ph idx="1" type="subTitle"/>
          </p:nvPr>
        </p:nvSpPr>
        <p:spPr>
          <a:xfrm>
            <a:off x="372675" y="376450"/>
            <a:ext cx="8520600" cy="7926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rPr i="1" lang="en" sz="7500">
                <a:solidFill>
                  <a:srgbClr val="FFFF00"/>
                </a:solidFill>
              </a:rPr>
              <a:t>How strong is the connection between mass and radius?</a:t>
            </a:r>
            <a:endParaRPr i="1" sz="7500">
              <a:solidFill>
                <a:srgbClr val="FFFF00"/>
              </a:solidFill>
            </a:endParaRPr>
          </a:p>
          <a:p>
            <a:pPr indent="0" lvl="0" marL="0" rtl="0" algn="ctr">
              <a:spcBef>
                <a:spcPts val="0"/>
              </a:spcBef>
              <a:spcAft>
                <a:spcPts val="0"/>
              </a:spcAft>
              <a:buNone/>
            </a:pPr>
            <a:r>
              <a:t/>
            </a:r>
            <a:endParaRPr i="1">
              <a:solidFill>
                <a:srgbClr val="FFFF00"/>
              </a:solidFill>
            </a:endParaRPr>
          </a:p>
          <a:p>
            <a:pPr indent="0" lvl="0" marL="0" rtl="0" algn="ctr">
              <a:spcBef>
                <a:spcPts val="0"/>
              </a:spcBef>
              <a:spcAft>
                <a:spcPts val="0"/>
              </a:spcAft>
              <a:buNone/>
            </a:pPr>
            <a:r>
              <a:t/>
            </a:r>
            <a:endParaRPr i="1">
              <a:solidFill>
                <a:srgbClr val="FFFF00"/>
              </a:solidFill>
            </a:endParaRPr>
          </a:p>
        </p:txBody>
      </p:sp>
      <p:pic>
        <p:nvPicPr>
          <p:cNvPr id="132" name="Google Shape;132;p24"/>
          <p:cNvPicPr preferRelativeResize="0"/>
          <p:nvPr/>
        </p:nvPicPr>
        <p:blipFill>
          <a:blip r:embed="rId3">
            <a:alphaModFix/>
          </a:blip>
          <a:stretch>
            <a:fillRect/>
          </a:stretch>
        </p:blipFill>
        <p:spPr>
          <a:xfrm>
            <a:off x="152400" y="2888350"/>
            <a:ext cx="8677275" cy="34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5"/>
          <p:cNvSpPr txBox="1"/>
          <p:nvPr>
            <p:ph idx="1" type="subTitle"/>
          </p:nvPr>
        </p:nvSpPr>
        <p:spPr>
          <a:xfrm>
            <a:off x="189950" y="-34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Habitable Planets  &amp; Anomalies</a:t>
            </a:r>
            <a:endParaRPr sz="3000">
              <a:solidFill>
                <a:srgbClr val="FFFF00"/>
              </a:solidFill>
            </a:endParaRPr>
          </a:p>
        </p:txBody>
      </p:sp>
      <p:pic>
        <p:nvPicPr>
          <p:cNvPr id="138" name="Google Shape;138;p25"/>
          <p:cNvPicPr preferRelativeResize="0"/>
          <p:nvPr/>
        </p:nvPicPr>
        <p:blipFill>
          <a:blip r:embed="rId4">
            <a:alphaModFix/>
          </a:blip>
          <a:stretch>
            <a:fillRect/>
          </a:stretch>
        </p:blipFill>
        <p:spPr>
          <a:xfrm>
            <a:off x="514350" y="2508450"/>
            <a:ext cx="8629650" cy="1276350"/>
          </a:xfrm>
          <a:prstGeom prst="rect">
            <a:avLst/>
          </a:prstGeom>
          <a:noFill/>
          <a:ln>
            <a:noFill/>
          </a:ln>
        </p:spPr>
      </p:pic>
      <p:sp>
        <p:nvSpPr>
          <p:cNvPr id="139" name="Google Shape;139;p25"/>
          <p:cNvSpPr txBox="1"/>
          <p:nvPr/>
        </p:nvSpPr>
        <p:spPr>
          <a:xfrm>
            <a:off x="387225" y="1017025"/>
            <a:ext cx="7836900" cy="13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This shows that there are 25 planets with a very different mass to radius ratio (anomalies). It also shows that out of 4644</a:t>
            </a:r>
            <a:r>
              <a:rPr lang="en" sz="1800">
                <a:solidFill>
                  <a:schemeClr val="lt1"/>
                </a:solidFill>
              </a:rPr>
              <a:t> planets, </a:t>
            </a:r>
            <a:r>
              <a:rPr i="1" lang="en" sz="2100">
                <a:solidFill>
                  <a:schemeClr val="lt1"/>
                </a:solidFill>
              </a:rPr>
              <a:t>none of them are likely habitable!!!</a:t>
            </a:r>
            <a:endParaRPr i="1" sz="2100">
              <a:solidFill>
                <a:schemeClr val="lt1"/>
              </a:solidFill>
            </a:endParaRPr>
          </a:p>
          <a:p>
            <a:pPr indent="0" lvl="0" marL="0" rtl="0" algn="l">
              <a:spcBef>
                <a:spcPts val="0"/>
              </a:spcBef>
              <a:spcAft>
                <a:spcPts val="0"/>
              </a:spcAft>
              <a:buNone/>
            </a:pPr>
            <a:r>
              <a:t/>
            </a:r>
            <a:endParaRPr i="1" sz="21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6"/>
          <p:cNvSpPr txBox="1"/>
          <p:nvPr>
            <p:ph type="ctrTitle"/>
          </p:nvPr>
        </p:nvSpPr>
        <p:spPr>
          <a:xfrm>
            <a:off x="205175" y="5190875"/>
            <a:ext cx="3974400" cy="1459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400">
                <a:solidFill>
                  <a:schemeClr val="lt1"/>
                </a:solidFill>
              </a:rPr>
              <a:t>In our context, an anomaly is a planet with a very different mass to radius ratio from the majority of planets. Looking at the Mass to Radius Ratio graph shows that most planets have a lower ratio. </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 sz="1400">
                <a:solidFill>
                  <a:schemeClr val="lt1"/>
                </a:solidFill>
              </a:rPr>
              <a:t>Also, the planets generally had a lower ratio for two of the clusters and medium ratio in the other cluster, as shown in the output. (Density is similar to the mass to radius ratio.)</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 sz="1400">
                <a:solidFill>
                  <a:schemeClr val="lt1"/>
                </a:solidFill>
              </a:rPr>
              <a:t>Thus, we can conclude that the mass to radius ratio of anomalies are higher than most planets.</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 sz="1400">
                <a:solidFill>
                  <a:schemeClr val="lt1"/>
                </a:solidFill>
              </a:rPr>
              <a:t>We can make even more conclusions about this. For example, since the density of these planets are way bigger, the planet is likely a rocky one. </a:t>
            </a:r>
            <a:r>
              <a:rPr lang="en" sz="1400">
                <a:solidFill>
                  <a:schemeClr val="lt1"/>
                </a:solidFill>
              </a:rPr>
              <a:t>All 25 of these anomalies have such a big density that they are all likely to be rocky planets. These planets could be very valuable to study.  </a:t>
            </a:r>
            <a:r>
              <a:rPr lang="en" sz="1400">
                <a:solidFill>
                  <a:schemeClr val="lt1"/>
                </a:solidFill>
              </a:rPr>
              <a:t> </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 sz="1400">
                <a:solidFill>
                  <a:schemeClr val="lt1"/>
                </a:solidFill>
              </a:rPr>
              <a:t> </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 sz="1400">
                <a:solidFill>
                  <a:schemeClr val="lt1"/>
                </a:solidFill>
              </a:rPr>
              <a:t>  </a:t>
            </a:r>
            <a:endParaRPr sz="14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400">
              <a:solidFill>
                <a:schemeClr val="lt1"/>
              </a:solidFill>
            </a:endParaRPr>
          </a:p>
        </p:txBody>
      </p:sp>
      <p:sp>
        <p:nvSpPr>
          <p:cNvPr id="145" name="Google Shape;145;p26"/>
          <p:cNvSpPr txBox="1"/>
          <p:nvPr>
            <p:ph idx="1" type="subTitle"/>
          </p:nvPr>
        </p:nvSpPr>
        <p:spPr>
          <a:xfrm>
            <a:off x="266050" y="1110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i="1" lang="en" sz="7500">
                <a:solidFill>
                  <a:srgbClr val="FFFF00"/>
                </a:solidFill>
              </a:rPr>
              <a:t>As for the anomalies, how to the mass to radius ratio of these planets differ from the majority of planets</a:t>
            </a:r>
            <a:r>
              <a:rPr i="1" lang="en" sz="7500">
                <a:solidFill>
                  <a:srgbClr val="FFFF00"/>
                </a:solidFill>
              </a:rPr>
              <a:t>?</a:t>
            </a:r>
            <a:endParaRPr i="1" sz="7500">
              <a:solidFill>
                <a:srgbClr val="FFFF00"/>
              </a:solidFill>
            </a:endParaRPr>
          </a:p>
          <a:p>
            <a:pPr indent="0" lvl="0" marL="0" rtl="0" algn="ctr">
              <a:spcBef>
                <a:spcPts val="0"/>
              </a:spcBef>
              <a:spcAft>
                <a:spcPts val="0"/>
              </a:spcAft>
              <a:buNone/>
            </a:pPr>
            <a:r>
              <a:t/>
            </a:r>
            <a:endParaRPr i="1">
              <a:solidFill>
                <a:srgbClr val="FFFF00"/>
              </a:solidFill>
            </a:endParaRPr>
          </a:p>
          <a:p>
            <a:pPr indent="0" lvl="0" marL="0" rtl="0" algn="ctr">
              <a:spcBef>
                <a:spcPts val="0"/>
              </a:spcBef>
              <a:spcAft>
                <a:spcPts val="0"/>
              </a:spcAft>
              <a:buNone/>
            </a:pPr>
            <a:r>
              <a:t/>
            </a:r>
            <a:endParaRPr i="1">
              <a:solidFill>
                <a:srgbClr val="FFFF00"/>
              </a:solidFill>
            </a:endParaRPr>
          </a:p>
        </p:txBody>
      </p:sp>
      <p:pic>
        <p:nvPicPr>
          <p:cNvPr id="146" name="Google Shape;146;p26"/>
          <p:cNvPicPr preferRelativeResize="0"/>
          <p:nvPr/>
        </p:nvPicPr>
        <p:blipFill>
          <a:blip r:embed="rId3">
            <a:alphaModFix/>
          </a:blip>
          <a:stretch>
            <a:fillRect/>
          </a:stretch>
        </p:blipFill>
        <p:spPr>
          <a:xfrm>
            <a:off x="4140300" y="1513900"/>
            <a:ext cx="4802650" cy="259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7"/>
          <p:cNvSpPr txBox="1"/>
          <p:nvPr>
            <p:ph type="ctrTitle"/>
          </p:nvPr>
        </p:nvSpPr>
        <p:spPr>
          <a:xfrm>
            <a:off x="68233" y="-1272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solidFill>
                  <a:srgbClr val="FFFF00"/>
                </a:solidFill>
              </a:rPr>
              <a:t>Conclusions</a:t>
            </a:r>
            <a:endParaRPr sz="3500">
              <a:solidFill>
                <a:srgbClr val="FFFF00"/>
              </a:solidFill>
            </a:endParaRPr>
          </a:p>
        </p:txBody>
      </p:sp>
      <p:sp>
        <p:nvSpPr>
          <p:cNvPr id="152" name="Google Shape;152;p27"/>
          <p:cNvSpPr txBox="1"/>
          <p:nvPr>
            <p:ph idx="1" type="subTitle"/>
          </p:nvPr>
        </p:nvSpPr>
        <p:spPr>
          <a:xfrm>
            <a:off x="258450" y="9243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t/>
            </a:r>
            <a:endParaRPr sz="1380"/>
          </a:p>
          <a:p>
            <a:pPr indent="0" lvl="0" marL="0" rtl="0" algn="ctr">
              <a:lnSpc>
                <a:spcPct val="80000"/>
              </a:lnSpc>
              <a:spcBef>
                <a:spcPts val="0"/>
              </a:spcBef>
              <a:spcAft>
                <a:spcPts val="0"/>
              </a:spcAft>
              <a:buSzPts val="770"/>
              <a:buNone/>
            </a:pPr>
            <a:r>
              <a:t/>
            </a:r>
            <a:endParaRPr sz="1380"/>
          </a:p>
          <a:p>
            <a:pPr indent="-316230" lvl="0" marL="457200" rtl="0" algn="l">
              <a:lnSpc>
                <a:spcPct val="80000"/>
              </a:lnSpc>
              <a:spcBef>
                <a:spcPts val="0"/>
              </a:spcBef>
              <a:spcAft>
                <a:spcPts val="0"/>
              </a:spcAft>
              <a:buClr>
                <a:schemeClr val="lt1"/>
              </a:buClr>
              <a:buSzPts val="1380"/>
              <a:buChar char="●"/>
            </a:pPr>
            <a:r>
              <a:rPr lang="en" sz="1380">
                <a:solidFill>
                  <a:schemeClr val="lt1"/>
                </a:solidFill>
              </a:rPr>
              <a:t>So far, there don’t seem to be any habitable planets other than Earth. If this comes out to be true, it would be extremely revolutionary. It would redefine exoplanet science, challenge the long held view of Earth not being unique in the universe, and emphasizes the importance of preserving Earth. </a:t>
            </a:r>
            <a:endParaRPr sz="1380">
              <a:solidFill>
                <a:schemeClr val="lt1"/>
              </a:solidFill>
            </a:endParaRPr>
          </a:p>
          <a:p>
            <a:pPr indent="0" lvl="0" marL="457200" rtl="0" algn="l">
              <a:lnSpc>
                <a:spcPct val="80000"/>
              </a:lnSpc>
              <a:spcBef>
                <a:spcPts val="0"/>
              </a:spcBef>
              <a:spcAft>
                <a:spcPts val="0"/>
              </a:spcAft>
              <a:buNone/>
            </a:pPr>
            <a:r>
              <a:t/>
            </a:r>
            <a:endParaRPr sz="1380">
              <a:solidFill>
                <a:schemeClr val="lt1"/>
              </a:solidFill>
            </a:endParaRPr>
          </a:p>
          <a:p>
            <a:pPr indent="-316230" lvl="0" marL="457200" rtl="0" algn="l">
              <a:lnSpc>
                <a:spcPct val="80000"/>
              </a:lnSpc>
              <a:spcBef>
                <a:spcPts val="0"/>
              </a:spcBef>
              <a:spcAft>
                <a:spcPts val="0"/>
              </a:spcAft>
              <a:buClr>
                <a:schemeClr val="lt1"/>
              </a:buClr>
              <a:buSzPts val="1380"/>
              <a:buChar char="●"/>
            </a:pPr>
            <a:r>
              <a:rPr lang="en" sz="1380">
                <a:solidFill>
                  <a:schemeClr val="lt1"/>
                </a:solidFill>
              </a:rPr>
              <a:t>There are 25 planets that have a very different mass to radius ratio than the majority. The ratios for these planets are way higher than a</a:t>
            </a:r>
            <a:r>
              <a:rPr lang="en" sz="1380">
                <a:solidFill>
                  <a:schemeClr val="lt1"/>
                </a:solidFill>
              </a:rPr>
              <a:t>verage. This conclusion leads to the fact that they are almost certainly rocky planets, which could be insanely valuable. </a:t>
            </a:r>
            <a:endParaRPr sz="1380">
              <a:solidFill>
                <a:schemeClr val="lt1"/>
              </a:solidFill>
            </a:endParaRPr>
          </a:p>
          <a:p>
            <a:pPr indent="0" lvl="0" marL="0" rtl="0" algn="l">
              <a:lnSpc>
                <a:spcPct val="80000"/>
              </a:lnSpc>
              <a:spcBef>
                <a:spcPts val="0"/>
              </a:spcBef>
              <a:spcAft>
                <a:spcPts val="0"/>
              </a:spcAft>
              <a:buNone/>
            </a:pPr>
            <a:r>
              <a:t/>
            </a:r>
            <a:endParaRPr sz="1380">
              <a:solidFill>
                <a:schemeClr val="lt1"/>
              </a:solidFill>
            </a:endParaRPr>
          </a:p>
          <a:p>
            <a:pPr indent="-316230" lvl="0" marL="457200" rtl="0" algn="l">
              <a:lnSpc>
                <a:spcPct val="80000"/>
              </a:lnSpc>
              <a:spcBef>
                <a:spcPts val="0"/>
              </a:spcBef>
              <a:spcAft>
                <a:spcPts val="0"/>
              </a:spcAft>
              <a:buClr>
                <a:schemeClr val="lt1"/>
              </a:buClr>
              <a:buSzPts val="1380"/>
              <a:buChar char="●"/>
            </a:pPr>
            <a:r>
              <a:rPr lang="en" sz="1380">
                <a:solidFill>
                  <a:schemeClr val="lt1"/>
                </a:solidFill>
              </a:rPr>
              <a:t>Mass and radius aren’t that strongly related. This is significant, since we can better assess planet composition, perform finer habitability assessments, and understand the complexity of planet formation. </a:t>
            </a:r>
            <a:endParaRPr sz="138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8"/>
          <p:cNvSpPr txBox="1"/>
          <p:nvPr>
            <p:ph type="ctrTitle"/>
          </p:nvPr>
        </p:nvSpPr>
        <p:spPr>
          <a:xfrm>
            <a:off x="8" y="-1530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Generation of Graphs</a:t>
            </a:r>
            <a:endParaRPr sz="3000">
              <a:solidFill>
                <a:srgbClr val="FFFF00"/>
              </a:solidFill>
            </a:endParaRPr>
          </a:p>
        </p:txBody>
      </p:sp>
      <p:pic>
        <p:nvPicPr>
          <p:cNvPr id="158" name="Google Shape;158;p28"/>
          <p:cNvPicPr preferRelativeResize="0"/>
          <p:nvPr/>
        </p:nvPicPr>
        <p:blipFill>
          <a:blip r:embed="rId4">
            <a:alphaModFix/>
          </a:blip>
          <a:stretch>
            <a:fillRect/>
          </a:stretch>
        </p:blipFill>
        <p:spPr>
          <a:xfrm>
            <a:off x="451938" y="857375"/>
            <a:ext cx="7616725" cy="1280675"/>
          </a:xfrm>
          <a:prstGeom prst="rect">
            <a:avLst/>
          </a:prstGeom>
          <a:noFill/>
          <a:ln>
            <a:noFill/>
          </a:ln>
        </p:spPr>
      </p:pic>
      <p:pic>
        <p:nvPicPr>
          <p:cNvPr id="159" name="Google Shape;159;p28"/>
          <p:cNvPicPr preferRelativeResize="0"/>
          <p:nvPr/>
        </p:nvPicPr>
        <p:blipFill>
          <a:blip r:embed="rId5">
            <a:alphaModFix/>
          </a:blip>
          <a:stretch>
            <a:fillRect/>
          </a:stretch>
        </p:blipFill>
        <p:spPr>
          <a:xfrm>
            <a:off x="2165004" y="2180125"/>
            <a:ext cx="6355595" cy="1011725"/>
          </a:xfrm>
          <a:prstGeom prst="rect">
            <a:avLst/>
          </a:prstGeom>
          <a:noFill/>
          <a:ln>
            <a:noFill/>
          </a:ln>
        </p:spPr>
      </p:pic>
      <p:pic>
        <p:nvPicPr>
          <p:cNvPr id="160" name="Google Shape;160;p28"/>
          <p:cNvPicPr preferRelativeResize="0"/>
          <p:nvPr/>
        </p:nvPicPr>
        <p:blipFill>
          <a:blip r:embed="rId6">
            <a:alphaModFix/>
          </a:blip>
          <a:stretch>
            <a:fillRect/>
          </a:stretch>
        </p:blipFill>
        <p:spPr>
          <a:xfrm>
            <a:off x="357825" y="3233925"/>
            <a:ext cx="3238757" cy="1011725"/>
          </a:xfrm>
          <a:prstGeom prst="rect">
            <a:avLst/>
          </a:prstGeom>
          <a:noFill/>
          <a:ln>
            <a:noFill/>
          </a:ln>
        </p:spPr>
      </p:pic>
      <p:pic>
        <p:nvPicPr>
          <p:cNvPr id="161" name="Google Shape;161;p28"/>
          <p:cNvPicPr preferRelativeResize="0"/>
          <p:nvPr/>
        </p:nvPicPr>
        <p:blipFill>
          <a:blip r:embed="rId7">
            <a:alphaModFix/>
          </a:blip>
          <a:stretch>
            <a:fillRect/>
          </a:stretch>
        </p:blipFill>
        <p:spPr>
          <a:xfrm>
            <a:off x="4065600" y="3233925"/>
            <a:ext cx="4991325" cy="124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9"/>
          <p:cNvSpPr txBox="1"/>
          <p:nvPr>
            <p:ph type="ctrTitle"/>
          </p:nvPr>
        </p:nvSpPr>
        <p:spPr>
          <a:xfrm>
            <a:off x="311708" y="-13858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FFFF00"/>
                </a:solidFill>
              </a:rPr>
              <a:t>   </a:t>
            </a:r>
            <a:r>
              <a:rPr lang="en" sz="3000">
                <a:solidFill>
                  <a:srgbClr val="FFFF00"/>
                </a:solidFill>
              </a:rPr>
              <a:t> Clustering Data:</a:t>
            </a:r>
            <a:endParaRPr sz="3000">
              <a:solidFill>
                <a:srgbClr val="FFFF00"/>
              </a:solidFill>
            </a:endParaRPr>
          </a:p>
        </p:txBody>
      </p:sp>
      <p:pic>
        <p:nvPicPr>
          <p:cNvPr id="167" name="Google Shape;167;p29"/>
          <p:cNvPicPr preferRelativeResize="0"/>
          <p:nvPr/>
        </p:nvPicPr>
        <p:blipFill>
          <a:blip r:embed="rId4">
            <a:alphaModFix/>
          </a:blip>
          <a:stretch>
            <a:fillRect/>
          </a:stretch>
        </p:blipFill>
        <p:spPr>
          <a:xfrm>
            <a:off x="1242750" y="734100"/>
            <a:ext cx="6201124" cy="4225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30"/>
          <p:cNvSpPr txBox="1"/>
          <p:nvPr>
            <p:ph type="ctrTitle"/>
          </p:nvPr>
        </p:nvSpPr>
        <p:spPr>
          <a:xfrm>
            <a:off x="311708" y="-12717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rPr lang="en" sz="1700">
                <a:solidFill>
                  <a:srgbClr val="FFFF00"/>
                </a:solidFill>
              </a:rPr>
              <a:t>Detecting anomalies &amp; assessing planets close to the size of Earth:</a:t>
            </a:r>
            <a:endParaRPr sz="3500">
              <a:solidFill>
                <a:srgbClr val="FFFF00"/>
              </a:solidFill>
            </a:endParaRPr>
          </a:p>
        </p:txBody>
      </p:sp>
      <p:pic>
        <p:nvPicPr>
          <p:cNvPr id="173" name="Google Shape;173;p30"/>
          <p:cNvPicPr preferRelativeResize="0"/>
          <p:nvPr/>
        </p:nvPicPr>
        <p:blipFill>
          <a:blip r:embed="rId4">
            <a:alphaModFix/>
          </a:blip>
          <a:stretch>
            <a:fillRect/>
          </a:stretch>
        </p:blipFill>
        <p:spPr>
          <a:xfrm>
            <a:off x="1164375" y="1123675"/>
            <a:ext cx="6473551" cy="348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1"/>
          <p:cNvSpPr txBox="1"/>
          <p:nvPr>
            <p:ph type="ctrTitle"/>
          </p:nvPr>
        </p:nvSpPr>
        <p:spPr>
          <a:xfrm>
            <a:off x="311708" y="-1522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Detecting Habitable Planets</a:t>
            </a:r>
            <a:endParaRPr sz="3000">
              <a:solidFill>
                <a:srgbClr val="FFFF00"/>
              </a:solidFill>
            </a:endParaRPr>
          </a:p>
        </p:txBody>
      </p:sp>
      <p:sp>
        <p:nvSpPr>
          <p:cNvPr id="179" name="Google Shape;179;p31"/>
          <p:cNvSpPr txBox="1"/>
          <p:nvPr>
            <p:ph idx="1" type="subTitle"/>
          </p:nvPr>
        </p:nvSpPr>
        <p:spPr>
          <a:xfrm>
            <a:off x="266050" y="4754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200"/>
          </a:p>
        </p:txBody>
      </p:sp>
      <p:pic>
        <p:nvPicPr>
          <p:cNvPr id="180" name="Google Shape;180;p31"/>
          <p:cNvPicPr preferRelativeResize="0"/>
          <p:nvPr/>
        </p:nvPicPr>
        <p:blipFill>
          <a:blip r:embed="rId4">
            <a:alphaModFix/>
          </a:blip>
          <a:stretch>
            <a:fillRect/>
          </a:stretch>
        </p:blipFill>
        <p:spPr>
          <a:xfrm>
            <a:off x="717750" y="667025"/>
            <a:ext cx="7593524" cy="427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948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solidFill>
                  <a:srgbClr val="FFFF00"/>
                </a:solidFill>
              </a:rPr>
              <a:t>What Are Exoplanets?</a:t>
            </a:r>
            <a:endParaRPr sz="3500">
              <a:solidFill>
                <a:srgbClr val="FFFF00"/>
              </a:solidFill>
            </a:endParaRPr>
          </a:p>
        </p:txBody>
      </p:sp>
      <p:sp>
        <p:nvSpPr>
          <p:cNvPr id="61" name="Google Shape;61;p14"/>
          <p:cNvSpPr txBox="1"/>
          <p:nvPr>
            <p:ph idx="1" type="subTitle"/>
          </p:nvPr>
        </p:nvSpPr>
        <p:spPr>
          <a:xfrm>
            <a:off x="249975" y="1220475"/>
            <a:ext cx="8520600" cy="42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Exoplanets are planets that exist outside our solar system. They come in many kinds; some are gas giants, some are rocky planets, and other are completely unlike anything in this solar system. </a:t>
            </a:r>
            <a:endParaRPr sz="1700">
              <a:solidFill>
                <a:schemeClr val="lt1"/>
              </a:solidFill>
            </a:endParaRPr>
          </a:p>
          <a:p>
            <a:pPr indent="0" lvl="0" marL="0" rtl="0" algn="ctr">
              <a:spcBef>
                <a:spcPts val="0"/>
              </a:spcBef>
              <a:spcAft>
                <a:spcPts val="0"/>
              </a:spcAft>
              <a:buNone/>
            </a:pPr>
            <a:r>
              <a:rPr i="1" lang="en" sz="1700" u="sng">
                <a:solidFill>
                  <a:srgbClr val="FFFF00"/>
                </a:solidFill>
              </a:rPr>
              <a:t>Why </a:t>
            </a:r>
            <a:r>
              <a:rPr i="1" lang="en" sz="1700" u="sng">
                <a:solidFill>
                  <a:srgbClr val="FFFF00"/>
                </a:solidFill>
              </a:rPr>
              <a:t>study exoplanets? </a:t>
            </a:r>
            <a:endParaRPr i="1" sz="1700" u="sng">
              <a:solidFill>
                <a:srgbClr val="FFFF00"/>
              </a:solidFill>
            </a:endParaRPr>
          </a:p>
          <a:p>
            <a:pPr indent="0" lvl="0" marL="0" rtl="0" algn="ctr">
              <a:spcBef>
                <a:spcPts val="0"/>
              </a:spcBef>
              <a:spcAft>
                <a:spcPts val="0"/>
              </a:spcAft>
              <a:buNone/>
            </a:pPr>
            <a:r>
              <a:t/>
            </a:r>
            <a:endParaRPr i="1" sz="1700" u="sng">
              <a:solidFill>
                <a:schemeClr val="lt1"/>
              </a:solidFill>
            </a:endParaRPr>
          </a:p>
          <a:p>
            <a:pPr indent="-336550" lvl="0" marL="457200" rtl="0" algn="l">
              <a:spcBef>
                <a:spcPts val="0"/>
              </a:spcBef>
              <a:spcAft>
                <a:spcPts val="0"/>
              </a:spcAft>
              <a:buClr>
                <a:schemeClr val="lt1"/>
              </a:buClr>
              <a:buSzPts val="1700"/>
              <a:buChar char="●"/>
            </a:pPr>
            <a:r>
              <a:rPr lang="en" sz="1700" u="sng">
                <a:solidFill>
                  <a:schemeClr val="lt1"/>
                </a:solidFill>
              </a:rPr>
              <a:t>To search for life</a:t>
            </a:r>
            <a:r>
              <a:rPr lang="en" sz="1700">
                <a:solidFill>
                  <a:schemeClr val="lt1"/>
                </a:solidFill>
              </a:rPr>
              <a:t> – to find planets containing the right conditions for life. </a:t>
            </a:r>
            <a:endParaRPr sz="1700">
              <a:solidFill>
                <a:schemeClr val="lt1"/>
              </a:solidFill>
            </a:endParaRPr>
          </a:p>
          <a:p>
            <a:pPr indent="-336550" lvl="0" marL="457200" rtl="0" algn="l">
              <a:spcBef>
                <a:spcPts val="0"/>
              </a:spcBef>
              <a:spcAft>
                <a:spcPts val="0"/>
              </a:spcAft>
              <a:buClr>
                <a:schemeClr val="lt1"/>
              </a:buClr>
              <a:buSzPts val="1700"/>
              <a:buChar char="●"/>
            </a:pPr>
            <a:r>
              <a:rPr lang="en" sz="1700" u="sng">
                <a:solidFill>
                  <a:schemeClr val="lt1"/>
                </a:solidFill>
              </a:rPr>
              <a:t>Solar system formation</a:t>
            </a:r>
            <a:r>
              <a:rPr lang="en" sz="1700">
                <a:solidFill>
                  <a:schemeClr val="lt1"/>
                </a:solidFill>
              </a:rPr>
              <a:t> – Comparing planets around different stars helps us understand how solar systems form. </a:t>
            </a:r>
            <a:endParaRPr sz="1700">
              <a:solidFill>
                <a:schemeClr val="lt1"/>
              </a:solidFill>
            </a:endParaRPr>
          </a:p>
          <a:p>
            <a:pPr indent="-336550" lvl="0" marL="457200" rtl="0" algn="l">
              <a:spcBef>
                <a:spcPts val="0"/>
              </a:spcBef>
              <a:spcAft>
                <a:spcPts val="0"/>
              </a:spcAft>
              <a:buClr>
                <a:schemeClr val="lt1"/>
              </a:buClr>
              <a:buSzPts val="1700"/>
              <a:buChar char="●"/>
            </a:pPr>
            <a:r>
              <a:rPr lang="en" sz="1700" u="sng">
                <a:solidFill>
                  <a:schemeClr val="lt1"/>
                </a:solidFill>
              </a:rPr>
              <a:t>Earth-like Planets</a:t>
            </a:r>
            <a:r>
              <a:rPr lang="en" sz="1700">
                <a:solidFill>
                  <a:schemeClr val="lt1"/>
                </a:solidFill>
              </a:rPr>
              <a:t> –  helps engineers understand which planets could support human life.</a:t>
            </a:r>
            <a:endParaRPr sz="1700">
              <a:solidFill>
                <a:schemeClr val="lt1"/>
              </a:solidFill>
            </a:endParaRPr>
          </a:p>
          <a:p>
            <a:pPr indent="-336550" lvl="0" marL="457200" rtl="0" algn="l">
              <a:spcBef>
                <a:spcPts val="0"/>
              </a:spcBef>
              <a:spcAft>
                <a:spcPts val="0"/>
              </a:spcAft>
              <a:buClr>
                <a:schemeClr val="lt1"/>
              </a:buClr>
              <a:buSzPts val="1700"/>
              <a:buChar char="●"/>
            </a:pPr>
            <a:r>
              <a:rPr lang="en" sz="1700" u="sng">
                <a:solidFill>
                  <a:schemeClr val="lt1"/>
                </a:solidFill>
              </a:rPr>
              <a:t>Understand Our Universe</a:t>
            </a:r>
            <a:r>
              <a:rPr lang="en" sz="1700">
                <a:solidFill>
                  <a:schemeClr val="lt1"/>
                </a:solidFill>
              </a:rPr>
              <a:t> – understand just how diverse and dynamic our universe is.  </a:t>
            </a:r>
            <a:endParaRPr sz="1700">
              <a:solidFill>
                <a:schemeClr val="lt1"/>
              </a:solidFill>
            </a:endParaRPr>
          </a:p>
          <a:p>
            <a:pPr indent="0" lvl="0" marL="0" rtl="0" algn="l">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656875" y="621375"/>
            <a:ext cx="8251500" cy="4375800"/>
          </a:xfrm>
          <a:prstGeom prst="rect">
            <a:avLst/>
          </a:prstGeom>
        </p:spPr>
        <p:txBody>
          <a:bodyPr anchorCtr="0" anchor="b" bIns="91425" lIns="91425" spcFirstLastPara="1" rIns="91425" wrap="square" tIns="91425">
            <a:normAutofit/>
          </a:bodyPr>
          <a:lstStyle/>
          <a:p>
            <a:pPr indent="-355600" lvl="0" marL="457200" rtl="0" algn="l">
              <a:spcBef>
                <a:spcPts val="0"/>
              </a:spcBef>
              <a:spcAft>
                <a:spcPts val="0"/>
              </a:spcAft>
              <a:buClr>
                <a:schemeClr val="lt1"/>
              </a:buClr>
              <a:buSzPts val="2000"/>
              <a:buAutoNum type="arabicPeriod"/>
            </a:pPr>
            <a:r>
              <a:rPr lang="en" sz="2000">
                <a:solidFill>
                  <a:schemeClr val="lt1"/>
                </a:solidFill>
              </a:rPr>
              <a:t>Are there any habitable planets?</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As for the planets that are anomalies, how does their mass to radius ratio differ from the majority of planets?</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How strong is the connection between mass and radius?</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b="1" i="1" lang="en" sz="2000">
                <a:solidFill>
                  <a:srgbClr val="FFD966"/>
                </a:solidFill>
                <a:highlight>
                  <a:schemeClr val="dk1"/>
                </a:highlight>
              </a:rPr>
              <a:t>Using Python and pandas, I was able to answer all these questions, and more!</a:t>
            </a:r>
            <a:endParaRPr b="1" i="1" sz="2000">
              <a:solidFill>
                <a:srgbClr val="FFD966"/>
              </a:solidFill>
              <a:highlight>
                <a:schemeClr val="dk1"/>
              </a:highlight>
            </a:endParaRPr>
          </a:p>
          <a:p>
            <a:pPr indent="0" lvl="0" marL="0" rtl="0" algn="l">
              <a:spcBef>
                <a:spcPts val="0"/>
              </a:spcBef>
              <a:spcAft>
                <a:spcPts val="0"/>
              </a:spcAft>
              <a:buNone/>
            </a:pPr>
            <a:r>
              <a:t/>
            </a:r>
            <a:endParaRPr sz="2000">
              <a:solidFill>
                <a:schemeClr val="lt1"/>
              </a:solidFill>
            </a:endParaRPr>
          </a:p>
          <a:p>
            <a:pPr indent="0" lvl="0" marL="457200" rtl="0" algn="l">
              <a:spcBef>
                <a:spcPts val="0"/>
              </a:spcBef>
              <a:spcAft>
                <a:spcPts val="0"/>
              </a:spcAft>
              <a:buNone/>
            </a:pPr>
            <a:r>
              <a:rPr lang="en" sz="2000">
                <a:solidFill>
                  <a:schemeClr val="lt1"/>
                </a:solidFill>
              </a:rPr>
              <a:t> </a:t>
            </a:r>
            <a:endParaRPr sz="2000">
              <a:solidFill>
                <a:schemeClr val="lt1"/>
              </a:solidFill>
            </a:endParaRPr>
          </a:p>
          <a:p>
            <a:pPr indent="0" lvl="0" marL="457200" rtl="0" algn="l">
              <a:spcBef>
                <a:spcPts val="0"/>
              </a:spcBef>
              <a:spcAft>
                <a:spcPts val="0"/>
              </a:spcAft>
              <a:buNone/>
            </a:pPr>
            <a:r>
              <a:t/>
            </a:r>
            <a:endParaRPr sz="2000">
              <a:solidFill>
                <a:schemeClr val="lt1"/>
              </a:solidFill>
            </a:endParaRPr>
          </a:p>
        </p:txBody>
      </p:sp>
      <p:sp>
        <p:nvSpPr>
          <p:cNvPr id="67" name="Google Shape;67;p15"/>
          <p:cNvSpPr txBox="1"/>
          <p:nvPr>
            <p:ph idx="1" type="subTitle"/>
          </p:nvPr>
        </p:nvSpPr>
        <p:spPr>
          <a:xfrm>
            <a:off x="314500" y="239550"/>
            <a:ext cx="6912300" cy="876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3500">
                <a:solidFill>
                  <a:srgbClr val="FFFF00"/>
                </a:solidFill>
              </a:rPr>
              <a:t>Questions</a:t>
            </a:r>
            <a:endParaRPr sz="3500">
              <a:solidFill>
                <a:srgbClr val="FFFF00"/>
              </a:solidFill>
            </a:endParaRPr>
          </a:p>
          <a:p>
            <a:pPr indent="0" lvl="0" marL="0" rtl="0" algn="ctr">
              <a:spcBef>
                <a:spcPts val="0"/>
              </a:spcBef>
              <a:spcAft>
                <a:spcPts val="0"/>
              </a:spcAft>
              <a:buNone/>
            </a:pPr>
            <a:r>
              <a:rPr lang="en" sz="1200"/>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9856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solidFill>
                  <a:srgbClr val="FFFF00"/>
                </a:solidFill>
              </a:rPr>
              <a:t>Project Objectives</a:t>
            </a:r>
            <a:endParaRPr sz="3500">
              <a:solidFill>
                <a:srgbClr val="FFFF00"/>
              </a:solidFill>
            </a:endParaRPr>
          </a:p>
        </p:txBody>
      </p:sp>
      <p:sp>
        <p:nvSpPr>
          <p:cNvPr id="73" name="Google Shape;73;p16"/>
          <p:cNvSpPr txBox="1"/>
          <p:nvPr>
            <p:ph idx="1" type="subTitle"/>
          </p:nvPr>
        </p:nvSpPr>
        <p:spPr>
          <a:xfrm>
            <a:off x="311700" y="1147575"/>
            <a:ext cx="8832300" cy="12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7200">
                <a:solidFill>
                  <a:schemeClr val="lt1"/>
                </a:solidFill>
              </a:rPr>
              <a:t>Analyze graphs of exoplanet mass, radius, and orbital period generated through Python coding.</a:t>
            </a:r>
            <a:br>
              <a:rPr lang="en" sz="7200">
                <a:solidFill>
                  <a:schemeClr val="lt1"/>
                </a:solidFill>
              </a:rPr>
            </a:br>
            <a:endParaRPr sz="7200">
              <a:solidFill>
                <a:schemeClr val="lt1"/>
              </a:solidFill>
            </a:endParaRPr>
          </a:p>
          <a:p>
            <a:pPr indent="0" lvl="0" marL="0" rtl="0" algn="l">
              <a:spcBef>
                <a:spcPts val="0"/>
              </a:spcBef>
              <a:spcAft>
                <a:spcPts val="0"/>
              </a:spcAft>
              <a:buClr>
                <a:schemeClr val="dk1"/>
              </a:buClr>
              <a:buSzPts val="275"/>
              <a:buFont typeface="Arial"/>
              <a:buNone/>
            </a:pPr>
            <a:r>
              <a:rPr lang="en" sz="7200">
                <a:solidFill>
                  <a:schemeClr val="lt1"/>
                </a:solidFill>
              </a:rPr>
              <a:t>Create 3 clusters of exoplanets based on shared characteristics: mass, radius, and orbital period.</a:t>
            </a:r>
            <a:br>
              <a:rPr lang="en" sz="7200">
                <a:solidFill>
                  <a:schemeClr val="lt1"/>
                </a:solidFill>
              </a:rPr>
            </a:br>
            <a:endParaRPr sz="7200">
              <a:solidFill>
                <a:schemeClr val="lt1"/>
              </a:solidFill>
            </a:endParaRPr>
          </a:p>
          <a:p>
            <a:pPr indent="0" lvl="0" marL="0" rtl="0" algn="l">
              <a:spcBef>
                <a:spcPts val="0"/>
              </a:spcBef>
              <a:spcAft>
                <a:spcPts val="0"/>
              </a:spcAft>
              <a:buClr>
                <a:schemeClr val="dk1"/>
              </a:buClr>
              <a:buSzPts val="275"/>
              <a:buFont typeface="Arial"/>
              <a:buNone/>
            </a:pPr>
            <a:r>
              <a:rPr lang="en" sz="7200">
                <a:solidFill>
                  <a:schemeClr val="lt1"/>
                </a:solidFill>
              </a:rPr>
              <a:t>Identify how strong the relationship is between mass and radius.</a:t>
            </a:r>
            <a:br>
              <a:rPr lang="en" sz="7200">
                <a:solidFill>
                  <a:schemeClr val="lt1"/>
                </a:solidFill>
              </a:rPr>
            </a:br>
            <a:endParaRPr sz="7200">
              <a:solidFill>
                <a:schemeClr val="lt1"/>
              </a:solidFill>
            </a:endParaRPr>
          </a:p>
          <a:p>
            <a:pPr indent="0" lvl="0" marL="0" rtl="0" algn="l">
              <a:spcBef>
                <a:spcPts val="0"/>
              </a:spcBef>
              <a:spcAft>
                <a:spcPts val="0"/>
              </a:spcAft>
              <a:buClr>
                <a:schemeClr val="dk1"/>
              </a:buClr>
              <a:buSzPts val="275"/>
              <a:buFont typeface="Arial"/>
              <a:buNone/>
            </a:pPr>
            <a:r>
              <a:rPr lang="en" sz="7200">
                <a:solidFill>
                  <a:schemeClr val="lt1"/>
                </a:solidFill>
              </a:rPr>
              <a:t>Detect anomalies in the mass-to-radius ratios of exoplanets.</a:t>
            </a:r>
            <a:br>
              <a:rPr lang="en" sz="7200">
                <a:solidFill>
                  <a:schemeClr val="lt1"/>
                </a:solidFill>
              </a:rPr>
            </a:br>
            <a:endParaRPr sz="7200">
              <a:solidFill>
                <a:schemeClr val="lt1"/>
              </a:solidFill>
            </a:endParaRPr>
          </a:p>
          <a:p>
            <a:pPr indent="0" lvl="0" marL="0" rtl="0" algn="l">
              <a:spcBef>
                <a:spcPts val="0"/>
              </a:spcBef>
              <a:spcAft>
                <a:spcPts val="0"/>
              </a:spcAft>
              <a:buClr>
                <a:schemeClr val="dk1"/>
              </a:buClr>
              <a:buSzPts val="275"/>
              <a:buFont typeface="Arial"/>
              <a:buNone/>
            </a:pPr>
            <a:r>
              <a:rPr lang="en" sz="7200">
                <a:solidFill>
                  <a:schemeClr val="lt1"/>
                </a:solidFill>
              </a:rPr>
              <a:t>Search for potentially habitable planets based on these analyses.</a:t>
            </a:r>
            <a:endParaRPr sz="7200">
              <a:solidFill>
                <a:schemeClr val="lt1"/>
              </a:solidFill>
            </a:endParaRPr>
          </a:p>
          <a:p>
            <a:pPr indent="0" lvl="0" marL="0" rtl="0" algn="l">
              <a:spcBef>
                <a:spcPts val="0"/>
              </a:spcBef>
              <a:spcAft>
                <a:spcPts val="0"/>
              </a:spcAft>
              <a:buNone/>
            </a:pPr>
            <a:r>
              <a:t/>
            </a:r>
            <a:endParaRPr sz="7200">
              <a:solidFill>
                <a:schemeClr val="lt1"/>
              </a:solidFill>
            </a:endParaRPr>
          </a:p>
          <a:p>
            <a:pPr indent="0" lvl="0" marL="0" rtl="0" algn="l">
              <a:spcBef>
                <a:spcPts val="0"/>
              </a:spcBef>
              <a:spcAft>
                <a:spcPts val="0"/>
              </a:spcAft>
              <a:buNone/>
            </a:pPr>
            <a:r>
              <a:rPr lang="en" sz="1700">
                <a:solidFill>
                  <a:schemeClr val="lt1"/>
                </a:solidFill>
              </a:rPr>
              <a:t> </a:t>
            </a:r>
            <a:endParaRPr sz="1700">
              <a:solidFill>
                <a:schemeClr val="lt1"/>
              </a:solidFill>
            </a:endParaRPr>
          </a:p>
          <a:p>
            <a:pPr indent="0" lvl="0" marL="0" rtl="0" algn="l">
              <a:spcBef>
                <a:spcPts val="0"/>
              </a:spcBef>
              <a:spcAft>
                <a:spcPts val="0"/>
              </a:spcAft>
              <a:buNone/>
            </a:pPr>
            <a:r>
              <a:t/>
            </a:r>
            <a:endParaRPr sz="17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159525" y="333700"/>
            <a:ext cx="8520600" cy="65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rgbClr val="FFFF00"/>
                </a:solidFill>
              </a:rPr>
              <a:t>About The Data</a:t>
            </a:r>
            <a:endParaRPr sz="3500">
              <a:solidFill>
                <a:srgbClr val="FFFF00"/>
              </a:solidFill>
            </a:endParaRPr>
          </a:p>
        </p:txBody>
      </p:sp>
      <p:sp>
        <p:nvSpPr>
          <p:cNvPr id="79" name="Google Shape;79;p17"/>
          <p:cNvSpPr txBox="1"/>
          <p:nvPr>
            <p:ph idx="1" type="subTitle"/>
          </p:nvPr>
        </p:nvSpPr>
        <p:spPr>
          <a:xfrm>
            <a:off x="311700" y="1088850"/>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910">
                <a:solidFill>
                  <a:schemeClr val="lt1"/>
                </a:solidFill>
              </a:rPr>
              <a:t>The datasets used for this project came from two sources: NASA Exoplanet Query and Catalogue of Exoplanets (from EU).</a:t>
            </a:r>
            <a:endParaRPr sz="1910">
              <a:solidFill>
                <a:schemeClr val="lt1"/>
              </a:solidFill>
            </a:endParaRPr>
          </a:p>
          <a:p>
            <a:pPr indent="0" lvl="0" marL="0" rtl="0" algn="l">
              <a:lnSpc>
                <a:spcPct val="80000"/>
              </a:lnSpc>
              <a:spcBef>
                <a:spcPts val="0"/>
              </a:spcBef>
              <a:spcAft>
                <a:spcPts val="0"/>
              </a:spcAft>
              <a:buSzPts val="358"/>
              <a:buNone/>
            </a:pPr>
            <a:r>
              <a:t/>
            </a:r>
            <a:endParaRPr sz="1910">
              <a:solidFill>
                <a:schemeClr val="lt1"/>
              </a:solidFill>
            </a:endParaRPr>
          </a:p>
          <a:p>
            <a:pPr indent="0" lvl="0" marL="0" rtl="0" algn="l">
              <a:lnSpc>
                <a:spcPct val="80000"/>
              </a:lnSpc>
              <a:spcBef>
                <a:spcPts val="0"/>
              </a:spcBef>
              <a:spcAft>
                <a:spcPts val="0"/>
              </a:spcAft>
              <a:buSzPts val="358"/>
              <a:buNone/>
            </a:pPr>
            <a:r>
              <a:rPr lang="en" sz="1910">
                <a:solidFill>
                  <a:schemeClr val="lt1"/>
                </a:solidFill>
              </a:rPr>
              <a:t>The key properties studied were mass, radius, orbital period, star distance, density, star mass, and star radius. </a:t>
            </a:r>
            <a:endParaRPr sz="1910">
              <a:solidFill>
                <a:schemeClr val="lt1"/>
              </a:solidFill>
            </a:endParaRPr>
          </a:p>
          <a:p>
            <a:pPr indent="0" lvl="0" marL="0" rtl="0" algn="l">
              <a:lnSpc>
                <a:spcPct val="80000"/>
              </a:lnSpc>
              <a:spcBef>
                <a:spcPts val="0"/>
              </a:spcBef>
              <a:spcAft>
                <a:spcPts val="0"/>
              </a:spcAft>
              <a:buSzPts val="358"/>
              <a:buNone/>
            </a:pPr>
            <a:r>
              <a:t/>
            </a:r>
            <a:endParaRPr sz="1910">
              <a:solidFill>
                <a:schemeClr val="lt1"/>
              </a:solidFill>
            </a:endParaRPr>
          </a:p>
          <a:p>
            <a:pPr indent="0" lvl="0" marL="0" rtl="0" algn="l">
              <a:lnSpc>
                <a:spcPct val="80000"/>
              </a:lnSpc>
              <a:spcBef>
                <a:spcPts val="0"/>
              </a:spcBef>
              <a:spcAft>
                <a:spcPts val="0"/>
              </a:spcAft>
              <a:buSzPts val="358"/>
              <a:buNone/>
            </a:pPr>
            <a:r>
              <a:rPr lang="en" sz="1910">
                <a:solidFill>
                  <a:schemeClr val="lt1"/>
                </a:solidFill>
              </a:rPr>
              <a:t>Some of the data contained missing values, so I </a:t>
            </a:r>
            <a:r>
              <a:rPr lang="en" sz="1910">
                <a:solidFill>
                  <a:schemeClr val="lt1"/>
                </a:solidFill>
              </a:rPr>
              <a:t>eliminated</a:t>
            </a:r>
            <a:r>
              <a:rPr lang="en" sz="1910">
                <a:solidFill>
                  <a:schemeClr val="lt1"/>
                </a:solidFill>
              </a:rPr>
              <a:t> those entire rows for more accuracy.  </a:t>
            </a:r>
            <a:endParaRPr sz="191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8"/>
          <p:cNvSpPr txBox="1"/>
          <p:nvPr>
            <p:ph type="ctrTitle"/>
          </p:nvPr>
        </p:nvSpPr>
        <p:spPr>
          <a:xfrm>
            <a:off x="571300" y="-699100"/>
            <a:ext cx="7070400" cy="129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FFFF00"/>
                </a:solidFill>
              </a:rPr>
              <a:t>Exploring the Data</a:t>
            </a:r>
            <a:endParaRPr sz="3000">
              <a:solidFill>
                <a:srgbClr val="FFFF00"/>
              </a:solidFill>
            </a:endParaRPr>
          </a:p>
        </p:txBody>
      </p:sp>
      <p:sp>
        <p:nvSpPr>
          <p:cNvPr id="85" name="Google Shape;85;p18"/>
          <p:cNvSpPr txBox="1"/>
          <p:nvPr>
            <p:ph idx="1" type="subTitle"/>
          </p:nvPr>
        </p:nvSpPr>
        <p:spPr>
          <a:xfrm>
            <a:off x="571300" y="552925"/>
            <a:ext cx="8495700" cy="67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rPr>
              <a:t>I developed Python code (K-Means algorithm) utilizing the pandas library to analyze data from the Catalogue</a:t>
            </a:r>
            <a:r>
              <a:rPr lang="en" sz="5600">
                <a:solidFill>
                  <a:schemeClr val="lt1"/>
                </a:solidFill>
              </a:rPr>
              <a:t> of Exoplanets (.csv) by splitting all the planets into three clusters: Cluster 0, Cluster 1, and Cluster 2. Each cluster had similar properties in mass, radius, and orbital period. </a:t>
            </a:r>
            <a:endParaRPr sz="5600">
              <a:solidFill>
                <a:schemeClr val="lt1"/>
              </a:solidFill>
            </a:endParaRPr>
          </a:p>
          <a:p>
            <a:pPr indent="0" lvl="0" marL="0" rtl="0" algn="l">
              <a:spcBef>
                <a:spcPts val="0"/>
              </a:spcBef>
              <a:spcAft>
                <a:spcPts val="0"/>
              </a:spcAft>
              <a:buNone/>
            </a:pPr>
            <a:r>
              <a:t/>
            </a:r>
            <a:endParaRPr sz="1300"/>
          </a:p>
          <a:p>
            <a:pPr indent="0" lvl="0" marL="0" rtl="0" algn="ctr">
              <a:spcBef>
                <a:spcPts val="0"/>
              </a:spcBef>
              <a:spcAft>
                <a:spcPts val="0"/>
              </a:spcAft>
              <a:buNone/>
            </a:pPr>
            <a:r>
              <a:rPr lang="en" sz="2300"/>
              <a:t>  </a:t>
            </a:r>
            <a:endParaRPr sz="2300"/>
          </a:p>
        </p:txBody>
      </p:sp>
      <p:pic>
        <p:nvPicPr>
          <p:cNvPr id="86" name="Google Shape;86;p18"/>
          <p:cNvPicPr preferRelativeResize="0"/>
          <p:nvPr/>
        </p:nvPicPr>
        <p:blipFill>
          <a:blip r:embed="rId3">
            <a:alphaModFix/>
          </a:blip>
          <a:stretch>
            <a:fillRect/>
          </a:stretch>
        </p:blipFill>
        <p:spPr>
          <a:xfrm>
            <a:off x="1174275" y="1392775"/>
            <a:ext cx="6725573" cy="3339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ctrTitle"/>
          </p:nvPr>
        </p:nvSpPr>
        <p:spPr>
          <a:xfrm>
            <a:off x="235608" y="-1469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solidFill>
                  <a:srgbClr val="FFFF00"/>
                </a:solidFill>
              </a:rPr>
              <a:t>Planet’s Mass, Radius &amp; Orbital Period</a:t>
            </a:r>
            <a:endParaRPr sz="2800">
              <a:solidFill>
                <a:srgbClr val="FFFF00"/>
              </a:solidFill>
            </a:endParaRPr>
          </a:p>
        </p:txBody>
      </p:sp>
      <p:sp>
        <p:nvSpPr>
          <p:cNvPr id="92" name="Google Shape;92;p19"/>
          <p:cNvSpPr txBox="1"/>
          <p:nvPr>
            <p:ph idx="1" type="subTitle"/>
          </p:nvPr>
        </p:nvSpPr>
        <p:spPr>
          <a:xfrm>
            <a:off x="2027800" y="4442050"/>
            <a:ext cx="4053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solidFill>
                  <a:schemeClr val="lt1"/>
                </a:solidFill>
              </a:rPr>
              <a:t>Histogram of mass and radius, with clusters. </a:t>
            </a:r>
            <a:r>
              <a:rPr lang="en" sz="1200">
                <a:solidFill>
                  <a:schemeClr val="lt1"/>
                </a:solidFill>
              </a:rPr>
              <a:t> </a:t>
            </a:r>
            <a:endParaRPr sz="1200">
              <a:solidFill>
                <a:schemeClr val="lt1"/>
              </a:solidFill>
            </a:endParaRPr>
          </a:p>
        </p:txBody>
      </p:sp>
      <p:sp>
        <p:nvSpPr>
          <p:cNvPr id="93" name="Google Shape;93;p19"/>
          <p:cNvSpPr txBox="1"/>
          <p:nvPr/>
        </p:nvSpPr>
        <p:spPr>
          <a:xfrm>
            <a:off x="1084350" y="674625"/>
            <a:ext cx="6975300" cy="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Then, I developed Python code </a:t>
            </a:r>
            <a:r>
              <a:rPr lang="en" sz="1700">
                <a:solidFill>
                  <a:schemeClr val="lt1"/>
                </a:solidFill>
              </a:rPr>
              <a:t>(matplotlib) </a:t>
            </a:r>
            <a:r>
              <a:rPr lang="en" sz="1700">
                <a:solidFill>
                  <a:schemeClr val="lt1"/>
                </a:solidFill>
              </a:rPr>
              <a:t>using pandas to visualize the similar properties of each cluster through graphical representations.</a:t>
            </a:r>
            <a:endParaRPr sz="1700">
              <a:solidFill>
                <a:schemeClr val="lt1"/>
              </a:solidFill>
            </a:endParaRPr>
          </a:p>
        </p:txBody>
      </p:sp>
      <p:pic>
        <p:nvPicPr>
          <p:cNvPr id="94" name="Google Shape;94;p19"/>
          <p:cNvPicPr preferRelativeResize="0"/>
          <p:nvPr/>
        </p:nvPicPr>
        <p:blipFill>
          <a:blip r:embed="rId4">
            <a:alphaModFix/>
          </a:blip>
          <a:stretch>
            <a:fillRect/>
          </a:stretch>
        </p:blipFill>
        <p:spPr>
          <a:xfrm>
            <a:off x="1864335" y="1420625"/>
            <a:ext cx="4534955" cy="31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311708" y="-15458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solidFill>
                  <a:srgbClr val="FFFF00"/>
                </a:solidFill>
              </a:rPr>
              <a:t>Clusters</a:t>
            </a:r>
            <a:endParaRPr sz="2800">
              <a:solidFill>
                <a:srgbClr val="FFFF00"/>
              </a:solidFill>
            </a:endParaRPr>
          </a:p>
        </p:txBody>
      </p:sp>
      <p:sp>
        <p:nvSpPr>
          <p:cNvPr id="100" name="Google Shape;100;p20"/>
          <p:cNvSpPr txBox="1"/>
          <p:nvPr/>
        </p:nvSpPr>
        <p:spPr>
          <a:xfrm>
            <a:off x="1574100" y="4600200"/>
            <a:ext cx="59958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Shows Cluster 0 and Cluster 1, and the orbital periods of these clusters. </a:t>
            </a:r>
            <a:endParaRPr>
              <a:solidFill>
                <a:schemeClr val="lt1"/>
              </a:solidFill>
            </a:endParaRPr>
          </a:p>
        </p:txBody>
      </p:sp>
      <p:sp>
        <p:nvSpPr>
          <p:cNvPr id="101" name="Google Shape;101;p20"/>
          <p:cNvSpPr txBox="1"/>
          <p:nvPr/>
        </p:nvSpPr>
        <p:spPr>
          <a:xfrm>
            <a:off x="1379675" y="410875"/>
            <a:ext cx="59958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Additionally, I implemented Python code </a:t>
            </a:r>
            <a:r>
              <a:rPr lang="en">
                <a:solidFill>
                  <a:schemeClr val="lt1"/>
                </a:solidFill>
              </a:rPr>
              <a:t>(matplotlib &amp; K-Means algorithm)  </a:t>
            </a:r>
            <a:r>
              <a:rPr lang="en">
                <a:solidFill>
                  <a:schemeClr val="lt1"/>
                </a:solidFill>
              </a:rPr>
              <a:t>with pandas to illustrate all the orbital periods within each cluster.</a:t>
            </a:r>
            <a:endParaRPr>
              <a:solidFill>
                <a:schemeClr val="lt1"/>
              </a:solidFill>
            </a:endParaRPr>
          </a:p>
        </p:txBody>
      </p:sp>
      <p:pic>
        <p:nvPicPr>
          <p:cNvPr id="102" name="Google Shape;102;p20"/>
          <p:cNvPicPr preferRelativeResize="0"/>
          <p:nvPr/>
        </p:nvPicPr>
        <p:blipFill>
          <a:blip r:embed="rId4">
            <a:alphaModFix/>
          </a:blip>
          <a:stretch>
            <a:fillRect/>
          </a:stretch>
        </p:blipFill>
        <p:spPr>
          <a:xfrm>
            <a:off x="1613038" y="1141675"/>
            <a:ext cx="5841064" cy="345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txBox="1"/>
          <p:nvPr>
            <p:ph type="ctrTitle"/>
          </p:nvPr>
        </p:nvSpPr>
        <p:spPr>
          <a:xfrm>
            <a:off x="-548092" y="-1317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300">
                <a:solidFill>
                  <a:schemeClr val="accent6"/>
                </a:solidFill>
              </a:rPr>
              <a:t> Mass vs. Radius</a:t>
            </a:r>
            <a:endParaRPr sz="2300">
              <a:solidFill>
                <a:schemeClr val="accent6"/>
              </a:solidFill>
            </a:endParaRPr>
          </a:p>
        </p:txBody>
      </p:sp>
      <p:sp>
        <p:nvSpPr>
          <p:cNvPr id="108" name="Google Shape;108;p21"/>
          <p:cNvSpPr txBox="1"/>
          <p:nvPr>
            <p:ph idx="1" type="subTitle"/>
          </p:nvPr>
        </p:nvSpPr>
        <p:spPr>
          <a:xfrm>
            <a:off x="1267675" y="4700475"/>
            <a:ext cx="5773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solidFill>
                  <a:schemeClr val="lt1"/>
                </a:solidFill>
              </a:rPr>
              <a:t>Scatterplot of mass and radius, without clusters.  </a:t>
            </a:r>
            <a:endParaRPr sz="1200">
              <a:solidFill>
                <a:schemeClr val="lt1"/>
              </a:solidFill>
            </a:endParaRPr>
          </a:p>
        </p:txBody>
      </p:sp>
      <p:sp>
        <p:nvSpPr>
          <p:cNvPr id="109" name="Google Shape;109;p21"/>
          <p:cNvSpPr txBox="1"/>
          <p:nvPr/>
        </p:nvSpPr>
        <p:spPr>
          <a:xfrm>
            <a:off x="1159075" y="568125"/>
            <a:ext cx="57294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I created Python code (</a:t>
            </a:r>
            <a:r>
              <a:rPr lang="en" sz="1500">
                <a:solidFill>
                  <a:schemeClr val="lt1"/>
                </a:solidFill>
              </a:rPr>
              <a:t>matplotlib</a:t>
            </a:r>
            <a:r>
              <a:rPr lang="en" sz="1500">
                <a:solidFill>
                  <a:schemeClr val="lt1"/>
                </a:solidFill>
              </a:rPr>
              <a:t> )using the pandas library to graph the mass and radius of all the planets. </a:t>
            </a:r>
            <a:endParaRPr sz="1500">
              <a:solidFill>
                <a:schemeClr val="lt1"/>
              </a:solidFill>
            </a:endParaRPr>
          </a:p>
        </p:txBody>
      </p:sp>
      <p:pic>
        <p:nvPicPr>
          <p:cNvPr id="110" name="Google Shape;110;p21"/>
          <p:cNvPicPr preferRelativeResize="0"/>
          <p:nvPr/>
        </p:nvPicPr>
        <p:blipFill>
          <a:blip r:embed="rId4">
            <a:alphaModFix/>
          </a:blip>
          <a:stretch>
            <a:fillRect/>
          </a:stretch>
        </p:blipFill>
        <p:spPr>
          <a:xfrm>
            <a:off x="1210025" y="1397925"/>
            <a:ext cx="5759805" cy="337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