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League Spartan" charset="1" panose="00000800000000000000"/>
      <p:regular r:id="rId26"/>
    </p:embeddedFont>
    <p:embeddedFont>
      <p:font typeface="Canva Sans Bold" charset="1" panose="020B0803030501040103"/>
      <p:regular r:id="rId27"/>
    </p:embeddedFont>
    <p:embeddedFont>
      <p:font typeface="Klein Bold" charset="1" panose="02000503060000020004"/>
      <p:regular r:id="rId28"/>
    </p:embeddedFont>
    <p:embeddedFont>
      <p:font typeface="Helios Bold" charset="1" panose="020B0704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82191" y="-1657016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2" y="0"/>
                </a:lnTo>
                <a:lnTo>
                  <a:pt x="5764382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76570" y="180166"/>
            <a:ext cx="10223303" cy="1697068"/>
          </a:xfrm>
          <a:custGeom>
            <a:avLst/>
            <a:gdLst/>
            <a:ahLst/>
            <a:cxnLst/>
            <a:rect r="r" b="b" t="t" l="l"/>
            <a:pathLst>
              <a:path h="1697068" w="10223303">
                <a:moveTo>
                  <a:pt x="0" y="0"/>
                </a:moveTo>
                <a:lnTo>
                  <a:pt x="10223302" y="0"/>
                </a:lnTo>
                <a:lnTo>
                  <a:pt x="10223302" y="1697068"/>
                </a:lnTo>
                <a:lnTo>
                  <a:pt x="0" y="16970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3177" y="2286241"/>
            <a:ext cx="8330089" cy="56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2"/>
              </a:lnSpc>
            </a:pPr>
            <a:r>
              <a:rPr lang="en-US" sz="3352">
                <a:solidFill>
                  <a:srgbClr val="104A9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Department of Computer Engineering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0486" y="3229797"/>
            <a:ext cx="8607028" cy="762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64"/>
              </a:lnSpc>
              <a:spcBef>
                <a:spcPct val="0"/>
              </a:spcBef>
            </a:pPr>
            <a:r>
              <a:rPr lang="en-US" b="true" sz="447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Presentation on:-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488367"/>
            <a:ext cx="18288000" cy="2426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6"/>
              </a:lnSpc>
            </a:pPr>
            <a:r>
              <a:rPr lang="en-US" sz="46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Drug Repurposing-</a:t>
            </a:r>
          </a:p>
          <a:p>
            <a:pPr algn="ctr">
              <a:lnSpc>
                <a:spcPts val="6456"/>
              </a:lnSpc>
            </a:pPr>
            <a:r>
              <a:rPr lang="en-US" sz="46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Drug-Target Interaction Prediction</a:t>
            </a:r>
          </a:p>
          <a:p>
            <a:pPr algn="ctr">
              <a:lnSpc>
                <a:spcPts val="645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977245"/>
            <a:ext cx="4640699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4A2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Omkar Ingole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Shreeyash Gaiki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Chaitreya Shrawankar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 Khaut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179672" y="5618736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47514" y="6977245"/>
            <a:ext cx="318742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Guide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Dr. Dipak Wajgi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Implementation Module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6903" y="2520822"/>
            <a:ext cx="16222397" cy="5612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Input: Protein sequence for P53: `MFVRITAPSTEGVSMMEMETQ...` (shortened for demonstration).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Convert Sequence to Embedding: Use a pre-trained language model like ProtBERT or ESM-2 to transform the amino acid sequence into an embedded vector.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Embedding Purpose: The model converts the sequence into a dense, fixed-length vector that captures the protein's biochemical and biophysical properties.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Output: A fixed-length embedding vector representing the protein's sequence and properties.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Implementation Module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685302"/>
            <a:ext cx="16222397" cy="817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Output: Predicting Interaction Strength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model's output will be a single value indicating the interaction strength or binding affinity between the drug and protein target.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 metrics include: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Binding Affinity (Ki): Lower values indicate stronger binding.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IC50 (Half-Maximal Inhibitory Concentration): Lower values indicate a more potent interaction.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Output for DTI Model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Suppose the model is predicting interaction strength for Aspirin with P53 protein: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Combined Input Vector: [0, 1, 0, ..., 0.12, -0.35, 0.78, ..., 0.09]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Output: 0.85 (Strong Interaction)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model can be evaluated using standard metrics like Mean Squared Error (MSE) for regression tasks or Accuracy / F1-Score for classification tasks, depending on the type of DTI prediction.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684338"/>
            <a:ext cx="3086100" cy="1616514"/>
            <a:chOff x="0" y="0"/>
            <a:chExt cx="812800" cy="42574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25748"/>
            </a:xfrm>
            <a:custGeom>
              <a:avLst/>
              <a:gdLst/>
              <a:ahLst/>
              <a:cxnLst/>
              <a:rect r="r" b="b" t="t" l="l"/>
              <a:pathLst>
                <a:path h="42574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97808"/>
                  </a:lnTo>
                  <a:cubicBezTo>
                    <a:pt x="812800" y="331740"/>
                    <a:pt x="799321" y="364282"/>
                    <a:pt x="775327" y="388276"/>
                  </a:cubicBezTo>
                  <a:cubicBezTo>
                    <a:pt x="751333" y="412269"/>
                    <a:pt x="718791" y="425748"/>
                    <a:pt x="684859" y="425748"/>
                  </a:cubicBezTo>
                  <a:lnTo>
                    <a:pt x="127941" y="425748"/>
                  </a:lnTo>
                  <a:cubicBezTo>
                    <a:pt x="94009" y="425748"/>
                    <a:pt x="61467" y="412269"/>
                    <a:pt x="37473" y="388276"/>
                  </a:cubicBezTo>
                  <a:cubicBezTo>
                    <a:pt x="13479" y="364282"/>
                    <a:pt x="0" y="331740"/>
                    <a:pt x="0" y="29780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473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Drug SMILES</a:t>
              </a:r>
            </a:p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CC(=O)OC1=CC=C...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863161"/>
            <a:ext cx="3086100" cy="1616514"/>
            <a:chOff x="0" y="0"/>
            <a:chExt cx="812800" cy="4257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425748"/>
            </a:xfrm>
            <a:custGeom>
              <a:avLst/>
              <a:gdLst/>
              <a:ahLst/>
              <a:cxnLst/>
              <a:rect r="r" b="b" t="t" l="l"/>
              <a:pathLst>
                <a:path h="42574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97808"/>
                  </a:lnTo>
                  <a:cubicBezTo>
                    <a:pt x="812800" y="331740"/>
                    <a:pt x="799321" y="364282"/>
                    <a:pt x="775327" y="388276"/>
                  </a:cubicBezTo>
                  <a:cubicBezTo>
                    <a:pt x="751333" y="412269"/>
                    <a:pt x="718791" y="425748"/>
                    <a:pt x="684859" y="425748"/>
                  </a:cubicBezTo>
                  <a:lnTo>
                    <a:pt x="127941" y="425748"/>
                  </a:lnTo>
                  <a:cubicBezTo>
                    <a:pt x="94009" y="425748"/>
                    <a:pt x="61467" y="412269"/>
                    <a:pt x="37473" y="388276"/>
                  </a:cubicBezTo>
                  <a:cubicBezTo>
                    <a:pt x="13479" y="364282"/>
                    <a:pt x="0" y="331740"/>
                    <a:pt x="0" y="297808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FE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473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Protein Sequence</a:t>
              </a:r>
            </a:p>
            <a:p>
              <a:pPr algn="ctr">
                <a:lnSpc>
                  <a:spcPts val="3219"/>
                </a:lnSpc>
                <a:spcBef>
                  <a:spcPct val="0"/>
                </a:spcBef>
              </a:pPr>
              <a:r>
                <a:rPr lang="en-US" b="true" sz="22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MFVRITAPSTEGVS....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42657" y="4119226"/>
            <a:ext cx="5357279" cy="1104385"/>
            <a:chOff x="0" y="0"/>
            <a:chExt cx="1410971" cy="29086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0971" cy="290867"/>
            </a:xfrm>
            <a:custGeom>
              <a:avLst/>
              <a:gdLst/>
              <a:ahLst/>
              <a:cxnLst/>
              <a:rect r="r" b="b" t="t" l="l"/>
              <a:pathLst>
                <a:path h="290867" w="1410971">
                  <a:moveTo>
                    <a:pt x="73701" y="0"/>
                  </a:moveTo>
                  <a:lnTo>
                    <a:pt x="1337269" y="0"/>
                  </a:lnTo>
                  <a:cubicBezTo>
                    <a:pt x="1377973" y="0"/>
                    <a:pt x="1410971" y="32997"/>
                    <a:pt x="1410971" y="73701"/>
                  </a:cubicBezTo>
                  <a:lnTo>
                    <a:pt x="1410971" y="217166"/>
                  </a:lnTo>
                  <a:cubicBezTo>
                    <a:pt x="1410971" y="257870"/>
                    <a:pt x="1377973" y="290867"/>
                    <a:pt x="1337269" y="290867"/>
                  </a:cubicBezTo>
                  <a:lnTo>
                    <a:pt x="73701" y="290867"/>
                  </a:lnTo>
                  <a:cubicBezTo>
                    <a:pt x="54154" y="290867"/>
                    <a:pt x="35408" y="283102"/>
                    <a:pt x="21587" y="269280"/>
                  </a:cubicBezTo>
                  <a:cubicBezTo>
                    <a:pt x="7765" y="255459"/>
                    <a:pt x="0" y="236712"/>
                    <a:pt x="0" y="217166"/>
                  </a:cubicBezTo>
                  <a:lnTo>
                    <a:pt x="0" y="73701"/>
                  </a:lnTo>
                  <a:cubicBezTo>
                    <a:pt x="0" y="32997"/>
                    <a:pt x="32997" y="0"/>
                    <a:pt x="73701" y="0"/>
                  </a:cubicBezTo>
                  <a:close/>
                </a:path>
              </a:pathLst>
            </a:custGeom>
            <a:solidFill>
              <a:srgbClr val="FE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10971" cy="328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Embedded Sequence</a:t>
              </a: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[-0.094  -0.092 ... -0.00 -0.045 0.078]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789718" y="2162890"/>
            <a:ext cx="4154890" cy="1104385"/>
            <a:chOff x="0" y="0"/>
            <a:chExt cx="1094292" cy="2908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94292" cy="290867"/>
            </a:xfrm>
            <a:custGeom>
              <a:avLst/>
              <a:gdLst/>
              <a:ahLst/>
              <a:cxnLst/>
              <a:rect r="r" b="b" t="t" l="l"/>
              <a:pathLst>
                <a:path h="290867" w="1094292">
                  <a:moveTo>
                    <a:pt x="95030" y="0"/>
                  </a:moveTo>
                  <a:lnTo>
                    <a:pt x="999262" y="0"/>
                  </a:lnTo>
                  <a:cubicBezTo>
                    <a:pt x="1024466" y="0"/>
                    <a:pt x="1048637" y="10012"/>
                    <a:pt x="1066458" y="27834"/>
                  </a:cubicBezTo>
                  <a:cubicBezTo>
                    <a:pt x="1084280" y="45655"/>
                    <a:pt x="1094292" y="69826"/>
                    <a:pt x="1094292" y="95030"/>
                  </a:cubicBezTo>
                  <a:lnTo>
                    <a:pt x="1094292" y="195837"/>
                  </a:lnTo>
                  <a:cubicBezTo>
                    <a:pt x="1094292" y="248321"/>
                    <a:pt x="1051746" y="290867"/>
                    <a:pt x="999262" y="290867"/>
                  </a:cubicBezTo>
                  <a:lnTo>
                    <a:pt x="95030" y="290867"/>
                  </a:lnTo>
                  <a:cubicBezTo>
                    <a:pt x="69826" y="290867"/>
                    <a:pt x="45655" y="280855"/>
                    <a:pt x="27834" y="263033"/>
                  </a:cubicBezTo>
                  <a:cubicBezTo>
                    <a:pt x="10012" y="245212"/>
                    <a:pt x="0" y="221041"/>
                    <a:pt x="0" y="195837"/>
                  </a:cubicBezTo>
                  <a:lnTo>
                    <a:pt x="0" y="95030"/>
                  </a:lnTo>
                  <a:cubicBezTo>
                    <a:pt x="0" y="69826"/>
                    <a:pt x="10012" y="45655"/>
                    <a:pt x="27834" y="27834"/>
                  </a:cubicBezTo>
                  <a:cubicBezTo>
                    <a:pt x="45655" y="10012"/>
                    <a:pt x="69826" y="0"/>
                    <a:pt x="95030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94292" cy="328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  <a:r>
                <a:rPr lang="en-US" sz="2099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Molecular Fingerprint</a:t>
              </a: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[0, 1, 1, 0, 0, 1, 1, 0, 0, ....., 0, 0]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198453" y="2758776"/>
            <a:ext cx="4154890" cy="1104385"/>
            <a:chOff x="0" y="0"/>
            <a:chExt cx="1094292" cy="2908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94292" cy="290867"/>
            </a:xfrm>
            <a:custGeom>
              <a:avLst/>
              <a:gdLst/>
              <a:ahLst/>
              <a:cxnLst/>
              <a:rect r="r" b="b" t="t" l="l"/>
              <a:pathLst>
                <a:path h="290867" w="1094292">
                  <a:moveTo>
                    <a:pt x="95030" y="0"/>
                  </a:moveTo>
                  <a:lnTo>
                    <a:pt x="999262" y="0"/>
                  </a:lnTo>
                  <a:cubicBezTo>
                    <a:pt x="1024466" y="0"/>
                    <a:pt x="1048637" y="10012"/>
                    <a:pt x="1066458" y="27834"/>
                  </a:cubicBezTo>
                  <a:cubicBezTo>
                    <a:pt x="1084280" y="45655"/>
                    <a:pt x="1094292" y="69826"/>
                    <a:pt x="1094292" y="95030"/>
                  </a:cubicBezTo>
                  <a:lnTo>
                    <a:pt x="1094292" y="195837"/>
                  </a:lnTo>
                  <a:cubicBezTo>
                    <a:pt x="1094292" y="248321"/>
                    <a:pt x="1051746" y="290867"/>
                    <a:pt x="999262" y="290867"/>
                  </a:cubicBezTo>
                  <a:lnTo>
                    <a:pt x="95030" y="290867"/>
                  </a:lnTo>
                  <a:cubicBezTo>
                    <a:pt x="69826" y="290867"/>
                    <a:pt x="45655" y="280855"/>
                    <a:pt x="27834" y="263033"/>
                  </a:cubicBezTo>
                  <a:cubicBezTo>
                    <a:pt x="10012" y="245212"/>
                    <a:pt x="0" y="221041"/>
                    <a:pt x="0" y="195837"/>
                  </a:cubicBezTo>
                  <a:lnTo>
                    <a:pt x="0" y="95030"/>
                  </a:lnTo>
                  <a:cubicBezTo>
                    <a:pt x="0" y="69826"/>
                    <a:pt x="10012" y="45655"/>
                    <a:pt x="27834" y="27834"/>
                  </a:cubicBezTo>
                  <a:cubicBezTo>
                    <a:pt x="45655" y="10012"/>
                    <a:pt x="69826" y="0"/>
                    <a:pt x="95030" y="0"/>
                  </a:cubicBez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094292" cy="328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b="true" sz="20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[0, 1, 1, 0, 0, 1, 1, 0, 0, ....-0.00 -0.045 0.078 -0.092]</a:t>
              </a:r>
            </a:p>
          </p:txBody>
        </p:sp>
      </p:grpSp>
      <p:sp>
        <p:nvSpPr>
          <p:cNvPr name="AutoShape 19" id="19"/>
          <p:cNvSpPr/>
          <p:nvPr/>
        </p:nvSpPr>
        <p:spPr>
          <a:xfrm>
            <a:off x="4114800" y="2492594"/>
            <a:ext cx="1674918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4114800" y="4671418"/>
            <a:ext cx="122785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V="true">
            <a:off x="10699936" y="3310969"/>
            <a:ext cx="1498517" cy="13604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" id="22"/>
          <p:cNvSpPr/>
          <p:nvPr/>
        </p:nvSpPr>
        <p:spPr>
          <a:xfrm>
            <a:off x="9944608" y="2511644"/>
            <a:ext cx="2253845" cy="79932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>
            <a:off x="14275898" y="3863161"/>
            <a:ext cx="28477" cy="8082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60000">
            <a:off x="13154427" y="7409660"/>
            <a:ext cx="2284507" cy="881721"/>
            <a:chOff x="0" y="0"/>
            <a:chExt cx="601681" cy="2322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1681" cy="232223"/>
            </a:xfrm>
            <a:custGeom>
              <a:avLst/>
              <a:gdLst/>
              <a:ahLst/>
              <a:cxnLst/>
              <a:rect r="r" b="b" t="t" l="l"/>
              <a:pathLst>
                <a:path h="232223" w="601681">
                  <a:moveTo>
                    <a:pt x="116111" y="0"/>
                  </a:moveTo>
                  <a:lnTo>
                    <a:pt x="485570" y="0"/>
                  </a:lnTo>
                  <a:cubicBezTo>
                    <a:pt x="549696" y="0"/>
                    <a:pt x="601681" y="51985"/>
                    <a:pt x="601681" y="116111"/>
                  </a:cubicBezTo>
                  <a:lnTo>
                    <a:pt x="601681" y="116111"/>
                  </a:lnTo>
                  <a:cubicBezTo>
                    <a:pt x="601681" y="146906"/>
                    <a:pt x="589448" y="176439"/>
                    <a:pt x="567673" y="198214"/>
                  </a:cubicBezTo>
                  <a:cubicBezTo>
                    <a:pt x="545898" y="219990"/>
                    <a:pt x="516364" y="232223"/>
                    <a:pt x="485570" y="232223"/>
                  </a:cubicBezTo>
                  <a:lnTo>
                    <a:pt x="116111" y="232223"/>
                  </a:lnTo>
                  <a:cubicBezTo>
                    <a:pt x="51985" y="232223"/>
                    <a:pt x="0" y="180238"/>
                    <a:pt x="0" y="116111"/>
                  </a:cubicBezTo>
                  <a:lnTo>
                    <a:pt x="0" y="116111"/>
                  </a:lnTo>
                  <a:cubicBezTo>
                    <a:pt x="0" y="51985"/>
                    <a:pt x="51985" y="0"/>
                    <a:pt x="116111" y="0"/>
                  </a:cubicBezTo>
                  <a:close/>
                </a:path>
              </a:pathLst>
            </a:custGeom>
            <a:solidFill>
              <a:srgbClr val="03D26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601681" cy="2798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0.87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>
            <a:off x="14304375" y="6758756"/>
            <a:ext cx="0" cy="65097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8771692" y="6938878"/>
            <a:ext cx="1928244" cy="1794645"/>
            <a:chOff x="0" y="0"/>
            <a:chExt cx="507850" cy="47266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07850" cy="472664"/>
            </a:xfrm>
            <a:custGeom>
              <a:avLst/>
              <a:gdLst/>
              <a:ahLst/>
              <a:cxnLst/>
              <a:rect r="r" b="b" t="t" l="l"/>
              <a:pathLst>
                <a:path h="472664" w="507850">
                  <a:moveTo>
                    <a:pt x="0" y="0"/>
                  </a:moveTo>
                  <a:lnTo>
                    <a:pt x="507850" y="0"/>
                  </a:lnTo>
                  <a:lnTo>
                    <a:pt x="507850" y="472664"/>
                  </a:lnTo>
                  <a:lnTo>
                    <a:pt x="0" y="472664"/>
                  </a:lnTo>
                  <a:close/>
                </a:path>
              </a:pathLst>
            </a:custGeom>
            <a:solidFill>
              <a:srgbClr val="8C52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507850" cy="520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Binding Database</a:t>
              </a:r>
            </a:p>
          </p:txBody>
        </p:sp>
      </p:grpSp>
      <p:sp>
        <p:nvSpPr>
          <p:cNvPr name="AutoShape 31" id="31"/>
          <p:cNvSpPr/>
          <p:nvPr/>
        </p:nvSpPr>
        <p:spPr>
          <a:xfrm flipV="true">
            <a:off x="10699936" y="7830586"/>
            <a:ext cx="2454665" cy="561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13260706" y="4671418"/>
            <a:ext cx="2087338" cy="2087338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  <a:r>
                <a:rPr lang="en-US" sz="2200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Deep Learning</a:t>
              </a:r>
            </a:p>
            <a:p>
              <a:pPr algn="ctr">
                <a:lnSpc>
                  <a:spcPts val="3080"/>
                </a:lnSpc>
              </a:pPr>
              <a:r>
                <a:rPr lang="en-US" b="true" sz="22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Model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049436" y="296862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Implementation Module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064681" y="1708389"/>
            <a:ext cx="16049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Length: 1024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64681" y="3695900"/>
            <a:ext cx="16049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Length: 1024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473417" y="2313207"/>
            <a:ext cx="1760828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Length: 2048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317856" y="8235049"/>
            <a:ext cx="1973038" cy="70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Binding Affinity</a:t>
            </a:r>
          </a:p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093958" y="3263344"/>
            <a:ext cx="16049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Coverts to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269049" y="3112532"/>
            <a:ext cx="16049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Combines to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148668" y="7342168"/>
            <a:ext cx="1604962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Compares to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436" y="296862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Dataset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9436" y="1603510"/>
            <a:ext cx="16222397" cy="868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Davis dataset contains selectivity assays of the kinase protein family and the relevant inhibitorswith their respective dissociation constant (Kd) values. 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comprises interactions of 442 proteins and68 ligands so in total it contains 30,056 interactions.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compound SMILES strings of the Davis datasetwere extracted from the Pubchemcompound database basedon their Pubchem CIDs. 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the compounds of the Davis dataset, the maximum lengthof a SMILES is 103, while the averagelength is equalto 64. 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Both SMILES and protein sequences have varying lengths. 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Hence, in order to create an effective representation form, we decided on fixed maximum lengths of 85 for SMILES and 1200 for protein sequences for Davis.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9436" y="2084673"/>
            <a:ext cx="14883185" cy="5210214"/>
          </a:xfrm>
          <a:custGeom>
            <a:avLst/>
            <a:gdLst/>
            <a:ahLst/>
            <a:cxnLst/>
            <a:rect r="r" b="b" t="t" l="l"/>
            <a:pathLst>
              <a:path h="5210214" w="14883185">
                <a:moveTo>
                  <a:pt x="0" y="0"/>
                </a:moveTo>
                <a:lnTo>
                  <a:pt x="14883184" y="0"/>
                </a:lnTo>
                <a:lnTo>
                  <a:pt x="14883184" y="5210214"/>
                </a:lnTo>
                <a:lnTo>
                  <a:pt x="0" y="5210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9436" y="296862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Dataset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73333" y="3459230"/>
            <a:ext cx="8541334" cy="5453757"/>
          </a:xfrm>
          <a:custGeom>
            <a:avLst/>
            <a:gdLst/>
            <a:ahLst/>
            <a:cxnLst/>
            <a:rect r="r" b="b" t="t" l="l"/>
            <a:pathLst>
              <a:path h="5453757" w="8541334">
                <a:moveTo>
                  <a:pt x="0" y="0"/>
                </a:moveTo>
                <a:lnTo>
                  <a:pt x="8541334" y="0"/>
                </a:lnTo>
                <a:lnTo>
                  <a:pt x="8541334" y="5453757"/>
                </a:lnTo>
                <a:lnTo>
                  <a:pt x="0" y="5453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9436" y="296862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Performance Evaluation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9436" y="1734357"/>
            <a:ext cx="17238564" cy="204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graph illustrates the trend of the Mean Squared Error (MSE) over training epochs for both the training and validation datasets. This pattern is representative of a well-converging model and is indicative of effective learning.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552224" y="9201150"/>
            <a:ext cx="1986707" cy="49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MSE Graph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9708" y="2163430"/>
            <a:ext cx="7059196" cy="5647357"/>
          </a:xfrm>
          <a:custGeom>
            <a:avLst/>
            <a:gdLst/>
            <a:ahLst/>
            <a:cxnLst/>
            <a:rect r="r" b="b" t="t" l="l"/>
            <a:pathLst>
              <a:path h="5647357" w="7059196">
                <a:moveTo>
                  <a:pt x="0" y="0"/>
                </a:moveTo>
                <a:lnTo>
                  <a:pt x="7059196" y="0"/>
                </a:lnTo>
                <a:lnTo>
                  <a:pt x="7059196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64776" y="2471945"/>
            <a:ext cx="7794524" cy="4839183"/>
          </a:xfrm>
          <a:custGeom>
            <a:avLst/>
            <a:gdLst/>
            <a:ahLst/>
            <a:cxnLst/>
            <a:rect r="r" b="b" t="t" l="l"/>
            <a:pathLst>
              <a:path h="4839183" w="7794524">
                <a:moveTo>
                  <a:pt x="0" y="0"/>
                </a:moveTo>
                <a:lnTo>
                  <a:pt x="7794524" y="0"/>
                </a:lnTo>
                <a:lnTo>
                  <a:pt x="7794524" y="4839183"/>
                </a:lnTo>
                <a:lnTo>
                  <a:pt x="0" y="48391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51" t="0" r="-736" b="-364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49436" y="296862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Performance Evaluation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7704" y="7950020"/>
            <a:ext cx="3917752" cy="49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 per Epoch Graph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3162" y="7950020"/>
            <a:ext cx="4785122" cy="497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 per Epoch Graph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0724" y="314239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0724" y="1771591"/>
            <a:ext cx="17517276" cy="8060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successfully implemented a Multi-Layer Perceptron (MLP) model for predicting drug-target binding affinities usingone-dimensional representations of drugs (SMILESstrings) and proteins (aminoacid sequences) by transforming theseinputs into numerical vectors through feature extraction techniques, the model effectively captured complex biochemical relationships.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project not only providesa foundation for faster and cost-effective drug discovery but also underscores the potential of integrating machine learning into pharmaceutical research workflows.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By leveraging computational tools, researchers can significantly accelerate the identification of promising drug candidates, especially in addressing emerging diseases or optimizing existing drugs.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0724" y="314239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0724" y="1781116"/>
            <a:ext cx="17517276" cy="794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   Hakime Ozturk, Arzucan Ozgur and Elif Ozkirimli, “DeepDTA: deep drug–target binding affinity prediction,” Department of Computer Engineering and Department of Chemical Engineering, Bogazici University, Istanbul 34342, Turkey.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   Kexin Huang, Tianfan Fu, Lucas M Glass, Marinka Zitnik, Cao Xiao, Jimeng Sun, “DeepPurpose: a deep learning library for drug–target interaction prediction Bioinformatics, Volume 36, Issue 22-23, December 2020, Pages 5545–5547.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   Tian,K. et al. (2015) Boosting compound–protein interaction prediction by deep learning. In: 2015 IEEE International Conference on Bioinformatics and Biomedicine (BIBM), Washington, DC, USA. IEEE, pp. 29–34.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   Xing Chen, Chenggang Clarence Yan, Xiaotian Zhang, Xu Zhang, Feng Dai, Jian Yin, Yongdong Zhang, “Drug–target interaction prediction: databases, web servers and computational models,” Briefings in Bioinformatics, Volume 17, Issue 4, July 2016, Pages 696–712.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   Tudor I. Oprea, Julie E. Bauman, Cristian G. Bologa, Tione Buranda, “Drug repurposing from an academic perspective.” Christopher A. Lipinski – Scientific Advisor, Melior Discovery, Waterford, CT 06385-4122, USA.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293031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859590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0724" y="475278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References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0724" y="2337173"/>
            <a:ext cx="17517276" cy="531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   Davis dataset for drug-target interaction prediction Available at: https://github.com/dingyan20/Davis-Dataset-for-DTA-Prediction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   Drug-target interaction prediction based on protein features, using wrapper feature selection by Hanegame Abbasi Mesrabadi, Karim Faez &amp; Jamshid Pirgazi.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   How to approach machine learning based prediction of drug/compound-target interactions by Heval Atas Guvenilir &amp; Tunca Dogan.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  <a:r>
              <a:rPr lang="en-US" sz="24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   Machine learningapproaches and databases for prediction of drug–target interaction: a survey paperby Maryam Bagherian, Elyas Sabeti, Kai Wang, MaureenA Sartor, Zaneta Nikolovska-Coleska, Kayvan Najarian.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11146309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Drug-Target Interaction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11672"/>
            <a:ext cx="16230600" cy="580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Drug-Target Interactions (DTIs) refer to the biochemical interactions between a drug and its biological target, typically a protein.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These interactions are fundamental in determining the therapeutic effects of drugs. Understanding DTIs is crucial for drug discovery and repurposing.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Utilize machine learning to identify new therapeutic uses for existing drugs by analyzing large datasets of drug interactions, side effects, and clinical outcomes.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b="true" sz="2799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To reduce the high costs of drug discovery by narrowing down the pool of potential candidates early in the process.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535487"/>
            <a:ext cx="1828800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728574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Objective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51425"/>
            <a:ext cx="16230600" cy="512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8"/>
              </a:lnSpc>
            </a:pPr>
            <a:r>
              <a:rPr lang="en-US" sz="3025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Develop a machine learning model to predict potential interactions between drugs and human protein targets based on molecular fingerprints and sequence embeddings.</a:t>
            </a:r>
          </a:p>
          <a:p>
            <a:pPr algn="l">
              <a:lnSpc>
                <a:spcPts val="4538"/>
              </a:lnSpc>
            </a:pPr>
          </a:p>
          <a:p>
            <a:pPr algn="l">
              <a:lnSpc>
                <a:spcPts val="4538"/>
              </a:lnSpc>
            </a:pPr>
            <a:r>
              <a:rPr lang="en-US" sz="3025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Collect and integrate diverse datasets, including drug properties, protein sequences, and experimental binding affinity data to train the model effectively.</a:t>
            </a:r>
          </a:p>
          <a:p>
            <a:pPr algn="l">
              <a:lnSpc>
                <a:spcPts val="4538"/>
              </a:lnSpc>
            </a:pPr>
          </a:p>
          <a:p>
            <a:pPr algn="l">
              <a:lnSpc>
                <a:spcPts val="4538"/>
              </a:lnSpc>
            </a:pPr>
            <a:r>
              <a:rPr lang="en-US" b="true" sz="3025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Create a user-friendly interface or tool that allows researchers and healthcare professionals to input drug and protein data to receive interaction predictions and relevant insights.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159334" y="-362920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66360"/>
            <a:ext cx="16230600" cy="669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2533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Literature Review:</a:t>
            </a:r>
          </a:p>
          <a:p>
            <a:pPr algn="l">
              <a:lnSpc>
                <a:spcPts val="3800"/>
              </a:lnSpc>
            </a:pPr>
            <a:r>
              <a:rPr lang="en-US" sz="2533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Study of multiple research papers to obtain the understanding of drug-target interaction.</a:t>
            </a:r>
          </a:p>
          <a:p>
            <a:pPr algn="l">
              <a:lnSpc>
                <a:spcPts val="3800"/>
              </a:lnSpc>
            </a:pPr>
          </a:p>
          <a:p>
            <a:pPr algn="l">
              <a:lnSpc>
                <a:spcPts val="3800"/>
              </a:lnSpc>
            </a:pPr>
            <a:r>
              <a:rPr lang="en-US" sz="2533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Data Collection:</a:t>
            </a:r>
          </a:p>
          <a:p>
            <a:pPr algn="l">
              <a:lnSpc>
                <a:spcPts val="3800"/>
              </a:lnSpc>
            </a:pPr>
            <a:r>
              <a:rPr lang="en-US" sz="2533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Identify and obtain datasets for drugs (e.g., DrugBank, ChEMBL), proteins (e.g., UniProt, PDB), and interaction data (e.g., BindingDB). </a:t>
            </a:r>
          </a:p>
          <a:p>
            <a:pPr algn="l">
              <a:lnSpc>
                <a:spcPts val="3800"/>
              </a:lnSpc>
            </a:pPr>
          </a:p>
          <a:p>
            <a:pPr algn="l">
              <a:lnSpc>
                <a:spcPts val="3800"/>
              </a:lnSpc>
            </a:pPr>
            <a:r>
              <a:rPr lang="en-US" sz="2533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Data Preprocessing:</a:t>
            </a:r>
          </a:p>
          <a:p>
            <a:pPr algn="l">
              <a:lnSpc>
                <a:spcPts val="3800"/>
              </a:lnSpc>
            </a:pPr>
            <a:r>
              <a:rPr lang="en-US" sz="2533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Clean and preprocess the collected data to remove duplicates and inconsistencies. Convert drug structures to molecular fingerprints and protein sequences to embeddings for use in the model.</a:t>
            </a:r>
          </a:p>
          <a:p>
            <a:pPr algn="l">
              <a:lnSpc>
                <a:spcPts val="3800"/>
              </a:lnSpc>
            </a:pPr>
          </a:p>
          <a:p>
            <a:pPr algn="l">
              <a:lnSpc>
                <a:spcPts val="3800"/>
              </a:lnSpc>
            </a:pPr>
            <a:r>
              <a:rPr lang="en-US" sz="2533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Model Development:</a:t>
            </a:r>
          </a:p>
          <a:p>
            <a:pPr algn="l">
              <a:lnSpc>
                <a:spcPts val="3800"/>
              </a:lnSpc>
            </a:pPr>
            <a:r>
              <a:rPr lang="en-US" b="true" sz="2533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Choose appropriate machine learning algorithms (e.g., Random Forest, Support Vector Machines, Neural Networks) to develop the predictive model.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00957">
            <a:off x="13807783" y="6864087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0822668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Proposed Plan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1146309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Analysis &amp;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85056"/>
            <a:ext cx="16230600" cy="6179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7"/>
              </a:lnSpc>
            </a:pPr>
            <a:r>
              <a:rPr lang="en-US" sz="2731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For Drugs:</a:t>
            </a:r>
          </a:p>
          <a:p>
            <a:pPr algn="l">
              <a:lnSpc>
                <a:spcPts val="4097"/>
              </a:lnSpc>
            </a:pPr>
            <a:r>
              <a:rPr lang="en-US" sz="2731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The SMILES string is used to compute a molecular fingerprint (usually a bit-vector of fixed length like 1024 bits) using tools like RDKit.</a:t>
            </a:r>
          </a:p>
          <a:p>
            <a:pPr algn="l">
              <a:lnSpc>
                <a:spcPts val="4097"/>
              </a:lnSpc>
            </a:pPr>
          </a:p>
          <a:p>
            <a:pPr algn="l">
              <a:lnSpc>
                <a:spcPts val="4097"/>
              </a:lnSpc>
            </a:pPr>
            <a:r>
              <a:rPr lang="en-US" sz="2731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For Proteins:</a:t>
            </a:r>
          </a:p>
          <a:p>
            <a:pPr algn="l">
              <a:lnSpc>
                <a:spcPts val="4097"/>
              </a:lnSpc>
            </a:pPr>
            <a:r>
              <a:rPr lang="en-US" sz="2731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The amino acid sequence is fed into a pre-trained model like ProtVec or protein2vec, which converts it into a dense embedding (e.g., a 100-dimensional vector).</a:t>
            </a:r>
          </a:p>
          <a:p>
            <a:pPr algn="l">
              <a:lnSpc>
                <a:spcPts val="4097"/>
              </a:lnSpc>
            </a:pPr>
            <a:r>
              <a:rPr lang="en-US" sz="2731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This data will be the input for your machine learning model to predict drug-target interactions.</a:t>
            </a:r>
          </a:p>
          <a:p>
            <a:pPr algn="l">
              <a:lnSpc>
                <a:spcPts val="4097"/>
              </a:lnSpc>
            </a:pPr>
          </a:p>
          <a:p>
            <a:pPr algn="l">
              <a:lnSpc>
                <a:spcPts val="4097"/>
              </a:lnSpc>
            </a:pPr>
            <a:r>
              <a:rPr lang="en-US" sz="2731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For each drug-target pair, the molecular fingerprint of the drug and the sequence embedding of the protein are concatenated into a single feature vector.</a:t>
            </a:r>
          </a:p>
          <a:p>
            <a:pPr algn="l">
              <a:lnSpc>
                <a:spcPts val="4097"/>
              </a:lnSpc>
            </a:pPr>
            <a:r>
              <a:rPr lang="en-US" b="true" sz="273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This feature vector is fed into the machine learning model.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52500"/>
            <a:ext cx="11923466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Analysis &amp; Design(contd.)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85732"/>
            <a:ext cx="16230600" cy="818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Target Variable (Binding Affinity):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The model’s objective is to predict the binding affinity (e.g., Ki, IC50, Kd) between the drug and the target protein.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The interaction database provides these target values, allowing the model to learn the relationship between the input features and the binding strength.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2966"/>
              </a:lnSpc>
            </a:pPr>
          </a:p>
          <a:p>
            <a:pPr algn="l">
              <a:lnSpc>
                <a:spcPts val="2966"/>
              </a:lnSpc>
            </a:pPr>
          </a:p>
          <a:p>
            <a:pPr algn="l">
              <a:lnSpc>
                <a:spcPts val="2966"/>
              </a:lnSpc>
            </a:pPr>
          </a:p>
          <a:p>
            <a:pPr algn="l">
              <a:lnSpc>
                <a:spcPts val="2966"/>
              </a:lnSpc>
            </a:pPr>
          </a:p>
          <a:p>
            <a:pPr algn="l">
              <a:lnSpc>
                <a:spcPts val="296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52500"/>
            <a:ext cx="11923466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217848"/>
            <a:ext cx="16230600" cy="3557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The implemented model is a Multi-Layer Perceptron (MLP) designed to predict drug- target </a:t>
            </a: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binding affinities using 1D sequence representations of drugs and proteins.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 b="tru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The data preprocessing involves encoding drug molecules through SMILES (Simplified Molecular Input Line Entry System) strings and protein sequences using embeddings,ensuring the model receives meaningful input features</a:t>
            </a:r>
          </a:p>
          <a:p>
            <a:pPr algn="l">
              <a:lnSpc>
                <a:spcPts val="296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1482" y="3122309"/>
            <a:ext cx="14478679" cy="5059538"/>
          </a:xfrm>
          <a:custGeom>
            <a:avLst/>
            <a:gdLst/>
            <a:ahLst/>
            <a:cxnLst/>
            <a:rect r="r" b="b" t="t" l="l"/>
            <a:pathLst>
              <a:path h="5059538" w="14478679">
                <a:moveTo>
                  <a:pt x="0" y="0"/>
                </a:moveTo>
                <a:lnTo>
                  <a:pt x="14478678" y="0"/>
                </a:lnTo>
                <a:lnTo>
                  <a:pt x="14478678" y="5059538"/>
                </a:lnTo>
                <a:lnTo>
                  <a:pt x="0" y="5059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2500"/>
            <a:ext cx="11923466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Sequence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200957">
            <a:off x="-3073786" y="-3416856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9" y="0"/>
                </a:lnTo>
                <a:lnTo>
                  <a:pt x="7689019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9084"/>
            <a:ext cx="120304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Implementation Module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00957">
            <a:off x="13807783" y="6735765"/>
            <a:ext cx="7689019" cy="7689019"/>
          </a:xfrm>
          <a:custGeom>
            <a:avLst/>
            <a:gdLst/>
            <a:ahLst/>
            <a:cxnLst/>
            <a:rect r="r" b="b" t="t" l="l"/>
            <a:pathLst>
              <a:path h="7689019" w="7689019">
                <a:moveTo>
                  <a:pt x="0" y="0"/>
                </a:moveTo>
                <a:lnTo>
                  <a:pt x="7689018" y="0"/>
                </a:lnTo>
                <a:lnTo>
                  <a:pt x="7689018" y="7689019"/>
                </a:lnTo>
                <a:lnTo>
                  <a:pt x="0" y="76890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051759"/>
            <a:ext cx="16230600" cy="769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Drug Example: Aspirin</a:t>
            </a: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SMILES Notation: CC(=O)OC1=CC=CC=C1C(=O)O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Input: SMILES notation for Aspirin: `CC(=O)OC1=CC=CC=C1C(=O)O`.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Convert SMILES to Molecular Structure: Use the RDKit library to transform the SMILES notation into a molecular structure.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Generate Fingerprint: Instead of Moran Fingerprints, use ECFP (Extended Connectivity Fingerprints) or MACCS keys.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Reason for Alternatives: Morgan fingerprints are specialized and complex, so ECFP or MACCS are used as simpler proxies for structural information in binary vector format.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Output: A binary fingerprint vector representing the molecular 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DAGS5izAhLI</dc:identifier>
  <dcterms:modified xsi:type="dcterms:W3CDTF">2011-08-01T06:04:30Z</dcterms:modified>
  <cp:revision>1</cp:revision>
  <dc:title>Project Presentation</dc:title>
</cp:coreProperties>
</file>