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8"/>
  </p:notesMasterIdLst>
  <p:sldIdLst>
    <p:sldId id="256" r:id="rId3"/>
    <p:sldId id="257" r:id="rId4"/>
    <p:sldId id="258" r:id="rId5"/>
    <p:sldId id="259" r:id="rId6"/>
    <p:sldId id="266"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64" r:id="rId23"/>
    <p:sldId id="278" r:id="rId24"/>
    <p:sldId id="279" r:id="rId25"/>
    <p:sldId id="265" r:id="rId26"/>
    <p:sldId id="28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2519F9-E8DD-4375-9FEA-F0156928DA75}">
  <a:tblStyle styleId="{FF2519F9-E8DD-4375-9FEA-F0156928DA7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8130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438785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169725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23100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73653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03969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806351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01563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652060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52019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61058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b806290d7_1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10b806290d7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10b806290d7_1_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b806290d7_1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10b806290d7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10b806290d7_1_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877532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19488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88755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25983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b806290d7_1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0b806290d7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0b806290d7_1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99" name="Google Shape;99;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05" name="Google Shape;10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1" name="Google Shape;111;p1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18" name="Google Shape;118;p1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9" name="Google Shape;119;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20" name="Google Shape;120;p1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1" name="Google Shape;12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36" name="Google Shape;136;p2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37" name="Google Shape;137;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a:spLocks noGrp="1"/>
          </p:cNvSpPr>
          <p:nvPr>
            <p:ph type="pic" idx="2"/>
          </p:nvPr>
        </p:nvSpPr>
        <p:spPr>
          <a:xfrm>
            <a:off x="3887391" y="987426"/>
            <a:ext cx="4629150" cy="4873625"/>
          </a:xfrm>
          <a:prstGeom prst="rect">
            <a:avLst/>
          </a:prstGeom>
          <a:noFill/>
          <a:ln>
            <a:noFill/>
          </a:ln>
        </p:spPr>
      </p:sp>
      <p:sp>
        <p:nvSpPr>
          <p:cNvPr id="143" name="Google Shape;143;p2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44" name="Google Shape;144;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grouplens.org/datasets/movielens/lat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i.org/10.1145/2827872"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arxiv.org/abs/0810.5276" TargetMode="External"/><Relationship Id="rId13" Type="http://schemas.openxmlformats.org/officeDocument/2006/relationships/hyperlink" Target="https://api.semanticscholar.org/CorpusID:14059866" TargetMode="External"/><Relationship Id="rId3" Type="http://schemas.openxmlformats.org/officeDocument/2006/relationships/image" Target="../media/image2.jpg"/><Relationship Id="rId7" Type="http://schemas.openxmlformats.org/officeDocument/2006/relationships/hyperlink" Target="https://en.wikipedia.org/wiki/ArXiv_(identifier)" TargetMode="External"/><Relationship Id="rId12" Type="http://schemas.openxmlformats.org/officeDocument/2006/relationships/hyperlink" Target="https://en.wikipedia.org/wiki/S2CID_(identifier)"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https://en.wikipedia.org/wiki/Annals_of_Statistics" TargetMode="External"/><Relationship Id="rId11" Type="http://schemas.openxmlformats.org/officeDocument/2006/relationships/hyperlink" Target="https://doi.org/10.1214%2F07-AOS537" TargetMode="External"/><Relationship Id="rId5" Type="http://schemas.openxmlformats.org/officeDocument/2006/relationships/hyperlink" Target="https://doi.org/10.1021%2Fci060149f" TargetMode="External"/><Relationship Id="rId10" Type="http://schemas.openxmlformats.org/officeDocument/2006/relationships/hyperlink" Target="https://ui.adsabs.harvard.edu/abs/2008arXiv0810.5276H" TargetMode="External"/><Relationship Id="rId4" Type="http://schemas.openxmlformats.org/officeDocument/2006/relationships/hyperlink" Target="https://en.wikipedia.org/wiki/Doi_(identifier)" TargetMode="External"/><Relationship Id="rId9" Type="http://schemas.openxmlformats.org/officeDocument/2006/relationships/hyperlink" Target="https://en.wikipedia.org/wiki/Bibcode_(identifier)" TargetMode="Externa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subTitle" idx="1"/>
          </p:nvPr>
        </p:nvSpPr>
        <p:spPr>
          <a:xfrm>
            <a:off x="1" y="2667000"/>
            <a:ext cx="9144000" cy="1219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endParaRPr dirty="0"/>
          </a:p>
          <a:p>
            <a:pPr marL="0" lvl="0" indent="0" rtl="0">
              <a:lnSpc>
                <a:spcPct val="90000"/>
              </a:lnSpc>
              <a:spcBef>
                <a:spcPts val="750"/>
              </a:spcBef>
              <a:spcAft>
                <a:spcPts val="0"/>
              </a:spcAft>
              <a:buClr>
                <a:schemeClr val="dk1"/>
              </a:buClr>
              <a:buSzPts val="1800"/>
              <a:buNone/>
            </a:pPr>
            <a:r>
              <a:rPr lang="en-US" sz="2800" b="1" u="sng" dirty="0"/>
              <a:t>MOVIE RECOMMENDATION USING KNN ALGORITHM</a:t>
            </a:r>
            <a:endParaRPr sz="2800" b="1" u="sng" dirty="0"/>
          </a:p>
        </p:txBody>
      </p:sp>
      <p:graphicFrame>
        <p:nvGraphicFramePr>
          <p:cNvPr id="165" name="Google Shape;165;p25"/>
          <p:cNvGraphicFramePr/>
          <p:nvPr/>
        </p:nvGraphicFramePr>
        <p:xfrm>
          <a:off x="762000" y="533400"/>
          <a:ext cx="7696200" cy="1447800"/>
        </p:xfrm>
        <a:graphic>
          <a:graphicData uri="http://schemas.openxmlformats.org/drawingml/2006/table">
            <a:tbl>
              <a:tblPr>
                <a:noFill/>
                <a:tableStyleId>{FF2519F9-E8DD-4375-9FEA-F0156928DA75}</a:tableStyleId>
              </a:tblPr>
              <a:tblGrid>
                <a:gridCol w="1075600">
                  <a:extLst>
                    <a:ext uri="{9D8B030D-6E8A-4147-A177-3AD203B41FA5}">
                      <a16:colId xmlns:a16="http://schemas.microsoft.com/office/drawing/2014/main" val="20000"/>
                    </a:ext>
                  </a:extLst>
                </a:gridCol>
                <a:gridCol w="5669625">
                  <a:extLst>
                    <a:ext uri="{9D8B030D-6E8A-4147-A177-3AD203B41FA5}">
                      <a16:colId xmlns:a16="http://schemas.microsoft.com/office/drawing/2014/main" val="20001"/>
                    </a:ext>
                  </a:extLst>
                </a:gridCol>
                <a:gridCol w="950975">
                  <a:extLst>
                    <a:ext uri="{9D8B030D-6E8A-4147-A177-3AD203B41FA5}">
                      <a16:colId xmlns:a16="http://schemas.microsoft.com/office/drawing/2014/main" val="20002"/>
                    </a:ext>
                  </a:extLst>
                </a:gridCol>
              </a:tblGrid>
              <a:tr h="934350">
                <a:tc>
                  <a:txBody>
                    <a:bodyPr/>
                    <a:lstStyle/>
                    <a:p>
                      <a:pPr marL="0" marR="0" lvl="0" indent="0" algn="l" rtl="0">
                        <a:lnSpc>
                          <a:spcPct val="150000"/>
                        </a:lnSpc>
                        <a:spcBef>
                          <a:spcPts val="0"/>
                        </a:spcBef>
                        <a:spcAft>
                          <a:spcPts val="0"/>
                        </a:spcAft>
                        <a:buNone/>
                      </a:pPr>
                      <a:br>
                        <a:rPr lang="en-US" sz="1200" u="none" strike="noStrike" cap="none">
                          <a:latin typeface="Times New Roman"/>
                          <a:ea typeface="Times New Roman"/>
                          <a:cs typeface="Times New Roman"/>
                          <a:sym typeface="Times New Roman"/>
                        </a:rPr>
                      </a:b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US"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US"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US"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166" name="Google Shape;166;p25"/>
          <p:cNvGrpSpPr/>
          <p:nvPr/>
        </p:nvGrpSpPr>
        <p:grpSpPr>
          <a:xfrm>
            <a:off x="1143000" y="609600"/>
            <a:ext cx="7267575" cy="771525"/>
            <a:chOff x="1143000" y="609600"/>
            <a:chExt cx="7267575" cy="771525"/>
          </a:xfrm>
        </p:grpSpPr>
        <p:pic>
          <p:nvPicPr>
            <p:cNvPr id="167" name="Google Shape;167;p25" descr="nitteimg-footer"/>
            <p:cNvPicPr preferRelativeResize="0"/>
            <p:nvPr/>
          </p:nvPicPr>
          <p:blipFill rotWithShape="1">
            <a:blip r:embed="rId3">
              <a:alphaModFix/>
            </a:blip>
            <a:srcRect/>
            <a:stretch/>
          </p:blipFill>
          <p:spPr>
            <a:xfrm>
              <a:off x="1143000" y="609600"/>
              <a:ext cx="723900" cy="390525"/>
            </a:xfrm>
            <a:prstGeom prst="rect">
              <a:avLst/>
            </a:prstGeom>
            <a:noFill/>
            <a:ln>
              <a:noFill/>
            </a:ln>
          </p:spPr>
        </p:pic>
        <p:pic>
          <p:nvPicPr>
            <p:cNvPr id="168" name="Google Shape;168;p25" descr="nmit"/>
            <p:cNvPicPr preferRelativeResize="0"/>
            <p:nvPr/>
          </p:nvPicPr>
          <p:blipFill rotWithShape="1">
            <a:blip r:embed="rId4">
              <a:alphaModFix/>
            </a:blip>
            <a:srcRect/>
            <a:stretch/>
          </p:blipFill>
          <p:spPr>
            <a:xfrm>
              <a:off x="7772400" y="609600"/>
              <a:ext cx="638175" cy="771525"/>
            </a:xfrm>
            <a:prstGeom prst="rect">
              <a:avLst/>
            </a:prstGeom>
            <a:noFill/>
            <a:ln>
              <a:noFill/>
            </a:ln>
          </p:spPr>
        </p:pic>
      </p:grpSp>
      <p:sp>
        <p:nvSpPr>
          <p:cNvPr id="169" name="Google Shape;169;p25"/>
          <p:cNvSpPr txBox="1"/>
          <p:nvPr/>
        </p:nvSpPr>
        <p:spPr>
          <a:xfrm>
            <a:off x="38100" y="4381500"/>
            <a:ext cx="9144000" cy="1235075"/>
          </a:xfrm>
          <a:prstGeom prst="rect">
            <a:avLst/>
          </a:prstGeom>
          <a:noFill/>
          <a:ln>
            <a:noFill/>
          </a:ln>
        </p:spPr>
        <p:txBody>
          <a:bodyPr spcFirstLastPara="1" wrap="square" lIns="91425" tIns="45700" rIns="91425" bIns="45700" anchor="t" anchorCtr="0">
            <a:normAutofit fontScale="72500" lnSpcReduction="20000"/>
          </a:bodyPr>
          <a:lstStyle/>
          <a:p>
            <a:pPr marL="0" marR="0" lvl="0" indent="0" algn="ctr" rtl="0">
              <a:lnSpc>
                <a:spcPct val="100000"/>
              </a:lnSpc>
              <a:spcBef>
                <a:spcPts val="0"/>
              </a:spcBef>
              <a:spcAft>
                <a:spcPts val="0"/>
              </a:spcAft>
              <a:buClr>
                <a:schemeClr val="accent1"/>
              </a:buClr>
              <a:buSzPct val="70000"/>
              <a:buFont typeface="Noto Sans Symbols"/>
              <a:buNone/>
            </a:pPr>
            <a:endParaRPr sz="1800" b="1" i="0" u="sng" strike="noStrike" cap="none" dirty="0">
              <a:solidFill>
                <a:schemeClr val="dk2"/>
              </a:solidFill>
              <a:latin typeface="Calibri"/>
              <a:ea typeface="Calibri"/>
              <a:cs typeface="Calibri"/>
              <a:sym typeface="Calibri"/>
            </a:endParaRPr>
          </a:p>
          <a:p>
            <a:pPr marL="0" marR="0" lvl="0" indent="0" algn="ctr" rtl="0">
              <a:lnSpc>
                <a:spcPct val="100000"/>
              </a:lnSpc>
              <a:spcBef>
                <a:spcPts val="600"/>
              </a:spcBef>
              <a:spcAft>
                <a:spcPts val="0"/>
              </a:spcAft>
              <a:buClr>
                <a:schemeClr val="accent1"/>
              </a:buClr>
              <a:buSzPct val="70000"/>
              <a:buFont typeface="Noto Sans Symbols"/>
              <a:buNone/>
            </a:pPr>
            <a:r>
              <a:rPr lang="en-US" sz="1800" b="1" i="0" u="sng" strike="noStrike" cap="none" dirty="0">
                <a:solidFill>
                  <a:schemeClr val="dk2"/>
                </a:solidFill>
                <a:latin typeface="Calibri"/>
                <a:ea typeface="Calibri"/>
                <a:cs typeface="Calibri"/>
                <a:sym typeface="Calibri"/>
              </a:rPr>
              <a:t>Presentation By:</a:t>
            </a:r>
            <a:endParaRPr sz="1800" b="1" i="0" u="sng" strike="noStrike" cap="none" dirty="0">
              <a:solidFill>
                <a:schemeClr val="dk2"/>
              </a:solidFill>
              <a:latin typeface="Calibri"/>
              <a:ea typeface="Calibri"/>
              <a:cs typeface="Calibri"/>
              <a:sym typeface="Calibri"/>
            </a:endParaRPr>
          </a:p>
          <a:p>
            <a:pPr marL="0" marR="0" lvl="0" indent="0" algn="ctr" rtl="0">
              <a:lnSpc>
                <a:spcPct val="100000"/>
              </a:lnSpc>
              <a:spcBef>
                <a:spcPts val="600"/>
              </a:spcBef>
              <a:spcAft>
                <a:spcPts val="0"/>
              </a:spcAft>
              <a:buClr>
                <a:schemeClr val="accent1"/>
              </a:buClr>
              <a:buSzPct val="70000"/>
              <a:buFont typeface="Noto Sans Symbols"/>
              <a:buNone/>
            </a:pPr>
            <a:r>
              <a:rPr lang="en-US" sz="1800" b="1" i="0" u="none" strike="noStrike" cap="none" dirty="0">
                <a:solidFill>
                  <a:schemeClr val="dk2"/>
                </a:solidFill>
                <a:latin typeface="Calibri"/>
                <a:ea typeface="Calibri"/>
                <a:cs typeface="Calibri"/>
                <a:sym typeface="Calibri"/>
              </a:rPr>
              <a:t>Shreeyut Shrestha (1NT18CS206)</a:t>
            </a:r>
          </a:p>
          <a:p>
            <a:pPr marL="0" marR="0" lvl="0" indent="0" algn="ctr" rtl="0">
              <a:lnSpc>
                <a:spcPct val="100000"/>
              </a:lnSpc>
              <a:spcBef>
                <a:spcPts val="600"/>
              </a:spcBef>
              <a:spcAft>
                <a:spcPts val="0"/>
              </a:spcAft>
              <a:buClr>
                <a:schemeClr val="accent1"/>
              </a:buClr>
              <a:buSzPct val="70000"/>
              <a:buFont typeface="Noto Sans Symbols"/>
              <a:buNone/>
            </a:pPr>
            <a:r>
              <a:rPr lang="en-US" sz="1800" b="1" i="0" u="none" strike="noStrike" cap="none" dirty="0">
                <a:solidFill>
                  <a:schemeClr val="dk2"/>
                </a:solidFill>
                <a:latin typeface="Calibri"/>
                <a:ea typeface="Calibri"/>
                <a:cs typeface="Calibri"/>
                <a:sym typeface="Calibri"/>
              </a:rPr>
              <a:t>Tej Narayan Chauhan (1NT18CS209)</a:t>
            </a:r>
          </a:p>
          <a:p>
            <a:pPr marL="0" marR="0" lvl="0" indent="0" algn="ctr" rtl="0">
              <a:lnSpc>
                <a:spcPct val="100000"/>
              </a:lnSpc>
              <a:spcBef>
                <a:spcPts val="600"/>
              </a:spcBef>
              <a:spcAft>
                <a:spcPts val="0"/>
              </a:spcAft>
              <a:buClr>
                <a:schemeClr val="accent1"/>
              </a:buClr>
              <a:buSzPct val="70000"/>
              <a:buFont typeface="Noto Sans Symbols"/>
              <a:buNone/>
            </a:pPr>
            <a:r>
              <a:rPr lang="en-US" sz="1800" b="1" i="0" u="none" strike="noStrike" cap="none" dirty="0">
                <a:solidFill>
                  <a:schemeClr val="dk2"/>
                </a:solidFill>
                <a:latin typeface="Calibri"/>
                <a:ea typeface="Calibri"/>
                <a:cs typeface="Calibri"/>
                <a:sym typeface="Calibri"/>
              </a:rPr>
              <a:t>Anish </a:t>
            </a:r>
            <a:r>
              <a:rPr lang="en-US" sz="1800" b="1" i="0" u="none" strike="noStrike" cap="none" dirty="0" err="1">
                <a:solidFill>
                  <a:schemeClr val="dk2"/>
                </a:solidFill>
                <a:latin typeface="Calibri"/>
                <a:ea typeface="Calibri"/>
                <a:cs typeface="Calibri"/>
                <a:sym typeface="Calibri"/>
              </a:rPr>
              <a:t>Pokhrel</a:t>
            </a:r>
            <a:r>
              <a:rPr lang="en-US" sz="1800" b="1" i="0" u="none" strike="noStrike" cap="none" dirty="0">
                <a:solidFill>
                  <a:schemeClr val="dk2"/>
                </a:solidFill>
                <a:latin typeface="Calibri"/>
                <a:ea typeface="Calibri"/>
                <a:cs typeface="Calibri"/>
                <a:sym typeface="Calibri"/>
              </a:rPr>
              <a:t> (1NT18CS191)</a:t>
            </a:r>
            <a:endParaRPr sz="1800" b="1" i="0" u="none" strike="noStrike" cap="none" dirty="0">
              <a:solidFill>
                <a:schemeClr val="dk2"/>
              </a:solidFill>
              <a:latin typeface="Calibri"/>
              <a:ea typeface="Calibri"/>
              <a:cs typeface="Calibri"/>
              <a:sym typeface="Calibri"/>
            </a:endParaRPr>
          </a:p>
        </p:txBody>
      </p:sp>
      <p:sp>
        <p:nvSpPr>
          <p:cNvPr id="171" name="Google Shape;171;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172" name="Google Shape;172;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Aims and objectives</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marR="513715" lvl="0" indent="-342900" algn="just" hangingPunct="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Classify the movies in the data set according to their key attributes.</a:t>
            </a:r>
          </a:p>
          <a:p>
            <a:pPr marL="342900" marR="513715" lvl="0" indent="-342900" algn="just" hangingPunct="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Make a model to find the best fit neighbor to the movies that the user has watched.</a:t>
            </a:r>
          </a:p>
          <a:p>
            <a:pPr marL="342900" marR="513715" lvl="0" indent="-342900" algn="just" hangingPunct="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Figure out the key attributes in movies that the user finds entertaining i.e., what they prefer to watch</a:t>
            </a:r>
          </a:p>
          <a:p>
            <a:pPr marL="342900" marR="513715" lvl="0" indent="-342900" algn="just" hangingPunct="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Process the raw data into movie, cast, ratings, tags, genre and others.</a:t>
            </a:r>
          </a:p>
          <a:p>
            <a:pPr marL="171450" lvl="0" indent="-38100" algn="l" rtl="0">
              <a:lnSpc>
                <a:spcPct val="90000"/>
              </a:lnSpc>
              <a:spcBef>
                <a:spcPts val="750"/>
              </a:spcBef>
              <a:spcAft>
                <a:spcPts val="0"/>
              </a:spcAft>
              <a:buClr>
                <a:schemeClr val="dk1"/>
              </a:buClr>
              <a:buSzPts val="2100"/>
              <a:buNone/>
            </a:pPr>
            <a:endParaRPr dirty="0"/>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57590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Data set</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85750" marR="73660" indent="-285750">
              <a:spcBef>
                <a:spcPts val="5"/>
              </a:spcBef>
            </a:pPr>
            <a:r>
              <a:rPr lang="en-US" sz="1600" dirty="0">
                <a:effectLst/>
                <a:latin typeface="Times New Roman" panose="02020603050405020304" pitchFamily="18" charset="0"/>
                <a:ea typeface="Times New Roman" panose="02020603050405020304" pitchFamily="18" charset="0"/>
              </a:rPr>
              <a:t>We will use the dataset from the Donate-a-cry campaign. The dataset is obtained from the following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link -----------------------------------</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u="sng" dirty="0">
                <a:solidFill>
                  <a:srgbClr val="0000FF"/>
                </a:solidFill>
                <a:effectLst/>
                <a:latin typeface="Times New Roman" panose="02020603050405020304" pitchFamily="18" charset="0"/>
                <a:ea typeface="Liberation Mono" panose="02070409020205020404" pitchFamily="49" charset="0"/>
                <a:hlinkClick r:id="rId4"/>
              </a:rPr>
              <a:t>https://grouplens.org/datasets/movielens/latest/</a:t>
            </a:r>
            <a:endParaRPr lang="en-US" sz="1600" dirty="0">
              <a:effectLst/>
              <a:latin typeface="Times New Roman" panose="02020603050405020304" pitchFamily="18" charset="0"/>
              <a:ea typeface="Times New Roman" panose="02020603050405020304" pitchFamily="18" charset="0"/>
            </a:endParaRPr>
          </a:p>
          <a:p>
            <a:pPr marL="342900" marR="513715" lvl="0" indent="-342900" hangingPunct="0">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This dataset (ml-latest-small) describes 5-star rating and free-text tagging activity from Movie lens, a movie recommendation service. It contains 100836 ratings and 3683 tag applications across 9742 movies. These data were created by 610 users between March 29, 1996 and September 24, 2018. This dataset was generated on September 26, 2018. </a:t>
            </a:r>
          </a:p>
          <a:p>
            <a:pPr marL="342900" marR="513715" hangingPunct="0">
              <a:lnSpc>
                <a:spcPct val="115000"/>
              </a:lnSpc>
              <a:spcBef>
                <a:spcPts val="0"/>
              </a:spcBef>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The content in the file are as follows</a:t>
            </a:r>
          </a:p>
          <a:p>
            <a:pPr marL="800100" marR="513715" lvl="1" hangingPunct="0">
              <a:lnSpc>
                <a:spcPct val="115000"/>
              </a:lnSpc>
              <a:spcBef>
                <a:spcPts val="0"/>
              </a:spcBef>
              <a:buFont typeface="Symbol" panose="05050102010706020507" pitchFamily="18" charset="2"/>
              <a:buChar char=""/>
            </a:pPr>
            <a:r>
              <a:rPr lang="en-US" sz="1600" dirty="0" err="1">
                <a:latin typeface="Times New Roman" panose="02020603050405020304" pitchFamily="18" charset="0"/>
              </a:rPr>
              <a:t>UserID</a:t>
            </a:r>
            <a:endParaRPr lang="en-US" sz="1600" dirty="0">
              <a:latin typeface="Times New Roman" panose="02020603050405020304" pitchFamily="18" charset="0"/>
            </a:endParaRPr>
          </a:p>
          <a:p>
            <a:pPr marL="800100" marR="513715" lvl="1" hangingPunct="0">
              <a:lnSpc>
                <a:spcPct val="115000"/>
              </a:lnSpc>
              <a:spcBef>
                <a:spcPts val="0"/>
              </a:spcBef>
              <a:buFont typeface="Symbol" panose="05050102010706020507" pitchFamily="18" charset="2"/>
              <a:buChar char=""/>
            </a:pPr>
            <a:r>
              <a:rPr lang="en-US" sz="1600" dirty="0" err="1">
                <a:latin typeface="Times New Roman" panose="02020603050405020304" pitchFamily="18" charset="0"/>
              </a:rPr>
              <a:t>MovieID</a:t>
            </a:r>
            <a:endParaRPr lang="en-US" sz="1600" dirty="0">
              <a:latin typeface="Times New Roman" panose="02020603050405020304" pitchFamily="18" charset="0"/>
            </a:endParaRPr>
          </a:p>
          <a:p>
            <a:pPr marL="800100" marR="513715" lvl="1" hangingPunct="0">
              <a:lnSpc>
                <a:spcPct val="115000"/>
              </a:lnSpc>
              <a:spcBef>
                <a:spcPts val="0"/>
              </a:spcBef>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Ratings Data File Structure</a:t>
            </a:r>
          </a:p>
          <a:p>
            <a:pPr marL="800100" marR="513715" lvl="1" hangingPunct="0">
              <a:lnSpc>
                <a:spcPct val="115000"/>
              </a:lnSpc>
              <a:spcBef>
                <a:spcPts val="0"/>
              </a:spcBef>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Movie Data File Structure</a:t>
            </a:r>
          </a:p>
          <a:p>
            <a:pPr marL="800100" marR="513715" lvl="1" hangingPunct="0">
              <a:lnSpc>
                <a:spcPct val="115000"/>
              </a:lnSpc>
              <a:spcBef>
                <a:spcPts val="0"/>
              </a:spcBef>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Links Data File Structure </a:t>
            </a:r>
            <a:endParaRPr dirty="0"/>
          </a:p>
        </p:txBody>
      </p:sp>
      <p:pic>
        <p:nvPicPr>
          <p:cNvPr id="277" name="Google Shape;277;p32" descr="nitteimg-footer"/>
          <p:cNvPicPr preferRelativeResize="0"/>
          <p:nvPr/>
        </p:nvPicPr>
        <p:blipFill rotWithShape="1">
          <a:blip r:embed="rId5">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16868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Data preprocessing steps</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following steps will be performed in data pre-processing in our project:</a:t>
            </a: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800100" marR="513715" lvl="1" hangingPunct="0">
              <a:lnSpc>
                <a:spcPct val="115000"/>
              </a:lnSpc>
              <a:spcBef>
                <a:spcPts val="0"/>
              </a:spcBef>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Getting the data: We will be getting our data from the aforementioned site group lens and we will be using the movie lens data that they have collected in the form of csv files.</a:t>
            </a:r>
          </a:p>
          <a:p>
            <a:pPr marL="800100" marR="513715" lvl="1" algn="just" hangingPunct="0">
              <a:lnSpc>
                <a:spcPct val="115000"/>
              </a:lnSpc>
              <a:spcBef>
                <a:spcPts val="0"/>
              </a:spcBef>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Import libraries: Then we will proceed by importing the necessary libraries to process our information which will be</a:t>
            </a:r>
          </a:p>
          <a:p>
            <a:pPr marL="1200150" marR="513715" lvl="2" indent="-285750" algn="just" hangingPunct="0">
              <a:lnSpc>
                <a:spcPct val="115000"/>
              </a:lnSpc>
              <a:spcBef>
                <a:spcPts val="0"/>
              </a:spcBef>
              <a:buFont typeface="Courier New" panose="02070309020205020404" pitchFamily="49" charset="0"/>
              <a:buChar char="o"/>
            </a:pPr>
            <a:r>
              <a:rPr lang="en-US" sz="1400" dirty="0">
                <a:effectLst/>
                <a:latin typeface="Times New Roman" panose="02020603050405020304" pitchFamily="18" charset="0"/>
                <a:ea typeface="Times New Roman" panose="02020603050405020304" pitchFamily="18" charset="0"/>
              </a:rPr>
              <a:t>Pandas: The last library is the Pandas library, which is one of the most famous Python libraries and used for importing and managing the datasets. It is an open-source data manipulation and analysis library. It will be imported as below:</a:t>
            </a:r>
          </a:p>
          <a:p>
            <a:pPr marL="1257300" marR="513715" lvl="2" hangingPunct="0">
              <a:lnSpc>
                <a:spcPct val="115000"/>
              </a:lnSpc>
              <a:spcBef>
                <a:spcPts val="0"/>
              </a:spcBef>
              <a:buFont typeface="Symbol" panose="05050102010706020507" pitchFamily="18" charset="2"/>
              <a:buChar char=""/>
            </a:pPr>
            <a:endParaRPr dirty="0"/>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2" name="Picture 11" descr="Data Preprocessing in Machine learning">
            <a:extLst>
              <a:ext uri="{FF2B5EF4-FFF2-40B4-BE49-F238E27FC236}">
                <a16:creationId xmlns:a16="http://schemas.microsoft.com/office/drawing/2014/main" id="{A21E4939-ABED-4879-AF8A-5102103728F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0850" y="5480286"/>
            <a:ext cx="3124200" cy="580390"/>
          </a:xfrm>
          <a:prstGeom prst="rect">
            <a:avLst/>
          </a:prstGeom>
          <a:noFill/>
          <a:ln>
            <a:noFill/>
          </a:ln>
        </p:spPr>
      </p:pic>
    </p:spTree>
    <p:extLst>
      <p:ext uri="{BB962C8B-B14F-4D97-AF65-F5344CB8AC3E}">
        <p14:creationId xmlns:p14="http://schemas.microsoft.com/office/powerpoint/2010/main" val="393881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Data preprocessing steps</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following steps will be performed in data pre-processing in our project:</a:t>
            </a: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800100" marR="513715" lvl="1" algn="just" hangingPunct="0">
              <a:lnSpc>
                <a:spcPct val="115000"/>
              </a:lnSpc>
              <a:spcBef>
                <a:spcPts val="0"/>
              </a:spcBef>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Import the dataset: Now we need to import the datasets which we have collected for our machine learning project. Now to import the dataset, we will use </a:t>
            </a:r>
            <a:r>
              <a:rPr lang="en-US" sz="1500" dirty="0" err="1">
                <a:effectLst/>
                <a:latin typeface="Times New Roman" panose="02020603050405020304" pitchFamily="18" charset="0"/>
                <a:ea typeface="Times New Roman" panose="02020603050405020304" pitchFamily="18" charset="0"/>
              </a:rPr>
              <a:t>read_csv</a:t>
            </a:r>
            <a:r>
              <a:rPr lang="en-US" sz="1500" dirty="0">
                <a:effectLst/>
                <a:latin typeface="Times New Roman" panose="02020603050405020304" pitchFamily="18" charset="0"/>
                <a:ea typeface="Times New Roman" panose="02020603050405020304" pitchFamily="18" charset="0"/>
              </a:rPr>
              <a:t>() function of pandas library, which is used to read a csv file and performs various operations on it. Using this function, we can read a csv file locally as well as through an URL. </a:t>
            </a:r>
          </a:p>
          <a:p>
            <a:pPr marL="914400" marR="513715" indent="0"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can use </a:t>
            </a:r>
            <a:r>
              <a:rPr lang="en-US" sz="1800" dirty="0" err="1">
                <a:effectLst/>
                <a:latin typeface="Times New Roman" panose="02020603050405020304" pitchFamily="18" charset="0"/>
                <a:ea typeface="Times New Roman" panose="02020603050405020304" pitchFamily="18" charset="0"/>
              </a:rPr>
              <a:t>read_csv</a:t>
            </a:r>
            <a:r>
              <a:rPr lang="en-US" sz="1800" dirty="0">
                <a:effectLst/>
                <a:latin typeface="Times New Roman" panose="02020603050405020304" pitchFamily="18" charset="0"/>
                <a:ea typeface="Times New Roman" panose="02020603050405020304" pitchFamily="18" charset="0"/>
              </a:rPr>
              <a:t> function as below:</a:t>
            </a:r>
          </a:p>
          <a:p>
            <a:pPr marL="1257300" marR="513715" lvl="2" hangingPunct="0">
              <a:lnSpc>
                <a:spcPct val="115000"/>
              </a:lnSpc>
              <a:spcBef>
                <a:spcPts val="0"/>
              </a:spcBef>
              <a:buFont typeface="Symbol" panose="05050102010706020507" pitchFamily="18" charset="2"/>
              <a:buChar char=""/>
            </a:pPr>
            <a:endParaRPr dirty="0"/>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0" name="Picture 9">
            <a:extLst>
              <a:ext uri="{FF2B5EF4-FFF2-40B4-BE49-F238E27FC236}">
                <a16:creationId xmlns:a16="http://schemas.microsoft.com/office/drawing/2014/main" id="{6F5B13BC-F68B-4DFA-BB7A-13E959D3DC7F}"/>
              </a:ext>
            </a:extLst>
          </p:cNvPr>
          <p:cNvPicPr>
            <a:picLocks noChangeAspect="1"/>
          </p:cNvPicPr>
          <p:nvPr/>
        </p:nvPicPr>
        <p:blipFill>
          <a:blip r:embed="rId5"/>
          <a:stretch>
            <a:fillRect/>
          </a:stretch>
        </p:blipFill>
        <p:spPr>
          <a:xfrm>
            <a:off x="2918460" y="5145405"/>
            <a:ext cx="3307080" cy="377190"/>
          </a:xfrm>
          <a:prstGeom prst="rect">
            <a:avLst/>
          </a:prstGeom>
        </p:spPr>
      </p:pic>
    </p:spTree>
    <p:extLst>
      <p:ext uri="{BB962C8B-B14F-4D97-AF65-F5344CB8AC3E}">
        <p14:creationId xmlns:p14="http://schemas.microsoft.com/office/powerpoint/2010/main" val="398508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Data preprocessing steps</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following steps will be performed in data pre-processing in our project:</a:t>
            </a: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800100" marR="513715" lvl="1" algn="just" hangingPunct="0">
              <a:lnSpc>
                <a:spcPct val="115000"/>
              </a:lnSpc>
              <a:spcBef>
                <a:spcPts val="0"/>
              </a:spcBef>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Handle missing data: Then we can handle missing data so when we are creating our model it doesn’t run into any problems. The main ways to handle missing data are as follows:</a:t>
            </a:r>
          </a:p>
          <a:p>
            <a:pPr marL="1200150" marR="513715" lvl="2" indent="-285750" algn="just" hangingPunct="0">
              <a:lnSpc>
                <a:spcPct val="115000"/>
              </a:lnSpc>
              <a:spcBef>
                <a:spcPts val="0"/>
              </a:spcBef>
            </a:pPr>
            <a:r>
              <a:rPr lang="en-US" sz="1400" dirty="0">
                <a:effectLst/>
                <a:latin typeface="Times New Roman" panose="02020603050405020304" pitchFamily="18" charset="0"/>
                <a:ea typeface="Times New Roman" panose="02020603050405020304" pitchFamily="18" charset="0"/>
              </a:rPr>
              <a:t>Deleting the particular row: If a row contains some missing information, then we can just delete the entire row and carry on with our modelling.</a:t>
            </a:r>
          </a:p>
          <a:p>
            <a:pPr marL="1200150" marR="513715" lvl="2" indent="-285750" algn="just" hangingPunct="0">
              <a:lnSpc>
                <a:spcPct val="115000"/>
              </a:lnSpc>
              <a:spcBef>
                <a:spcPts val="0"/>
              </a:spcBef>
            </a:pPr>
            <a:r>
              <a:rPr lang="en-US" sz="1400" dirty="0">
                <a:effectLst/>
                <a:latin typeface="Times New Roman" panose="02020603050405020304" pitchFamily="18" charset="0"/>
                <a:ea typeface="Times New Roman" panose="02020603050405020304" pitchFamily="18" charset="0"/>
              </a:rPr>
              <a:t>By calculating the mean: If the missing value of the row is a non-discrete, continuous value then we can assign the missing value of the row as the mean of the entire column as it wont interfere with our calculations.</a:t>
            </a:r>
          </a:p>
          <a:p>
            <a:pPr marL="914400" marR="513715" lvl="2" indent="0" algn="just" hangingPunct="0">
              <a:lnSpc>
                <a:spcPct val="115000"/>
              </a:lnSpc>
              <a:spcBef>
                <a:spcPts val="0"/>
              </a:spcBef>
              <a:buNone/>
            </a:pPr>
            <a:endParaRPr lang="en-US" sz="1400" dirty="0"/>
          </a:p>
          <a:p>
            <a:pPr marL="628650" marR="513715" lvl="1" indent="-171450" algn="just" hangingPunct="0">
              <a:lnSpc>
                <a:spcPct val="115000"/>
              </a:lnSpc>
              <a:spcBef>
                <a:spcPts val="0"/>
              </a:spcBef>
            </a:pPr>
            <a:r>
              <a:rPr lang="en-US" sz="1400" dirty="0">
                <a:effectLst/>
                <a:latin typeface="Times New Roman" panose="02020603050405020304" pitchFamily="18" charset="0"/>
                <a:ea typeface="Times New Roman" panose="02020603050405020304" pitchFamily="18" charset="0"/>
              </a:rPr>
              <a:t>Encode the categorical data: The KNN machine learning algorithm works on the basis of mathematical approximation it would be suitable to encode the categorical data such as genre and tags as numerical representation for easy and quick computation.</a:t>
            </a: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4392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Data preprocessing steps</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following steps will be performed in data pre-processing in our project:</a:t>
            </a: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800100" marR="513715" lvl="1" algn="just" hangingPunct="0">
              <a:lnSpc>
                <a:spcPct val="115000"/>
              </a:lnSpc>
              <a:spcBef>
                <a:spcPts val="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Split the data into training and test set: After all that we will have to decide what data from the data set will be used for the purpose of training the model and what portion will be used for testing the data set. For our purpose as we want to be as unbiased as possible, we will be using an arbitrary random selection of the data.</a:t>
            </a:r>
            <a:endParaRPr lang="en-US" sz="1400" dirty="0"/>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2" name="Picture 11">
            <a:extLst>
              <a:ext uri="{FF2B5EF4-FFF2-40B4-BE49-F238E27FC236}">
                <a16:creationId xmlns:a16="http://schemas.microsoft.com/office/drawing/2014/main" id="{94B4104B-6697-422D-A7E2-08A8A362ED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155" y="5002555"/>
            <a:ext cx="4541520" cy="1261745"/>
          </a:xfrm>
          <a:prstGeom prst="rect">
            <a:avLst/>
          </a:prstGeom>
        </p:spPr>
      </p:pic>
    </p:spTree>
    <p:extLst>
      <p:ext uri="{BB962C8B-B14F-4D97-AF65-F5344CB8AC3E}">
        <p14:creationId xmlns:p14="http://schemas.microsoft.com/office/powerpoint/2010/main" val="96459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Data preprocessing steps</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following steps will be performed in data pre-processing in our project:</a:t>
            </a: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800100" marR="513715" lvl="1" algn="just" hangingPunct="0">
              <a:lnSpc>
                <a:spcPct val="115000"/>
              </a:lnSpc>
              <a:spcBef>
                <a:spcPts val="0"/>
              </a:spcBef>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Feature scaling: For the purpose in the mathematical computation in the KNN algorithm we will be using the non-Euclidean distance between the values to generate the model to find the closest neighbor. Here we will standardize the independent variables in the data table to a specific range. This is performed so that no variable will dominate the other variable.</a:t>
            </a:r>
          </a:p>
          <a:p>
            <a:pPr marL="114300" marR="513715" indent="0" algn="just" hangingPunc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56546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KNN Algorithm</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457200" marR="513715" indent="228600"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our project we will only be using one machine learning method that is K Nearest Neighbors algorithm. KNN algorithm is a non-parametric classification method that was first developed by Evelyn Fix and Joseph Hodges in 1951. It is an algorithm based around classification and regression. It takes the input that is the k closest to the training example from the data set.</a:t>
            </a:r>
          </a:p>
          <a:p>
            <a:pPr marR="513715" indent="228600" algn="just" hangingPunct="0">
              <a:lnSpc>
                <a:spcPct val="115000"/>
              </a:lnSpc>
              <a:spcBef>
                <a:spcPts val="0"/>
              </a:spcBef>
            </a:pPr>
            <a:r>
              <a:rPr lang="en-US" sz="1800" dirty="0">
                <a:effectLst/>
                <a:latin typeface="Times New Roman" panose="02020603050405020304" pitchFamily="18" charset="0"/>
                <a:ea typeface="Times New Roman" panose="02020603050405020304" pitchFamily="18" charset="0"/>
              </a:rPr>
              <a:t>The training examples are vectors in a multidimensional feature space, each with a class label. The training phase of the algorithm consists only of storing the feature vectors and class labels of the training samples.</a:t>
            </a:r>
          </a:p>
          <a:p>
            <a:pPr marR="513715" indent="228600" algn="just" hangingPunct="0">
              <a:lnSpc>
                <a:spcPct val="115000"/>
              </a:lnSpc>
              <a:spcBef>
                <a:spcPts val="0"/>
              </a:spcBef>
            </a:pPr>
            <a:r>
              <a:rPr lang="en-US" sz="1800" dirty="0">
                <a:effectLst/>
                <a:latin typeface="Times New Roman" panose="02020603050405020304" pitchFamily="18" charset="0"/>
                <a:ea typeface="Times New Roman" panose="02020603050405020304" pitchFamily="18" charset="0"/>
              </a:rPr>
              <a:t>In the classification phase, k is a user-defined constant, and an unlabeled vector (a query or test point) is classified by assigning the label which is most frequent among the k training samples nearest to that query point.</a:t>
            </a:r>
          </a:p>
          <a:p>
            <a:pPr marR="513715" indent="228600" algn="just" hangingPunct="0">
              <a:lnSpc>
                <a:spcPct val="115000"/>
              </a:lnSpc>
              <a:spcBef>
                <a:spcPts val="0"/>
              </a:spcBef>
            </a:pPr>
            <a:endParaRPr lang="en-US" sz="1800" dirty="0">
              <a:effectLst/>
              <a:latin typeface="Times New Roman" panose="02020603050405020304" pitchFamily="18" charset="0"/>
              <a:ea typeface="Times New Roman" panose="02020603050405020304" pitchFamily="18" charset="0"/>
            </a:endParaRPr>
          </a:p>
          <a:p>
            <a:pPr marL="457200" marR="513715" indent="228600" algn="just" hangingPunct="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114300" marR="513715" indent="0" algn="just" hangingPunc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6309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KNN Algorithm</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R="513715" indent="228600" algn="just" hangingPunct="0">
              <a:lnSpc>
                <a:spcPct val="115000"/>
              </a:lnSpc>
              <a:spcBef>
                <a:spcPts val="0"/>
              </a:spcBef>
            </a:pPr>
            <a:r>
              <a:rPr lang="en-US" sz="1600" dirty="0">
                <a:effectLst/>
                <a:latin typeface="Times New Roman" panose="02020603050405020304" pitchFamily="18" charset="0"/>
                <a:ea typeface="Times New Roman" panose="02020603050405020304" pitchFamily="18" charset="0"/>
              </a:rPr>
              <a:t>A commonly used distance metric for continuous variables is Euclidean distance. For discrete variables, such as for text classification, another metric can be used, such as the overlap metric (or Hamming distance). In the context of gene expression microarray data, for example, k-NN has been employed with correlation coefficients, such as Pearson and Spearman, as a metric. Often, the classification accuracy of k-NN can be improved significantly if the distance metric is learned with specialized algorithms such as Large Margin Nearest Neighbor or Neighborhood components analysis.</a:t>
            </a:r>
          </a:p>
          <a:p>
            <a:pPr marL="457200" marR="513715" indent="228600" algn="just" hangingPunct="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114300" marR="513715" indent="0" algn="just" hangingPunc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9" name="Picture 8">
            <a:extLst>
              <a:ext uri="{FF2B5EF4-FFF2-40B4-BE49-F238E27FC236}">
                <a16:creationId xmlns:a16="http://schemas.microsoft.com/office/drawing/2014/main" id="{EB26CD28-9020-4812-B2F8-ECE2DF82D01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4804" y="4666616"/>
            <a:ext cx="1974392" cy="1584960"/>
          </a:xfrm>
          <a:prstGeom prst="rect">
            <a:avLst/>
          </a:prstGeom>
          <a:noFill/>
          <a:ln>
            <a:noFill/>
          </a:ln>
        </p:spPr>
      </p:pic>
    </p:spTree>
    <p:extLst>
      <p:ext uri="{BB962C8B-B14F-4D97-AF65-F5344CB8AC3E}">
        <p14:creationId xmlns:p14="http://schemas.microsoft.com/office/powerpoint/2010/main" val="163485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KNN Algorithm</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457200" marR="513715" indent="228600"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best choice of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depends upon the data; generally, larger values of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reduce effect of the noise on the classification,[8] but make boundaries between classes less distinct. A good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can be selected by various heuristic techniques. The special case where the class is predicted to be the class of the closest training sample (i.e. when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 1) is called the nearest neighbor algorithm. </a:t>
            </a:r>
          </a:p>
          <a:p>
            <a:pPr marR="513715" indent="228600" algn="just" hangingPunct="0">
              <a:lnSpc>
                <a:spcPct val="115000"/>
              </a:lnSpc>
              <a:spcBef>
                <a:spcPts val="0"/>
              </a:spcBef>
            </a:pPr>
            <a:r>
              <a:rPr lang="en-US" sz="1800" dirty="0">
                <a:effectLst/>
                <a:latin typeface="Times New Roman" panose="02020603050405020304" pitchFamily="18" charset="0"/>
                <a:ea typeface="Times New Roman" panose="02020603050405020304" pitchFamily="18" charset="0"/>
              </a:rPr>
              <a:t>The accuracy of the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-NN algorithm can be severely degraded by the presence of noisy or irrelevant features, or if the feature scales are not consistent with their importance. Much research effort has been put into selecting or scaling features to improve classification. A particularly popular</a:t>
            </a:r>
            <a:r>
              <a:rPr lang="en-US" sz="1800" baseline="30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 is the use of evolutionary algorithms to optimize feature scaling.[9] Another popular approach is to scale features by the mutual information of the training data with the training classes. </a:t>
            </a:r>
          </a:p>
          <a:p>
            <a:pPr marL="457200" marR="513715" indent="228600" algn="just" hangingPunct="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114300" marR="513715" indent="0" algn="just" hangingPunc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74195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79" name="Google Shape;179;p26"/>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a:t>TABLE OF CONTENTS</a:t>
            </a:r>
            <a:endParaRPr sz="2800"/>
          </a:p>
        </p:txBody>
      </p:sp>
      <p:sp>
        <p:nvSpPr>
          <p:cNvPr id="180" name="Google Shape;180;p26"/>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sz="1600" b="1" dirty="0"/>
              <a:t>Abstract</a:t>
            </a:r>
          </a:p>
          <a:p>
            <a:pPr marL="171450" lvl="0" indent="-171450" algn="l" rtl="0">
              <a:lnSpc>
                <a:spcPct val="90000"/>
              </a:lnSpc>
              <a:spcBef>
                <a:spcPts val="0"/>
              </a:spcBef>
              <a:spcAft>
                <a:spcPts val="0"/>
              </a:spcAft>
              <a:buClr>
                <a:schemeClr val="dk1"/>
              </a:buClr>
              <a:buSzPts val="2100"/>
              <a:buChar char="•"/>
            </a:pPr>
            <a:r>
              <a:rPr lang="en-US" sz="1600" b="1" dirty="0"/>
              <a:t>Introduction</a:t>
            </a:r>
            <a:endParaRPr sz="1600" b="1" dirty="0"/>
          </a:p>
          <a:p>
            <a:pPr marL="171450" lvl="0" indent="-171450" algn="l" rtl="0">
              <a:lnSpc>
                <a:spcPct val="90000"/>
              </a:lnSpc>
              <a:spcBef>
                <a:spcPts val="750"/>
              </a:spcBef>
              <a:spcAft>
                <a:spcPts val="0"/>
              </a:spcAft>
              <a:buClr>
                <a:schemeClr val="dk1"/>
              </a:buClr>
              <a:buSzPts val="2100"/>
              <a:buChar char="•"/>
            </a:pPr>
            <a:r>
              <a:rPr lang="en-US" sz="1600" b="1" dirty="0"/>
              <a:t>Motivation</a:t>
            </a:r>
          </a:p>
          <a:p>
            <a:pPr marL="171450" lvl="0" indent="-171450" algn="l" rtl="0">
              <a:lnSpc>
                <a:spcPct val="90000"/>
              </a:lnSpc>
              <a:spcBef>
                <a:spcPts val="750"/>
              </a:spcBef>
              <a:spcAft>
                <a:spcPts val="0"/>
              </a:spcAft>
              <a:buClr>
                <a:schemeClr val="dk1"/>
              </a:buClr>
              <a:buSzPts val="2100"/>
              <a:buChar char="•"/>
            </a:pPr>
            <a:r>
              <a:rPr lang="en-US" sz="1600" b="1" dirty="0"/>
              <a:t>Problem statement</a:t>
            </a:r>
          </a:p>
          <a:p>
            <a:pPr marL="171450" lvl="0" indent="-171450" algn="l" rtl="0">
              <a:lnSpc>
                <a:spcPct val="90000"/>
              </a:lnSpc>
              <a:spcBef>
                <a:spcPts val="750"/>
              </a:spcBef>
              <a:spcAft>
                <a:spcPts val="0"/>
              </a:spcAft>
              <a:buClr>
                <a:schemeClr val="dk1"/>
              </a:buClr>
              <a:buSzPts val="2400"/>
              <a:buChar char="•"/>
            </a:pPr>
            <a:r>
              <a:rPr lang="en-US" sz="1600" b="1" dirty="0"/>
              <a:t>Aims and objectives</a:t>
            </a:r>
            <a:endParaRPr sz="1600" b="1" dirty="0"/>
          </a:p>
          <a:p>
            <a:pPr marL="171450" lvl="0" indent="-171450" algn="l" rtl="0">
              <a:lnSpc>
                <a:spcPct val="90000"/>
              </a:lnSpc>
              <a:spcBef>
                <a:spcPts val="750"/>
              </a:spcBef>
              <a:spcAft>
                <a:spcPts val="0"/>
              </a:spcAft>
              <a:buClr>
                <a:schemeClr val="dk1"/>
              </a:buClr>
              <a:buSzPts val="2100"/>
              <a:buChar char="•"/>
            </a:pPr>
            <a:r>
              <a:rPr lang="en-US" sz="1600" b="1" dirty="0"/>
              <a:t>Data Set</a:t>
            </a:r>
          </a:p>
          <a:p>
            <a:pPr marL="171450" lvl="0" indent="-171450" algn="l" rtl="0">
              <a:lnSpc>
                <a:spcPct val="90000"/>
              </a:lnSpc>
              <a:spcBef>
                <a:spcPts val="750"/>
              </a:spcBef>
              <a:spcAft>
                <a:spcPts val="0"/>
              </a:spcAft>
              <a:buClr>
                <a:schemeClr val="dk1"/>
              </a:buClr>
              <a:buSzPts val="2100"/>
              <a:buChar char="•"/>
            </a:pPr>
            <a:r>
              <a:rPr lang="en-US" sz="1600" b="1" dirty="0"/>
              <a:t>Data pre processing</a:t>
            </a:r>
          </a:p>
          <a:p>
            <a:pPr marL="171450" lvl="0" indent="-171450" algn="l" rtl="0">
              <a:lnSpc>
                <a:spcPct val="90000"/>
              </a:lnSpc>
              <a:spcBef>
                <a:spcPts val="750"/>
              </a:spcBef>
              <a:spcAft>
                <a:spcPts val="0"/>
              </a:spcAft>
              <a:buClr>
                <a:schemeClr val="dk1"/>
              </a:buClr>
              <a:buSzPts val="2100"/>
              <a:buChar char="•"/>
            </a:pPr>
            <a:r>
              <a:rPr lang="en-US" sz="1600" b="1" dirty="0"/>
              <a:t>KNN algorithm</a:t>
            </a:r>
          </a:p>
          <a:p>
            <a:pPr marL="171450" lvl="0" indent="-171450" algn="l" rtl="0">
              <a:lnSpc>
                <a:spcPct val="90000"/>
              </a:lnSpc>
              <a:spcBef>
                <a:spcPts val="750"/>
              </a:spcBef>
              <a:spcAft>
                <a:spcPts val="0"/>
              </a:spcAft>
              <a:buClr>
                <a:schemeClr val="dk1"/>
              </a:buClr>
              <a:buSzPts val="2100"/>
              <a:buChar char="•"/>
            </a:pPr>
            <a:r>
              <a:rPr lang="en-US" sz="1600" b="1" dirty="0"/>
              <a:t>Output Screenshots</a:t>
            </a:r>
          </a:p>
          <a:p>
            <a:pPr marL="171450" lvl="0" indent="-171450" algn="l" rtl="0">
              <a:lnSpc>
                <a:spcPct val="90000"/>
              </a:lnSpc>
              <a:spcBef>
                <a:spcPts val="750"/>
              </a:spcBef>
              <a:spcAft>
                <a:spcPts val="0"/>
              </a:spcAft>
              <a:buClr>
                <a:schemeClr val="dk1"/>
              </a:buClr>
              <a:buSzPts val="2100"/>
              <a:buChar char="•"/>
            </a:pPr>
            <a:r>
              <a:rPr lang="en-US" sz="1600" b="1" dirty="0"/>
              <a:t>Conclusion</a:t>
            </a:r>
            <a:endParaRPr sz="1600" b="1" dirty="0"/>
          </a:p>
          <a:p>
            <a:pPr marL="171450" lvl="0" indent="-171450" algn="l" rtl="0">
              <a:lnSpc>
                <a:spcPct val="90000"/>
              </a:lnSpc>
              <a:spcBef>
                <a:spcPts val="750"/>
              </a:spcBef>
              <a:spcAft>
                <a:spcPts val="0"/>
              </a:spcAft>
              <a:buClr>
                <a:schemeClr val="dk1"/>
              </a:buClr>
              <a:buSzPts val="2100"/>
              <a:buChar char="•"/>
            </a:pPr>
            <a:r>
              <a:rPr lang="en-US" sz="1600" b="1" dirty="0"/>
              <a:t>References</a:t>
            </a:r>
            <a:endParaRPr sz="1600" dirty="0"/>
          </a:p>
        </p:txBody>
      </p:sp>
      <p:pic>
        <p:nvPicPr>
          <p:cNvPr id="181" name="Google Shape;181;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82" name="Google Shape;182;p26"/>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3" name="Google Shape;18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184" name="Google Shape;18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KNN Algorithm</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114300" marR="513715" indent="0" algn="just" hangingPunc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9" name="Image4">
            <a:extLst>
              <a:ext uri="{FF2B5EF4-FFF2-40B4-BE49-F238E27FC236}">
                <a16:creationId xmlns:a16="http://schemas.microsoft.com/office/drawing/2014/main" id="{4018F7DC-4EBE-409B-AD39-67624FF0AA53}"/>
              </a:ext>
            </a:extLst>
          </p:cNvPr>
          <p:cNvPicPr>
            <a:picLocks noChangeAspect="1"/>
          </p:cNvPicPr>
          <p:nvPr/>
        </p:nvPicPr>
        <p:blipFill>
          <a:blip r:embed="rId5"/>
          <a:stretch>
            <a:fillRect/>
          </a:stretch>
        </p:blipFill>
        <p:spPr bwMode="auto">
          <a:xfrm>
            <a:off x="1047750" y="2491540"/>
            <a:ext cx="7211367" cy="1623260"/>
          </a:xfrm>
          <a:prstGeom prst="rect">
            <a:avLst/>
          </a:prstGeom>
        </p:spPr>
      </p:pic>
    </p:spTree>
    <p:extLst>
      <p:ext uri="{BB962C8B-B14F-4D97-AF65-F5344CB8AC3E}">
        <p14:creationId xmlns:p14="http://schemas.microsoft.com/office/powerpoint/2010/main" val="2613724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3"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87" name="Google Shape;287;p33"/>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Output Screenshot</a:t>
            </a:r>
            <a:endParaRPr sz="2800" dirty="0"/>
          </a:p>
        </p:txBody>
      </p:sp>
      <p:pic>
        <p:nvPicPr>
          <p:cNvPr id="288" name="Google Shape;288;p33"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89" name="Google Shape;289;p33"/>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90" name="Google Shape;290;p3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91" name="Google Shape;291;p3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9" name="Picture 8">
            <a:extLst>
              <a:ext uri="{FF2B5EF4-FFF2-40B4-BE49-F238E27FC236}">
                <a16:creationId xmlns:a16="http://schemas.microsoft.com/office/drawing/2014/main" id="{52E88674-2F58-4D91-B123-3A04F98AD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549" y="3830722"/>
            <a:ext cx="6438900" cy="1762125"/>
          </a:xfrm>
          <a:prstGeom prst="rect">
            <a:avLst/>
          </a:prstGeom>
        </p:spPr>
      </p:pic>
      <p:sp>
        <p:nvSpPr>
          <p:cNvPr id="2" name="TextBox 1">
            <a:extLst>
              <a:ext uri="{FF2B5EF4-FFF2-40B4-BE49-F238E27FC236}">
                <a16:creationId xmlns:a16="http://schemas.microsoft.com/office/drawing/2014/main" id="{994CBFF1-A354-4B10-9B54-2A88E8A87405}"/>
              </a:ext>
            </a:extLst>
          </p:cNvPr>
          <p:cNvSpPr txBox="1"/>
          <p:nvPr/>
        </p:nvSpPr>
        <p:spPr>
          <a:xfrm>
            <a:off x="1014412" y="2535555"/>
            <a:ext cx="7115175" cy="1019175"/>
          </a:xfrm>
          <a:prstGeom prst="rect">
            <a:avLst/>
          </a:prstGeom>
          <a:noFill/>
        </p:spPr>
        <p:txBody>
          <a:bodyPr wrap="square" rtlCol="0">
            <a:spAutoFit/>
          </a:bodyPr>
          <a:lstStyle/>
          <a:p>
            <a:pPr marL="457200" marR="513715" algn="just" hangingPunct="0">
              <a:lnSpc>
                <a:spcPct val="115000"/>
              </a:lnSpc>
              <a:spcBef>
                <a:spcPts val="0"/>
              </a:spcBef>
              <a:spcAft>
                <a:spcPts val="0"/>
              </a:spcAft>
            </a:pPr>
            <a:r>
              <a:rPr lang="en-US" sz="1800">
                <a:effectLst/>
                <a:latin typeface="Times New Roman" panose="02020603050405020304" pitchFamily="18" charset="0"/>
                <a:ea typeface="Times New Roman" panose="02020603050405020304" pitchFamily="18" charset="0"/>
              </a:rPr>
              <a:t>Here the model was generated and we got an accurate movie recommendation related to the movie liked by the exemplary user.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3"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87" name="Google Shape;287;p33"/>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Output Screenshot</a:t>
            </a:r>
            <a:endParaRPr sz="2800" dirty="0"/>
          </a:p>
        </p:txBody>
      </p:sp>
      <p:pic>
        <p:nvPicPr>
          <p:cNvPr id="288" name="Google Shape;288;p33"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89" name="Google Shape;289;p33"/>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90" name="Google Shape;290;p3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91" name="Google Shape;291;p3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 name="TextBox 1">
            <a:extLst>
              <a:ext uri="{FF2B5EF4-FFF2-40B4-BE49-F238E27FC236}">
                <a16:creationId xmlns:a16="http://schemas.microsoft.com/office/drawing/2014/main" id="{994CBFF1-A354-4B10-9B54-2A88E8A87405}"/>
              </a:ext>
            </a:extLst>
          </p:cNvPr>
          <p:cNvSpPr txBox="1"/>
          <p:nvPr/>
        </p:nvSpPr>
        <p:spPr>
          <a:xfrm>
            <a:off x="1014412" y="2353801"/>
            <a:ext cx="7115175" cy="1341008"/>
          </a:xfrm>
          <a:prstGeom prst="rect">
            <a:avLst/>
          </a:prstGeom>
          <a:noFill/>
        </p:spPr>
        <p:txBody>
          <a:bodyPr wrap="square" rtlCol="0">
            <a:sp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Iron man was taken as the movie of choice and the algorithm correctly identified its genre as action, adventure with some other tags such as superhero and other movies of similar time period as shown below.</a:t>
            </a:r>
          </a:p>
        </p:txBody>
      </p:sp>
      <p:pic>
        <p:nvPicPr>
          <p:cNvPr id="10" name="Picture 9">
            <a:extLst>
              <a:ext uri="{FF2B5EF4-FFF2-40B4-BE49-F238E27FC236}">
                <a16:creationId xmlns:a16="http://schemas.microsoft.com/office/drawing/2014/main" id="{0363430E-F207-4CFB-83E1-BB5807DEE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850" y="3743453"/>
            <a:ext cx="2914650" cy="2612898"/>
          </a:xfrm>
          <a:prstGeom prst="rect">
            <a:avLst/>
          </a:prstGeom>
        </p:spPr>
      </p:pic>
    </p:spTree>
    <p:extLst>
      <p:ext uri="{BB962C8B-B14F-4D97-AF65-F5344CB8AC3E}">
        <p14:creationId xmlns:p14="http://schemas.microsoft.com/office/powerpoint/2010/main" val="255878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Conclusion</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R="513715" lvl="1" algn="just" hangingPunct="0">
              <a:lnSpc>
                <a:spcPct val="115000"/>
              </a:lnSpc>
              <a:spcBef>
                <a:spcPts val="0"/>
              </a:spcBef>
            </a:pPr>
            <a:endParaRPr lang="en-US" sz="1500" dirty="0">
              <a:effectLst/>
              <a:latin typeface="Times New Roman" panose="02020603050405020304" pitchFamily="18" charset="0"/>
              <a:ea typeface="Times New Roman" panose="02020603050405020304" pitchFamily="18" charset="0"/>
            </a:endParaRPr>
          </a:p>
          <a:p>
            <a:pPr marL="114300" marR="513715" indent="0" algn="just" hangingPunct="0">
              <a:lnSpc>
                <a:spcPct val="115000"/>
              </a:lnSpc>
              <a:spcBef>
                <a:spcPts val="0"/>
              </a:spcBef>
              <a:buNone/>
            </a:pPr>
            <a:r>
              <a:rPr lang="en-US" sz="1800" dirty="0">
                <a:effectLst/>
                <a:latin typeface="Times New Roman" panose="02020603050405020304" pitchFamily="18" charset="0"/>
                <a:ea typeface="Times New Roman" panose="02020603050405020304" pitchFamily="18" charset="0"/>
              </a:rPr>
              <a:t>Thus, the model that was generated was fairly accurate through our tests. It successfully identified key attributes in each of the movie in both the training sets and the movies that we chose to test it with to find exciting new movie recommendations for movies that weren’t just a carbon copy of the first movie. Instead, it recommended movies that had unique similarities to the given movie such as time period and others.</a:t>
            </a:r>
          </a:p>
          <a:p>
            <a:pPr marL="114300" marR="513715" indent="0" algn="just" hangingPunct="0">
              <a:lnSpc>
                <a:spcPct val="115000"/>
              </a:lnSpc>
              <a:spcBef>
                <a:spcPts val="0"/>
              </a:spcBef>
              <a:buNone/>
            </a:pPr>
            <a:r>
              <a:rPr lang="en-US" sz="1800" dirty="0">
                <a:effectLst/>
                <a:latin typeface="Times New Roman" panose="02020603050405020304" pitchFamily="18" charset="0"/>
                <a:ea typeface="Times New Roman" panose="02020603050405020304" pitchFamily="18" charset="0"/>
              </a:rPr>
              <a:t>Our group learnt valuable new skills on the proper procedure for creating a machine learning algorithm. We especially found the proper way to handle the pre processing of data very important as it is the building block of the entire project and so has to be done absolutely by the book to make sure the algorithm is made without any underlying error from the data being bad. </a:t>
            </a:r>
          </a:p>
          <a:p>
            <a:pPr marL="114300" marR="513715" indent="0" algn="just" hangingPunc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28650" marR="513715" lvl="1" indent="-171450" algn="just" hangingPunct="0">
              <a:lnSpc>
                <a:spcPct val="115000"/>
              </a:lnSpc>
              <a:spcBef>
                <a:spcPts val="0"/>
              </a:spcBef>
            </a:pPr>
            <a:endParaRPr lang="en-US" sz="1100" dirty="0">
              <a:effectLst/>
              <a:latin typeface="Times New Roman" panose="02020603050405020304" pitchFamily="18" charset="0"/>
              <a:ea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AY 2021-2022</a:t>
            </a:r>
            <a:endParaRPr dirty="0"/>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24352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4"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99" name="Google Shape;299;p34"/>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a:t>References</a:t>
            </a:r>
            <a:endParaRPr sz="2800"/>
          </a:p>
        </p:txBody>
      </p:sp>
      <p:sp>
        <p:nvSpPr>
          <p:cNvPr id="300" name="Google Shape;300;p34"/>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fontScale="62500" lnSpcReduction="20000"/>
          </a:bodyPr>
          <a:lstStyle/>
          <a:p>
            <a:pPr marL="0" marR="513715" algn="just" hangingPunct="0">
              <a:lnSpc>
                <a:spcPct val="115000"/>
              </a:lnSpc>
              <a:spcBef>
                <a:spcPts val="0"/>
              </a:spcBef>
              <a:spcAft>
                <a:spcPts val="0"/>
              </a:spcAft>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13715" lvl="0" indent="-342900" algn="just" hangingPunct="0">
              <a:lnSpc>
                <a:spcPct val="115000"/>
              </a:lnSpc>
              <a:spcBef>
                <a:spcPts val="0"/>
              </a:spcBef>
              <a:spcAft>
                <a:spcPts val="0"/>
              </a:spcAft>
              <a:buFont typeface="+mj-lt"/>
              <a:buAutoNum type="arabicPeriod"/>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Mitchell, Tom (1997). Machine Learning. New York: McGraw Hill. ISBN 0-07-042807-7. OCLC 36417892.A</a:t>
            </a:r>
          </a:p>
          <a:p>
            <a:pPr marL="342900" marR="513715" lvl="0" indent="-342900" algn="just" hangingPunct="0">
              <a:lnSpc>
                <a:spcPct val="115000"/>
              </a:lnSpc>
              <a:spcBef>
                <a:spcPts val="0"/>
              </a:spcBef>
              <a:spcAft>
                <a:spcPts val="0"/>
              </a:spcAft>
              <a:buFont typeface="+mj-lt"/>
              <a:buAutoNum type="arabicPeriod"/>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definition "without being explicitly programmed" is often attributed to Arthur Samuel, who coined the term "machine learning" in 1959, but the phrase is not found verbatim in this publication, and may be a paraphrase that appeared later. Confer "Paraphrasing Arthur Samuel (1959), the question is: How can computers learn to solve problems without being explicitly programmed?" in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Koza</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John R.; Bennett, Forrest H.; Andre, David; Keane, Martin A. (1996). Automated Design of Both the Topology and Sizing of Analog Electrical Circuits Using Genetic Programming. Artificial Intelligence in Design '96. Springer, Dordrecht. pp. 151–170. doi:10.1007/978-94-009-0279-4_9.www.javatpoint.com. 2022. </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in Machine learning -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Javatpoint</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[online] Available at: &lt;https://www.javatpoint.com/data-preprocessing-machine-learning&gt; [Accessed 17 January 2022].F. Maxwell Harper and Joseph A.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Konstan</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2015. The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MovieLens</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Datasets: History and Context. ACM Transactions on Interactive Intelligent Systems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TiiS</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5, 4: 19:1–19:19. </a:t>
            </a:r>
            <a:r>
              <a:rPr lang="en-US" sz="19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https://doi.org/10.1145/2827872</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13715" lvl="0" indent="-342900" algn="just" hangingPunct="0">
              <a:lnSpc>
                <a:spcPct val="115000"/>
              </a:lnSpc>
              <a:spcBef>
                <a:spcPts val="0"/>
              </a:spcBef>
              <a:spcAft>
                <a:spcPts val="0"/>
              </a:spcAft>
              <a:buFont typeface="+mj-lt"/>
              <a:buAutoNum type="arabicPeriod"/>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Hu, J.;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Niu</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H.; Carrasco, J.; Lennox, B.; Arvin, F., "Voronoi-Based Multi-Robot Autonomous Exploration in Unknown Environments via Deep Reinforcement Learning" IEEE Transactions on Vehicular Technology, 2020.Jaskowiak, Pablo A.;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Campello</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Ricardo J. G. B. "Comparing Correlation Coefficients as Dissimilarity Measures for Cancer Classification in Gene Expression Data". Brazilian Symposium on Bioinformatics (BSB 2011): 1–8.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CiteSeerX</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10.1.1.208.993.A</a:t>
            </a:r>
          </a:p>
          <a:p>
            <a:pPr marL="342900" marR="513715" lvl="0" indent="-342900" algn="just" hangingPunct="0">
              <a:lnSpc>
                <a:spcPct val="115000"/>
              </a:lnSpc>
              <a:spcBef>
                <a:spcPts val="0"/>
              </a:spcBef>
              <a:spcAft>
                <a:spcPts val="0"/>
              </a:spcAft>
              <a:buFont typeface="+mj-lt"/>
              <a:buAutoNum type="arabicPeriod"/>
            </a:pP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Coomans</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Danny;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Massart</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Desire L. (1982). "Alternative k-nearest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neighbour</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rules in supervised pattern recognition : Part 1. k-Nearest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neighbour</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classification by using alternative voting rules". Analytica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Chimica</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Acta. 136: 15–27.</a:t>
            </a:r>
          </a:p>
          <a:p>
            <a:pPr marL="590550" indent="-457200">
              <a:spcBef>
                <a:spcPts val="0"/>
              </a:spcBef>
              <a:buSzPts val="2100"/>
              <a:buFont typeface="+mj-lt"/>
              <a:buAutoNum type="arabicPeriod"/>
            </a:pPr>
            <a:endParaRPr sz="1900" dirty="0">
              <a:latin typeface="Times New Roman" panose="02020603050405020304" pitchFamily="18" charset="0"/>
              <a:cs typeface="Times New Roman" panose="02020603050405020304" pitchFamily="18" charset="0"/>
            </a:endParaRPr>
          </a:p>
          <a:p>
            <a:pPr marL="171450" lvl="0" indent="-38100" algn="l" rtl="0">
              <a:lnSpc>
                <a:spcPct val="90000"/>
              </a:lnSpc>
              <a:spcBef>
                <a:spcPts val="0"/>
              </a:spcBef>
              <a:spcAft>
                <a:spcPts val="0"/>
              </a:spcAft>
              <a:buClr>
                <a:schemeClr val="dk1"/>
              </a:buClr>
              <a:buSzPts val="2100"/>
              <a:buNone/>
            </a:pPr>
            <a:endParaRPr sz="1900" dirty="0">
              <a:latin typeface="Times New Roman" panose="02020603050405020304" pitchFamily="18" charset="0"/>
              <a:cs typeface="Times New Roman" panose="02020603050405020304" pitchFamily="18" charset="0"/>
            </a:endParaRPr>
          </a:p>
          <a:p>
            <a:pPr marL="171450" lvl="0" indent="-38100" algn="l" rtl="0">
              <a:lnSpc>
                <a:spcPct val="90000"/>
              </a:lnSpc>
              <a:spcBef>
                <a:spcPts val="0"/>
              </a:spcBef>
              <a:spcAft>
                <a:spcPts val="0"/>
              </a:spcAft>
              <a:buClr>
                <a:schemeClr val="dk1"/>
              </a:buClr>
              <a:buSzPts val="2100"/>
              <a:buNone/>
            </a:pPr>
            <a:endParaRPr dirty="0"/>
          </a:p>
        </p:txBody>
      </p:sp>
      <p:pic>
        <p:nvPicPr>
          <p:cNvPr id="301" name="Google Shape;301;p34" descr="nitteimg-footer"/>
          <p:cNvPicPr preferRelativeResize="0"/>
          <p:nvPr/>
        </p:nvPicPr>
        <p:blipFill rotWithShape="1">
          <a:blip r:embed="rId5">
            <a:alphaModFix/>
          </a:blip>
          <a:srcRect/>
          <a:stretch/>
        </p:blipFill>
        <p:spPr>
          <a:xfrm>
            <a:off x="685800" y="368667"/>
            <a:ext cx="914400" cy="493295"/>
          </a:xfrm>
          <a:prstGeom prst="rect">
            <a:avLst/>
          </a:prstGeom>
          <a:noFill/>
          <a:ln>
            <a:noFill/>
          </a:ln>
        </p:spPr>
      </p:pic>
      <p:graphicFrame>
        <p:nvGraphicFramePr>
          <p:cNvPr id="302" name="Google Shape;302;p34"/>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303" name="Google Shape;30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304" name="Google Shape;30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4"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99" name="Google Shape;299;p34"/>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a:t>References</a:t>
            </a:r>
            <a:endParaRPr sz="2800"/>
          </a:p>
        </p:txBody>
      </p:sp>
      <p:sp>
        <p:nvSpPr>
          <p:cNvPr id="300" name="Google Shape;300;p34"/>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0" marR="513715" algn="just" hangingPunct="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513715" lvl="0" indent="0" algn="just" hangingPunc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Zhou, Victor (2019-12-20). "Machine Learning for Beginners: An Introduction to Neural    	Networks". Medium. Retrieved 2021-08-15. </a:t>
            </a:r>
            <a:r>
              <a:rPr lang="en-US" sz="1800" dirty="0" err="1">
                <a:effectLst/>
                <a:latin typeface="Times New Roman" panose="02020603050405020304" pitchFamily="18" charset="0"/>
                <a:ea typeface="Times New Roman" panose="02020603050405020304" pitchFamily="18" charset="0"/>
              </a:rPr>
              <a:t>Domingos</a:t>
            </a:r>
            <a:r>
              <a:rPr lang="en-US" sz="1800" dirty="0">
                <a:effectLst/>
                <a:latin typeface="Times New Roman" panose="02020603050405020304" pitchFamily="18" charset="0"/>
                <a:ea typeface="Times New Roman" panose="02020603050405020304" pitchFamily="18" charset="0"/>
              </a:rPr>
              <a:t> 2015, Chapter 6, Chapter 7.</a:t>
            </a:r>
          </a:p>
          <a:p>
            <a:pPr marL="0" marR="513715" lvl="0" indent="0" algn="just" hangingPunc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Jaskowiak</a:t>
            </a:r>
            <a:r>
              <a:rPr lang="en-US" sz="1800" dirty="0">
                <a:effectLst/>
                <a:latin typeface="Times New Roman" panose="02020603050405020304" pitchFamily="18" charset="0"/>
                <a:ea typeface="Times New Roman" panose="02020603050405020304" pitchFamily="18" charset="0"/>
              </a:rPr>
              <a:t>, Pablo A.; </a:t>
            </a:r>
            <a:r>
              <a:rPr lang="en-US" sz="1800" dirty="0" err="1">
                <a:effectLst/>
                <a:latin typeface="Times New Roman" panose="02020603050405020304" pitchFamily="18" charset="0"/>
                <a:ea typeface="Times New Roman" panose="02020603050405020304" pitchFamily="18" charset="0"/>
              </a:rPr>
              <a:t>Campello</a:t>
            </a:r>
            <a:r>
              <a:rPr lang="en-US" sz="1800" dirty="0">
                <a:effectLst/>
                <a:latin typeface="Times New Roman" panose="02020603050405020304" pitchFamily="18" charset="0"/>
                <a:ea typeface="Times New Roman" panose="02020603050405020304" pitchFamily="18" charset="0"/>
              </a:rPr>
              <a:t>, Ricardo J. G. B. "Comparing Correlation Coefficients as 	Dissimilarity Measures for Cancer Classification in Gene Expression Data". 	Brazilian 	Symposium on Bioinformatics (BSB 2011): 1–8. </a:t>
            </a:r>
            <a:r>
              <a:rPr lang="en-US" sz="1800" dirty="0" err="1">
                <a:effectLst/>
                <a:latin typeface="Times New Roman" panose="02020603050405020304" pitchFamily="18" charset="0"/>
                <a:ea typeface="Times New Roman" panose="02020603050405020304" pitchFamily="18" charset="0"/>
              </a:rPr>
              <a:t>CiteSeerX</a:t>
            </a:r>
            <a:r>
              <a:rPr lang="en-US" sz="1800" dirty="0">
                <a:effectLst/>
                <a:latin typeface="Times New Roman" panose="02020603050405020304" pitchFamily="18" charset="0"/>
                <a:ea typeface="Times New Roman" panose="02020603050405020304" pitchFamily="18" charset="0"/>
              </a:rPr>
              <a:t> 10.1.1.208.993.</a:t>
            </a:r>
          </a:p>
          <a:p>
            <a:pPr marL="0" marR="513715" lvl="0" indent="0" algn="just" hangingPunc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7.  </a:t>
            </a:r>
            <a:r>
              <a:rPr lang="en-US" sz="1800" dirty="0" err="1">
                <a:effectLst/>
                <a:latin typeface="Times New Roman" panose="02020603050405020304" pitchFamily="18" charset="0"/>
                <a:ea typeface="Times New Roman" panose="02020603050405020304" pitchFamily="18" charset="0"/>
              </a:rPr>
              <a:t>Coomans</a:t>
            </a:r>
            <a:r>
              <a:rPr lang="en-US" sz="1800" dirty="0">
                <a:effectLst/>
                <a:latin typeface="Times New Roman" panose="02020603050405020304" pitchFamily="18" charset="0"/>
                <a:ea typeface="Times New Roman" panose="02020603050405020304" pitchFamily="18" charset="0"/>
              </a:rPr>
              <a:t>, Danny; </a:t>
            </a:r>
            <a:r>
              <a:rPr lang="en-US" sz="1800" dirty="0" err="1">
                <a:effectLst/>
                <a:latin typeface="Times New Roman" panose="02020603050405020304" pitchFamily="18" charset="0"/>
                <a:ea typeface="Times New Roman" panose="02020603050405020304" pitchFamily="18" charset="0"/>
              </a:rPr>
              <a:t>Massart</a:t>
            </a:r>
            <a:r>
              <a:rPr lang="en-US" sz="1800" dirty="0">
                <a:effectLst/>
                <a:latin typeface="Times New Roman" panose="02020603050405020304" pitchFamily="18" charset="0"/>
                <a:ea typeface="Times New Roman" panose="02020603050405020304" pitchFamily="18" charset="0"/>
              </a:rPr>
              <a:t>, Desire L. (1982). "Alternative k-nearest </a:t>
            </a:r>
            <a:r>
              <a:rPr lang="en-US" sz="1800" dirty="0" err="1">
                <a:effectLst/>
                <a:latin typeface="Times New Roman" panose="02020603050405020304" pitchFamily="18" charset="0"/>
                <a:ea typeface="Times New Roman" panose="02020603050405020304" pitchFamily="18" charset="0"/>
              </a:rPr>
              <a:t>neighbour</a:t>
            </a:r>
            <a:r>
              <a:rPr lang="en-US" sz="1800" dirty="0">
                <a:effectLst/>
                <a:latin typeface="Times New Roman" panose="02020603050405020304" pitchFamily="18" charset="0"/>
                <a:ea typeface="Times New Roman" panose="02020603050405020304" pitchFamily="18" charset="0"/>
              </a:rPr>
              <a:t> rules in 	supervised pattern recognition : Part 1. k-Nearest </a:t>
            </a:r>
            <a:r>
              <a:rPr lang="en-US" sz="1800" dirty="0" err="1">
                <a:effectLst/>
                <a:latin typeface="Times New Roman" panose="02020603050405020304" pitchFamily="18" charset="0"/>
                <a:ea typeface="Times New Roman" panose="02020603050405020304" pitchFamily="18" charset="0"/>
              </a:rPr>
              <a:t>neighbour</a:t>
            </a:r>
            <a:r>
              <a:rPr lang="en-US" sz="1800" dirty="0">
                <a:effectLst/>
                <a:latin typeface="Times New Roman" panose="02020603050405020304" pitchFamily="18" charset="0"/>
                <a:ea typeface="Times New Roman" panose="02020603050405020304" pitchFamily="18" charset="0"/>
              </a:rPr>
              <a:t> classification by using 	alternative voting rules". Analytica </a:t>
            </a:r>
            <a:r>
              <a:rPr lang="en-US" sz="1800" dirty="0" err="1">
                <a:effectLst/>
                <a:latin typeface="Times New Roman" panose="02020603050405020304" pitchFamily="18" charset="0"/>
                <a:ea typeface="Times New Roman" panose="02020603050405020304" pitchFamily="18" charset="0"/>
              </a:rPr>
              <a:t>Chimica</a:t>
            </a:r>
            <a:r>
              <a:rPr lang="en-US" sz="1800" dirty="0">
                <a:effectLst/>
                <a:latin typeface="Times New Roman" panose="02020603050405020304" pitchFamily="18" charset="0"/>
                <a:ea typeface="Times New Roman" panose="02020603050405020304" pitchFamily="18" charset="0"/>
              </a:rPr>
              <a:t> Acta. 136: 15–27.</a:t>
            </a:r>
          </a:p>
          <a:p>
            <a:pPr marL="342900" marR="513715" lvl="0" indent="-342900" algn="just" hangingPunct="0">
              <a:lnSpc>
                <a:spcPct val="115000"/>
              </a:lnSpc>
              <a:spcBef>
                <a:spcPts val="0"/>
              </a:spcBef>
              <a:spcAft>
                <a:spcPts val="0"/>
              </a:spcAft>
              <a:buFont typeface="+mj-lt"/>
              <a:buAutoNum type="arabicPeriod" startAt="8"/>
            </a:pPr>
            <a:r>
              <a:rPr lang="en-US" sz="1800" dirty="0">
                <a:effectLst/>
                <a:latin typeface="Times New Roman" panose="02020603050405020304" pitchFamily="18" charset="0"/>
                <a:ea typeface="Times New Roman" panose="02020603050405020304" pitchFamily="18" charset="0"/>
              </a:rPr>
              <a:t>Everitt, Brian S.; Landau, Sabine; Leese, Morven; and Stahl, Daniel (2011) "Miscellaneous 	Clustering Methods", in </a:t>
            </a:r>
            <a:r>
              <a:rPr lang="en-US" sz="1800" i="1" dirty="0">
                <a:effectLst/>
                <a:latin typeface="Times New Roman" panose="02020603050405020304" pitchFamily="18" charset="0"/>
                <a:ea typeface="Times New Roman" panose="02020603050405020304" pitchFamily="18" charset="0"/>
              </a:rPr>
              <a:t>Cluster Analysis</a:t>
            </a:r>
            <a:r>
              <a:rPr lang="en-US" sz="1800" dirty="0">
                <a:effectLst/>
                <a:latin typeface="Times New Roman" panose="02020603050405020304" pitchFamily="18" charset="0"/>
                <a:ea typeface="Times New Roman" panose="02020603050405020304" pitchFamily="18" charset="0"/>
              </a:rPr>
              <a:t>, 5th Edition, John Wiley &amp; Sons, Ltd., 	Chichester, UK</a:t>
            </a:r>
          </a:p>
          <a:p>
            <a:pPr marL="342900" marR="513715" lvl="0" indent="-342900" algn="just" hangingPunct="0">
              <a:lnSpc>
                <a:spcPct val="115000"/>
              </a:lnSpc>
              <a:spcBef>
                <a:spcPts val="0"/>
              </a:spcBef>
              <a:spcAft>
                <a:spcPts val="0"/>
              </a:spcAft>
              <a:buFont typeface="+mj-lt"/>
              <a:buAutoNum type="arabicPeriod" startAt="8"/>
            </a:pPr>
            <a:r>
              <a:rPr lang="en-US" sz="1800" dirty="0" err="1">
                <a:effectLst/>
                <a:latin typeface="Times New Roman" panose="02020603050405020304" pitchFamily="18" charset="0"/>
                <a:ea typeface="Times New Roman" panose="02020603050405020304" pitchFamily="18" charset="0"/>
              </a:rPr>
              <a:t>Nigsch</a:t>
            </a:r>
            <a:r>
              <a:rPr lang="en-US" sz="1800" dirty="0">
                <a:effectLst/>
                <a:latin typeface="Times New Roman" panose="02020603050405020304" pitchFamily="18" charset="0"/>
                <a:ea typeface="Times New Roman" panose="02020603050405020304" pitchFamily="18" charset="0"/>
              </a:rPr>
              <a:t>, Florian; Bender, Andreas; van </a:t>
            </a:r>
            <a:r>
              <a:rPr lang="en-US" sz="1800" dirty="0" err="1">
                <a:effectLst/>
                <a:latin typeface="Times New Roman" panose="02020603050405020304" pitchFamily="18" charset="0"/>
                <a:ea typeface="Times New Roman" panose="02020603050405020304" pitchFamily="18" charset="0"/>
              </a:rPr>
              <a:t>Buuren</a:t>
            </a:r>
            <a:r>
              <a:rPr lang="en-US" sz="1800" dirty="0">
                <a:effectLst/>
                <a:latin typeface="Times New Roman" panose="02020603050405020304" pitchFamily="18" charset="0"/>
                <a:ea typeface="Times New Roman" panose="02020603050405020304" pitchFamily="18" charset="0"/>
              </a:rPr>
              <a:t>, Bernd; </a:t>
            </a:r>
            <a:r>
              <a:rPr lang="en-US" sz="1800" dirty="0" err="1">
                <a:effectLst/>
                <a:latin typeface="Times New Roman" panose="02020603050405020304" pitchFamily="18" charset="0"/>
                <a:ea typeface="Times New Roman" panose="02020603050405020304" pitchFamily="18" charset="0"/>
              </a:rPr>
              <a:t>Tissen</a:t>
            </a:r>
            <a:r>
              <a:rPr lang="en-US" sz="1800" dirty="0">
                <a:effectLst/>
                <a:latin typeface="Times New Roman" panose="02020603050405020304" pitchFamily="18" charset="0"/>
                <a:ea typeface="Times New Roman" panose="02020603050405020304" pitchFamily="18" charset="0"/>
              </a:rPr>
              <a:t>, Jos; </a:t>
            </a:r>
            <a:r>
              <a:rPr lang="en-US" sz="1800" dirty="0" err="1">
                <a:effectLst/>
                <a:latin typeface="Times New Roman" panose="02020603050405020304" pitchFamily="18" charset="0"/>
                <a:ea typeface="Times New Roman" panose="02020603050405020304" pitchFamily="18" charset="0"/>
              </a:rPr>
              <a:t>Nigsch</a:t>
            </a:r>
            <a:r>
              <a:rPr lang="en-US" sz="1800" dirty="0">
                <a:effectLst/>
                <a:latin typeface="Times New Roman" panose="02020603050405020304" pitchFamily="18" charset="0"/>
                <a:ea typeface="Times New Roman" panose="02020603050405020304" pitchFamily="18" charset="0"/>
              </a:rPr>
              <a:t>, Eduard; Mitchell, 	John B. O. (2006). "Melting point prediction employing k-nearest neighbor 	algorithms and genetic parameter optimization". Journal of Chemical Information 	and 	Modeling. </a:t>
            </a:r>
            <a:r>
              <a:rPr lang="en-US" sz="1800" b="1" dirty="0">
                <a:effectLst/>
                <a:latin typeface="Times New Roman" panose="02020603050405020304" pitchFamily="18" charset="0"/>
                <a:ea typeface="Times New Roman" panose="02020603050405020304" pitchFamily="18" charset="0"/>
              </a:rPr>
              <a:t>46</a:t>
            </a:r>
            <a:r>
              <a:rPr lang="en-US" sz="1800" dirty="0">
                <a:effectLst/>
                <a:latin typeface="Times New Roman" panose="02020603050405020304" pitchFamily="18" charset="0"/>
                <a:ea typeface="Times New Roman" panose="02020603050405020304" pitchFamily="18" charset="0"/>
              </a:rPr>
              <a:t> (6): 2412–2422. </a:t>
            </a:r>
            <a:r>
              <a:rPr lang="en-US" sz="1800" u="sng" dirty="0">
                <a:solidFill>
                  <a:srgbClr val="0000FF"/>
                </a:solidFill>
                <a:effectLst/>
                <a:latin typeface="Times New Roman" panose="02020603050405020304" pitchFamily="18" charset="0"/>
                <a:ea typeface="Times New Roman" panose="02020603050405020304" pitchFamily="18" charset="0"/>
                <a:hlinkClick r:id="rId4" tooltip="Doi (identifier)"/>
              </a:rPr>
              <a:t>doi</a:t>
            </a:r>
            <a:r>
              <a:rPr lang="en-US" sz="1800" dirty="0">
                <a:effectLst/>
                <a:latin typeface="Times New Roman" panose="02020603050405020304" pitchFamily="18" charset="0"/>
                <a:ea typeface="Times New Roman" panose="02020603050405020304" pitchFamily="18" charset="0"/>
              </a:rPr>
              <a:t>:</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10.1021/ci060149f</a:t>
            </a:r>
            <a:r>
              <a:rPr lang="en-US" sz="1800" dirty="0">
                <a:effectLst/>
                <a:latin typeface="Times New Roman" panose="02020603050405020304" pitchFamily="18" charset="0"/>
                <a:ea typeface="Times New Roman" panose="02020603050405020304" pitchFamily="18" charset="0"/>
              </a:rPr>
              <a:t>.</a:t>
            </a:r>
          </a:p>
          <a:p>
            <a:pPr marL="342900" marR="513715" lvl="0" indent="-342900" algn="just" hangingPunct="0">
              <a:lnSpc>
                <a:spcPct val="115000"/>
              </a:lnSpc>
              <a:spcBef>
                <a:spcPts val="0"/>
              </a:spcBef>
              <a:spcAft>
                <a:spcPts val="0"/>
              </a:spcAft>
              <a:buFont typeface="+mj-lt"/>
              <a:buAutoNum type="arabicPeriod" startAt="8"/>
            </a:pPr>
            <a:r>
              <a:rPr lang="en-US" sz="1800" i="1" dirty="0">
                <a:effectLst/>
                <a:latin typeface="Times New Roman" panose="02020603050405020304" pitchFamily="18" charset="0"/>
                <a:ea typeface="Times New Roman" panose="02020603050405020304" pitchFamily="18" charset="0"/>
              </a:rPr>
              <a:t> Hall, Peter; Park, </a:t>
            </a:r>
            <a:r>
              <a:rPr lang="en-US" sz="1800" i="1" dirty="0" err="1">
                <a:effectLst/>
                <a:latin typeface="Times New Roman" panose="02020603050405020304" pitchFamily="18" charset="0"/>
                <a:ea typeface="Times New Roman" panose="02020603050405020304" pitchFamily="18" charset="0"/>
              </a:rPr>
              <a:t>Byeong</a:t>
            </a:r>
            <a:r>
              <a:rPr lang="en-US" sz="1800" i="1" dirty="0">
                <a:effectLst/>
                <a:latin typeface="Times New Roman" panose="02020603050405020304" pitchFamily="18" charset="0"/>
                <a:ea typeface="Times New Roman" panose="02020603050405020304" pitchFamily="18" charset="0"/>
              </a:rPr>
              <a:t> U.; </a:t>
            </a:r>
            <a:r>
              <a:rPr lang="en-US" sz="1800" i="1" dirty="0" err="1">
                <a:effectLst/>
                <a:latin typeface="Times New Roman" panose="02020603050405020304" pitchFamily="18" charset="0"/>
                <a:ea typeface="Times New Roman" panose="02020603050405020304" pitchFamily="18" charset="0"/>
              </a:rPr>
              <a:t>Samworth</a:t>
            </a:r>
            <a:r>
              <a:rPr lang="en-US" sz="1800" i="1" dirty="0">
                <a:effectLst/>
                <a:latin typeface="Times New Roman" panose="02020603050405020304" pitchFamily="18" charset="0"/>
                <a:ea typeface="Times New Roman" panose="02020603050405020304" pitchFamily="18" charset="0"/>
              </a:rPr>
              <a:t>, Richard J. (2008). "Choice of neighbor order in 	nearest-	neighbor classification". </a:t>
            </a:r>
            <a:r>
              <a:rPr lang="en-US" sz="1800" i="1" u="sng" dirty="0">
                <a:solidFill>
                  <a:srgbClr val="0000FF"/>
                </a:solidFill>
                <a:effectLst/>
                <a:latin typeface="Times New Roman" panose="02020603050405020304" pitchFamily="18" charset="0"/>
                <a:ea typeface="Times New Roman" panose="02020603050405020304" pitchFamily="18" charset="0"/>
                <a:hlinkClick r:id="rId6" tooltip="Annals of Statistics"/>
              </a:rPr>
              <a:t>Annals of Statistics</a:t>
            </a:r>
            <a:r>
              <a:rPr lang="en-US" sz="1800" i="1"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36</a:t>
            </a:r>
            <a:r>
              <a:rPr lang="en-US" sz="1800" i="1" dirty="0">
                <a:effectLst/>
                <a:latin typeface="Times New Roman" panose="02020603050405020304" pitchFamily="18" charset="0"/>
                <a:ea typeface="Times New Roman" panose="02020603050405020304" pitchFamily="18" charset="0"/>
              </a:rPr>
              <a:t> (5): 2135–2152. </a:t>
            </a:r>
            <a:r>
              <a:rPr lang="en-US" sz="1800" i="1" u="sng" dirty="0">
                <a:solidFill>
                  <a:srgbClr val="0000FF"/>
                </a:solidFill>
                <a:effectLst/>
                <a:latin typeface="Times New Roman" panose="02020603050405020304" pitchFamily="18" charset="0"/>
                <a:ea typeface="Times New Roman" panose="02020603050405020304" pitchFamily="18" charset="0"/>
                <a:hlinkClick r:id="rId7" tooltip="ArXiv (identifier)"/>
              </a:rPr>
              <a:t>arXiv</a:t>
            </a:r>
            <a:r>
              <a:rPr lang="en-US" sz="1800" i="1" dirty="0">
                <a:effectLst/>
                <a:latin typeface="Times New Roman" panose="02020603050405020304" pitchFamily="18" charset="0"/>
                <a:ea typeface="Times New Roman" panose="02020603050405020304" pitchFamily="18" charset="0"/>
              </a:rPr>
              <a:t>:</a:t>
            </a:r>
            <a:r>
              <a:rPr lang="en-US" sz="1800" i="1" u="sng" dirty="0">
                <a:solidFill>
                  <a:srgbClr val="0000FF"/>
                </a:solidFill>
                <a:effectLst/>
                <a:latin typeface="Times New Roman" panose="02020603050405020304" pitchFamily="18" charset="0"/>
                <a:ea typeface="Times New Roman" panose="02020603050405020304" pitchFamily="18" charset="0"/>
                <a:hlinkClick r:id="rId8"/>
              </a:rPr>
              <a:t>0810.5276</a:t>
            </a:r>
            <a:r>
              <a:rPr lang="en-US" sz="1800" i="1" dirty="0">
                <a:effectLst/>
                <a:latin typeface="Times New Roman" panose="02020603050405020304" pitchFamily="18" charset="0"/>
                <a:ea typeface="Times New Roman" panose="02020603050405020304" pitchFamily="18" charset="0"/>
              </a:rPr>
              <a:t>. 	</a:t>
            </a:r>
            <a:r>
              <a:rPr lang="en-US" sz="1800" i="1" u="sng" dirty="0">
                <a:solidFill>
                  <a:srgbClr val="0000FF"/>
                </a:solidFill>
                <a:effectLst/>
                <a:latin typeface="Times New Roman" panose="02020603050405020304" pitchFamily="18" charset="0"/>
                <a:ea typeface="Times New Roman" panose="02020603050405020304" pitchFamily="18" charset="0"/>
                <a:hlinkClick r:id="rId9" tooltip="Bibcode (identifier)"/>
              </a:rPr>
              <a:t>Bibcode</a:t>
            </a:r>
            <a:r>
              <a:rPr lang="en-US" sz="1800" i="1" dirty="0">
                <a:effectLst/>
                <a:latin typeface="Times New Roman" panose="02020603050405020304" pitchFamily="18" charset="0"/>
                <a:ea typeface="Times New Roman" panose="02020603050405020304" pitchFamily="18" charset="0"/>
              </a:rPr>
              <a:t>:</a:t>
            </a:r>
            <a:r>
              <a:rPr lang="en-US" sz="1800" i="1" u="sng" dirty="0">
                <a:solidFill>
                  <a:srgbClr val="0000FF"/>
                </a:solidFill>
                <a:effectLst/>
                <a:latin typeface="Times New Roman" panose="02020603050405020304" pitchFamily="18" charset="0"/>
                <a:ea typeface="Times New Roman" panose="02020603050405020304" pitchFamily="18" charset="0"/>
                <a:hlinkClick r:id="rId10"/>
              </a:rPr>
              <a:t>2008arXiv0810.5276H</a:t>
            </a:r>
            <a:r>
              <a:rPr lang="en-US" sz="1800" i="1" dirty="0">
                <a:effectLst/>
                <a:latin typeface="Times New Roman" panose="02020603050405020304" pitchFamily="18" charset="0"/>
                <a:ea typeface="Times New Roman" panose="02020603050405020304" pitchFamily="18" charset="0"/>
              </a:rPr>
              <a:t>. </a:t>
            </a:r>
            <a:r>
              <a:rPr lang="en-US" sz="1800" i="1" u="sng" dirty="0">
                <a:solidFill>
                  <a:srgbClr val="0000FF"/>
                </a:solidFill>
                <a:effectLst/>
                <a:latin typeface="Times New Roman" panose="02020603050405020304" pitchFamily="18" charset="0"/>
                <a:ea typeface="Times New Roman" panose="02020603050405020304" pitchFamily="18" charset="0"/>
                <a:hlinkClick r:id="rId4" tooltip="Doi (identifier)"/>
              </a:rPr>
              <a:t>doi</a:t>
            </a:r>
            <a:r>
              <a:rPr lang="en-US" sz="1800" i="1" dirty="0">
                <a:effectLst/>
                <a:latin typeface="Times New Roman" panose="02020603050405020304" pitchFamily="18" charset="0"/>
                <a:ea typeface="Times New Roman" panose="02020603050405020304" pitchFamily="18" charset="0"/>
              </a:rPr>
              <a:t>:</a:t>
            </a:r>
            <a:r>
              <a:rPr lang="en-US" sz="1800" i="1" u="sng" dirty="0">
                <a:solidFill>
                  <a:srgbClr val="0000FF"/>
                </a:solidFill>
                <a:effectLst/>
                <a:latin typeface="Times New Roman" panose="02020603050405020304" pitchFamily="18" charset="0"/>
                <a:ea typeface="Times New Roman" panose="02020603050405020304" pitchFamily="18" charset="0"/>
                <a:hlinkClick r:id="rId11"/>
              </a:rPr>
              <a:t>10.1214/07-AOS537</a:t>
            </a:r>
            <a:r>
              <a:rPr lang="en-US" sz="1800" i="1" dirty="0">
                <a:effectLst/>
                <a:latin typeface="Times New Roman" panose="02020603050405020304" pitchFamily="18" charset="0"/>
                <a:ea typeface="Times New Roman" panose="02020603050405020304" pitchFamily="18" charset="0"/>
              </a:rPr>
              <a:t>. </a:t>
            </a:r>
            <a:r>
              <a:rPr lang="en-US" sz="1800" i="1" u="sng" dirty="0">
                <a:solidFill>
                  <a:srgbClr val="0000FF"/>
                </a:solidFill>
                <a:effectLst/>
                <a:latin typeface="Times New Roman" panose="02020603050405020304" pitchFamily="18" charset="0"/>
                <a:ea typeface="Times New Roman" panose="02020603050405020304" pitchFamily="18" charset="0"/>
                <a:hlinkClick r:id="rId12" tooltip="S2CID (identifier)"/>
              </a:rPr>
              <a:t>S2CID</a:t>
            </a:r>
            <a:r>
              <a:rPr lang="en-US" sz="1800" i="1" dirty="0">
                <a:effectLst/>
                <a:latin typeface="Times New Roman" panose="02020603050405020304" pitchFamily="18" charset="0"/>
                <a:ea typeface="Times New Roman" panose="02020603050405020304" pitchFamily="18" charset="0"/>
              </a:rPr>
              <a:t> </a:t>
            </a:r>
            <a:r>
              <a:rPr lang="en-US" sz="1800" i="1" u="sng" dirty="0">
                <a:solidFill>
                  <a:srgbClr val="0000FF"/>
                </a:solidFill>
                <a:effectLst/>
                <a:latin typeface="Times New Roman" panose="02020603050405020304" pitchFamily="18" charset="0"/>
                <a:ea typeface="Times New Roman" panose="02020603050405020304" pitchFamily="18" charset="0"/>
                <a:hlinkClick r:id="rId13"/>
              </a:rPr>
              <a:t>14059866</a:t>
            </a:r>
            <a:r>
              <a:rPr lang="en-US"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71450" lvl="0" indent="-38100" algn="l" rtl="0">
              <a:lnSpc>
                <a:spcPct val="90000"/>
              </a:lnSpc>
              <a:spcBef>
                <a:spcPts val="0"/>
              </a:spcBef>
              <a:spcAft>
                <a:spcPts val="0"/>
              </a:spcAft>
              <a:buClr>
                <a:schemeClr val="dk1"/>
              </a:buClr>
              <a:buSzPts val="2100"/>
              <a:buNone/>
            </a:pPr>
            <a:endParaRPr dirty="0"/>
          </a:p>
        </p:txBody>
      </p:sp>
      <p:pic>
        <p:nvPicPr>
          <p:cNvPr id="301" name="Google Shape;301;p34" descr="nitteimg-footer"/>
          <p:cNvPicPr preferRelativeResize="0"/>
          <p:nvPr/>
        </p:nvPicPr>
        <p:blipFill rotWithShape="1">
          <a:blip r:embed="rId14">
            <a:alphaModFix/>
          </a:blip>
          <a:srcRect/>
          <a:stretch/>
        </p:blipFill>
        <p:spPr>
          <a:xfrm>
            <a:off x="685800" y="368667"/>
            <a:ext cx="914400" cy="493295"/>
          </a:xfrm>
          <a:prstGeom prst="rect">
            <a:avLst/>
          </a:prstGeom>
          <a:noFill/>
          <a:ln>
            <a:noFill/>
          </a:ln>
        </p:spPr>
      </p:pic>
      <p:graphicFrame>
        <p:nvGraphicFramePr>
          <p:cNvPr id="302" name="Google Shape;302;p34"/>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303" name="Google Shape;30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304" name="Google Shape;30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35248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91" name="Google Shape;191;p27"/>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dirty="0"/>
              <a:t>Abstract</a:t>
            </a:r>
            <a:endParaRPr sz="2800" dirty="0"/>
          </a:p>
        </p:txBody>
      </p:sp>
      <p:sp>
        <p:nvSpPr>
          <p:cNvPr id="192" name="Google Shape;192;p27"/>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US" sz="2400" dirty="0">
                <a:effectLst/>
                <a:latin typeface="Times New Roman" panose="02020603050405020304" pitchFamily="18" charset="0"/>
                <a:ea typeface="Times New Roman" panose="02020603050405020304" pitchFamily="18" charset="0"/>
              </a:rPr>
              <a:t>This learning activity will entail designing a machine learning algorithm that uses the basic K Nearest Neighbors algorithm to find the most suitable movie recommendation for a particular individual based on their prior preferences.</a:t>
            </a:r>
          </a:p>
          <a:p>
            <a:pPr marL="0" lvl="0" indent="0" algn="just" rtl="0">
              <a:lnSpc>
                <a:spcPct val="90000"/>
              </a:lnSpc>
              <a:spcBef>
                <a:spcPts val="0"/>
              </a:spcBef>
              <a:spcAft>
                <a:spcPts val="0"/>
              </a:spcAft>
              <a:buClr>
                <a:schemeClr val="dk1"/>
              </a:buClr>
              <a:buSzPts val="2100"/>
              <a:buNone/>
            </a:pPr>
            <a:r>
              <a:rPr lang="en-US" sz="2400" dirty="0">
                <a:effectLst/>
                <a:latin typeface="Times New Roman" panose="02020603050405020304" pitchFamily="18" charset="0"/>
                <a:ea typeface="Times New Roman" panose="02020603050405020304" pitchFamily="18" charset="0"/>
              </a:rPr>
              <a:t> </a:t>
            </a:r>
          </a:p>
          <a:p>
            <a:pPr marL="171450" lvl="0" indent="-171450" algn="just" rtl="0">
              <a:lnSpc>
                <a:spcPct val="90000"/>
              </a:lnSpc>
              <a:spcBef>
                <a:spcPts val="0"/>
              </a:spcBef>
              <a:spcAft>
                <a:spcPts val="0"/>
              </a:spcAft>
              <a:buClr>
                <a:schemeClr val="dk1"/>
              </a:buClr>
              <a:buSzPts val="2100"/>
              <a:buChar char="•"/>
            </a:pPr>
            <a:r>
              <a:rPr lang="en-US" sz="2400" dirty="0">
                <a:effectLst/>
                <a:latin typeface="Times New Roman" panose="02020603050405020304" pitchFamily="18" charset="0"/>
                <a:ea typeface="Times New Roman" panose="02020603050405020304" pitchFamily="18" charset="0"/>
              </a:rPr>
              <a:t>We will be looking at the various identifiers in our library to identify key traits in those movies and also look at the features of the movies that the user has previously watched and liked to give them new movie choices that they have not viewed before.</a:t>
            </a:r>
            <a:endParaRPr sz="2800" dirty="0"/>
          </a:p>
        </p:txBody>
      </p:sp>
      <p:pic>
        <p:nvPicPr>
          <p:cNvPr id="193" name="Google Shape;193;p2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94" name="Google Shape;194;p27"/>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95" name="Google Shape;19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196" name="Google Shape;19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03" name="Google Shape;203;p28"/>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dirty="0"/>
              <a:t>Introduction</a:t>
            </a:r>
            <a:endParaRPr sz="2800" dirty="0"/>
          </a:p>
        </p:txBody>
      </p:sp>
      <p:sp>
        <p:nvSpPr>
          <p:cNvPr id="204" name="Google Shape;204;p28"/>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Machine learning is the study of specific computer algorithm that can improve through either the efforts of random chance or with specific inputs of the programmer with the data that was provided to it. </a:t>
            </a:r>
          </a:p>
          <a:p>
            <a:pPr marL="114300" marR="513715" indent="0" algn="just" hangingPunct="0">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It can be taken as a sub-genre of artificial intelligence as they are not essentially hard coded code but instead as this fluid entity that seeks to complete an objective with the closest output vector.</a:t>
            </a:r>
          </a:p>
          <a:p>
            <a:pPr marL="171450" lvl="0" indent="-38100" algn="l" rtl="0">
              <a:lnSpc>
                <a:spcPct val="90000"/>
              </a:lnSpc>
              <a:spcBef>
                <a:spcPts val="750"/>
              </a:spcBef>
              <a:spcAft>
                <a:spcPts val="0"/>
              </a:spcAft>
              <a:buClr>
                <a:schemeClr val="dk1"/>
              </a:buClr>
              <a:buSzPts val="2100"/>
              <a:buNone/>
            </a:pPr>
            <a:endParaRPr dirty="0"/>
          </a:p>
          <a:p>
            <a:pPr marL="171450" lvl="0" indent="-38100" algn="l" rtl="0">
              <a:lnSpc>
                <a:spcPct val="90000"/>
              </a:lnSpc>
              <a:spcBef>
                <a:spcPts val="750"/>
              </a:spcBef>
              <a:spcAft>
                <a:spcPts val="0"/>
              </a:spcAft>
              <a:buClr>
                <a:schemeClr val="dk1"/>
              </a:buClr>
              <a:buSzPts val="2100"/>
              <a:buNone/>
            </a:pPr>
            <a:endParaRPr dirty="0"/>
          </a:p>
        </p:txBody>
      </p:sp>
      <p:pic>
        <p:nvPicPr>
          <p:cNvPr id="205" name="Google Shape;205;p2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06" name="Google Shape;206;p28"/>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07" name="Google Shape;20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08" name="Google Shape;20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9" name="Image1">
            <a:extLst>
              <a:ext uri="{FF2B5EF4-FFF2-40B4-BE49-F238E27FC236}">
                <a16:creationId xmlns:a16="http://schemas.microsoft.com/office/drawing/2014/main" id="{33F9367B-CC45-4D16-A2B7-D85BF520FB4C}"/>
              </a:ext>
            </a:extLst>
          </p:cNvPr>
          <p:cNvPicPr>
            <a:picLocks noChangeAspect="1"/>
          </p:cNvPicPr>
          <p:nvPr/>
        </p:nvPicPr>
        <p:blipFill>
          <a:blip r:embed="rId5"/>
          <a:stretch>
            <a:fillRect/>
          </a:stretch>
        </p:blipFill>
        <p:spPr bwMode="auto">
          <a:xfrm>
            <a:off x="3455670" y="4808381"/>
            <a:ext cx="2232660" cy="9982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03" name="Google Shape;203;p28"/>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dirty="0"/>
              <a:t>Introduction</a:t>
            </a:r>
            <a:endParaRPr sz="2800" dirty="0"/>
          </a:p>
        </p:txBody>
      </p:sp>
      <p:sp>
        <p:nvSpPr>
          <p:cNvPr id="204" name="Google Shape;204;p28"/>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Machine learning is closely related to computational statistics as we are trying to produce the model with the best fit to the data that we possess with trying to avoid issues such as over-fitting and under-fitting so that our algorithm can be used in almost all general use case topics that might come into the algorithms field.</a:t>
            </a:r>
          </a:p>
          <a:p>
            <a:pPr marL="114300" marR="513715" indent="0" algn="just" hangingPunct="0">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457200" marR="513715" algn="just" hangingPunct="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Predictions are made using computers with mathematical optimization delivery methods. There are many algorithms that fit the bill to achieve this task. For our project we will be looking at K Nearest Neighbors algorithm to achieve our goals.</a:t>
            </a:r>
            <a:endParaRPr dirty="0"/>
          </a:p>
          <a:p>
            <a:pPr marL="171450" lvl="0" indent="-38100" algn="l" rtl="0">
              <a:lnSpc>
                <a:spcPct val="90000"/>
              </a:lnSpc>
              <a:spcBef>
                <a:spcPts val="750"/>
              </a:spcBef>
              <a:spcAft>
                <a:spcPts val="0"/>
              </a:spcAft>
              <a:buClr>
                <a:schemeClr val="dk1"/>
              </a:buClr>
              <a:buSzPts val="2100"/>
              <a:buNone/>
            </a:pPr>
            <a:endParaRPr dirty="0"/>
          </a:p>
        </p:txBody>
      </p:sp>
      <p:pic>
        <p:nvPicPr>
          <p:cNvPr id="205" name="Google Shape;205;p2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06" name="Google Shape;206;p28"/>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07" name="Google Shape;20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08" name="Google Shape;20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94445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9"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15" name="Google Shape;215;p29"/>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a:t>Problem Statement</a:t>
            </a:r>
            <a:endParaRPr sz="2800"/>
          </a:p>
        </p:txBody>
      </p:sp>
      <p:sp>
        <p:nvSpPr>
          <p:cNvPr id="216" name="Google Shape;216;p29"/>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b="1"/>
              <a:t>Scope:</a:t>
            </a:r>
            <a:endParaRPr b="1"/>
          </a:p>
          <a:p>
            <a:pPr marL="171450" lvl="0" indent="-171450" algn="l" rtl="0">
              <a:lnSpc>
                <a:spcPct val="90000"/>
              </a:lnSpc>
              <a:spcBef>
                <a:spcPts val="0"/>
              </a:spcBef>
              <a:spcAft>
                <a:spcPts val="0"/>
              </a:spcAft>
              <a:buClr>
                <a:schemeClr val="dk1"/>
              </a:buClr>
              <a:buSzPts val="2100"/>
              <a:buChar char="•"/>
            </a:pPr>
            <a:r>
              <a:rPr lang="en-US"/>
              <a:t>Create an object detection model specifically on human detection from drone footage. </a:t>
            </a:r>
            <a:endParaRPr/>
          </a:p>
          <a:p>
            <a:pPr marL="171450" lvl="0" indent="-171450" algn="l" rtl="0">
              <a:lnSpc>
                <a:spcPct val="90000"/>
              </a:lnSpc>
              <a:spcBef>
                <a:spcPts val="750"/>
              </a:spcBef>
              <a:spcAft>
                <a:spcPts val="0"/>
              </a:spcAft>
              <a:buClr>
                <a:schemeClr val="dk1"/>
              </a:buClr>
              <a:buSzPts val="2100"/>
              <a:buChar char="•"/>
            </a:pPr>
            <a:r>
              <a:rPr lang="en-US"/>
              <a:t>The model needs to run on an NVidia Jetson TX2, and with minimum latency. </a:t>
            </a:r>
            <a:endParaRPr/>
          </a:p>
          <a:p>
            <a:pPr marL="171450" lvl="0" indent="-171450" algn="l" rtl="0">
              <a:lnSpc>
                <a:spcPct val="90000"/>
              </a:lnSpc>
              <a:spcBef>
                <a:spcPts val="750"/>
              </a:spcBef>
              <a:spcAft>
                <a:spcPts val="0"/>
              </a:spcAft>
              <a:buClr>
                <a:schemeClr val="dk1"/>
              </a:buClr>
              <a:buSzPts val="2100"/>
              <a:buChar char="•"/>
            </a:pPr>
            <a:r>
              <a:rPr lang="en-US" b="1"/>
              <a:t>Objectives:</a:t>
            </a:r>
            <a:endParaRPr b="1"/>
          </a:p>
          <a:p>
            <a:pPr marL="171450" lvl="0" indent="-171450" algn="l" rtl="0">
              <a:lnSpc>
                <a:spcPct val="90000"/>
              </a:lnSpc>
              <a:spcBef>
                <a:spcPts val="750"/>
              </a:spcBef>
              <a:spcAft>
                <a:spcPts val="0"/>
              </a:spcAft>
              <a:buClr>
                <a:schemeClr val="dk1"/>
              </a:buClr>
              <a:buSzPts val="2100"/>
              <a:buChar char="•"/>
            </a:pPr>
            <a:r>
              <a:rPr lang="en-US"/>
              <a:t>Find a model that is good at fine-grained object detection.</a:t>
            </a:r>
            <a:endParaRPr/>
          </a:p>
          <a:p>
            <a:pPr marL="171450" lvl="0" indent="-171450" algn="l" rtl="0">
              <a:lnSpc>
                <a:spcPct val="90000"/>
              </a:lnSpc>
              <a:spcBef>
                <a:spcPts val="750"/>
              </a:spcBef>
              <a:spcAft>
                <a:spcPts val="0"/>
              </a:spcAft>
              <a:buClr>
                <a:schemeClr val="dk1"/>
              </a:buClr>
              <a:buSzPts val="2100"/>
              <a:buChar char="•"/>
            </a:pPr>
            <a:r>
              <a:rPr lang="en-US"/>
              <a:t>Fine tune the model on humans in drone footage.</a:t>
            </a:r>
            <a:endParaRPr/>
          </a:p>
          <a:p>
            <a:pPr marL="171450" lvl="0" indent="-171450" algn="l" rtl="0">
              <a:lnSpc>
                <a:spcPct val="90000"/>
              </a:lnSpc>
              <a:spcBef>
                <a:spcPts val="750"/>
              </a:spcBef>
              <a:spcAft>
                <a:spcPts val="0"/>
              </a:spcAft>
              <a:buClr>
                <a:schemeClr val="dk1"/>
              </a:buClr>
              <a:buSzPts val="2100"/>
              <a:buChar char="•"/>
            </a:pPr>
            <a:r>
              <a:rPr lang="en-US"/>
              <a:t>Convert it to a format that can run efficiently on the specified machine.</a:t>
            </a:r>
            <a:endParaRPr/>
          </a:p>
        </p:txBody>
      </p:sp>
      <p:pic>
        <p:nvPicPr>
          <p:cNvPr id="217" name="Google Shape;217;p29"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18" name="Google Shape;218;p29"/>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19" name="Google Shape;219;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20" name="Google Shape;220;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27" name="Google Shape;227;p30"/>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dirty="0"/>
              <a:t>Motivation</a:t>
            </a:r>
            <a:endParaRPr sz="2800" dirty="0"/>
          </a:p>
        </p:txBody>
      </p:sp>
      <p:sp>
        <p:nvSpPr>
          <p:cNvPr id="228" name="Google Shape;228;p30"/>
          <p:cNvSpPr txBox="1">
            <a:spLocks noGrp="1"/>
          </p:cNvSpPr>
          <p:nvPr>
            <p:ph type="body" idx="1"/>
          </p:nvPr>
        </p:nvSpPr>
        <p:spPr>
          <a:xfrm>
            <a:off x="685799" y="2286000"/>
            <a:ext cx="7726045"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US" sz="1800" dirty="0">
                <a:effectLst/>
                <a:latin typeface="Times New Roman" panose="02020603050405020304" pitchFamily="18" charset="0"/>
                <a:ea typeface="Times New Roman" panose="02020603050405020304" pitchFamily="18" charset="0"/>
              </a:rPr>
              <a:t>Our generation is the century of innovation and with that innovation comes a huge influx into each market that can use these new technologies.</a:t>
            </a:r>
          </a:p>
          <a:p>
            <a:pPr marL="0" lvl="0" indent="0" algn="just" rtl="0">
              <a:lnSpc>
                <a:spcPct val="90000"/>
              </a:lnSpc>
              <a:spcBef>
                <a:spcPts val="0"/>
              </a:spcBef>
              <a:spcAft>
                <a:spcPts val="0"/>
              </a:spcAft>
              <a:buClr>
                <a:schemeClr val="dk1"/>
              </a:buClr>
              <a:buSzPts val="2100"/>
              <a:buNone/>
            </a:pPr>
            <a:endParaRPr lang="en-US" sz="1800" dirty="0">
              <a:effectLst/>
              <a:latin typeface="Times New Roman" panose="02020603050405020304" pitchFamily="18" charset="0"/>
              <a:ea typeface="Times New Roman" panose="02020603050405020304" pitchFamily="18" charset="0"/>
            </a:endParaRPr>
          </a:p>
          <a:p>
            <a:pPr marL="171450" lvl="0" indent="-171450" algn="just" rtl="0">
              <a:lnSpc>
                <a:spcPct val="90000"/>
              </a:lnSpc>
              <a:spcBef>
                <a:spcPts val="0"/>
              </a:spcBef>
              <a:spcAft>
                <a:spcPts val="0"/>
              </a:spcAft>
              <a:buClr>
                <a:schemeClr val="dk1"/>
              </a:buClr>
              <a:buSzPts val="2100"/>
              <a:buChar char="•"/>
            </a:pPr>
            <a:r>
              <a:rPr lang="en-US" sz="1800" dirty="0">
                <a:effectLst/>
                <a:latin typeface="Times New Roman" panose="02020603050405020304" pitchFamily="18" charset="0"/>
                <a:ea typeface="Times New Roman" panose="02020603050405020304" pitchFamily="18" charset="0"/>
              </a:rPr>
              <a:t>Even with the current pandemic people have been producing high volumes of video format entertainment services that include movies, videos, streams etc. </a:t>
            </a:r>
          </a:p>
          <a:p>
            <a:pPr marL="0" lvl="0" indent="0" algn="just" rtl="0">
              <a:lnSpc>
                <a:spcPct val="90000"/>
              </a:lnSpc>
              <a:spcBef>
                <a:spcPts val="0"/>
              </a:spcBef>
              <a:spcAft>
                <a:spcPts val="0"/>
              </a:spcAft>
              <a:buClr>
                <a:schemeClr val="dk1"/>
              </a:buClr>
              <a:buSzPts val="2100"/>
              <a:buNone/>
            </a:pPr>
            <a:endParaRPr lang="en-US" sz="1800" dirty="0">
              <a:effectLst/>
              <a:latin typeface="Times New Roman" panose="02020603050405020304" pitchFamily="18" charset="0"/>
              <a:ea typeface="Times New Roman" panose="02020603050405020304" pitchFamily="18" charset="0"/>
            </a:endParaRPr>
          </a:p>
          <a:p>
            <a:pPr marL="171450" lvl="0" indent="-171450" algn="just" rtl="0">
              <a:lnSpc>
                <a:spcPct val="90000"/>
              </a:lnSpc>
              <a:spcBef>
                <a:spcPts val="0"/>
              </a:spcBef>
              <a:spcAft>
                <a:spcPts val="0"/>
              </a:spcAft>
              <a:buClr>
                <a:schemeClr val="dk1"/>
              </a:buClr>
              <a:buSzPts val="2100"/>
              <a:buChar char="•"/>
            </a:pPr>
            <a:r>
              <a:rPr lang="en-US" sz="1800" dirty="0">
                <a:effectLst/>
                <a:latin typeface="Times New Roman" panose="02020603050405020304" pitchFamily="18" charset="0"/>
                <a:ea typeface="Times New Roman" panose="02020603050405020304" pitchFamily="18" charset="0"/>
              </a:rPr>
              <a:t>With this newfound volume in the content that we can consume also comes the problem of endless choices to make in what we choose to entertain ourselves with.</a:t>
            </a:r>
          </a:p>
          <a:p>
            <a:pPr marL="0" lvl="0" indent="0" algn="just" rtl="0">
              <a:lnSpc>
                <a:spcPct val="90000"/>
              </a:lnSpc>
              <a:spcBef>
                <a:spcPts val="0"/>
              </a:spcBef>
              <a:spcAft>
                <a:spcPts val="0"/>
              </a:spcAft>
              <a:buClr>
                <a:schemeClr val="dk1"/>
              </a:buClr>
              <a:buSzPts val="2100"/>
              <a:buNone/>
            </a:pPr>
            <a:endParaRPr lang="en-US" sz="1800" dirty="0">
              <a:effectLst/>
              <a:latin typeface="Times New Roman" panose="02020603050405020304" pitchFamily="18" charset="0"/>
              <a:ea typeface="Times New Roman" panose="02020603050405020304" pitchFamily="18" charset="0"/>
            </a:endParaRPr>
          </a:p>
          <a:p>
            <a:pPr marL="171450" lvl="0" indent="-171450" algn="just" rtl="0">
              <a:lnSpc>
                <a:spcPct val="90000"/>
              </a:lnSpc>
              <a:spcBef>
                <a:spcPts val="0"/>
              </a:spcBef>
              <a:spcAft>
                <a:spcPts val="0"/>
              </a:spcAft>
              <a:buClr>
                <a:schemeClr val="dk1"/>
              </a:buClr>
              <a:buSzPts val="2100"/>
              <a:buChar char="•"/>
            </a:pPr>
            <a:r>
              <a:rPr lang="en-US" sz="1800" dirty="0">
                <a:effectLst/>
                <a:latin typeface="Times New Roman" panose="02020603050405020304" pitchFamily="18" charset="0"/>
                <a:ea typeface="Times New Roman" panose="02020603050405020304" pitchFamily="18" charset="0"/>
              </a:rPr>
              <a:t>To produce a simple solution to the problem we wish to classify each movie to their raw traits on their genre, topic, actors etc. so that we can correlate that data to what any particular user finds entertaining to produce a short list of incredibly likable movies for the user.</a:t>
            </a:r>
            <a:endParaRPr dirty="0"/>
          </a:p>
        </p:txBody>
      </p:sp>
      <p:pic>
        <p:nvPicPr>
          <p:cNvPr id="229" name="Google Shape;229;p3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0" name="Google Shape;230;p30"/>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31" name="Google Shape;231;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32" name="Google Shape;232;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1"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39" name="Google Shape;239;p31"/>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sz="2800"/>
              <a:t>Design</a:t>
            </a:r>
            <a:endParaRPr sz="2800"/>
          </a:p>
        </p:txBody>
      </p:sp>
      <p:sp>
        <p:nvSpPr>
          <p:cNvPr id="240" name="Google Shape;240;p31"/>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38100" algn="l" rtl="0">
              <a:lnSpc>
                <a:spcPct val="90000"/>
              </a:lnSpc>
              <a:spcBef>
                <a:spcPts val="750"/>
              </a:spcBef>
              <a:spcAft>
                <a:spcPts val="0"/>
              </a:spcAft>
              <a:buClr>
                <a:schemeClr val="dk1"/>
              </a:buClr>
              <a:buSzPts val="2100"/>
              <a:buNone/>
            </a:pPr>
            <a:endParaRPr/>
          </a:p>
          <a:p>
            <a:pPr marL="171450" lvl="0" indent="-38100" algn="l" rtl="0">
              <a:lnSpc>
                <a:spcPct val="90000"/>
              </a:lnSpc>
              <a:spcBef>
                <a:spcPts val="750"/>
              </a:spcBef>
              <a:spcAft>
                <a:spcPts val="0"/>
              </a:spcAft>
              <a:buClr>
                <a:schemeClr val="dk1"/>
              </a:buClr>
              <a:buSzPts val="2100"/>
              <a:buNone/>
            </a:pPr>
            <a:endParaRPr/>
          </a:p>
        </p:txBody>
      </p:sp>
      <p:pic>
        <p:nvPicPr>
          <p:cNvPr id="241" name="Google Shape;241;p31"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42" name="Google Shape;242;p31"/>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43" name="Google Shape;243;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44" name="Google Shape;244;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 name="Picture 2">
            <a:extLst>
              <a:ext uri="{FF2B5EF4-FFF2-40B4-BE49-F238E27FC236}">
                <a16:creationId xmlns:a16="http://schemas.microsoft.com/office/drawing/2014/main" id="{A5B15601-9E92-4B72-BD9A-5D504309A1F6}"/>
              </a:ext>
            </a:extLst>
          </p:cNvPr>
          <p:cNvPicPr>
            <a:picLocks noChangeAspect="1"/>
          </p:cNvPicPr>
          <p:nvPr/>
        </p:nvPicPr>
        <p:blipFill>
          <a:blip r:embed="rId5"/>
          <a:stretch>
            <a:fillRect/>
          </a:stretch>
        </p:blipFill>
        <p:spPr>
          <a:xfrm>
            <a:off x="1286436" y="2662476"/>
            <a:ext cx="6524625" cy="3343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5" name="Google Shape;275;p32"/>
          <p:cNvSpPr txBox="1">
            <a:spLocks noGrp="1"/>
          </p:cNvSpPr>
          <p:nvPr>
            <p:ph type="title"/>
          </p:nvPr>
        </p:nvSpPr>
        <p:spPr>
          <a:xfrm>
            <a:off x="1600200" y="1828800"/>
            <a:ext cx="5638800" cy="48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n-US" sz="2800" dirty="0"/>
              <a:t>Problem statement</a:t>
            </a:r>
            <a:endParaRPr sz="2800" dirty="0"/>
          </a:p>
        </p:txBody>
      </p:sp>
      <p:sp>
        <p:nvSpPr>
          <p:cNvPr id="276" name="Google Shape;276;p32"/>
          <p:cNvSpPr txBox="1">
            <a:spLocks noGrp="1"/>
          </p:cNvSpPr>
          <p:nvPr>
            <p:ph type="body" idx="1"/>
          </p:nvPr>
        </p:nvSpPr>
        <p:spPr>
          <a:xfrm>
            <a:off x="685799" y="2286000"/>
            <a:ext cx="7725900"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just" rtl="0">
              <a:lnSpc>
                <a:spcPct val="90000"/>
              </a:lnSpc>
              <a:spcBef>
                <a:spcPts val="750"/>
              </a:spcBef>
              <a:spcAft>
                <a:spcPts val="0"/>
              </a:spcAft>
              <a:buClr>
                <a:schemeClr val="dk1"/>
              </a:buClr>
              <a:buSzPts val="210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have the name and various features of a high selection of movies.</a:t>
            </a:r>
            <a:r>
              <a:rPr lang="en-US" sz="2800" dirty="0">
                <a:latin typeface="Times New Roman" panose="02020603050405020304" pitchFamily="18" charset="0"/>
                <a:cs typeface="Times New Roman" panose="02020603050405020304" pitchFamily="18" charset="0"/>
              </a:rPr>
              <a:t> </a:t>
            </a:r>
          </a:p>
          <a:p>
            <a:pPr marL="171450" lvl="0" indent="-171450" algn="just" rtl="0">
              <a:lnSpc>
                <a:spcPct val="90000"/>
              </a:lnSpc>
              <a:spcBef>
                <a:spcPts val="750"/>
              </a:spcBef>
              <a:spcAft>
                <a:spcPts val="0"/>
              </a:spcAft>
              <a:buClr>
                <a:schemeClr val="dk1"/>
              </a:buClr>
              <a:buSzPts val="210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task requires the data to be sifted through to find similar movies based on their genre, cast and other factors. </a:t>
            </a:r>
            <a:endParaRPr sz="2800" dirty="0">
              <a:latin typeface="Times New Roman" panose="02020603050405020304" pitchFamily="18" charset="0"/>
              <a:cs typeface="Times New Roman" panose="02020603050405020304" pitchFamily="18" charset="0"/>
            </a:endParaRPr>
          </a:p>
          <a:p>
            <a:pPr marL="171450" lvl="0" indent="-152400" algn="just" rtl="0">
              <a:lnSpc>
                <a:spcPct val="90000"/>
              </a:lnSpc>
              <a:spcBef>
                <a:spcPts val="750"/>
              </a:spcBef>
              <a:spcAft>
                <a:spcPts val="0"/>
              </a:spcAft>
              <a:buSzPts val="180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information then must be cross referenced with the data on the movie that the user has chosen as movies they liked using the K nearest neighbors’ algorithm to find the closest movies in our raw data set.</a:t>
            </a:r>
            <a:endParaRPr sz="2800" dirty="0">
              <a:latin typeface="Times New Roman" panose="02020603050405020304" pitchFamily="18" charset="0"/>
              <a:cs typeface="Times New Roman" panose="02020603050405020304" pitchFamily="18" charset="0"/>
            </a:endParaRPr>
          </a:p>
        </p:txBody>
      </p:sp>
      <p:pic>
        <p:nvPicPr>
          <p:cNvPr id="277" name="Google Shape;277;p32"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8" name="Google Shape;278;p32"/>
          <p:cNvGraphicFramePr/>
          <p:nvPr/>
        </p:nvGraphicFramePr>
        <p:xfrm>
          <a:off x="403228" y="278130"/>
          <a:ext cx="8207375" cy="1447800"/>
        </p:xfrm>
        <a:graphic>
          <a:graphicData uri="http://schemas.openxmlformats.org/drawingml/2006/table">
            <a:tbl>
              <a:tblPr>
                <a:noFill/>
                <a:tableStyleId>{FF2519F9-E8DD-4375-9FEA-F0156928DA75}</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US"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US"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9" name="Google Shape;279;p3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2021-2022</a:t>
            </a:r>
            <a:endParaRPr/>
          </a:p>
        </p:txBody>
      </p:sp>
      <p:sp>
        <p:nvSpPr>
          <p:cNvPr id="280" name="Google Shape;28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3853</Words>
  <Application>Microsoft Office PowerPoint</Application>
  <PresentationFormat>On-screen Show (4:3)</PresentationFormat>
  <Paragraphs>335</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Cambria</vt:lpstr>
      <vt:lpstr>Courier New</vt:lpstr>
      <vt:lpstr>Noto Sans Symbols</vt:lpstr>
      <vt:lpstr>Symbol</vt:lpstr>
      <vt:lpstr>Times New Roman</vt:lpstr>
      <vt:lpstr>Office Theme</vt:lpstr>
      <vt:lpstr>1_Office Theme</vt:lpstr>
      <vt:lpstr>PowerPoint Presentation</vt:lpstr>
      <vt:lpstr>TABLE OF CONTENTS</vt:lpstr>
      <vt:lpstr>Abstract</vt:lpstr>
      <vt:lpstr>Introduction</vt:lpstr>
      <vt:lpstr>Introduction</vt:lpstr>
      <vt:lpstr>Problem Statement</vt:lpstr>
      <vt:lpstr>Motivation</vt:lpstr>
      <vt:lpstr>Design</vt:lpstr>
      <vt:lpstr>Problem statement</vt:lpstr>
      <vt:lpstr>Aims and objectives</vt:lpstr>
      <vt:lpstr>Data set</vt:lpstr>
      <vt:lpstr>Data preprocessing steps</vt:lpstr>
      <vt:lpstr>Data preprocessing steps</vt:lpstr>
      <vt:lpstr>Data preprocessing steps</vt:lpstr>
      <vt:lpstr>Data preprocessing steps</vt:lpstr>
      <vt:lpstr>Data preprocessing steps</vt:lpstr>
      <vt:lpstr>KNN Algorithm</vt:lpstr>
      <vt:lpstr>KNN Algorithm</vt:lpstr>
      <vt:lpstr>KNN Algorithm</vt:lpstr>
      <vt:lpstr>KNN Algorithm</vt:lpstr>
      <vt:lpstr>Output Screenshot</vt:lpstr>
      <vt:lpstr>Output Screenshot</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Shreeyut Shrestha</cp:lastModifiedBy>
  <cp:revision>1</cp:revision>
  <dcterms:modified xsi:type="dcterms:W3CDTF">2022-01-17T16:18:31Z</dcterms:modified>
</cp:coreProperties>
</file>