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48BA01-4262-FA61-C914-5190C76EEB6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4CE5C4-9C4C-FC8E-113D-5D71294F439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095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9260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29380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D4F816-B0E4-25D2-A5FE-2454BAD1AEF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6090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216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73996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80694-0AC6-0099-4E72-886D65CF03E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378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0792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3739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D55ABE-CD7A-033C-FE19-4C41FB84C21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3346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3926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45903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B2907C-C730-EA68-7E73-D331C247B8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332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05573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48471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CCC717-1449-29EB-03FA-769739550AC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41C396-07A0-1B42-1E3E-15B46FDFD6F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6000">
              <a:schemeClr val="bg1">
                <a:lumMod val="85000"/>
                <a:alpha val="99999"/>
              </a:schemeClr>
            </a:gs>
            <a:gs pos="74000">
              <a:srgbClr val="FFFFFF">
                <a:alpha val="99999"/>
              </a:srgbClr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998298" name=""/>
          <p:cNvSpPr txBox="1"/>
          <p:nvPr/>
        </p:nvSpPr>
        <p:spPr bwMode="auto">
          <a:xfrm flipH="0" flipV="0">
            <a:off x="826152" y="241427"/>
            <a:ext cx="1073834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     Welcome to Arduino Course 101</a:t>
            </a:r>
            <a:endParaRPr sz="4800" b="1"/>
          </a:p>
        </p:txBody>
      </p:sp>
      <p:pic>
        <p:nvPicPr>
          <p:cNvPr id="2043165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07932" y="1636115"/>
            <a:ext cx="2683574" cy="2013843"/>
          </a:xfrm>
          <a:prstGeom prst="rect">
            <a:avLst/>
          </a:prstGeom>
        </p:spPr>
      </p:pic>
      <p:pic>
        <p:nvPicPr>
          <p:cNvPr id="18527429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31297" y="4313544"/>
            <a:ext cx="3357605" cy="2965568"/>
          </a:xfrm>
          <a:prstGeom prst="rect">
            <a:avLst/>
          </a:prstGeom>
        </p:spPr>
      </p:pic>
      <p:pic>
        <p:nvPicPr>
          <p:cNvPr id="274326543" name=""/>
          <p:cNvPicPr>
            <a:picLocks noChangeAspect="1"/>
          </p:cNvPicPr>
          <p:nvPr/>
        </p:nvPicPr>
        <p:blipFill>
          <a:blip r:embed="rId5"/>
          <a:srcRect l="0" t="0" r="32884" b="0"/>
          <a:stretch/>
        </p:blipFill>
        <p:spPr bwMode="auto">
          <a:xfrm flipH="0" flipV="0">
            <a:off x="7983752" y="3311650"/>
            <a:ext cx="3642808" cy="3618522"/>
          </a:xfrm>
          <a:prstGeom prst="rect">
            <a:avLst/>
          </a:prstGeom>
        </p:spPr>
      </p:pic>
      <p:pic>
        <p:nvPicPr>
          <p:cNvPr id="1519121737" name=""/>
          <p:cNvPicPr>
            <a:picLocks noChangeAspect="1"/>
          </p:cNvPicPr>
          <p:nvPr/>
        </p:nvPicPr>
        <p:blipFill>
          <a:blip r:embed="rId6"/>
          <a:srcRect l="0" t="24219" r="0" b="0"/>
          <a:stretch/>
        </p:blipFill>
        <p:spPr bwMode="auto">
          <a:xfrm flipH="0" flipV="0">
            <a:off x="-1523267" y="4872403"/>
            <a:ext cx="5118998" cy="2184248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647018" y="3521737"/>
            <a:ext cx="860913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292266" name=""/>
          <p:cNvCxnSpPr>
            <a:cxnSpLocks/>
          </p:cNvCxnSpPr>
          <p:nvPr/>
        </p:nvCxnSpPr>
        <p:spPr bwMode="auto">
          <a:xfrm flipH="0" flipV="0">
            <a:off x="7421909" y="3521737"/>
            <a:ext cx="877705" cy="65259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206667" name=""/>
          <p:cNvCxnSpPr>
            <a:cxnSpLocks/>
          </p:cNvCxnSpPr>
          <p:nvPr/>
        </p:nvCxnSpPr>
        <p:spPr bwMode="auto">
          <a:xfrm flipH="0" flipV="0">
            <a:off x="5814850" y="3521737"/>
            <a:ext cx="0" cy="58133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057615" name=""/>
          <p:cNvSpPr txBox="1"/>
          <p:nvPr/>
        </p:nvSpPr>
        <p:spPr bwMode="auto">
          <a:xfrm flipH="0" flipV="0">
            <a:off x="751106" y="624589"/>
            <a:ext cx="10610697" cy="5456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an embedded sytem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arduino, capabilites, and types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UNO board layout overview - Arduino IDE layout (what is compilation / flashing)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Basic programming (variables, function, loops, conditional statements, datatypes, operators) 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Binary systems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pulse width modulation in general (implementation and disadvntages)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arduino functions: digital/analog read/write, pinmode, delays, delaymicroseconds,&gt;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LED, resistors, ohms low, PULLUP/PULLDOWN resistors, button, button as toggle, breadboard. 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sensors ultrasonic, ir, light, humidity, temperature, buzzers, sound, color  sensor ...)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potentiometer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motors: dc motors and motor drivers, servo motors and libraries.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serial communication, serial monitor and serial plotter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possibly LCD screen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possible light dependent resistor LDR (sun tracking project)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249792" name=""/>
          <p:cNvSpPr/>
          <p:nvPr/>
        </p:nvSpPr>
        <p:spPr bwMode="auto">
          <a:xfrm flipH="0" flipV="0">
            <a:off x="17213" y="-31229"/>
            <a:ext cx="12195122" cy="68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480661" name=""/>
          <p:cNvSpPr txBox="1"/>
          <p:nvPr/>
        </p:nvSpPr>
        <p:spPr bwMode="auto">
          <a:xfrm flipH="0" flipV="0">
            <a:off x="1047786" y="1093032"/>
            <a:ext cx="10133345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0">
                <a:solidFill>
                  <a:schemeClr val="bg1"/>
                </a:solidFill>
              </a:rPr>
              <a:t>     Introducing </a:t>
            </a:r>
            <a:endParaRPr sz="10000">
              <a:solidFill>
                <a:schemeClr val="bg1"/>
              </a:solidFill>
            </a:endParaRPr>
          </a:p>
          <a:p>
            <a:pPr>
              <a:defRPr/>
            </a:pPr>
            <a:r>
              <a:rPr sz="12000">
                <a:solidFill>
                  <a:schemeClr val="bg1"/>
                </a:solidFill>
              </a:rPr>
              <a:t>          RISE</a:t>
            </a:r>
            <a:endParaRPr sz="12000">
              <a:solidFill>
                <a:schemeClr val="bg1"/>
              </a:solidFill>
            </a:endParaRPr>
          </a:p>
        </p:txBody>
      </p:sp>
      <p:sp>
        <p:nvSpPr>
          <p:cNvPr id="155803508" name=""/>
          <p:cNvSpPr/>
          <p:nvPr/>
        </p:nvSpPr>
        <p:spPr bwMode="auto">
          <a:xfrm flipH="0" flipV="0">
            <a:off x="3287749" y="2831987"/>
            <a:ext cx="1587498" cy="1555749"/>
          </a:xfrm>
          <a:prstGeom prst="donut">
            <a:avLst>
              <a:gd name="adj" fmla="val 107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81289419" name=""/>
          <p:cNvSpPr/>
          <p:nvPr/>
        </p:nvSpPr>
        <p:spPr bwMode="auto">
          <a:xfrm rot="19022565" flipH="0" flipV="0">
            <a:off x="3735880" y="3319069"/>
            <a:ext cx="518289" cy="53974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5176232" name=""/>
          <p:cNvSpPr/>
          <p:nvPr/>
        </p:nvSpPr>
        <p:spPr bwMode="auto">
          <a:xfrm rot="8053918" flipH="0" flipV="0">
            <a:off x="3909779" y="3295579"/>
            <a:ext cx="518288" cy="539749"/>
          </a:xfrm>
          <a:prstGeom prst="halfFrame">
            <a:avLst>
              <a:gd name="adj1" fmla="val 33333"/>
              <a:gd name="adj2" fmla="val 3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69257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 b="1"/>
              <a:t>Course overview(1)</a:t>
            </a:r>
            <a:endParaRPr sz="3600" b="1"/>
          </a:p>
        </p:txBody>
      </p:sp>
      <p:sp>
        <p:nvSpPr>
          <p:cNvPr id="370936524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629898786" name=""/>
          <p:cNvSpPr txBox="1"/>
          <p:nvPr/>
        </p:nvSpPr>
        <p:spPr bwMode="auto">
          <a:xfrm flipH="0" flipV="0">
            <a:off x="319124" y="1158874"/>
            <a:ext cx="10087544" cy="42248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Objectives:</a:t>
            </a:r>
            <a:endParaRPr sz="2400" b="1"/>
          </a:p>
          <a:p>
            <a:pPr>
              <a:defRPr/>
            </a:pPr>
            <a:endParaRPr sz="2400"/>
          </a:p>
          <a:p>
            <a:pPr marL="349965" indent="-349965">
              <a:buFont typeface="Wingdings"/>
              <a:buChar char="ü"/>
              <a:defRPr/>
            </a:pPr>
            <a:r>
              <a:rPr sz="2400"/>
              <a:t>Learn to use Arduino board </a:t>
            </a:r>
            <a:endParaRPr sz="2400"/>
          </a:p>
          <a:p>
            <a:pPr>
              <a:defRPr/>
            </a:pPr>
            <a:r>
              <a:rPr sz="2400"/>
              <a:t>	- Layout</a:t>
            </a:r>
            <a:endParaRPr sz="2400"/>
          </a:p>
          <a:p>
            <a:pPr>
              <a:defRPr/>
            </a:pPr>
            <a:r>
              <a:rPr sz="2400"/>
              <a:t>	- Programming</a:t>
            </a:r>
            <a:endParaRPr sz="2400"/>
          </a:p>
          <a:p>
            <a:pPr>
              <a:defRPr/>
            </a:pPr>
            <a:r>
              <a:rPr sz="2400"/>
              <a:t>	- common sensors.</a:t>
            </a:r>
            <a:endParaRPr sz="2400"/>
          </a:p>
          <a:p>
            <a:pPr>
              <a:defRPr/>
            </a:pPr>
            <a:r>
              <a:rPr sz="2400"/>
              <a:t>	- common actuators.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114999"/>
              </a:lnSpc>
              <a:buFont typeface="Wingdings"/>
              <a:buChar char="ü"/>
              <a:defRPr/>
            </a:pPr>
            <a:r>
              <a:rPr sz="2400"/>
              <a:t>Learn by building, some electronic concepts and circuits.</a:t>
            </a:r>
            <a:endParaRPr sz="2400"/>
          </a:p>
          <a:p>
            <a:pPr marL="349965" indent="-349965">
              <a:lnSpc>
                <a:spcPct val="114999"/>
              </a:lnSpc>
              <a:buFont typeface="Wingdings"/>
              <a:buChar char="ü"/>
              <a:defRPr/>
            </a:pPr>
            <a:r>
              <a:rPr sz="2400"/>
              <a:t>Gain searching skills for new topics and applying them.</a:t>
            </a:r>
            <a:endParaRPr sz="2400"/>
          </a:p>
          <a:p>
            <a:pPr marL="349965" indent="-349965">
              <a:buFont typeface="Wingdings"/>
              <a:buChar char="ü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22043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 b="1"/>
              <a:t>Course overview(2)</a:t>
            </a:r>
            <a:endParaRPr sz="3600" b="1"/>
          </a:p>
        </p:txBody>
      </p:sp>
      <p:sp>
        <p:nvSpPr>
          <p:cNvPr id="183721973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1362696252" name=""/>
          <p:cNvSpPr txBox="1"/>
          <p:nvPr/>
        </p:nvSpPr>
        <p:spPr bwMode="auto">
          <a:xfrm flipH="0" flipV="0">
            <a:off x="319123" y="1158874"/>
            <a:ext cx="11333565" cy="5090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Content:</a:t>
            </a:r>
            <a:endParaRPr sz="2400" b="1"/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an embedded systems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what is arduino, capabilites, and types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UNO board layout overview - Arduino IDE layout (what is compilation / flashing)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Basic programming (variables, function, loops, conditional statements, datatypes, operators) 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Binary systems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Pulse Width Modulation (software and hardware.)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Arduino functions: digital/analog read/write, pinmode, delays,...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LED, resistors, ohms low, PULLUP/PULLDOWN resistors, button, button as toggle, breadboard. 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sensors: ultrasonic, ir receiver/transmitter, light, humidity, temperature, buzzers, sound, color  sensor ...)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potentiometer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motors: dc motors and motor drivers, servo motors and libraries.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serial communication, serial monitor and serial plotter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possibly LCD screen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possible light dependent resistor LDR (sun tracking project)</a:t>
            </a:r>
            <a:endParaRPr sz="2000" b="1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897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 b="1"/>
              <a:t>Session 1 breakdown</a:t>
            </a:r>
            <a:endParaRPr sz="3600" b="1"/>
          </a:p>
        </p:txBody>
      </p:sp>
      <p:sp>
        <p:nvSpPr>
          <p:cNvPr id="633312640" name="Subtitle 2"/>
          <p:cNvSpPr>
            <a:spLocks noGrp="1"/>
          </p:cNvSpPr>
          <p:nvPr/>
        </p:nvSpPr>
        <p:spPr bwMode="auto">
          <a:xfrm flipH="0" flipV="0">
            <a:off x="444497" y="1155490"/>
            <a:ext cx="9425622" cy="51151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1572748939" name=""/>
          <p:cNvSpPr txBox="1"/>
          <p:nvPr/>
        </p:nvSpPr>
        <p:spPr bwMode="auto">
          <a:xfrm flipH="0" flipV="0">
            <a:off x="319124" y="1539874"/>
            <a:ext cx="11341099" cy="38774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Embedded systems and why to learn it.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What is Arduino board? types and capabilities.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Arduino IDE.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Using digital pin and blinking on board LED.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Electronics basics (LED, resistor, Breadboard, Jumper wires, Caps and Trans).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Blinking external LED.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Traffic Light.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Software PWM.</a:t>
            </a:r>
            <a:endParaRPr sz="2400"/>
          </a:p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 sz="2400"/>
              <a:t>Modes to power Arduino.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01144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90498" y="15873"/>
            <a:ext cx="9144000" cy="1192211"/>
          </a:xfrm>
        </p:spPr>
        <p:txBody>
          <a:bodyPr/>
          <a:lstStyle/>
          <a:p>
            <a:pPr>
              <a:defRPr/>
            </a:pPr>
            <a:r>
              <a:rPr lang="en-US" sz="3600"/>
              <a:t>What is meant by embedded systems?</a:t>
            </a:r>
            <a:endParaRPr sz="3600"/>
          </a:p>
        </p:txBody>
      </p:sp>
      <p:sp>
        <p:nvSpPr>
          <p:cNvPr id="1959009475" name="Subtitle 2"/>
          <p:cNvSpPr>
            <a:spLocks noGrp="1"/>
          </p:cNvSpPr>
          <p:nvPr/>
        </p:nvSpPr>
        <p:spPr bwMode="auto">
          <a:xfrm flipH="0" flipV="0">
            <a:off x="444498" y="1155490"/>
            <a:ext cx="9425622" cy="5115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sz="2000"/>
          </a:p>
        </p:txBody>
      </p:sp>
      <p:sp>
        <p:nvSpPr>
          <p:cNvPr id="59581532" name=""/>
          <p:cNvSpPr txBox="1"/>
          <p:nvPr/>
        </p:nvSpPr>
        <p:spPr bwMode="auto">
          <a:xfrm flipH="0" flipV="0">
            <a:off x="735491" y="1249180"/>
            <a:ext cx="1069547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An embedded system is a combination of hardware and software integrated as a part of a bigger systems or standalone systems, and can execute a specific function.</a:t>
            </a:r>
            <a:endParaRPr sz="2400"/>
          </a:p>
          <a:p>
            <a:pPr>
              <a:defRPr/>
            </a:pPr>
            <a:endParaRPr sz="2400"/>
          </a:p>
        </p:txBody>
      </p:sp>
      <p:pic>
        <p:nvPicPr>
          <p:cNvPr id="15534651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61558" y="3054625"/>
            <a:ext cx="4607440" cy="3215993"/>
          </a:xfrm>
          <a:prstGeom prst="rect">
            <a:avLst/>
          </a:prstGeom>
        </p:spPr>
      </p:pic>
      <p:pic>
        <p:nvPicPr>
          <p:cNvPr id="9820185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72287" y="2719702"/>
            <a:ext cx="5495924" cy="4124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62429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3199" y="222249"/>
            <a:ext cx="10863299" cy="132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Why Learn Arduino (embedded programming)</a:t>
            </a:r>
            <a:endParaRPr/>
          </a:p>
        </p:txBody>
      </p:sp>
      <p:sp>
        <p:nvSpPr>
          <p:cNvPr id="570594429" name="Content Placeholder 2"/>
          <p:cNvSpPr>
            <a:spLocks noGrp="1"/>
          </p:cNvSpPr>
          <p:nvPr>
            <p:ph idx="1"/>
          </p:nvPr>
        </p:nvSpPr>
        <p:spPr bwMode="auto">
          <a:xfrm>
            <a:off x="550899" y="1428750"/>
            <a:ext cx="10515600" cy="4351338"/>
          </a:xfrm>
        </p:spPr>
        <p:txBody>
          <a:bodyPr anchor="ctr"/>
          <a:lstStyle/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 lang="en-US"/>
              <a:t>Introduction to programming and electrical </a:t>
            </a:r>
            <a:r>
              <a:rPr lang="en-US"/>
              <a:t>engineering.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 lang="en-US"/>
              <a:t>An easy solution for complex tasks and projects.</a:t>
            </a:r>
            <a:endParaRPr lang="en-US"/>
          </a:p>
          <a:p>
            <a:pPr>
              <a:lnSpc>
                <a:spcPct val="114999"/>
              </a:lnSpc>
              <a:buFont typeface="Wingdings"/>
              <a:buChar char="w"/>
              <a:defRPr/>
            </a:pPr>
            <a:r>
              <a:rPr/>
              <a:t>An interesting and creative hobby</a:t>
            </a:r>
            <a:endParaRPr lang="en-US"/>
          </a:p>
          <a:p>
            <a:pPr marL="0" indent="0">
              <a:lnSpc>
                <a:spcPct val="114999"/>
              </a:lnSpc>
              <a:buFont typeface="Wingdings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2024-06-23T18:40:55Z</dcterms:modified>
  <cp:category/>
  <cp:contentStatus/>
  <cp:version/>
</cp:coreProperties>
</file>