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 id="2147483711" r:id="rId3"/>
    <p:sldMasterId id="2147483717" r:id="rId4"/>
    <p:sldMasterId id="2147483728" r:id="rId5"/>
  </p:sldMasterIdLst>
  <p:notesMasterIdLst>
    <p:notesMasterId r:id="rId72"/>
  </p:notesMasterIdLst>
  <p:sldIdLst>
    <p:sldId id="256" r:id="rId6"/>
    <p:sldId id="323" r:id="rId7"/>
    <p:sldId id="257" r:id="rId8"/>
    <p:sldId id="258" r:id="rId9"/>
    <p:sldId id="259" r:id="rId10"/>
    <p:sldId id="260" r:id="rId11"/>
    <p:sldId id="261" r:id="rId12"/>
    <p:sldId id="262" r:id="rId13"/>
    <p:sldId id="263" r:id="rId14"/>
    <p:sldId id="264" r:id="rId15"/>
    <p:sldId id="265" r:id="rId16"/>
    <p:sldId id="268" r:id="rId17"/>
    <p:sldId id="267" r:id="rId18"/>
    <p:sldId id="269" r:id="rId19"/>
    <p:sldId id="270" r:id="rId20"/>
    <p:sldId id="271" r:id="rId21"/>
    <p:sldId id="272" r:id="rId22"/>
    <p:sldId id="273" r:id="rId23"/>
    <p:sldId id="324" r:id="rId24"/>
    <p:sldId id="274" r:id="rId25"/>
    <p:sldId id="275" r:id="rId26"/>
    <p:sldId id="276" r:id="rId27"/>
    <p:sldId id="277" r:id="rId28"/>
    <p:sldId id="278" r:id="rId29"/>
    <p:sldId id="279" r:id="rId30"/>
    <p:sldId id="280" r:id="rId31"/>
    <p:sldId id="281" r:id="rId32"/>
    <p:sldId id="282" r:id="rId33"/>
    <p:sldId id="283" r:id="rId34"/>
    <p:sldId id="284" r:id="rId35"/>
    <p:sldId id="287" r:id="rId36"/>
    <p:sldId id="290" r:id="rId37"/>
    <p:sldId id="289" r:id="rId38"/>
    <p:sldId id="291" r:id="rId39"/>
    <p:sldId id="288"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12" r:id="rId55"/>
    <p:sldId id="313" r:id="rId56"/>
    <p:sldId id="306" r:id="rId57"/>
    <p:sldId id="307" r:id="rId58"/>
    <p:sldId id="314" r:id="rId59"/>
    <p:sldId id="315" r:id="rId60"/>
    <p:sldId id="308" r:id="rId61"/>
    <p:sldId id="309" r:id="rId62"/>
    <p:sldId id="316" r:id="rId63"/>
    <p:sldId id="317" r:id="rId64"/>
    <p:sldId id="310" r:id="rId65"/>
    <p:sldId id="311" r:id="rId66"/>
    <p:sldId id="318" r:id="rId67"/>
    <p:sldId id="320" r:id="rId68"/>
    <p:sldId id="321" r:id="rId69"/>
    <p:sldId id="322" r:id="rId70"/>
    <p:sldId id="319"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ssandro Moura" initials="AM" lastIdx="1" clrIdx="0">
    <p:extLst>
      <p:ext uri="{19B8F6BF-5375-455C-9EA6-DF929625EA0E}">
        <p15:presenceInfo xmlns:p15="http://schemas.microsoft.com/office/powerpoint/2012/main" userId="e97cc46d2dba03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A2DB82-07D8-4047-ADC4-432A6BB43936}" v="44" dt="2021-06-08T11:20:16.7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7697" autoAdjust="0"/>
  </p:normalViewPr>
  <p:slideViewPr>
    <p:cSldViewPr snapToGrid="0">
      <p:cViewPr varScale="1">
        <p:scale>
          <a:sx n="65" d="100"/>
          <a:sy n="65" d="100"/>
        </p:scale>
        <p:origin x="23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commentAuthors" Target="commentAuthors.xml"/><Relationship Id="rId78"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29" Type="http://schemas.openxmlformats.org/officeDocument/2006/relationships/slide" Target="slides/slide2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andro Moura" userId="e97cc46d2dba03cb" providerId="LiveId" clId="{2FA2DB82-07D8-4047-ADC4-432A6BB43936}"/>
    <pc:docChg chg="undo custSel addSld modSld">
      <pc:chgData name="Alessandro Moura" userId="e97cc46d2dba03cb" providerId="LiveId" clId="{2FA2DB82-07D8-4047-ADC4-432A6BB43936}" dt="2021-06-08T11:22:54.247" v="1043" actId="20577"/>
      <pc:docMkLst>
        <pc:docMk/>
      </pc:docMkLst>
      <pc:sldChg chg="modSp mod addCm modCm">
        <pc:chgData name="Alessandro Moura" userId="e97cc46d2dba03cb" providerId="LiveId" clId="{2FA2DB82-07D8-4047-ADC4-432A6BB43936}" dt="2021-06-08T10:29:42.357" v="14"/>
        <pc:sldMkLst>
          <pc:docMk/>
          <pc:sldMk cId="537655159" sldId="257"/>
        </pc:sldMkLst>
        <pc:spChg chg="mod">
          <ac:chgData name="Alessandro Moura" userId="e97cc46d2dba03cb" providerId="LiveId" clId="{2FA2DB82-07D8-4047-ADC4-432A6BB43936}" dt="2021-06-08T10:29:01.733" v="11" actId="400"/>
          <ac:spMkLst>
            <pc:docMk/>
            <pc:sldMk cId="537655159" sldId="257"/>
            <ac:spMk id="3" creationId="{EB5CE655-A2AE-4995-8E67-CBCEC7821EA8}"/>
          </ac:spMkLst>
        </pc:spChg>
      </pc:sldChg>
      <pc:sldChg chg="modNotesTx">
        <pc:chgData name="Alessandro Moura" userId="e97cc46d2dba03cb" providerId="LiveId" clId="{2FA2DB82-07D8-4047-ADC4-432A6BB43936}" dt="2021-06-08T10:37:46.015" v="140" actId="20577"/>
        <pc:sldMkLst>
          <pc:docMk/>
          <pc:sldMk cId="895950171" sldId="259"/>
        </pc:sldMkLst>
      </pc:sldChg>
      <pc:sldChg chg="addSp delSp modSp mod">
        <pc:chgData name="Alessandro Moura" userId="e97cc46d2dba03cb" providerId="LiveId" clId="{2FA2DB82-07D8-4047-ADC4-432A6BB43936}" dt="2021-06-08T10:57:50.384" v="596" actId="1076"/>
        <pc:sldMkLst>
          <pc:docMk/>
          <pc:sldMk cId="1640163240" sldId="267"/>
        </pc:sldMkLst>
        <pc:spChg chg="add del mod">
          <ac:chgData name="Alessandro Moura" userId="e97cc46d2dba03cb" providerId="LiveId" clId="{2FA2DB82-07D8-4047-ADC4-432A6BB43936}" dt="2021-06-08T10:57:50.384" v="596" actId="1076"/>
          <ac:spMkLst>
            <pc:docMk/>
            <pc:sldMk cId="1640163240" sldId="267"/>
            <ac:spMk id="6" creationId="{1DFEACB5-5B0F-465C-9F29-029537716ACB}"/>
          </ac:spMkLst>
        </pc:spChg>
      </pc:sldChg>
      <pc:sldChg chg="modSp mod modNotesTx">
        <pc:chgData name="Alessandro Moura" userId="e97cc46d2dba03cb" providerId="LiveId" clId="{2FA2DB82-07D8-4047-ADC4-432A6BB43936}" dt="2021-06-08T10:52:46.785" v="593" actId="20577"/>
        <pc:sldMkLst>
          <pc:docMk/>
          <pc:sldMk cId="1471069733" sldId="269"/>
        </pc:sldMkLst>
        <pc:spChg chg="mod">
          <ac:chgData name="Alessandro Moura" userId="e97cc46d2dba03cb" providerId="LiveId" clId="{2FA2DB82-07D8-4047-ADC4-432A6BB43936}" dt="2021-06-08T10:40:38.750" v="141" actId="20577"/>
          <ac:spMkLst>
            <pc:docMk/>
            <pc:sldMk cId="1471069733" sldId="269"/>
            <ac:spMk id="3" creationId="{75107AE3-D47C-46EB-995A-619C0BDF7A0D}"/>
          </ac:spMkLst>
        </pc:spChg>
      </pc:sldChg>
      <pc:sldChg chg="modNotesTx">
        <pc:chgData name="Alessandro Moura" userId="e97cc46d2dba03cb" providerId="LiveId" clId="{2FA2DB82-07D8-4047-ADC4-432A6BB43936}" dt="2021-06-08T11:05:50.308" v="738" actId="20577"/>
        <pc:sldMkLst>
          <pc:docMk/>
          <pc:sldMk cId="804422819" sldId="273"/>
        </pc:sldMkLst>
      </pc:sldChg>
      <pc:sldChg chg="modNotesTx">
        <pc:chgData name="Alessandro Moura" userId="e97cc46d2dba03cb" providerId="LiveId" clId="{2FA2DB82-07D8-4047-ADC4-432A6BB43936}" dt="2021-06-08T11:22:54.247" v="1043" actId="20577"/>
        <pc:sldMkLst>
          <pc:docMk/>
          <pc:sldMk cId="1446568534" sldId="276"/>
        </pc:sldMkLst>
      </pc:sldChg>
      <pc:sldChg chg="addSp delSp modSp new mod modAnim">
        <pc:chgData name="Alessandro Moura" userId="e97cc46d2dba03cb" providerId="LiveId" clId="{2FA2DB82-07D8-4047-ADC4-432A6BB43936}" dt="2021-06-08T11:20:16.790" v="917"/>
        <pc:sldMkLst>
          <pc:docMk/>
          <pc:sldMk cId="81420275" sldId="324"/>
        </pc:sldMkLst>
        <pc:spChg chg="mod">
          <ac:chgData name="Alessandro Moura" userId="e97cc46d2dba03cb" providerId="LiveId" clId="{2FA2DB82-07D8-4047-ADC4-432A6BB43936}" dt="2021-06-08T11:06:07.763" v="746" actId="20577"/>
          <ac:spMkLst>
            <pc:docMk/>
            <pc:sldMk cId="81420275" sldId="324"/>
            <ac:spMk id="2" creationId="{C0B991F2-7C7C-4568-9DE6-0D5C3D4809BB}"/>
          </ac:spMkLst>
        </pc:spChg>
        <pc:spChg chg="add mod">
          <ac:chgData name="Alessandro Moura" userId="e97cc46d2dba03cb" providerId="LiveId" clId="{2FA2DB82-07D8-4047-ADC4-432A6BB43936}" dt="2021-06-08T11:07:06.475" v="758" actId="14100"/>
          <ac:spMkLst>
            <pc:docMk/>
            <pc:sldMk cId="81420275" sldId="324"/>
            <ac:spMk id="3" creationId="{A2D84E2D-D7BD-4F77-A47E-B6F16AB87E87}"/>
          </ac:spMkLst>
        </pc:spChg>
        <pc:spChg chg="add mod">
          <ac:chgData name="Alessandro Moura" userId="e97cc46d2dba03cb" providerId="LiveId" clId="{2FA2DB82-07D8-4047-ADC4-432A6BB43936}" dt="2021-06-08T11:08:28.147" v="789" actId="1076"/>
          <ac:spMkLst>
            <pc:docMk/>
            <pc:sldMk cId="81420275" sldId="324"/>
            <ac:spMk id="4" creationId="{54C8E2A7-23E8-4C21-87AB-495DC51D23EE}"/>
          </ac:spMkLst>
        </pc:spChg>
        <pc:spChg chg="add mod">
          <ac:chgData name="Alessandro Moura" userId="e97cc46d2dba03cb" providerId="LiveId" clId="{2FA2DB82-07D8-4047-ADC4-432A6BB43936}" dt="2021-06-08T11:08:35.851" v="791" actId="1076"/>
          <ac:spMkLst>
            <pc:docMk/>
            <pc:sldMk cId="81420275" sldId="324"/>
            <ac:spMk id="5" creationId="{F486154C-D945-4FF4-AB54-BF2CAFC7A0E9}"/>
          </ac:spMkLst>
        </pc:spChg>
        <pc:spChg chg="add del mod">
          <ac:chgData name="Alessandro Moura" userId="e97cc46d2dba03cb" providerId="LiveId" clId="{2FA2DB82-07D8-4047-ADC4-432A6BB43936}" dt="2021-06-08T11:09:48.117" v="799" actId="478"/>
          <ac:spMkLst>
            <pc:docMk/>
            <pc:sldMk cId="81420275" sldId="324"/>
            <ac:spMk id="12" creationId="{94C537BC-F004-403E-A3BE-BCAB2DDEE291}"/>
          </ac:spMkLst>
        </pc:spChg>
        <pc:spChg chg="add del mod">
          <ac:chgData name="Alessandro Moura" userId="e97cc46d2dba03cb" providerId="LiveId" clId="{2FA2DB82-07D8-4047-ADC4-432A6BB43936}" dt="2021-06-08T11:09:48.117" v="799" actId="478"/>
          <ac:spMkLst>
            <pc:docMk/>
            <pc:sldMk cId="81420275" sldId="324"/>
            <ac:spMk id="13" creationId="{9FA49E67-B25C-4EA2-8C4C-49513AE987CC}"/>
          </ac:spMkLst>
        </pc:spChg>
        <pc:spChg chg="add del mod">
          <ac:chgData name="Alessandro Moura" userId="e97cc46d2dba03cb" providerId="LiveId" clId="{2FA2DB82-07D8-4047-ADC4-432A6BB43936}" dt="2021-06-08T11:09:48.117" v="799" actId="478"/>
          <ac:spMkLst>
            <pc:docMk/>
            <pc:sldMk cId="81420275" sldId="324"/>
            <ac:spMk id="14" creationId="{746ED54D-9568-47A0-B5E2-68069379E583}"/>
          </ac:spMkLst>
        </pc:spChg>
        <pc:spChg chg="add mod">
          <ac:chgData name="Alessandro Moura" userId="e97cc46d2dba03cb" providerId="LiveId" clId="{2FA2DB82-07D8-4047-ADC4-432A6BB43936}" dt="2021-06-08T11:10:06.533" v="810" actId="20577"/>
          <ac:spMkLst>
            <pc:docMk/>
            <pc:sldMk cId="81420275" sldId="324"/>
            <ac:spMk id="18" creationId="{09425147-04B7-4B35-BA51-48E483D955B0}"/>
          </ac:spMkLst>
        </pc:spChg>
        <pc:spChg chg="add mod">
          <ac:chgData name="Alessandro Moura" userId="e97cc46d2dba03cb" providerId="LiveId" clId="{2FA2DB82-07D8-4047-ADC4-432A6BB43936}" dt="2021-06-08T11:11:42.597" v="823" actId="1076"/>
          <ac:spMkLst>
            <pc:docMk/>
            <pc:sldMk cId="81420275" sldId="324"/>
            <ac:spMk id="23" creationId="{19DB3901-688F-4EE8-A001-A59C322DB947}"/>
          </ac:spMkLst>
        </pc:spChg>
        <pc:spChg chg="add del mod">
          <ac:chgData name="Alessandro Moura" userId="e97cc46d2dba03cb" providerId="LiveId" clId="{2FA2DB82-07D8-4047-ADC4-432A6BB43936}" dt="2021-06-08T11:12:42.045" v="854" actId="478"/>
          <ac:spMkLst>
            <pc:docMk/>
            <pc:sldMk cId="81420275" sldId="324"/>
            <ac:spMk id="24" creationId="{CAAD830A-3385-459A-8BF0-F5D7D84333A2}"/>
          </ac:spMkLst>
        </pc:spChg>
        <pc:spChg chg="add mod">
          <ac:chgData name="Alessandro Moura" userId="e97cc46d2dba03cb" providerId="LiveId" clId="{2FA2DB82-07D8-4047-ADC4-432A6BB43936}" dt="2021-06-08T11:13:06.676" v="879" actId="20577"/>
          <ac:spMkLst>
            <pc:docMk/>
            <pc:sldMk cId="81420275" sldId="324"/>
            <ac:spMk id="25" creationId="{622FD5F7-2A52-4D25-AD94-AD4ED5C56DF5}"/>
          </ac:spMkLst>
        </pc:spChg>
        <pc:cxnChg chg="add mod">
          <ac:chgData name="Alessandro Moura" userId="e97cc46d2dba03cb" providerId="LiveId" clId="{2FA2DB82-07D8-4047-ADC4-432A6BB43936}" dt="2021-06-08T11:08:30.546" v="790" actId="14100"/>
          <ac:cxnSpMkLst>
            <pc:docMk/>
            <pc:sldMk cId="81420275" sldId="324"/>
            <ac:cxnSpMk id="7" creationId="{06F985AD-EBF1-4266-80DC-EA6C0D612485}"/>
          </ac:cxnSpMkLst>
        </pc:cxnChg>
        <pc:cxnChg chg="add mod">
          <ac:chgData name="Alessandro Moura" userId="e97cc46d2dba03cb" providerId="LiveId" clId="{2FA2DB82-07D8-4047-ADC4-432A6BB43936}" dt="2021-06-08T11:08:50.727" v="794"/>
          <ac:cxnSpMkLst>
            <pc:docMk/>
            <pc:sldMk cId="81420275" sldId="324"/>
            <ac:cxnSpMk id="9" creationId="{14141332-CDAF-49F2-8655-D30CEB31106B}"/>
          </ac:cxnSpMkLst>
        </pc:cxnChg>
        <pc:cxnChg chg="add mod">
          <ac:chgData name="Alessandro Moura" userId="e97cc46d2dba03cb" providerId="LiveId" clId="{2FA2DB82-07D8-4047-ADC4-432A6BB43936}" dt="2021-06-08T11:09:02.774" v="796" actId="1076"/>
          <ac:cxnSpMkLst>
            <pc:docMk/>
            <pc:sldMk cId="81420275" sldId="324"/>
            <ac:cxnSpMk id="11" creationId="{1E7EDC52-F052-4F50-A11D-D5D674624FDB}"/>
          </ac:cxnSpMkLst>
        </pc:cxnChg>
        <pc:cxnChg chg="add del mod">
          <ac:chgData name="Alessandro Moura" userId="e97cc46d2dba03cb" providerId="LiveId" clId="{2FA2DB82-07D8-4047-ADC4-432A6BB43936}" dt="2021-06-08T11:09:48.117" v="799" actId="478"/>
          <ac:cxnSpMkLst>
            <pc:docMk/>
            <pc:sldMk cId="81420275" sldId="324"/>
            <ac:cxnSpMk id="15" creationId="{D2ADF4DC-1642-496D-8C2A-928A126D737A}"/>
          </ac:cxnSpMkLst>
        </pc:cxnChg>
        <pc:cxnChg chg="add del mod">
          <ac:chgData name="Alessandro Moura" userId="e97cc46d2dba03cb" providerId="LiveId" clId="{2FA2DB82-07D8-4047-ADC4-432A6BB43936}" dt="2021-06-08T11:09:48.117" v="799" actId="478"/>
          <ac:cxnSpMkLst>
            <pc:docMk/>
            <pc:sldMk cId="81420275" sldId="324"/>
            <ac:cxnSpMk id="16" creationId="{EAB49AEE-DE1F-44E9-9838-653F9D738FC9}"/>
          </ac:cxnSpMkLst>
        </pc:cxnChg>
        <pc:cxnChg chg="add del mod">
          <ac:chgData name="Alessandro Moura" userId="e97cc46d2dba03cb" providerId="LiveId" clId="{2FA2DB82-07D8-4047-ADC4-432A6BB43936}" dt="2021-06-08T11:09:48.117" v="799" actId="478"/>
          <ac:cxnSpMkLst>
            <pc:docMk/>
            <pc:sldMk cId="81420275" sldId="324"/>
            <ac:cxnSpMk id="17" creationId="{902D0508-D37F-41E6-89B4-BC07EDCBBABC}"/>
          </ac:cxnSpMkLst>
        </pc:cxnChg>
        <pc:cxnChg chg="add mod">
          <ac:chgData name="Alessandro Moura" userId="e97cc46d2dba03cb" providerId="LiveId" clId="{2FA2DB82-07D8-4047-ADC4-432A6BB43936}" dt="2021-06-08T11:10:24.068" v="812" actId="13822"/>
          <ac:cxnSpMkLst>
            <pc:docMk/>
            <pc:sldMk cId="81420275" sldId="324"/>
            <ac:cxnSpMk id="20" creationId="{C8840C48-9577-4A20-A854-22EDE27F21E1}"/>
          </ac:cxnSpMkLst>
        </pc:cxnChg>
        <pc:cxnChg chg="add del mod">
          <ac:chgData name="Alessandro Moura" userId="e97cc46d2dba03cb" providerId="LiveId" clId="{2FA2DB82-07D8-4047-ADC4-432A6BB43936}" dt="2021-06-08T11:12:40.052" v="852" actId="478"/>
          <ac:cxnSpMkLst>
            <pc:docMk/>
            <pc:sldMk cId="81420275" sldId="324"/>
            <ac:cxnSpMk id="22" creationId="{3C75B190-8781-4ED4-84FC-DF4D5C5F5F66}"/>
          </ac:cxnSpMkLst>
        </pc:cxnChg>
        <pc:cxnChg chg="add mod">
          <ac:chgData name="Alessandro Moura" userId="e97cc46d2dba03cb" providerId="LiveId" clId="{2FA2DB82-07D8-4047-ADC4-432A6BB43936}" dt="2021-06-08T11:13:15.233" v="881" actId="1076"/>
          <ac:cxnSpMkLst>
            <pc:docMk/>
            <pc:sldMk cId="81420275" sldId="324"/>
            <ac:cxnSpMk id="26" creationId="{5482CB94-ABED-4076-B597-21A7B991DE82}"/>
          </ac:cxnSpMkLst>
        </pc:cxnChg>
        <pc:cxnChg chg="add mod">
          <ac:chgData name="Alessandro Moura" userId="e97cc46d2dba03cb" providerId="LiveId" clId="{2FA2DB82-07D8-4047-ADC4-432A6BB43936}" dt="2021-06-08T11:13:15.233" v="881" actId="1076"/>
          <ac:cxnSpMkLst>
            <pc:docMk/>
            <pc:sldMk cId="81420275" sldId="324"/>
            <ac:cxnSpMk id="27" creationId="{C2D25AC9-2EE9-4BF5-B90D-6AE5486EB083}"/>
          </ac:cxnSpMkLst>
        </pc:cxnChg>
        <pc:cxnChg chg="add mod">
          <ac:chgData name="Alessandro Moura" userId="e97cc46d2dba03cb" providerId="LiveId" clId="{2FA2DB82-07D8-4047-ADC4-432A6BB43936}" dt="2021-06-08T11:13:29.737" v="884" actId="1076"/>
          <ac:cxnSpMkLst>
            <pc:docMk/>
            <pc:sldMk cId="81420275" sldId="324"/>
            <ac:cxnSpMk id="29" creationId="{536A76EA-7372-4B74-8B7E-F0AFC2AE488C}"/>
          </ac:cxnSpMkLst>
        </pc:cxnChg>
        <pc:cxnChg chg="add">
          <ac:chgData name="Alessandro Moura" userId="e97cc46d2dba03cb" providerId="LiveId" clId="{2FA2DB82-07D8-4047-ADC4-432A6BB43936}" dt="2021-06-08T11:13:27.323" v="883" actId="11529"/>
          <ac:cxnSpMkLst>
            <pc:docMk/>
            <pc:sldMk cId="81420275" sldId="324"/>
            <ac:cxnSpMk id="31" creationId="{E38D82CB-9BCC-477C-A783-75F270629526}"/>
          </ac:cxnSpMkLst>
        </pc:cxn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6-08T22:29:22.168" idx="1">
    <p:pos x="5361" y="1394"/>
    <p:text>Remove Apps
Add Solutions</p:text>
    <p:extLst>
      <p:ext uri="{C676402C-5697-4E1C-873F-D02D1690AC5C}">
        <p15:threadingInfo xmlns:p15="http://schemas.microsoft.com/office/powerpoint/2012/main" timeZoneBias="-720"/>
      </p:ext>
    </p:extLst>
  </p:cm>
</p:cmLst>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F767C8-C8FC-4A4F-BAEA-3316FBE4EF8E}" type="doc">
      <dgm:prSet loTypeId="urn:microsoft.com/office/officeart/2005/8/layout/list1" loCatId="list" qsTypeId="urn:microsoft.com/office/officeart/2005/8/quickstyle/simple4" qsCatId="simple" csTypeId="urn:microsoft.com/office/officeart/2005/8/colors/accent1_4" csCatId="accent1" phldr="1"/>
      <dgm:spPr/>
      <dgm:t>
        <a:bodyPr/>
        <a:lstStyle/>
        <a:p>
          <a:endParaRPr lang="en-US"/>
        </a:p>
      </dgm:t>
    </dgm:pt>
    <dgm:pt modelId="{0DF8210E-B7E2-4415-8667-34A4177B6EFB}">
      <dgm:prSet/>
      <dgm:spPr/>
      <dgm:t>
        <a:bodyPr/>
        <a:lstStyle/>
        <a:p>
          <a:r>
            <a:rPr lang="en-IN"/>
            <a:t>When to use this pattern</a:t>
          </a:r>
          <a:endParaRPr lang="en-US"/>
        </a:p>
      </dgm:t>
    </dgm:pt>
    <dgm:pt modelId="{81C8AEAD-8CFD-4B08-99F3-9EDCB71BAC13}" type="parTrans" cxnId="{9DF41042-E945-4BA6-BC0D-EEB0A5233A1F}">
      <dgm:prSet/>
      <dgm:spPr/>
      <dgm:t>
        <a:bodyPr/>
        <a:lstStyle/>
        <a:p>
          <a:endParaRPr lang="en-US"/>
        </a:p>
      </dgm:t>
    </dgm:pt>
    <dgm:pt modelId="{28FA82CF-02BE-4101-B8EE-9CDD71EDADCC}" type="sibTrans" cxnId="{9DF41042-E945-4BA6-BC0D-EEB0A5233A1F}">
      <dgm:prSet/>
      <dgm:spPr/>
      <dgm:t>
        <a:bodyPr/>
        <a:lstStyle/>
        <a:p>
          <a:endParaRPr lang="en-US"/>
        </a:p>
      </dgm:t>
    </dgm:pt>
    <dgm:pt modelId="{7A98AD26-7612-4247-80B0-D84C1903CC80}">
      <dgm:prSet/>
      <dgm:spPr/>
      <dgm:t>
        <a:bodyPr/>
        <a:lstStyle/>
        <a:p>
          <a:r>
            <a:rPr lang="en-IN" dirty="0"/>
            <a:t>Need to build a common set of client connectivity features for multiple languages or frameworks</a:t>
          </a:r>
          <a:endParaRPr lang="en-US" dirty="0"/>
        </a:p>
      </dgm:t>
    </dgm:pt>
    <dgm:pt modelId="{B588E177-FA2E-4B93-B8B4-6343CF44BCFF}" type="parTrans" cxnId="{031F9C6E-4D3C-4753-8BAA-FB58E2CC215E}">
      <dgm:prSet/>
      <dgm:spPr/>
      <dgm:t>
        <a:bodyPr/>
        <a:lstStyle/>
        <a:p>
          <a:endParaRPr lang="en-US"/>
        </a:p>
      </dgm:t>
    </dgm:pt>
    <dgm:pt modelId="{6C8D860C-45A0-46F2-946A-97435A13EF4A}" type="sibTrans" cxnId="{031F9C6E-4D3C-4753-8BAA-FB58E2CC215E}">
      <dgm:prSet/>
      <dgm:spPr/>
      <dgm:t>
        <a:bodyPr/>
        <a:lstStyle/>
        <a:p>
          <a:endParaRPr lang="en-US"/>
        </a:p>
      </dgm:t>
    </dgm:pt>
    <dgm:pt modelId="{DF4BA592-2CE4-490A-97F7-8862A061FF98}">
      <dgm:prSet/>
      <dgm:spPr/>
      <dgm:t>
        <a:bodyPr/>
        <a:lstStyle/>
        <a:p>
          <a:r>
            <a:rPr lang="en-IN" dirty="0"/>
            <a:t>Need to offload cross-cutting client connectivity concerns to infrastructure developers or other more specialised teams</a:t>
          </a:r>
          <a:endParaRPr lang="en-US" dirty="0"/>
        </a:p>
      </dgm:t>
    </dgm:pt>
    <dgm:pt modelId="{87223424-438A-470C-96AB-3254FC992E32}" type="parTrans" cxnId="{D4AE7BDE-6CEC-417C-8627-ED31C60FECCD}">
      <dgm:prSet/>
      <dgm:spPr/>
      <dgm:t>
        <a:bodyPr/>
        <a:lstStyle/>
        <a:p>
          <a:endParaRPr lang="en-US"/>
        </a:p>
      </dgm:t>
    </dgm:pt>
    <dgm:pt modelId="{6DCF9C77-562F-4260-B489-5B75F7C220FB}" type="sibTrans" cxnId="{D4AE7BDE-6CEC-417C-8627-ED31C60FECCD}">
      <dgm:prSet/>
      <dgm:spPr/>
      <dgm:t>
        <a:bodyPr/>
        <a:lstStyle/>
        <a:p>
          <a:endParaRPr lang="en-US"/>
        </a:p>
      </dgm:t>
    </dgm:pt>
    <dgm:pt modelId="{55DFC732-51EF-43CB-B367-703039E58517}">
      <dgm:prSet/>
      <dgm:spPr/>
      <dgm:t>
        <a:bodyPr/>
        <a:lstStyle/>
        <a:p>
          <a:r>
            <a:rPr lang="en-IN" dirty="0"/>
            <a:t>Need to add features in legacy application or an application that is difficult to modify</a:t>
          </a:r>
          <a:endParaRPr lang="en-US" dirty="0"/>
        </a:p>
      </dgm:t>
    </dgm:pt>
    <dgm:pt modelId="{F14F1923-4BE1-4C45-972B-757512EC39C1}" type="parTrans" cxnId="{569566C7-423E-4535-9C24-454A33C3A0C8}">
      <dgm:prSet/>
      <dgm:spPr/>
      <dgm:t>
        <a:bodyPr/>
        <a:lstStyle/>
        <a:p>
          <a:endParaRPr lang="en-US"/>
        </a:p>
      </dgm:t>
    </dgm:pt>
    <dgm:pt modelId="{D871F353-9415-489F-AD01-99BF0BAD6973}" type="sibTrans" cxnId="{569566C7-423E-4535-9C24-454A33C3A0C8}">
      <dgm:prSet/>
      <dgm:spPr/>
      <dgm:t>
        <a:bodyPr/>
        <a:lstStyle/>
        <a:p>
          <a:endParaRPr lang="en-US"/>
        </a:p>
      </dgm:t>
    </dgm:pt>
    <dgm:pt modelId="{F3BEF55E-2631-4210-BE8A-453991D7C9BB}">
      <dgm:prSet/>
      <dgm:spPr/>
      <dgm:t>
        <a:bodyPr/>
        <a:lstStyle/>
        <a:p>
          <a:r>
            <a:rPr lang="en-IN" dirty="0"/>
            <a:t>Avoid using</a:t>
          </a:r>
          <a:endParaRPr lang="en-US" dirty="0"/>
        </a:p>
      </dgm:t>
    </dgm:pt>
    <dgm:pt modelId="{978A39BB-32FA-46AC-8C4E-1FF89A7E219F}" type="parTrans" cxnId="{FE3A7E51-3954-42F6-A974-73DBCCD7F4B2}">
      <dgm:prSet/>
      <dgm:spPr/>
      <dgm:t>
        <a:bodyPr/>
        <a:lstStyle/>
        <a:p>
          <a:endParaRPr lang="en-US"/>
        </a:p>
      </dgm:t>
    </dgm:pt>
    <dgm:pt modelId="{C81C0A1D-7AC3-437D-B721-9195C35BBE9B}" type="sibTrans" cxnId="{FE3A7E51-3954-42F6-A974-73DBCCD7F4B2}">
      <dgm:prSet/>
      <dgm:spPr/>
      <dgm:t>
        <a:bodyPr/>
        <a:lstStyle/>
        <a:p>
          <a:endParaRPr lang="en-US"/>
        </a:p>
      </dgm:t>
    </dgm:pt>
    <dgm:pt modelId="{B7375AF7-685F-4663-A856-23EF3082A3CB}">
      <dgm:prSet/>
      <dgm:spPr/>
      <dgm:t>
        <a:bodyPr/>
        <a:lstStyle/>
        <a:p>
          <a:r>
            <a:rPr lang="en-IN" dirty="0"/>
            <a:t>When network request latency is critical</a:t>
          </a:r>
          <a:endParaRPr lang="en-US" dirty="0"/>
        </a:p>
      </dgm:t>
    </dgm:pt>
    <dgm:pt modelId="{8F7F603E-AC3E-449B-B194-5D16A2CA73C2}" type="parTrans" cxnId="{C6BE7CAF-6A8C-4C6A-9257-A6602DC7171E}">
      <dgm:prSet/>
      <dgm:spPr/>
      <dgm:t>
        <a:bodyPr/>
        <a:lstStyle/>
        <a:p>
          <a:endParaRPr lang="en-US"/>
        </a:p>
      </dgm:t>
    </dgm:pt>
    <dgm:pt modelId="{CB4FC18B-DA38-4037-8678-6D9451CFD989}" type="sibTrans" cxnId="{C6BE7CAF-6A8C-4C6A-9257-A6602DC7171E}">
      <dgm:prSet/>
      <dgm:spPr/>
      <dgm:t>
        <a:bodyPr/>
        <a:lstStyle/>
        <a:p>
          <a:endParaRPr lang="en-US"/>
        </a:p>
      </dgm:t>
    </dgm:pt>
    <dgm:pt modelId="{E97E9236-A626-4FF8-8EC0-B2D738E099E2}">
      <dgm:prSet/>
      <dgm:spPr/>
      <dgm:t>
        <a:bodyPr/>
        <a:lstStyle/>
        <a:p>
          <a:r>
            <a:rPr lang="en-IN" dirty="0"/>
            <a:t>When features are consumed by a single language</a:t>
          </a:r>
          <a:endParaRPr lang="en-US" dirty="0"/>
        </a:p>
      </dgm:t>
    </dgm:pt>
    <dgm:pt modelId="{DA9CB625-31BA-4B0D-953F-2D4B387FB66A}" type="parTrans" cxnId="{CB929747-3B15-4604-B267-43DE0306C820}">
      <dgm:prSet/>
      <dgm:spPr/>
      <dgm:t>
        <a:bodyPr/>
        <a:lstStyle/>
        <a:p>
          <a:endParaRPr lang="en-US"/>
        </a:p>
      </dgm:t>
    </dgm:pt>
    <dgm:pt modelId="{B23BFFC4-7DED-45FC-97A1-C610A9373D71}" type="sibTrans" cxnId="{CB929747-3B15-4604-B267-43DE0306C820}">
      <dgm:prSet/>
      <dgm:spPr/>
      <dgm:t>
        <a:bodyPr/>
        <a:lstStyle/>
        <a:p>
          <a:endParaRPr lang="en-US"/>
        </a:p>
      </dgm:t>
    </dgm:pt>
    <dgm:pt modelId="{63269B3B-FAFD-488F-A66C-59D11503913A}">
      <dgm:prSet/>
      <dgm:spPr/>
      <dgm:t>
        <a:bodyPr/>
        <a:lstStyle/>
        <a:p>
          <a:r>
            <a:rPr lang="en-IN" dirty="0"/>
            <a:t>When connectivity features cannot be generalised and require deeper integration</a:t>
          </a:r>
          <a:endParaRPr lang="en-US" dirty="0"/>
        </a:p>
      </dgm:t>
    </dgm:pt>
    <dgm:pt modelId="{4DBCD437-BF97-4791-9949-B90F42A046D2}" type="parTrans" cxnId="{3D20D888-8D13-4E0D-A9D1-37BC73AA3B09}">
      <dgm:prSet/>
      <dgm:spPr/>
      <dgm:t>
        <a:bodyPr/>
        <a:lstStyle/>
        <a:p>
          <a:endParaRPr lang="en-IN"/>
        </a:p>
      </dgm:t>
    </dgm:pt>
    <dgm:pt modelId="{1F0AF11F-FC68-44B8-A229-8E402F9B191B}" type="sibTrans" cxnId="{3D20D888-8D13-4E0D-A9D1-37BC73AA3B09}">
      <dgm:prSet/>
      <dgm:spPr/>
      <dgm:t>
        <a:bodyPr/>
        <a:lstStyle/>
        <a:p>
          <a:endParaRPr lang="en-IN"/>
        </a:p>
      </dgm:t>
    </dgm:pt>
    <dgm:pt modelId="{94CD4B87-5812-4445-A8B0-D18EAB259248}" type="pres">
      <dgm:prSet presAssocID="{76F767C8-C8FC-4A4F-BAEA-3316FBE4EF8E}" presName="linear" presStyleCnt="0">
        <dgm:presLayoutVars>
          <dgm:dir/>
          <dgm:animLvl val="lvl"/>
          <dgm:resizeHandles val="exact"/>
        </dgm:presLayoutVars>
      </dgm:prSet>
      <dgm:spPr/>
    </dgm:pt>
    <dgm:pt modelId="{D65B4224-A8E0-4957-BB9D-2339336E6C21}" type="pres">
      <dgm:prSet presAssocID="{0DF8210E-B7E2-4415-8667-34A4177B6EFB}" presName="parentLin" presStyleCnt="0"/>
      <dgm:spPr/>
    </dgm:pt>
    <dgm:pt modelId="{FC517316-3D6F-45CD-859B-5D44873BF5F1}" type="pres">
      <dgm:prSet presAssocID="{0DF8210E-B7E2-4415-8667-34A4177B6EFB}" presName="parentLeftMargin" presStyleLbl="node1" presStyleIdx="0" presStyleCnt="2"/>
      <dgm:spPr/>
    </dgm:pt>
    <dgm:pt modelId="{3134081C-780B-49CC-A7E2-C3907BFF9263}" type="pres">
      <dgm:prSet presAssocID="{0DF8210E-B7E2-4415-8667-34A4177B6EFB}" presName="parentText" presStyleLbl="node1" presStyleIdx="0" presStyleCnt="2">
        <dgm:presLayoutVars>
          <dgm:chMax val="0"/>
          <dgm:bulletEnabled val="1"/>
        </dgm:presLayoutVars>
      </dgm:prSet>
      <dgm:spPr/>
    </dgm:pt>
    <dgm:pt modelId="{A9B2C84F-B6C3-41FA-A051-CEDCCC2FB2FF}" type="pres">
      <dgm:prSet presAssocID="{0DF8210E-B7E2-4415-8667-34A4177B6EFB}" presName="negativeSpace" presStyleCnt="0"/>
      <dgm:spPr/>
    </dgm:pt>
    <dgm:pt modelId="{2F564EA6-7282-49B2-866E-39CE553313AA}" type="pres">
      <dgm:prSet presAssocID="{0DF8210E-B7E2-4415-8667-34A4177B6EFB}" presName="childText" presStyleLbl="conFgAcc1" presStyleIdx="0" presStyleCnt="2">
        <dgm:presLayoutVars>
          <dgm:bulletEnabled val="1"/>
        </dgm:presLayoutVars>
      </dgm:prSet>
      <dgm:spPr/>
    </dgm:pt>
    <dgm:pt modelId="{5205C4A3-8182-4E80-889E-6B565081B5DF}" type="pres">
      <dgm:prSet presAssocID="{28FA82CF-02BE-4101-B8EE-9CDD71EDADCC}" presName="spaceBetweenRectangles" presStyleCnt="0"/>
      <dgm:spPr/>
    </dgm:pt>
    <dgm:pt modelId="{8E128A8E-B9BD-4404-933D-7E2141A9A5D8}" type="pres">
      <dgm:prSet presAssocID="{F3BEF55E-2631-4210-BE8A-453991D7C9BB}" presName="parentLin" presStyleCnt="0"/>
      <dgm:spPr/>
    </dgm:pt>
    <dgm:pt modelId="{6A530979-AE76-4BEE-9158-FF0677AB33B0}" type="pres">
      <dgm:prSet presAssocID="{F3BEF55E-2631-4210-BE8A-453991D7C9BB}" presName="parentLeftMargin" presStyleLbl="node1" presStyleIdx="0" presStyleCnt="2"/>
      <dgm:spPr/>
    </dgm:pt>
    <dgm:pt modelId="{F1B0B2D1-7680-4A9E-BA02-3D6A22C2182C}" type="pres">
      <dgm:prSet presAssocID="{F3BEF55E-2631-4210-BE8A-453991D7C9BB}" presName="parentText" presStyleLbl="node1" presStyleIdx="1" presStyleCnt="2">
        <dgm:presLayoutVars>
          <dgm:chMax val="0"/>
          <dgm:bulletEnabled val="1"/>
        </dgm:presLayoutVars>
      </dgm:prSet>
      <dgm:spPr/>
    </dgm:pt>
    <dgm:pt modelId="{0980EFC9-2CD0-4F41-83A4-FD90890E69A0}" type="pres">
      <dgm:prSet presAssocID="{F3BEF55E-2631-4210-BE8A-453991D7C9BB}" presName="negativeSpace" presStyleCnt="0"/>
      <dgm:spPr/>
    </dgm:pt>
    <dgm:pt modelId="{F55D7502-2C0F-49DC-87E0-381FD5F71821}" type="pres">
      <dgm:prSet presAssocID="{F3BEF55E-2631-4210-BE8A-453991D7C9BB}" presName="childText" presStyleLbl="conFgAcc1" presStyleIdx="1" presStyleCnt="2">
        <dgm:presLayoutVars>
          <dgm:bulletEnabled val="1"/>
        </dgm:presLayoutVars>
      </dgm:prSet>
      <dgm:spPr/>
    </dgm:pt>
  </dgm:ptLst>
  <dgm:cxnLst>
    <dgm:cxn modelId="{E2BCE831-4E3D-482A-9015-F84D65334192}" type="presOf" srcId="{55DFC732-51EF-43CB-B367-703039E58517}" destId="{2F564EA6-7282-49B2-866E-39CE553313AA}" srcOrd="0" destOrd="2" presId="urn:microsoft.com/office/officeart/2005/8/layout/list1"/>
    <dgm:cxn modelId="{DE3B8832-DC15-48CF-A81D-6A94AEB6B8FF}" type="presOf" srcId="{F3BEF55E-2631-4210-BE8A-453991D7C9BB}" destId="{6A530979-AE76-4BEE-9158-FF0677AB33B0}" srcOrd="0" destOrd="0" presId="urn:microsoft.com/office/officeart/2005/8/layout/list1"/>
    <dgm:cxn modelId="{9DF41042-E945-4BA6-BC0D-EEB0A5233A1F}" srcId="{76F767C8-C8FC-4A4F-BAEA-3316FBE4EF8E}" destId="{0DF8210E-B7E2-4415-8667-34A4177B6EFB}" srcOrd="0" destOrd="0" parTransId="{81C8AEAD-8CFD-4B08-99F3-9EDCB71BAC13}" sibTransId="{28FA82CF-02BE-4101-B8EE-9CDD71EDADCC}"/>
    <dgm:cxn modelId="{CB929747-3B15-4604-B267-43DE0306C820}" srcId="{F3BEF55E-2631-4210-BE8A-453991D7C9BB}" destId="{E97E9236-A626-4FF8-8EC0-B2D738E099E2}" srcOrd="1" destOrd="0" parTransId="{DA9CB625-31BA-4B0D-953F-2D4B387FB66A}" sibTransId="{B23BFFC4-7DED-45FC-97A1-C610A9373D71}"/>
    <dgm:cxn modelId="{031F9C6E-4D3C-4753-8BAA-FB58E2CC215E}" srcId="{0DF8210E-B7E2-4415-8667-34A4177B6EFB}" destId="{7A98AD26-7612-4247-80B0-D84C1903CC80}" srcOrd="0" destOrd="0" parTransId="{B588E177-FA2E-4B93-B8B4-6343CF44BCFF}" sibTransId="{6C8D860C-45A0-46F2-946A-97435A13EF4A}"/>
    <dgm:cxn modelId="{D3FBA94F-6C32-4174-AD4C-C00A6AFA6797}" type="presOf" srcId="{B7375AF7-685F-4663-A856-23EF3082A3CB}" destId="{F55D7502-2C0F-49DC-87E0-381FD5F71821}" srcOrd="0" destOrd="0" presId="urn:microsoft.com/office/officeart/2005/8/layout/list1"/>
    <dgm:cxn modelId="{FE3A7E51-3954-42F6-A974-73DBCCD7F4B2}" srcId="{76F767C8-C8FC-4A4F-BAEA-3316FBE4EF8E}" destId="{F3BEF55E-2631-4210-BE8A-453991D7C9BB}" srcOrd="1" destOrd="0" parTransId="{978A39BB-32FA-46AC-8C4E-1FF89A7E219F}" sibTransId="{C81C0A1D-7AC3-437D-B721-9195C35BBE9B}"/>
    <dgm:cxn modelId="{B0AA1057-CEB9-400B-A507-57C82DE9316D}" type="presOf" srcId="{76F767C8-C8FC-4A4F-BAEA-3316FBE4EF8E}" destId="{94CD4B87-5812-4445-A8B0-D18EAB259248}" srcOrd="0" destOrd="0" presId="urn:microsoft.com/office/officeart/2005/8/layout/list1"/>
    <dgm:cxn modelId="{F1D4FC5A-EA62-47EF-AC34-CA4F46549A05}" type="presOf" srcId="{63269B3B-FAFD-488F-A66C-59D11503913A}" destId="{F55D7502-2C0F-49DC-87E0-381FD5F71821}" srcOrd="0" destOrd="2" presId="urn:microsoft.com/office/officeart/2005/8/layout/list1"/>
    <dgm:cxn modelId="{A01C5A7F-0997-491B-A58D-2AA499CE9D4E}" type="presOf" srcId="{F3BEF55E-2631-4210-BE8A-453991D7C9BB}" destId="{F1B0B2D1-7680-4A9E-BA02-3D6A22C2182C}" srcOrd="1" destOrd="0" presId="urn:microsoft.com/office/officeart/2005/8/layout/list1"/>
    <dgm:cxn modelId="{D12F8A86-A16E-4F92-93AB-E3F80730E41F}" type="presOf" srcId="{DF4BA592-2CE4-490A-97F7-8862A061FF98}" destId="{2F564EA6-7282-49B2-866E-39CE553313AA}" srcOrd="0" destOrd="1" presId="urn:microsoft.com/office/officeart/2005/8/layout/list1"/>
    <dgm:cxn modelId="{3D20D888-8D13-4E0D-A9D1-37BC73AA3B09}" srcId="{F3BEF55E-2631-4210-BE8A-453991D7C9BB}" destId="{63269B3B-FAFD-488F-A66C-59D11503913A}" srcOrd="2" destOrd="0" parTransId="{4DBCD437-BF97-4791-9949-B90F42A046D2}" sibTransId="{1F0AF11F-FC68-44B8-A229-8E402F9B191B}"/>
    <dgm:cxn modelId="{91F84791-7086-4F00-AED2-06CE8C338A1A}" type="presOf" srcId="{0DF8210E-B7E2-4415-8667-34A4177B6EFB}" destId="{3134081C-780B-49CC-A7E2-C3907BFF9263}" srcOrd="1" destOrd="0" presId="urn:microsoft.com/office/officeart/2005/8/layout/list1"/>
    <dgm:cxn modelId="{C6BE7CAF-6A8C-4C6A-9257-A6602DC7171E}" srcId="{F3BEF55E-2631-4210-BE8A-453991D7C9BB}" destId="{B7375AF7-685F-4663-A856-23EF3082A3CB}" srcOrd="0" destOrd="0" parTransId="{8F7F603E-AC3E-449B-B194-5D16A2CA73C2}" sibTransId="{CB4FC18B-DA38-4037-8678-6D9451CFD989}"/>
    <dgm:cxn modelId="{23A070BC-1CD5-4B4C-BDCD-BB8CA5917929}" type="presOf" srcId="{0DF8210E-B7E2-4415-8667-34A4177B6EFB}" destId="{FC517316-3D6F-45CD-859B-5D44873BF5F1}" srcOrd="0" destOrd="0" presId="urn:microsoft.com/office/officeart/2005/8/layout/list1"/>
    <dgm:cxn modelId="{569566C7-423E-4535-9C24-454A33C3A0C8}" srcId="{0DF8210E-B7E2-4415-8667-34A4177B6EFB}" destId="{55DFC732-51EF-43CB-B367-703039E58517}" srcOrd="2" destOrd="0" parTransId="{F14F1923-4BE1-4C45-972B-757512EC39C1}" sibTransId="{D871F353-9415-489F-AD01-99BF0BAD6973}"/>
    <dgm:cxn modelId="{056B46DC-5D7D-4066-A0B1-127CFCD4635E}" type="presOf" srcId="{E97E9236-A626-4FF8-8EC0-B2D738E099E2}" destId="{F55D7502-2C0F-49DC-87E0-381FD5F71821}" srcOrd="0" destOrd="1" presId="urn:microsoft.com/office/officeart/2005/8/layout/list1"/>
    <dgm:cxn modelId="{D4AE7BDE-6CEC-417C-8627-ED31C60FECCD}" srcId="{0DF8210E-B7E2-4415-8667-34A4177B6EFB}" destId="{DF4BA592-2CE4-490A-97F7-8862A061FF98}" srcOrd="1" destOrd="0" parTransId="{87223424-438A-470C-96AB-3254FC992E32}" sibTransId="{6DCF9C77-562F-4260-B489-5B75F7C220FB}"/>
    <dgm:cxn modelId="{CE08EBF5-3347-4B1E-A30B-42D503400233}" type="presOf" srcId="{7A98AD26-7612-4247-80B0-D84C1903CC80}" destId="{2F564EA6-7282-49B2-866E-39CE553313AA}" srcOrd="0" destOrd="0" presId="urn:microsoft.com/office/officeart/2005/8/layout/list1"/>
    <dgm:cxn modelId="{1FE01D0D-32BD-4CF9-B264-4ECB2D2BF1C9}" type="presParOf" srcId="{94CD4B87-5812-4445-A8B0-D18EAB259248}" destId="{D65B4224-A8E0-4957-BB9D-2339336E6C21}" srcOrd="0" destOrd="0" presId="urn:microsoft.com/office/officeart/2005/8/layout/list1"/>
    <dgm:cxn modelId="{0D215009-3CD6-492C-A55C-1670E2A3F1A6}" type="presParOf" srcId="{D65B4224-A8E0-4957-BB9D-2339336E6C21}" destId="{FC517316-3D6F-45CD-859B-5D44873BF5F1}" srcOrd="0" destOrd="0" presId="urn:microsoft.com/office/officeart/2005/8/layout/list1"/>
    <dgm:cxn modelId="{4D041CF2-D270-46F9-BE8C-BA90CBAF83E3}" type="presParOf" srcId="{D65B4224-A8E0-4957-BB9D-2339336E6C21}" destId="{3134081C-780B-49CC-A7E2-C3907BFF9263}" srcOrd="1" destOrd="0" presId="urn:microsoft.com/office/officeart/2005/8/layout/list1"/>
    <dgm:cxn modelId="{07BDEFBA-6E71-455B-8F29-F4D414178029}" type="presParOf" srcId="{94CD4B87-5812-4445-A8B0-D18EAB259248}" destId="{A9B2C84F-B6C3-41FA-A051-CEDCCC2FB2FF}" srcOrd="1" destOrd="0" presId="urn:microsoft.com/office/officeart/2005/8/layout/list1"/>
    <dgm:cxn modelId="{41C3C06E-FCD5-4FD8-BEB8-2A895AB4ADA0}" type="presParOf" srcId="{94CD4B87-5812-4445-A8B0-D18EAB259248}" destId="{2F564EA6-7282-49B2-866E-39CE553313AA}" srcOrd="2" destOrd="0" presId="urn:microsoft.com/office/officeart/2005/8/layout/list1"/>
    <dgm:cxn modelId="{E062D63D-B5A5-444A-A571-7E7216C50634}" type="presParOf" srcId="{94CD4B87-5812-4445-A8B0-D18EAB259248}" destId="{5205C4A3-8182-4E80-889E-6B565081B5DF}" srcOrd="3" destOrd="0" presId="urn:microsoft.com/office/officeart/2005/8/layout/list1"/>
    <dgm:cxn modelId="{D7050154-AB08-4D5C-AB31-EA7608E268CE}" type="presParOf" srcId="{94CD4B87-5812-4445-A8B0-D18EAB259248}" destId="{8E128A8E-B9BD-4404-933D-7E2141A9A5D8}" srcOrd="4" destOrd="0" presId="urn:microsoft.com/office/officeart/2005/8/layout/list1"/>
    <dgm:cxn modelId="{E17282F1-54AB-433D-892F-1EFECD454C28}" type="presParOf" srcId="{8E128A8E-B9BD-4404-933D-7E2141A9A5D8}" destId="{6A530979-AE76-4BEE-9158-FF0677AB33B0}" srcOrd="0" destOrd="0" presId="urn:microsoft.com/office/officeart/2005/8/layout/list1"/>
    <dgm:cxn modelId="{3DAE8C05-6616-46C0-B1D3-81B96E95499D}" type="presParOf" srcId="{8E128A8E-B9BD-4404-933D-7E2141A9A5D8}" destId="{F1B0B2D1-7680-4A9E-BA02-3D6A22C2182C}" srcOrd="1" destOrd="0" presId="urn:microsoft.com/office/officeart/2005/8/layout/list1"/>
    <dgm:cxn modelId="{ACF5433A-09E0-4645-91E6-9542BEA0FE70}" type="presParOf" srcId="{94CD4B87-5812-4445-A8B0-D18EAB259248}" destId="{0980EFC9-2CD0-4F41-83A4-FD90890E69A0}" srcOrd="5" destOrd="0" presId="urn:microsoft.com/office/officeart/2005/8/layout/list1"/>
    <dgm:cxn modelId="{FA7B8E18-79B7-4269-AE65-64E5D10897CD}" type="presParOf" srcId="{94CD4B87-5812-4445-A8B0-D18EAB259248}" destId="{F55D7502-2C0F-49DC-87E0-381FD5F71821}"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6F767C8-C8FC-4A4F-BAEA-3316FBE4EF8E}" type="doc">
      <dgm:prSet loTypeId="urn:microsoft.com/office/officeart/2005/8/layout/list1" loCatId="list" qsTypeId="urn:microsoft.com/office/officeart/2005/8/quickstyle/simple4" qsCatId="simple" csTypeId="urn:microsoft.com/office/officeart/2005/8/colors/accent1_4" csCatId="accent1" phldr="1"/>
      <dgm:spPr/>
      <dgm:t>
        <a:bodyPr/>
        <a:lstStyle/>
        <a:p>
          <a:endParaRPr lang="en-US"/>
        </a:p>
      </dgm:t>
    </dgm:pt>
    <dgm:pt modelId="{0DF8210E-B7E2-4415-8667-34A4177B6EFB}">
      <dgm:prSet custT="1"/>
      <dgm:spPr/>
      <dgm:t>
        <a:bodyPr spcFirstLastPara="0" vert="horz" wrap="square" lIns="192876" tIns="0" rIns="192876" bIns="0" numCol="1" spcCol="1270" anchor="ctr" anchorCtr="0"/>
        <a:lstStyle/>
        <a:p>
          <a:pPr marL="0" lvl="0" indent="0" algn="l" defTabSz="889000">
            <a:lnSpc>
              <a:spcPct val="90000"/>
            </a:lnSpc>
            <a:spcBef>
              <a:spcPct val="0"/>
            </a:spcBef>
            <a:spcAft>
              <a:spcPct val="35000"/>
            </a:spcAft>
            <a:buNone/>
          </a:pPr>
          <a:r>
            <a:rPr lang="en-IN" sz="2000" kern="1200">
              <a:latin typeface="Calibri" panose="020F0502020204030204"/>
              <a:ea typeface="+mn-ea"/>
              <a:cs typeface="+mn-cs"/>
            </a:rPr>
            <a:t>When to use this pattern</a:t>
          </a:r>
          <a:endParaRPr lang="en-US" sz="2000" kern="1200">
            <a:latin typeface="Calibri" panose="020F0502020204030204"/>
            <a:ea typeface="+mn-ea"/>
            <a:cs typeface="+mn-cs"/>
          </a:endParaRPr>
        </a:p>
      </dgm:t>
    </dgm:pt>
    <dgm:pt modelId="{81C8AEAD-8CFD-4B08-99F3-9EDCB71BAC13}" type="parTrans" cxnId="{9DF41042-E945-4BA6-BC0D-EEB0A5233A1F}">
      <dgm:prSet/>
      <dgm:spPr/>
      <dgm:t>
        <a:bodyPr/>
        <a:lstStyle/>
        <a:p>
          <a:endParaRPr lang="en-US"/>
        </a:p>
      </dgm:t>
    </dgm:pt>
    <dgm:pt modelId="{28FA82CF-02BE-4101-B8EE-9CDD71EDADCC}" type="sibTrans" cxnId="{9DF41042-E945-4BA6-BC0D-EEB0A5233A1F}">
      <dgm:prSet/>
      <dgm:spPr/>
      <dgm:t>
        <a:bodyPr/>
        <a:lstStyle/>
        <a:p>
          <a:endParaRPr lang="en-US"/>
        </a:p>
      </dgm:t>
    </dgm:pt>
    <dgm:pt modelId="{7A98AD26-7612-4247-80B0-D84C1903CC80}">
      <dgm:prSet/>
      <dgm:spPr/>
      <dgm:t>
        <a:bodyPr/>
        <a:lstStyle/>
        <a:p>
          <a:r>
            <a:rPr lang="en-IN" b="0" i="0"/>
            <a:t>A client needs to communicate with multiple backend services to perform an operation.</a:t>
          </a:r>
          <a:endParaRPr lang="en-US" dirty="0"/>
        </a:p>
      </dgm:t>
    </dgm:pt>
    <dgm:pt modelId="{B588E177-FA2E-4B93-B8B4-6343CF44BCFF}" type="parTrans" cxnId="{031F9C6E-4D3C-4753-8BAA-FB58E2CC215E}">
      <dgm:prSet/>
      <dgm:spPr/>
      <dgm:t>
        <a:bodyPr/>
        <a:lstStyle/>
        <a:p>
          <a:endParaRPr lang="en-US"/>
        </a:p>
      </dgm:t>
    </dgm:pt>
    <dgm:pt modelId="{6C8D860C-45A0-46F2-946A-97435A13EF4A}" type="sibTrans" cxnId="{031F9C6E-4D3C-4753-8BAA-FB58E2CC215E}">
      <dgm:prSet/>
      <dgm:spPr/>
      <dgm:t>
        <a:bodyPr/>
        <a:lstStyle/>
        <a:p>
          <a:endParaRPr lang="en-US"/>
        </a:p>
      </dgm:t>
    </dgm:pt>
    <dgm:pt modelId="{F3BEF55E-2631-4210-BE8A-453991D7C9BB}">
      <dgm:prSet custT="1"/>
      <dgm:spPr/>
      <dgm:t>
        <a:bodyPr spcFirstLastPara="0" vert="horz" wrap="square" lIns="192876" tIns="0" rIns="192876" bIns="0" numCol="1" spcCol="1270" anchor="ctr" anchorCtr="0"/>
        <a:lstStyle/>
        <a:p>
          <a:pPr marL="0" lvl="0" indent="0" algn="l" defTabSz="889000">
            <a:lnSpc>
              <a:spcPct val="90000"/>
            </a:lnSpc>
            <a:spcBef>
              <a:spcPct val="0"/>
            </a:spcBef>
            <a:spcAft>
              <a:spcPct val="35000"/>
            </a:spcAft>
            <a:buNone/>
          </a:pPr>
          <a:r>
            <a:rPr lang="en-IN" sz="2000" kern="1200">
              <a:latin typeface="Calibri" panose="020F0502020204030204"/>
              <a:ea typeface="+mn-ea"/>
              <a:cs typeface="+mn-cs"/>
            </a:rPr>
            <a:t>Avoid using</a:t>
          </a:r>
          <a:endParaRPr lang="en-US" sz="2000" kern="1200" dirty="0">
            <a:latin typeface="Calibri" panose="020F0502020204030204"/>
            <a:ea typeface="+mn-ea"/>
            <a:cs typeface="+mn-cs"/>
          </a:endParaRPr>
        </a:p>
      </dgm:t>
    </dgm:pt>
    <dgm:pt modelId="{978A39BB-32FA-46AC-8C4E-1FF89A7E219F}" type="parTrans" cxnId="{FE3A7E51-3954-42F6-A974-73DBCCD7F4B2}">
      <dgm:prSet/>
      <dgm:spPr/>
      <dgm:t>
        <a:bodyPr/>
        <a:lstStyle/>
        <a:p>
          <a:endParaRPr lang="en-US"/>
        </a:p>
      </dgm:t>
    </dgm:pt>
    <dgm:pt modelId="{C81C0A1D-7AC3-437D-B721-9195C35BBE9B}" type="sibTrans" cxnId="{FE3A7E51-3954-42F6-A974-73DBCCD7F4B2}">
      <dgm:prSet/>
      <dgm:spPr/>
      <dgm:t>
        <a:bodyPr/>
        <a:lstStyle/>
        <a:p>
          <a:endParaRPr lang="en-US"/>
        </a:p>
      </dgm:t>
    </dgm:pt>
    <dgm:pt modelId="{B7375AF7-685F-4663-A856-23EF3082A3CB}">
      <dgm:prSet/>
      <dgm:spPr/>
      <dgm:t>
        <a:bodyPr/>
        <a:lstStyle/>
        <a:p>
          <a:r>
            <a:rPr lang="en-IN"/>
            <a:t>You want to reduce the number of calls between a client and a single service across multiple operations. In that scenario, it may be better to add a batch operation to the service.</a:t>
          </a:r>
          <a:endParaRPr lang="en-US" dirty="0"/>
        </a:p>
      </dgm:t>
    </dgm:pt>
    <dgm:pt modelId="{8F7F603E-AC3E-449B-B194-5D16A2CA73C2}" type="parTrans" cxnId="{C6BE7CAF-6A8C-4C6A-9257-A6602DC7171E}">
      <dgm:prSet/>
      <dgm:spPr/>
      <dgm:t>
        <a:bodyPr/>
        <a:lstStyle/>
        <a:p>
          <a:endParaRPr lang="en-US"/>
        </a:p>
      </dgm:t>
    </dgm:pt>
    <dgm:pt modelId="{CB4FC18B-DA38-4037-8678-6D9451CFD989}" type="sibTrans" cxnId="{C6BE7CAF-6A8C-4C6A-9257-A6602DC7171E}">
      <dgm:prSet/>
      <dgm:spPr/>
      <dgm:t>
        <a:bodyPr/>
        <a:lstStyle/>
        <a:p>
          <a:endParaRPr lang="en-US"/>
        </a:p>
      </dgm:t>
    </dgm:pt>
    <dgm:pt modelId="{6580A2AA-C9E0-4C87-97F0-B8A1BC59CA90}">
      <dgm:prSet/>
      <dgm:spPr/>
      <dgm:t>
        <a:bodyPr/>
        <a:lstStyle/>
        <a:p>
          <a:r>
            <a:rPr lang="en-IN" b="0" i="0" dirty="0"/>
            <a:t>The client may use networks with significant latency, such as cellular networks.</a:t>
          </a:r>
        </a:p>
      </dgm:t>
    </dgm:pt>
    <dgm:pt modelId="{DC22A021-35CF-499A-8A60-99DC9307222E}" type="parTrans" cxnId="{900DB5ED-AAE8-4AFA-AF58-28383FE3BE1B}">
      <dgm:prSet/>
      <dgm:spPr/>
      <dgm:t>
        <a:bodyPr/>
        <a:lstStyle/>
        <a:p>
          <a:endParaRPr lang="en-IN"/>
        </a:p>
      </dgm:t>
    </dgm:pt>
    <dgm:pt modelId="{F7F72627-6720-4C8B-AF67-2B2D52BE83CA}" type="sibTrans" cxnId="{900DB5ED-AAE8-4AFA-AF58-28383FE3BE1B}">
      <dgm:prSet/>
      <dgm:spPr/>
      <dgm:t>
        <a:bodyPr/>
        <a:lstStyle/>
        <a:p>
          <a:endParaRPr lang="en-IN"/>
        </a:p>
      </dgm:t>
    </dgm:pt>
    <dgm:pt modelId="{61C8DFB5-8729-48CD-9730-6E8AC20BEE89}">
      <dgm:prSet/>
      <dgm:spPr/>
      <dgm:t>
        <a:bodyPr/>
        <a:lstStyle/>
        <a:p>
          <a:r>
            <a:rPr lang="en-IN" dirty="0"/>
            <a:t>The client or application is located near the backend services and latency is not a significant factor</a:t>
          </a:r>
        </a:p>
      </dgm:t>
    </dgm:pt>
    <dgm:pt modelId="{DD4DBC47-F968-4982-8E39-AC687F7A32C5}" type="parTrans" cxnId="{5BC44302-89A2-4DB1-8975-4F59188C175E}">
      <dgm:prSet/>
      <dgm:spPr/>
      <dgm:t>
        <a:bodyPr/>
        <a:lstStyle/>
        <a:p>
          <a:endParaRPr lang="en-IN"/>
        </a:p>
      </dgm:t>
    </dgm:pt>
    <dgm:pt modelId="{3CCA739E-7D0E-480F-923F-E04DC146366F}" type="sibTrans" cxnId="{5BC44302-89A2-4DB1-8975-4F59188C175E}">
      <dgm:prSet/>
      <dgm:spPr/>
      <dgm:t>
        <a:bodyPr/>
        <a:lstStyle/>
        <a:p>
          <a:endParaRPr lang="en-IN"/>
        </a:p>
      </dgm:t>
    </dgm:pt>
    <dgm:pt modelId="{E5C4CA48-BAFC-4E24-9338-48FEDA643E40}" type="pres">
      <dgm:prSet presAssocID="{76F767C8-C8FC-4A4F-BAEA-3316FBE4EF8E}" presName="linear" presStyleCnt="0">
        <dgm:presLayoutVars>
          <dgm:dir/>
          <dgm:animLvl val="lvl"/>
          <dgm:resizeHandles val="exact"/>
        </dgm:presLayoutVars>
      </dgm:prSet>
      <dgm:spPr/>
    </dgm:pt>
    <dgm:pt modelId="{21499F67-41E4-4CCA-B5CB-F4A2F2119D1F}" type="pres">
      <dgm:prSet presAssocID="{0DF8210E-B7E2-4415-8667-34A4177B6EFB}" presName="parentLin" presStyleCnt="0"/>
      <dgm:spPr/>
    </dgm:pt>
    <dgm:pt modelId="{5574AEEE-67FB-4A00-8CC6-B9A34C6C26E5}" type="pres">
      <dgm:prSet presAssocID="{0DF8210E-B7E2-4415-8667-34A4177B6EFB}" presName="parentLeftMargin" presStyleLbl="node1" presStyleIdx="0" presStyleCnt="2"/>
      <dgm:spPr/>
    </dgm:pt>
    <dgm:pt modelId="{C6338252-D113-4011-A490-6001E4DC21E1}" type="pres">
      <dgm:prSet presAssocID="{0DF8210E-B7E2-4415-8667-34A4177B6EFB}" presName="parentText" presStyleLbl="node1" presStyleIdx="0" presStyleCnt="2">
        <dgm:presLayoutVars>
          <dgm:chMax val="0"/>
          <dgm:bulletEnabled val="1"/>
        </dgm:presLayoutVars>
      </dgm:prSet>
      <dgm:spPr>
        <a:xfrm>
          <a:off x="364489" y="70797"/>
          <a:ext cx="5102859" cy="590400"/>
        </a:xfrm>
        <a:prstGeom prst="roundRect">
          <a:avLst/>
        </a:prstGeom>
      </dgm:spPr>
    </dgm:pt>
    <dgm:pt modelId="{DC2E4D93-2368-48AE-AED7-E73DE7C11FAC}" type="pres">
      <dgm:prSet presAssocID="{0DF8210E-B7E2-4415-8667-34A4177B6EFB}" presName="negativeSpace" presStyleCnt="0"/>
      <dgm:spPr/>
    </dgm:pt>
    <dgm:pt modelId="{AF3B6A48-5091-4CBB-AC57-A2496AAEEBAB}" type="pres">
      <dgm:prSet presAssocID="{0DF8210E-B7E2-4415-8667-34A4177B6EFB}" presName="childText" presStyleLbl="conFgAcc1" presStyleIdx="0" presStyleCnt="2">
        <dgm:presLayoutVars>
          <dgm:bulletEnabled val="1"/>
        </dgm:presLayoutVars>
      </dgm:prSet>
      <dgm:spPr/>
    </dgm:pt>
    <dgm:pt modelId="{E75E4CB2-9DDE-4D80-8B49-82FC041BA209}" type="pres">
      <dgm:prSet presAssocID="{28FA82CF-02BE-4101-B8EE-9CDD71EDADCC}" presName="spaceBetweenRectangles" presStyleCnt="0"/>
      <dgm:spPr/>
    </dgm:pt>
    <dgm:pt modelId="{E2138EFE-417D-493C-9B0F-F0F6047A3200}" type="pres">
      <dgm:prSet presAssocID="{F3BEF55E-2631-4210-BE8A-453991D7C9BB}" presName="parentLin" presStyleCnt="0"/>
      <dgm:spPr/>
    </dgm:pt>
    <dgm:pt modelId="{D801AADD-58BA-4B7C-A923-33CDD5A54D7A}" type="pres">
      <dgm:prSet presAssocID="{F3BEF55E-2631-4210-BE8A-453991D7C9BB}" presName="parentLeftMargin" presStyleLbl="node1" presStyleIdx="0" presStyleCnt="2"/>
      <dgm:spPr/>
    </dgm:pt>
    <dgm:pt modelId="{5F42DD40-9239-4E95-8213-3A21BE8FA170}" type="pres">
      <dgm:prSet presAssocID="{F3BEF55E-2631-4210-BE8A-453991D7C9BB}" presName="parentText" presStyleLbl="node1" presStyleIdx="1" presStyleCnt="2">
        <dgm:presLayoutVars>
          <dgm:chMax val="0"/>
          <dgm:bulletEnabled val="1"/>
        </dgm:presLayoutVars>
      </dgm:prSet>
      <dgm:spPr>
        <a:xfrm>
          <a:off x="364489" y="3434998"/>
          <a:ext cx="5102859" cy="590400"/>
        </a:xfrm>
        <a:prstGeom prst="roundRect">
          <a:avLst/>
        </a:prstGeom>
      </dgm:spPr>
    </dgm:pt>
    <dgm:pt modelId="{31042376-A87F-4F3D-9F07-F2DCEF8B7F2C}" type="pres">
      <dgm:prSet presAssocID="{F3BEF55E-2631-4210-BE8A-453991D7C9BB}" presName="negativeSpace" presStyleCnt="0"/>
      <dgm:spPr/>
    </dgm:pt>
    <dgm:pt modelId="{65E08ED6-F339-45FD-95FC-6B94B05F245A}" type="pres">
      <dgm:prSet presAssocID="{F3BEF55E-2631-4210-BE8A-453991D7C9BB}" presName="childText" presStyleLbl="conFgAcc1" presStyleIdx="1" presStyleCnt="2">
        <dgm:presLayoutVars>
          <dgm:bulletEnabled val="1"/>
        </dgm:presLayoutVars>
      </dgm:prSet>
      <dgm:spPr/>
    </dgm:pt>
  </dgm:ptLst>
  <dgm:cxnLst>
    <dgm:cxn modelId="{5BC44302-89A2-4DB1-8975-4F59188C175E}" srcId="{F3BEF55E-2631-4210-BE8A-453991D7C9BB}" destId="{61C8DFB5-8729-48CD-9730-6E8AC20BEE89}" srcOrd="1" destOrd="0" parTransId="{DD4DBC47-F968-4982-8E39-AC687F7A32C5}" sibTransId="{3CCA739E-7D0E-480F-923F-E04DC146366F}"/>
    <dgm:cxn modelId="{73FFE72C-2491-443D-AF26-0FB58090834C}" type="presOf" srcId="{F3BEF55E-2631-4210-BE8A-453991D7C9BB}" destId="{5F42DD40-9239-4E95-8213-3A21BE8FA170}" srcOrd="1" destOrd="0" presId="urn:microsoft.com/office/officeart/2005/8/layout/list1"/>
    <dgm:cxn modelId="{79065832-9A1A-42C6-8538-9199C2E83873}" type="presOf" srcId="{76F767C8-C8FC-4A4F-BAEA-3316FBE4EF8E}" destId="{E5C4CA48-BAFC-4E24-9338-48FEDA643E40}" srcOrd="0" destOrd="0" presId="urn:microsoft.com/office/officeart/2005/8/layout/list1"/>
    <dgm:cxn modelId="{2D5CCC3D-1CDD-43BB-B9F0-7FBF10CFF81F}" type="presOf" srcId="{0DF8210E-B7E2-4415-8667-34A4177B6EFB}" destId="{C6338252-D113-4011-A490-6001E4DC21E1}" srcOrd="1" destOrd="0" presId="urn:microsoft.com/office/officeart/2005/8/layout/list1"/>
    <dgm:cxn modelId="{9DF41042-E945-4BA6-BC0D-EEB0A5233A1F}" srcId="{76F767C8-C8FC-4A4F-BAEA-3316FBE4EF8E}" destId="{0DF8210E-B7E2-4415-8667-34A4177B6EFB}" srcOrd="0" destOrd="0" parTransId="{81C8AEAD-8CFD-4B08-99F3-9EDCB71BAC13}" sibTransId="{28FA82CF-02BE-4101-B8EE-9CDD71EDADCC}"/>
    <dgm:cxn modelId="{031F9C6E-4D3C-4753-8BAA-FB58E2CC215E}" srcId="{0DF8210E-B7E2-4415-8667-34A4177B6EFB}" destId="{7A98AD26-7612-4247-80B0-D84C1903CC80}" srcOrd="0" destOrd="0" parTransId="{B588E177-FA2E-4B93-B8B4-6343CF44BCFF}" sibTransId="{6C8D860C-45A0-46F2-946A-97435A13EF4A}"/>
    <dgm:cxn modelId="{FE3A7E51-3954-42F6-A974-73DBCCD7F4B2}" srcId="{76F767C8-C8FC-4A4F-BAEA-3316FBE4EF8E}" destId="{F3BEF55E-2631-4210-BE8A-453991D7C9BB}" srcOrd="1" destOrd="0" parTransId="{978A39BB-32FA-46AC-8C4E-1FF89A7E219F}" sibTransId="{C81C0A1D-7AC3-437D-B721-9195C35BBE9B}"/>
    <dgm:cxn modelId="{444CDF82-CB81-4218-9FA5-C07A694218B3}" type="presOf" srcId="{B7375AF7-685F-4663-A856-23EF3082A3CB}" destId="{65E08ED6-F339-45FD-95FC-6B94B05F245A}" srcOrd="0" destOrd="0" presId="urn:microsoft.com/office/officeart/2005/8/layout/list1"/>
    <dgm:cxn modelId="{EDE77B8A-E7CA-4936-9543-FF98D0FD05BD}" type="presOf" srcId="{F3BEF55E-2631-4210-BE8A-453991D7C9BB}" destId="{D801AADD-58BA-4B7C-A923-33CDD5A54D7A}" srcOrd="0" destOrd="0" presId="urn:microsoft.com/office/officeart/2005/8/layout/list1"/>
    <dgm:cxn modelId="{93FE3F9D-3B26-41F8-A3F3-F94999723E27}" type="presOf" srcId="{6580A2AA-C9E0-4C87-97F0-B8A1BC59CA90}" destId="{AF3B6A48-5091-4CBB-AC57-A2496AAEEBAB}" srcOrd="0" destOrd="1" presId="urn:microsoft.com/office/officeart/2005/8/layout/list1"/>
    <dgm:cxn modelId="{98BE41A5-3537-4EAC-A25C-47B7B10C892A}" type="presOf" srcId="{0DF8210E-B7E2-4415-8667-34A4177B6EFB}" destId="{5574AEEE-67FB-4A00-8CC6-B9A34C6C26E5}" srcOrd="0" destOrd="0" presId="urn:microsoft.com/office/officeart/2005/8/layout/list1"/>
    <dgm:cxn modelId="{C6BE7CAF-6A8C-4C6A-9257-A6602DC7171E}" srcId="{F3BEF55E-2631-4210-BE8A-453991D7C9BB}" destId="{B7375AF7-685F-4663-A856-23EF3082A3CB}" srcOrd="0" destOrd="0" parTransId="{8F7F603E-AC3E-449B-B194-5D16A2CA73C2}" sibTransId="{CB4FC18B-DA38-4037-8678-6D9451CFD989}"/>
    <dgm:cxn modelId="{6068E4D0-49A7-419E-8EA0-7D73AC1023F9}" type="presOf" srcId="{7A98AD26-7612-4247-80B0-D84C1903CC80}" destId="{AF3B6A48-5091-4CBB-AC57-A2496AAEEBAB}" srcOrd="0" destOrd="0" presId="urn:microsoft.com/office/officeart/2005/8/layout/list1"/>
    <dgm:cxn modelId="{C4CEEDDE-61AE-4648-9BAB-A45FB9536A41}" type="presOf" srcId="{61C8DFB5-8729-48CD-9730-6E8AC20BEE89}" destId="{65E08ED6-F339-45FD-95FC-6B94B05F245A}" srcOrd="0" destOrd="1" presId="urn:microsoft.com/office/officeart/2005/8/layout/list1"/>
    <dgm:cxn modelId="{900DB5ED-AAE8-4AFA-AF58-28383FE3BE1B}" srcId="{0DF8210E-B7E2-4415-8667-34A4177B6EFB}" destId="{6580A2AA-C9E0-4C87-97F0-B8A1BC59CA90}" srcOrd="1" destOrd="0" parTransId="{DC22A021-35CF-499A-8A60-99DC9307222E}" sibTransId="{F7F72627-6720-4C8B-AF67-2B2D52BE83CA}"/>
    <dgm:cxn modelId="{A1DC9E35-5D66-4D54-AEAA-5A916831CF9A}" type="presParOf" srcId="{E5C4CA48-BAFC-4E24-9338-48FEDA643E40}" destId="{21499F67-41E4-4CCA-B5CB-F4A2F2119D1F}" srcOrd="0" destOrd="0" presId="urn:microsoft.com/office/officeart/2005/8/layout/list1"/>
    <dgm:cxn modelId="{2925A157-CE41-4AB5-BC6D-3B3935406C27}" type="presParOf" srcId="{21499F67-41E4-4CCA-B5CB-F4A2F2119D1F}" destId="{5574AEEE-67FB-4A00-8CC6-B9A34C6C26E5}" srcOrd="0" destOrd="0" presId="urn:microsoft.com/office/officeart/2005/8/layout/list1"/>
    <dgm:cxn modelId="{F550A8CC-E10B-4BBF-9D89-09B20E964B1D}" type="presParOf" srcId="{21499F67-41E4-4CCA-B5CB-F4A2F2119D1F}" destId="{C6338252-D113-4011-A490-6001E4DC21E1}" srcOrd="1" destOrd="0" presId="urn:microsoft.com/office/officeart/2005/8/layout/list1"/>
    <dgm:cxn modelId="{47D0006B-3066-4A82-B1C7-F13629E709E5}" type="presParOf" srcId="{E5C4CA48-BAFC-4E24-9338-48FEDA643E40}" destId="{DC2E4D93-2368-48AE-AED7-E73DE7C11FAC}" srcOrd="1" destOrd="0" presId="urn:microsoft.com/office/officeart/2005/8/layout/list1"/>
    <dgm:cxn modelId="{213A810C-E669-47A6-9032-5B9466884898}" type="presParOf" srcId="{E5C4CA48-BAFC-4E24-9338-48FEDA643E40}" destId="{AF3B6A48-5091-4CBB-AC57-A2496AAEEBAB}" srcOrd="2" destOrd="0" presId="urn:microsoft.com/office/officeart/2005/8/layout/list1"/>
    <dgm:cxn modelId="{19D8FAE9-AF91-47D8-B77C-8139C6AA9813}" type="presParOf" srcId="{E5C4CA48-BAFC-4E24-9338-48FEDA643E40}" destId="{E75E4CB2-9DDE-4D80-8B49-82FC041BA209}" srcOrd="3" destOrd="0" presId="urn:microsoft.com/office/officeart/2005/8/layout/list1"/>
    <dgm:cxn modelId="{E10CA97F-FD55-4CD4-AAD3-6FE815BAD385}" type="presParOf" srcId="{E5C4CA48-BAFC-4E24-9338-48FEDA643E40}" destId="{E2138EFE-417D-493C-9B0F-F0F6047A3200}" srcOrd="4" destOrd="0" presId="urn:microsoft.com/office/officeart/2005/8/layout/list1"/>
    <dgm:cxn modelId="{20543C12-631D-4DE8-9C53-DDC2A8F33BAC}" type="presParOf" srcId="{E2138EFE-417D-493C-9B0F-F0F6047A3200}" destId="{D801AADD-58BA-4B7C-A923-33CDD5A54D7A}" srcOrd="0" destOrd="0" presId="urn:microsoft.com/office/officeart/2005/8/layout/list1"/>
    <dgm:cxn modelId="{819D4043-501A-47AF-B23D-9BC9F22AD8CE}" type="presParOf" srcId="{E2138EFE-417D-493C-9B0F-F0F6047A3200}" destId="{5F42DD40-9239-4E95-8213-3A21BE8FA170}" srcOrd="1" destOrd="0" presId="urn:microsoft.com/office/officeart/2005/8/layout/list1"/>
    <dgm:cxn modelId="{933D5A29-B6ED-4F3B-856E-BA1AE0C1D765}" type="presParOf" srcId="{E5C4CA48-BAFC-4E24-9338-48FEDA643E40}" destId="{31042376-A87F-4F3D-9F07-F2DCEF8B7F2C}" srcOrd="5" destOrd="0" presId="urn:microsoft.com/office/officeart/2005/8/layout/list1"/>
    <dgm:cxn modelId="{8054166B-4484-45DB-A8BA-704F54DDF4D4}" type="presParOf" srcId="{E5C4CA48-BAFC-4E24-9338-48FEDA643E40}" destId="{65E08ED6-F339-45FD-95FC-6B94B05F245A}"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6F767C8-C8FC-4A4F-BAEA-3316FBE4EF8E}" type="doc">
      <dgm:prSet loTypeId="urn:microsoft.com/office/officeart/2005/8/layout/list1" loCatId="list" qsTypeId="urn:microsoft.com/office/officeart/2005/8/quickstyle/simple4" qsCatId="simple" csTypeId="urn:microsoft.com/office/officeart/2005/8/colors/accent1_4" csCatId="accent1" phldr="1"/>
      <dgm:spPr/>
      <dgm:t>
        <a:bodyPr/>
        <a:lstStyle/>
        <a:p>
          <a:endParaRPr lang="en-US"/>
        </a:p>
      </dgm:t>
    </dgm:pt>
    <dgm:pt modelId="{0DF8210E-B7E2-4415-8667-34A4177B6EFB}">
      <dgm:prSet custT="1"/>
      <dgm:spPr/>
      <dgm:t>
        <a:bodyPr spcFirstLastPara="0" vert="horz" wrap="square" lIns="192876" tIns="0" rIns="192876" bIns="0" numCol="1" spcCol="1270" anchor="ctr" anchorCtr="0"/>
        <a:lstStyle/>
        <a:p>
          <a:pPr marL="0" lvl="0" indent="0" algn="l" defTabSz="889000">
            <a:lnSpc>
              <a:spcPct val="90000"/>
            </a:lnSpc>
            <a:spcBef>
              <a:spcPct val="0"/>
            </a:spcBef>
            <a:spcAft>
              <a:spcPct val="35000"/>
            </a:spcAft>
            <a:buNone/>
          </a:pPr>
          <a:r>
            <a:rPr lang="en-IN" sz="2000" kern="1200">
              <a:latin typeface="Calibri" panose="020F0502020204030204"/>
              <a:ea typeface="+mn-ea"/>
              <a:cs typeface="+mn-cs"/>
            </a:rPr>
            <a:t>When to use this pattern</a:t>
          </a:r>
          <a:endParaRPr lang="en-US" sz="2000" kern="1200">
            <a:latin typeface="Calibri" panose="020F0502020204030204"/>
            <a:ea typeface="+mn-ea"/>
            <a:cs typeface="+mn-cs"/>
          </a:endParaRPr>
        </a:p>
      </dgm:t>
    </dgm:pt>
    <dgm:pt modelId="{81C8AEAD-8CFD-4B08-99F3-9EDCB71BAC13}" type="parTrans" cxnId="{9DF41042-E945-4BA6-BC0D-EEB0A5233A1F}">
      <dgm:prSet/>
      <dgm:spPr/>
      <dgm:t>
        <a:bodyPr/>
        <a:lstStyle/>
        <a:p>
          <a:endParaRPr lang="en-US"/>
        </a:p>
      </dgm:t>
    </dgm:pt>
    <dgm:pt modelId="{28FA82CF-02BE-4101-B8EE-9CDD71EDADCC}" type="sibTrans" cxnId="{9DF41042-E945-4BA6-BC0D-EEB0A5233A1F}">
      <dgm:prSet/>
      <dgm:spPr/>
      <dgm:t>
        <a:bodyPr/>
        <a:lstStyle/>
        <a:p>
          <a:endParaRPr lang="en-US"/>
        </a:p>
      </dgm:t>
    </dgm:pt>
    <dgm:pt modelId="{7A98AD26-7612-4247-80B0-D84C1903CC80}">
      <dgm:prSet/>
      <dgm:spPr/>
      <dgm:t>
        <a:bodyPr/>
        <a:lstStyle/>
        <a:p>
          <a:r>
            <a:rPr lang="en-IN" b="0" i="0" dirty="0"/>
            <a:t>Monitoring websites and web applications to verify availability</a:t>
          </a:r>
          <a:endParaRPr lang="en-US" dirty="0"/>
        </a:p>
      </dgm:t>
    </dgm:pt>
    <dgm:pt modelId="{B588E177-FA2E-4B93-B8B4-6343CF44BCFF}" type="parTrans" cxnId="{031F9C6E-4D3C-4753-8BAA-FB58E2CC215E}">
      <dgm:prSet/>
      <dgm:spPr/>
      <dgm:t>
        <a:bodyPr/>
        <a:lstStyle/>
        <a:p>
          <a:endParaRPr lang="en-US"/>
        </a:p>
      </dgm:t>
    </dgm:pt>
    <dgm:pt modelId="{6C8D860C-45A0-46F2-946A-97435A13EF4A}" type="sibTrans" cxnId="{031F9C6E-4D3C-4753-8BAA-FB58E2CC215E}">
      <dgm:prSet/>
      <dgm:spPr/>
      <dgm:t>
        <a:bodyPr/>
        <a:lstStyle/>
        <a:p>
          <a:endParaRPr lang="en-US"/>
        </a:p>
      </dgm:t>
    </dgm:pt>
    <dgm:pt modelId="{AC0EBCB1-3508-4946-BDF9-DD21937ECB58}">
      <dgm:prSet/>
      <dgm:spPr/>
      <dgm:t>
        <a:bodyPr/>
        <a:lstStyle/>
        <a:p>
          <a:r>
            <a:rPr lang="en-IN" b="0" i="0" dirty="0"/>
            <a:t>Monitoring websites and web applications to check for correct operation.</a:t>
          </a:r>
        </a:p>
      </dgm:t>
    </dgm:pt>
    <dgm:pt modelId="{C8623A99-E1E0-463F-B621-BDF64CD9D4B7}" type="parTrans" cxnId="{4D1CBF5D-C3B4-464C-B961-47C0FDEFF022}">
      <dgm:prSet/>
      <dgm:spPr/>
      <dgm:t>
        <a:bodyPr/>
        <a:lstStyle/>
        <a:p>
          <a:endParaRPr lang="en-IN"/>
        </a:p>
      </dgm:t>
    </dgm:pt>
    <dgm:pt modelId="{EF88EC66-7F50-4399-B17A-8B68CD9A83BB}" type="sibTrans" cxnId="{4D1CBF5D-C3B4-464C-B961-47C0FDEFF022}">
      <dgm:prSet/>
      <dgm:spPr/>
      <dgm:t>
        <a:bodyPr/>
        <a:lstStyle/>
        <a:p>
          <a:endParaRPr lang="en-IN"/>
        </a:p>
      </dgm:t>
    </dgm:pt>
    <dgm:pt modelId="{F9710EC3-2998-408E-8E74-1985FD7928E4}">
      <dgm:prSet/>
      <dgm:spPr/>
      <dgm:t>
        <a:bodyPr/>
        <a:lstStyle/>
        <a:p>
          <a:r>
            <a:rPr lang="en-IN" b="0" i="0" dirty="0"/>
            <a:t>Monitoring middle-tier or shared services to detect and isolate a failure that could disrupt other applications.</a:t>
          </a:r>
        </a:p>
      </dgm:t>
    </dgm:pt>
    <dgm:pt modelId="{18428AA4-8C15-4959-BDB6-EF39B72BFB16}" type="parTrans" cxnId="{E6DB6FA9-18D8-4BAE-A7FE-48F8E6C7FA55}">
      <dgm:prSet/>
      <dgm:spPr/>
      <dgm:t>
        <a:bodyPr/>
        <a:lstStyle/>
        <a:p>
          <a:endParaRPr lang="en-IN"/>
        </a:p>
      </dgm:t>
    </dgm:pt>
    <dgm:pt modelId="{F832AC7C-E6F8-45D0-BEC3-366CA0071AA6}" type="sibTrans" cxnId="{E6DB6FA9-18D8-4BAE-A7FE-48F8E6C7FA55}">
      <dgm:prSet/>
      <dgm:spPr/>
      <dgm:t>
        <a:bodyPr/>
        <a:lstStyle/>
        <a:p>
          <a:endParaRPr lang="en-IN"/>
        </a:p>
      </dgm:t>
    </dgm:pt>
    <dgm:pt modelId="{7DA3D6FA-F162-47DC-B957-DD5197D6478A}">
      <dgm:prSet/>
      <dgm:spPr/>
      <dgm:t>
        <a:bodyPr/>
        <a:lstStyle/>
        <a:p>
          <a:r>
            <a:rPr lang="en-IN" b="0" i="0" dirty="0"/>
            <a:t>Complementing existing instrumentation in the application, such as performance counters and error handlers</a:t>
          </a:r>
        </a:p>
      </dgm:t>
    </dgm:pt>
    <dgm:pt modelId="{16717595-3216-4112-B89E-9611F9D6287A}" type="parTrans" cxnId="{7C2915DC-DE04-4491-A564-B44986C90B53}">
      <dgm:prSet/>
      <dgm:spPr/>
      <dgm:t>
        <a:bodyPr/>
        <a:lstStyle/>
        <a:p>
          <a:endParaRPr lang="en-IN"/>
        </a:p>
      </dgm:t>
    </dgm:pt>
    <dgm:pt modelId="{23EDC3D9-341F-4691-9A70-A5B087859397}" type="sibTrans" cxnId="{7C2915DC-DE04-4491-A564-B44986C90B53}">
      <dgm:prSet/>
      <dgm:spPr/>
      <dgm:t>
        <a:bodyPr/>
        <a:lstStyle/>
        <a:p>
          <a:endParaRPr lang="en-IN"/>
        </a:p>
      </dgm:t>
    </dgm:pt>
    <dgm:pt modelId="{E5C4CA48-BAFC-4E24-9338-48FEDA643E40}" type="pres">
      <dgm:prSet presAssocID="{76F767C8-C8FC-4A4F-BAEA-3316FBE4EF8E}" presName="linear" presStyleCnt="0">
        <dgm:presLayoutVars>
          <dgm:dir/>
          <dgm:animLvl val="lvl"/>
          <dgm:resizeHandles val="exact"/>
        </dgm:presLayoutVars>
      </dgm:prSet>
      <dgm:spPr/>
    </dgm:pt>
    <dgm:pt modelId="{21499F67-41E4-4CCA-B5CB-F4A2F2119D1F}" type="pres">
      <dgm:prSet presAssocID="{0DF8210E-B7E2-4415-8667-34A4177B6EFB}" presName="parentLin" presStyleCnt="0"/>
      <dgm:spPr/>
    </dgm:pt>
    <dgm:pt modelId="{5574AEEE-67FB-4A00-8CC6-B9A34C6C26E5}" type="pres">
      <dgm:prSet presAssocID="{0DF8210E-B7E2-4415-8667-34A4177B6EFB}" presName="parentLeftMargin" presStyleLbl="node1" presStyleIdx="0" presStyleCnt="1"/>
      <dgm:spPr/>
    </dgm:pt>
    <dgm:pt modelId="{C6338252-D113-4011-A490-6001E4DC21E1}" type="pres">
      <dgm:prSet presAssocID="{0DF8210E-B7E2-4415-8667-34A4177B6EFB}" presName="parentText" presStyleLbl="node1" presStyleIdx="0" presStyleCnt="1">
        <dgm:presLayoutVars>
          <dgm:chMax val="0"/>
          <dgm:bulletEnabled val="1"/>
        </dgm:presLayoutVars>
      </dgm:prSet>
      <dgm:spPr>
        <a:xfrm>
          <a:off x="364489" y="70797"/>
          <a:ext cx="5102859" cy="590400"/>
        </a:xfrm>
        <a:prstGeom prst="roundRect">
          <a:avLst/>
        </a:prstGeom>
      </dgm:spPr>
    </dgm:pt>
    <dgm:pt modelId="{DC2E4D93-2368-48AE-AED7-E73DE7C11FAC}" type="pres">
      <dgm:prSet presAssocID="{0DF8210E-B7E2-4415-8667-34A4177B6EFB}" presName="negativeSpace" presStyleCnt="0"/>
      <dgm:spPr/>
    </dgm:pt>
    <dgm:pt modelId="{AF3B6A48-5091-4CBB-AC57-A2496AAEEBAB}" type="pres">
      <dgm:prSet presAssocID="{0DF8210E-B7E2-4415-8667-34A4177B6EFB}" presName="childText" presStyleLbl="conFgAcc1" presStyleIdx="0" presStyleCnt="1">
        <dgm:presLayoutVars>
          <dgm:bulletEnabled val="1"/>
        </dgm:presLayoutVars>
      </dgm:prSet>
      <dgm:spPr/>
    </dgm:pt>
  </dgm:ptLst>
  <dgm:cxnLst>
    <dgm:cxn modelId="{2398A70B-9508-437D-9E43-A6EF2605BA84}" type="presOf" srcId="{AC0EBCB1-3508-4946-BDF9-DD21937ECB58}" destId="{AF3B6A48-5091-4CBB-AC57-A2496AAEEBAB}" srcOrd="0" destOrd="1" presId="urn:microsoft.com/office/officeart/2005/8/layout/list1"/>
    <dgm:cxn modelId="{79065832-9A1A-42C6-8538-9199C2E83873}" type="presOf" srcId="{76F767C8-C8FC-4A4F-BAEA-3316FBE4EF8E}" destId="{E5C4CA48-BAFC-4E24-9338-48FEDA643E40}" srcOrd="0" destOrd="0" presId="urn:microsoft.com/office/officeart/2005/8/layout/list1"/>
    <dgm:cxn modelId="{2D5CCC3D-1CDD-43BB-B9F0-7FBF10CFF81F}" type="presOf" srcId="{0DF8210E-B7E2-4415-8667-34A4177B6EFB}" destId="{C6338252-D113-4011-A490-6001E4DC21E1}" srcOrd="1" destOrd="0" presId="urn:microsoft.com/office/officeart/2005/8/layout/list1"/>
    <dgm:cxn modelId="{4D1CBF5D-C3B4-464C-B961-47C0FDEFF022}" srcId="{0DF8210E-B7E2-4415-8667-34A4177B6EFB}" destId="{AC0EBCB1-3508-4946-BDF9-DD21937ECB58}" srcOrd="1" destOrd="0" parTransId="{C8623A99-E1E0-463F-B621-BDF64CD9D4B7}" sibTransId="{EF88EC66-7F50-4399-B17A-8B68CD9A83BB}"/>
    <dgm:cxn modelId="{9DF41042-E945-4BA6-BC0D-EEB0A5233A1F}" srcId="{76F767C8-C8FC-4A4F-BAEA-3316FBE4EF8E}" destId="{0DF8210E-B7E2-4415-8667-34A4177B6EFB}" srcOrd="0" destOrd="0" parTransId="{81C8AEAD-8CFD-4B08-99F3-9EDCB71BAC13}" sibTransId="{28FA82CF-02BE-4101-B8EE-9CDD71EDADCC}"/>
    <dgm:cxn modelId="{031F9C6E-4D3C-4753-8BAA-FB58E2CC215E}" srcId="{0DF8210E-B7E2-4415-8667-34A4177B6EFB}" destId="{7A98AD26-7612-4247-80B0-D84C1903CC80}" srcOrd="0" destOrd="0" parTransId="{B588E177-FA2E-4B93-B8B4-6343CF44BCFF}" sibTransId="{6C8D860C-45A0-46F2-946A-97435A13EF4A}"/>
    <dgm:cxn modelId="{A4687C96-61E7-44A0-8E7D-EBE83A5198BE}" type="presOf" srcId="{F9710EC3-2998-408E-8E74-1985FD7928E4}" destId="{AF3B6A48-5091-4CBB-AC57-A2496AAEEBAB}" srcOrd="0" destOrd="2" presId="urn:microsoft.com/office/officeart/2005/8/layout/list1"/>
    <dgm:cxn modelId="{33DE28A2-4CD7-4591-9EDF-DCBCEC921E51}" type="presOf" srcId="{7DA3D6FA-F162-47DC-B957-DD5197D6478A}" destId="{AF3B6A48-5091-4CBB-AC57-A2496AAEEBAB}" srcOrd="0" destOrd="3" presId="urn:microsoft.com/office/officeart/2005/8/layout/list1"/>
    <dgm:cxn modelId="{98BE41A5-3537-4EAC-A25C-47B7B10C892A}" type="presOf" srcId="{0DF8210E-B7E2-4415-8667-34A4177B6EFB}" destId="{5574AEEE-67FB-4A00-8CC6-B9A34C6C26E5}" srcOrd="0" destOrd="0" presId="urn:microsoft.com/office/officeart/2005/8/layout/list1"/>
    <dgm:cxn modelId="{E6DB6FA9-18D8-4BAE-A7FE-48F8E6C7FA55}" srcId="{0DF8210E-B7E2-4415-8667-34A4177B6EFB}" destId="{F9710EC3-2998-408E-8E74-1985FD7928E4}" srcOrd="2" destOrd="0" parTransId="{18428AA4-8C15-4959-BDB6-EF39B72BFB16}" sibTransId="{F832AC7C-E6F8-45D0-BEC3-366CA0071AA6}"/>
    <dgm:cxn modelId="{6068E4D0-49A7-419E-8EA0-7D73AC1023F9}" type="presOf" srcId="{7A98AD26-7612-4247-80B0-D84C1903CC80}" destId="{AF3B6A48-5091-4CBB-AC57-A2496AAEEBAB}" srcOrd="0" destOrd="0" presId="urn:microsoft.com/office/officeart/2005/8/layout/list1"/>
    <dgm:cxn modelId="{7C2915DC-DE04-4491-A564-B44986C90B53}" srcId="{0DF8210E-B7E2-4415-8667-34A4177B6EFB}" destId="{7DA3D6FA-F162-47DC-B957-DD5197D6478A}" srcOrd="3" destOrd="0" parTransId="{16717595-3216-4112-B89E-9611F9D6287A}" sibTransId="{23EDC3D9-341F-4691-9A70-A5B087859397}"/>
    <dgm:cxn modelId="{A1DC9E35-5D66-4D54-AEAA-5A916831CF9A}" type="presParOf" srcId="{E5C4CA48-BAFC-4E24-9338-48FEDA643E40}" destId="{21499F67-41E4-4CCA-B5CB-F4A2F2119D1F}" srcOrd="0" destOrd="0" presId="urn:microsoft.com/office/officeart/2005/8/layout/list1"/>
    <dgm:cxn modelId="{2925A157-CE41-4AB5-BC6D-3B3935406C27}" type="presParOf" srcId="{21499F67-41E4-4CCA-B5CB-F4A2F2119D1F}" destId="{5574AEEE-67FB-4A00-8CC6-B9A34C6C26E5}" srcOrd="0" destOrd="0" presId="urn:microsoft.com/office/officeart/2005/8/layout/list1"/>
    <dgm:cxn modelId="{F550A8CC-E10B-4BBF-9D89-09B20E964B1D}" type="presParOf" srcId="{21499F67-41E4-4CCA-B5CB-F4A2F2119D1F}" destId="{C6338252-D113-4011-A490-6001E4DC21E1}" srcOrd="1" destOrd="0" presId="urn:microsoft.com/office/officeart/2005/8/layout/list1"/>
    <dgm:cxn modelId="{47D0006B-3066-4A82-B1C7-F13629E709E5}" type="presParOf" srcId="{E5C4CA48-BAFC-4E24-9338-48FEDA643E40}" destId="{DC2E4D93-2368-48AE-AED7-E73DE7C11FAC}" srcOrd="1" destOrd="0" presId="urn:microsoft.com/office/officeart/2005/8/layout/list1"/>
    <dgm:cxn modelId="{213A810C-E669-47A6-9032-5B9466884898}" type="presParOf" srcId="{E5C4CA48-BAFC-4E24-9338-48FEDA643E40}" destId="{AF3B6A48-5091-4CBB-AC57-A2496AAEEBAB}"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6F767C8-C8FC-4A4F-BAEA-3316FBE4EF8E}" type="doc">
      <dgm:prSet loTypeId="urn:microsoft.com/office/officeart/2005/8/layout/list1" loCatId="list" qsTypeId="urn:microsoft.com/office/officeart/2005/8/quickstyle/simple4" qsCatId="simple" csTypeId="urn:microsoft.com/office/officeart/2005/8/colors/accent1_4" csCatId="accent1" phldr="1"/>
      <dgm:spPr/>
      <dgm:t>
        <a:bodyPr/>
        <a:lstStyle/>
        <a:p>
          <a:endParaRPr lang="en-US"/>
        </a:p>
      </dgm:t>
    </dgm:pt>
    <dgm:pt modelId="{0DF8210E-B7E2-4415-8667-34A4177B6EFB}">
      <dgm:prSet custT="1"/>
      <dgm:spPr/>
      <dgm:t>
        <a:bodyPr spcFirstLastPara="0" vert="horz" wrap="square" lIns="192876" tIns="0" rIns="192876" bIns="0" numCol="1" spcCol="1270" anchor="ctr" anchorCtr="0"/>
        <a:lstStyle/>
        <a:p>
          <a:pPr marL="0" lvl="0" indent="0" algn="l" defTabSz="889000">
            <a:lnSpc>
              <a:spcPct val="90000"/>
            </a:lnSpc>
            <a:spcBef>
              <a:spcPct val="0"/>
            </a:spcBef>
            <a:spcAft>
              <a:spcPct val="35000"/>
            </a:spcAft>
            <a:buNone/>
          </a:pPr>
          <a:r>
            <a:rPr lang="en-IN" sz="2800" kern="1200">
              <a:latin typeface="Calibri" panose="020F0502020204030204"/>
              <a:ea typeface="+mn-ea"/>
              <a:cs typeface="+mn-cs"/>
            </a:rPr>
            <a:t>When to use this pattern</a:t>
          </a:r>
          <a:endParaRPr lang="en-US" sz="2800" kern="1200">
            <a:latin typeface="Calibri" panose="020F0502020204030204"/>
            <a:ea typeface="+mn-ea"/>
            <a:cs typeface="+mn-cs"/>
          </a:endParaRPr>
        </a:p>
      </dgm:t>
    </dgm:pt>
    <dgm:pt modelId="{81C8AEAD-8CFD-4B08-99F3-9EDCB71BAC13}" type="parTrans" cxnId="{9DF41042-E945-4BA6-BC0D-EEB0A5233A1F}">
      <dgm:prSet/>
      <dgm:spPr/>
      <dgm:t>
        <a:bodyPr/>
        <a:lstStyle/>
        <a:p>
          <a:endParaRPr lang="en-US" sz="1800"/>
        </a:p>
      </dgm:t>
    </dgm:pt>
    <dgm:pt modelId="{28FA82CF-02BE-4101-B8EE-9CDD71EDADCC}" type="sibTrans" cxnId="{9DF41042-E945-4BA6-BC0D-EEB0A5233A1F}">
      <dgm:prSet/>
      <dgm:spPr/>
      <dgm:t>
        <a:bodyPr/>
        <a:lstStyle/>
        <a:p>
          <a:endParaRPr lang="en-US" sz="1800"/>
        </a:p>
      </dgm:t>
    </dgm:pt>
    <dgm:pt modelId="{7A98AD26-7612-4247-80B0-D84C1903CC80}">
      <dgm:prSet custT="1"/>
      <dgm:spPr/>
      <dgm:t>
        <a:bodyPr/>
        <a:lstStyle/>
        <a:p>
          <a:r>
            <a:rPr lang="en-IN" sz="2800" b="0" i="0" dirty="0"/>
            <a:t>Use this pattern when a data store is likely to need to scale beyond the resources available to a single storage node, or to improve performance by reducing contention in a data store</a:t>
          </a:r>
          <a:endParaRPr lang="en-US" sz="2800" dirty="0"/>
        </a:p>
      </dgm:t>
    </dgm:pt>
    <dgm:pt modelId="{B588E177-FA2E-4B93-B8B4-6343CF44BCFF}" type="parTrans" cxnId="{031F9C6E-4D3C-4753-8BAA-FB58E2CC215E}">
      <dgm:prSet/>
      <dgm:spPr/>
      <dgm:t>
        <a:bodyPr/>
        <a:lstStyle/>
        <a:p>
          <a:endParaRPr lang="en-US" sz="1800"/>
        </a:p>
      </dgm:t>
    </dgm:pt>
    <dgm:pt modelId="{6C8D860C-45A0-46F2-946A-97435A13EF4A}" type="sibTrans" cxnId="{031F9C6E-4D3C-4753-8BAA-FB58E2CC215E}">
      <dgm:prSet/>
      <dgm:spPr/>
      <dgm:t>
        <a:bodyPr/>
        <a:lstStyle/>
        <a:p>
          <a:endParaRPr lang="en-US" sz="1800"/>
        </a:p>
      </dgm:t>
    </dgm:pt>
    <dgm:pt modelId="{E5C4CA48-BAFC-4E24-9338-48FEDA643E40}" type="pres">
      <dgm:prSet presAssocID="{76F767C8-C8FC-4A4F-BAEA-3316FBE4EF8E}" presName="linear" presStyleCnt="0">
        <dgm:presLayoutVars>
          <dgm:dir/>
          <dgm:animLvl val="lvl"/>
          <dgm:resizeHandles val="exact"/>
        </dgm:presLayoutVars>
      </dgm:prSet>
      <dgm:spPr/>
    </dgm:pt>
    <dgm:pt modelId="{21499F67-41E4-4CCA-B5CB-F4A2F2119D1F}" type="pres">
      <dgm:prSet presAssocID="{0DF8210E-B7E2-4415-8667-34A4177B6EFB}" presName="parentLin" presStyleCnt="0"/>
      <dgm:spPr/>
    </dgm:pt>
    <dgm:pt modelId="{5574AEEE-67FB-4A00-8CC6-B9A34C6C26E5}" type="pres">
      <dgm:prSet presAssocID="{0DF8210E-B7E2-4415-8667-34A4177B6EFB}" presName="parentLeftMargin" presStyleLbl="node1" presStyleIdx="0" presStyleCnt="1"/>
      <dgm:spPr/>
    </dgm:pt>
    <dgm:pt modelId="{C6338252-D113-4011-A490-6001E4DC21E1}" type="pres">
      <dgm:prSet presAssocID="{0DF8210E-B7E2-4415-8667-34A4177B6EFB}" presName="parentText" presStyleLbl="node1" presStyleIdx="0" presStyleCnt="1" custScaleY="53125" custLinFactNeighborX="4561" custLinFactNeighborY="-25127">
        <dgm:presLayoutVars>
          <dgm:chMax val="0"/>
          <dgm:bulletEnabled val="1"/>
        </dgm:presLayoutVars>
      </dgm:prSet>
      <dgm:spPr>
        <a:xfrm>
          <a:off x="364489" y="70797"/>
          <a:ext cx="5102859" cy="590400"/>
        </a:xfrm>
        <a:prstGeom prst="roundRect">
          <a:avLst/>
        </a:prstGeom>
      </dgm:spPr>
    </dgm:pt>
    <dgm:pt modelId="{DC2E4D93-2368-48AE-AED7-E73DE7C11FAC}" type="pres">
      <dgm:prSet presAssocID="{0DF8210E-B7E2-4415-8667-34A4177B6EFB}" presName="negativeSpace" presStyleCnt="0"/>
      <dgm:spPr/>
    </dgm:pt>
    <dgm:pt modelId="{AF3B6A48-5091-4CBB-AC57-A2496AAEEBAB}" type="pres">
      <dgm:prSet presAssocID="{0DF8210E-B7E2-4415-8667-34A4177B6EFB}" presName="childText" presStyleLbl="conFgAcc1" presStyleIdx="0" presStyleCnt="1">
        <dgm:presLayoutVars>
          <dgm:bulletEnabled val="1"/>
        </dgm:presLayoutVars>
      </dgm:prSet>
      <dgm:spPr/>
    </dgm:pt>
  </dgm:ptLst>
  <dgm:cxnLst>
    <dgm:cxn modelId="{79065832-9A1A-42C6-8538-9199C2E83873}" type="presOf" srcId="{76F767C8-C8FC-4A4F-BAEA-3316FBE4EF8E}" destId="{E5C4CA48-BAFC-4E24-9338-48FEDA643E40}" srcOrd="0" destOrd="0" presId="urn:microsoft.com/office/officeart/2005/8/layout/list1"/>
    <dgm:cxn modelId="{2D5CCC3D-1CDD-43BB-B9F0-7FBF10CFF81F}" type="presOf" srcId="{0DF8210E-B7E2-4415-8667-34A4177B6EFB}" destId="{C6338252-D113-4011-A490-6001E4DC21E1}" srcOrd="1" destOrd="0" presId="urn:microsoft.com/office/officeart/2005/8/layout/list1"/>
    <dgm:cxn modelId="{9DF41042-E945-4BA6-BC0D-EEB0A5233A1F}" srcId="{76F767C8-C8FC-4A4F-BAEA-3316FBE4EF8E}" destId="{0DF8210E-B7E2-4415-8667-34A4177B6EFB}" srcOrd="0" destOrd="0" parTransId="{81C8AEAD-8CFD-4B08-99F3-9EDCB71BAC13}" sibTransId="{28FA82CF-02BE-4101-B8EE-9CDD71EDADCC}"/>
    <dgm:cxn modelId="{031F9C6E-4D3C-4753-8BAA-FB58E2CC215E}" srcId="{0DF8210E-B7E2-4415-8667-34A4177B6EFB}" destId="{7A98AD26-7612-4247-80B0-D84C1903CC80}" srcOrd="0" destOrd="0" parTransId="{B588E177-FA2E-4B93-B8B4-6343CF44BCFF}" sibTransId="{6C8D860C-45A0-46F2-946A-97435A13EF4A}"/>
    <dgm:cxn modelId="{98BE41A5-3537-4EAC-A25C-47B7B10C892A}" type="presOf" srcId="{0DF8210E-B7E2-4415-8667-34A4177B6EFB}" destId="{5574AEEE-67FB-4A00-8CC6-B9A34C6C26E5}" srcOrd="0" destOrd="0" presId="urn:microsoft.com/office/officeart/2005/8/layout/list1"/>
    <dgm:cxn modelId="{6068E4D0-49A7-419E-8EA0-7D73AC1023F9}" type="presOf" srcId="{7A98AD26-7612-4247-80B0-D84C1903CC80}" destId="{AF3B6A48-5091-4CBB-AC57-A2496AAEEBAB}" srcOrd="0" destOrd="0" presId="urn:microsoft.com/office/officeart/2005/8/layout/list1"/>
    <dgm:cxn modelId="{A1DC9E35-5D66-4D54-AEAA-5A916831CF9A}" type="presParOf" srcId="{E5C4CA48-BAFC-4E24-9338-48FEDA643E40}" destId="{21499F67-41E4-4CCA-B5CB-F4A2F2119D1F}" srcOrd="0" destOrd="0" presId="urn:microsoft.com/office/officeart/2005/8/layout/list1"/>
    <dgm:cxn modelId="{2925A157-CE41-4AB5-BC6D-3B3935406C27}" type="presParOf" srcId="{21499F67-41E4-4CCA-B5CB-F4A2F2119D1F}" destId="{5574AEEE-67FB-4A00-8CC6-B9A34C6C26E5}" srcOrd="0" destOrd="0" presId="urn:microsoft.com/office/officeart/2005/8/layout/list1"/>
    <dgm:cxn modelId="{F550A8CC-E10B-4BBF-9D89-09B20E964B1D}" type="presParOf" srcId="{21499F67-41E4-4CCA-B5CB-F4A2F2119D1F}" destId="{C6338252-D113-4011-A490-6001E4DC21E1}" srcOrd="1" destOrd="0" presId="urn:microsoft.com/office/officeart/2005/8/layout/list1"/>
    <dgm:cxn modelId="{47D0006B-3066-4A82-B1C7-F13629E709E5}" type="presParOf" srcId="{E5C4CA48-BAFC-4E24-9338-48FEDA643E40}" destId="{DC2E4D93-2368-48AE-AED7-E73DE7C11FAC}" srcOrd="1" destOrd="0" presId="urn:microsoft.com/office/officeart/2005/8/layout/list1"/>
    <dgm:cxn modelId="{213A810C-E669-47A6-9032-5B9466884898}" type="presParOf" srcId="{E5C4CA48-BAFC-4E24-9338-48FEDA643E40}" destId="{AF3B6A48-5091-4CBB-AC57-A2496AAEEBAB}"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F767C8-C8FC-4A4F-BAEA-3316FBE4EF8E}" type="doc">
      <dgm:prSet loTypeId="urn:microsoft.com/office/officeart/2005/8/layout/list1" loCatId="list" qsTypeId="urn:microsoft.com/office/officeart/2005/8/quickstyle/simple4" qsCatId="simple" csTypeId="urn:microsoft.com/office/officeart/2005/8/colors/accent1_4" csCatId="accent1" phldr="1"/>
      <dgm:spPr/>
      <dgm:t>
        <a:bodyPr/>
        <a:lstStyle/>
        <a:p>
          <a:endParaRPr lang="en-US"/>
        </a:p>
      </dgm:t>
    </dgm:pt>
    <dgm:pt modelId="{0DF8210E-B7E2-4415-8667-34A4177B6EFB}">
      <dgm:prSet/>
      <dgm:spPr/>
      <dgm:t>
        <a:bodyPr/>
        <a:lstStyle/>
        <a:p>
          <a:r>
            <a:rPr lang="en-IN"/>
            <a:t>When to use this pattern</a:t>
          </a:r>
          <a:endParaRPr lang="en-US"/>
        </a:p>
      </dgm:t>
    </dgm:pt>
    <dgm:pt modelId="{81C8AEAD-8CFD-4B08-99F3-9EDCB71BAC13}" type="parTrans" cxnId="{9DF41042-E945-4BA6-BC0D-EEB0A5233A1F}">
      <dgm:prSet/>
      <dgm:spPr/>
      <dgm:t>
        <a:bodyPr/>
        <a:lstStyle/>
        <a:p>
          <a:endParaRPr lang="en-US"/>
        </a:p>
      </dgm:t>
    </dgm:pt>
    <dgm:pt modelId="{28FA82CF-02BE-4101-B8EE-9CDD71EDADCC}" type="sibTrans" cxnId="{9DF41042-E945-4BA6-BC0D-EEB0A5233A1F}">
      <dgm:prSet/>
      <dgm:spPr/>
      <dgm:t>
        <a:bodyPr/>
        <a:lstStyle/>
        <a:p>
          <a:endParaRPr lang="en-US"/>
        </a:p>
      </dgm:t>
    </dgm:pt>
    <dgm:pt modelId="{7A98AD26-7612-4247-80B0-D84C1903CC80}">
      <dgm:prSet/>
      <dgm:spPr/>
      <dgm:t>
        <a:bodyPr/>
        <a:lstStyle/>
        <a:p>
          <a:r>
            <a:rPr lang="en-IN" dirty="0"/>
            <a:t>A migration is planned to happen over multiple stages, but integration between new and legacy systems needs to be maintained.</a:t>
          </a:r>
          <a:endParaRPr lang="en-US" dirty="0"/>
        </a:p>
      </dgm:t>
    </dgm:pt>
    <dgm:pt modelId="{B588E177-FA2E-4B93-B8B4-6343CF44BCFF}" type="parTrans" cxnId="{031F9C6E-4D3C-4753-8BAA-FB58E2CC215E}">
      <dgm:prSet/>
      <dgm:spPr/>
      <dgm:t>
        <a:bodyPr/>
        <a:lstStyle/>
        <a:p>
          <a:endParaRPr lang="en-US"/>
        </a:p>
      </dgm:t>
    </dgm:pt>
    <dgm:pt modelId="{6C8D860C-45A0-46F2-946A-97435A13EF4A}" type="sibTrans" cxnId="{031F9C6E-4D3C-4753-8BAA-FB58E2CC215E}">
      <dgm:prSet/>
      <dgm:spPr/>
      <dgm:t>
        <a:bodyPr/>
        <a:lstStyle/>
        <a:p>
          <a:endParaRPr lang="en-US"/>
        </a:p>
      </dgm:t>
    </dgm:pt>
    <dgm:pt modelId="{F3BEF55E-2631-4210-BE8A-453991D7C9BB}">
      <dgm:prSet/>
      <dgm:spPr/>
      <dgm:t>
        <a:bodyPr/>
        <a:lstStyle/>
        <a:p>
          <a:r>
            <a:rPr lang="en-IN" dirty="0"/>
            <a:t>Avoid using</a:t>
          </a:r>
          <a:endParaRPr lang="en-US" dirty="0"/>
        </a:p>
      </dgm:t>
    </dgm:pt>
    <dgm:pt modelId="{978A39BB-32FA-46AC-8C4E-1FF89A7E219F}" type="parTrans" cxnId="{FE3A7E51-3954-42F6-A974-73DBCCD7F4B2}">
      <dgm:prSet/>
      <dgm:spPr/>
      <dgm:t>
        <a:bodyPr/>
        <a:lstStyle/>
        <a:p>
          <a:endParaRPr lang="en-US"/>
        </a:p>
      </dgm:t>
    </dgm:pt>
    <dgm:pt modelId="{C81C0A1D-7AC3-437D-B721-9195C35BBE9B}" type="sibTrans" cxnId="{FE3A7E51-3954-42F6-A974-73DBCCD7F4B2}">
      <dgm:prSet/>
      <dgm:spPr/>
      <dgm:t>
        <a:bodyPr/>
        <a:lstStyle/>
        <a:p>
          <a:endParaRPr lang="en-US"/>
        </a:p>
      </dgm:t>
    </dgm:pt>
    <dgm:pt modelId="{B7375AF7-685F-4663-A856-23EF3082A3CB}">
      <dgm:prSet/>
      <dgm:spPr/>
      <dgm:t>
        <a:bodyPr/>
        <a:lstStyle/>
        <a:p>
          <a:r>
            <a:rPr lang="en-IN" dirty="0"/>
            <a:t> If there are no significant semantic differences between new and legacy systems</a:t>
          </a:r>
          <a:endParaRPr lang="en-US" dirty="0"/>
        </a:p>
      </dgm:t>
    </dgm:pt>
    <dgm:pt modelId="{8F7F603E-AC3E-449B-B194-5D16A2CA73C2}" type="parTrans" cxnId="{C6BE7CAF-6A8C-4C6A-9257-A6602DC7171E}">
      <dgm:prSet/>
      <dgm:spPr/>
      <dgm:t>
        <a:bodyPr/>
        <a:lstStyle/>
        <a:p>
          <a:endParaRPr lang="en-US"/>
        </a:p>
      </dgm:t>
    </dgm:pt>
    <dgm:pt modelId="{CB4FC18B-DA38-4037-8678-6D9451CFD989}" type="sibTrans" cxnId="{C6BE7CAF-6A8C-4C6A-9257-A6602DC7171E}">
      <dgm:prSet/>
      <dgm:spPr/>
      <dgm:t>
        <a:bodyPr/>
        <a:lstStyle/>
        <a:p>
          <a:endParaRPr lang="en-US"/>
        </a:p>
      </dgm:t>
    </dgm:pt>
    <dgm:pt modelId="{907FA66E-FBD3-4D00-A8A1-2EB898DBF003}">
      <dgm:prSet/>
      <dgm:spPr/>
      <dgm:t>
        <a:bodyPr/>
        <a:lstStyle/>
        <a:p>
          <a:r>
            <a:rPr lang="en-IN" dirty="0"/>
            <a:t>New and legacy systems have different semantics, but still need to communicate.</a:t>
          </a:r>
        </a:p>
      </dgm:t>
    </dgm:pt>
    <dgm:pt modelId="{DDA5EB9A-CE07-4BE3-85F3-01B5D0187D57}" type="parTrans" cxnId="{989D0585-3378-4C70-859D-0B48CB476896}">
      <dgm:prSet/>
      <dgm:spPr/>
      <dgm:t>
        <a:bodyPr/>
        <a:lstStyle/>
        <a:p>
          <a:endParaRPr lang="en-IN"/>
        </a:p>
      </dgm:t>
    </dgm:pt>
    <dgm:pt modelId="{E6AC4C93-8437-4B37-A39F-F69FF502A889}" type="sibTrans" cxnId="{989D0585-3378-4C70-859D-0B48CB476896}">
      <dgm:prSet/>
      <dgm:spPr/>
      <dgm:t>
        <a:bodyPr/>
        <a:lstStyle/>
        <a:p>
          <a:endParaRPr lang="en-IN"/>
        </a:p>
      </dgm:t>
    </dgm:pt>
    <dgm:pt modelId="{1F70FACD-9F8C-4184-B0D6-EE825B855488}" type="pres">
      <dgm:prSet presAssocID="{76F767C8-C8FC-4A4F-BAEA-3316FBE4EF8E}" presName="linear" presStyleCnt="0">
        <dgm:presLayoutVars>
          <dgm:dir/>
          <dgm:animLvl val="lvl"/>
          <dgm:resizeHandles val="exact"/>
        </dgm:presLayoutVars>
      </dgm:prSet>
      <dgm:spPr/>
    </dgm:pt>
    <dgm:pt modelId="{440F7D0C-D81E-4A5D-9900-5F8A2A363275}" type="pres">
      <dgm:prSet presAssocID="{0DF8210E-B7E2-4415-8667-34A4177B6EFB}" presName="parentLin" presStyleCnt="0"/>
      <dgm:spPr/>
    </dgm:pt>
    <dgm:pt modelId="{7765DF58-E794-4804-B997-734DF5537DAC}" type="pres">
      <dgm:prSet presAssocID="{0DF8210E-B7E2-4415-8667-34A4177B6EFB}" presName="parentLeftMargin" presStyleLbl="node1" presStyleIdx="0" presStyleCnt="2"/>
      <dgm:spPr/>
    </dgm:pt>
    <dgm:pt modelId="{C212D596-3588-4F30-92C3-19C5DE39F210}" type="pres">
      <dgm:prSet presAssocID="{0DF8210E-B7E2-4415-8667-34A4177B6EFB}" presName="parentText" presStyleLbl="node1" presStyleIdx="0" presStyleCnt="2">
        <dgm:presLayoutVars>
          <dgm:chMax val="0"/>
          <dgm:bulletEnabled val="1"/>
        </dgm:presLayoutVars>
      </dgm:prSet>
      <dgm:spPr/>
    </dgm:pt>
    <dgm:pt modelId="{1711D4D8-89DA-4A73-9B17-3D88C6CB16CA}" type="pres">
      <dgm:prSet presAssocID="{0DF8210E-B7E2-4415-8667-34A4177B6EFB}" presName="negativeSpace" presStyleCnt="0"/>
      <dgm:spPr/>
    </dgm:pt>
    <dgm:pt modelId="{75A9559F-8320-46EE-BEA1-238642FC69F4}" type="pres">
      <dgm:prSet presAssocID="{0DF8210E-B7E2-4415-8667-34A4177B6EFB}" presName="childText" presStyleLbl="conFgAcc1" presStyleIdx="0" presStyleCnt="2">
        <dgm:presLayoutVars>
          <dgm:bulletEnabled val="1"/>
        </dgm:presLayoutVars>
      </dgm:prSet>
      <dgm:spPr/>
    </dgm:pt>
    <dgm:pt modelId="{95C0483F-8815-4DF6-861D-0A132AF57298}" type="pres">
      <dgm:prSet presAssocID="{28FA82CF-02BE-4101-B8EE-9CDD71EDADCC}" presName="spaceBetweenRectangles" presStyleCnt="0"/>
      <dgm:spPr/>
    </dgm:pt>
    <dgm:pt modelId="{8F789969-4D35-4F88-B5E8-D3128E96EDE3}" type="pres">
      <dgm:prSet presAssocID="{F3BEF55E-2631-4210-BE8A-453991D7C9BB}" presName="parentLin" presStyleCnt="0"/>
      <dgm:spPr/>
    </dgm:pt>
    <dgm:pt modelId="{E738E4C6-1FE4-4A15-9DE4-83F591531489}" type="pres">
      <dgm:prSet presAssocID="{F3BEF55E-2631-4210-BE8A-453991D7C9BB}" presName="parentLeftMargin" presStyleLbl="node1" presStyleIdx="0" presStyleCnt="2"/>
      <dgm:spPr/>
    </dgm:pt>
    <dgm:pt modelId="{E6900373-9C72-49F4-8936-D9395E0F5627}" type="pres">
      <dgm:prSet presAssocID="{F3BEF55E-2631-4210-BE8A-453991D7C9BB}" presName="parentText" presStyleLbl="node1" presStyleIdx="1" presStyleCnt="2">
        <dgm:presLayoutVars>
          <dgm:chMax val="0"/>
          <dgm:bulletEnabled val="1"/>
        </dgm:presLayoutVars>
      </dgm:prSet>
      <dgm:spPr/>
    </dgm:pt>
    <dgm:pt modelId="{E3B9D915-C7E0-44BE-A675-6E7C1F5D3D7E}" type="pres">
      <dgm:prSet presAssocID="{F3BEF55E-2631-4210-BE8A-453991D7C9BB}" presName="negativeSpace" presStyleCnt="0"/>
      <dgm:spPr/>
    </dgm:pt>
    <dgm:pt modelId="{85A6F011-96FF-4A72-9704-70283AE2E7BB}" type="pres">
      <dgm:prSet presAssocID="{F3BEF55E-2631-4210-BE8A-453991D7C9BB}" presName="childText" presStyleLbl="conFgAcc1" presStyleIdx="1" presStyleCnt="2">
        <dgm:presLayoutVars>
          <dgm:bulletEnabled val="1"/>
        </dgm:presLayoutVars>
      </dgm:prSet>
      <dgm:spPr/>
    </dgm:pt>
  </dgm:ptLst>
  <dgm:cxnLst>
    <dgm:cxn modelId="{09581406-3DC0-472B-8389-76180E96617A}" type="presOf" srcId="{B7375AF7-685F-4663-A856-23EF3082A3CB}" destId="{85A6F011-96FF-4A72-9704-70283AE2E7BB}" srcOrd="0" destOrd="0" presId="urn:microsoft.com/office/officeart/2005/8/layout/list1"/>
    <dgm:cxn modelId="{E0435B10-6161-462D-AC00-5829B15A1ED0}" type="presOf" srcId="{F3BEF55E-2631-4210-BE8A-453991D7C9BB}" destId="{E6900373-9C72-49F4-8936-D9395E0F5627}" srcOrd="1" destOrd="0" presId="urn:microsoft.com/office/officeart/2005/8/layout/list1"/>
    <dgm:cxn modelId="{9DF41042-E945-4BA6-BC0D-EEB0A5233A1F}" srcId="{76F767C8-C8FC-4A4F-BAEA-3316FBE4EF8E}" destId="{0DF8210E-B7E2-4415-8667-34A4177B6EFB}" srcOrd="0" destOrd="0" parTransId="{81C8AEAD-8CFD-4B08-99F3-9EDCB71BAC13}" sibTransId="{28FA82CF-02BE-4101-B8EE-9CDD71EDADCC}"/>
    <dgm:cxn modelId="{BA5F5762-AF05-4D90-9ED4-D297BCE7938E}" type="presOf" srcId="{76F767C8-C8FC-4A4F-BAEA-3316FBE4EF8E}" destId="{1F70FACD-9F8C-4184-B0D6-EE825B855488}" srcOrd="0" destOrd="0" presId="urn:microsoft.com/office/officeart/2005/8/layout/list1"/>
    <dgm:cxn modelId="{88DF1769-99BE-44BF-94D3-F96629247A35}" type="presOf" srcId="{907FA66E-FBD3-4D00-A8A1-2EB898DBF003}" destId="{75A9559F-8320-46EE-BEA1-238642FC69F4}" srcOrd="0" destOrd="1" presId="urn:microsoft.com/office/officeart/2005/8/layout/list1"/>
    <dgm:cxn modelId="{031F9C6E-4D3C-4753-8BAA-FB58E2CC215E}" srcId="{0DF8210E-B7E2-4415-8667-34A4177B6EFB}" destId="{7A98AD26-7612-4247-80B0-D84C1903CC80}" srcOrd="0" destOrd="0" parTransId="{B588E177-FA2E-4B93-B8B4-6343CF44BCFF}" sibTransId="{6C8D860C-45A0-46F2-946A-97435A13EF4A}"/>
    <dgm:cxn modelId="{FE3A7E51-3954-42F6-A974-73DBCCD7F4B2}" srcId="{76F767C8-C8FC-4A4F-BAEA-3316FBE4EF8E}" destId="{F3BEF55E-2631-4210-BE8A-453991D7C9BB}" srcOrd="1" destOrd="0" parTransId="{978A39BB-32FA-46AC-8C4E-1FF89A7E219F}" sibTransId="{C81C0A1D-7AC3-437D-B721-9195C35BBE9B}"/>
    <dgm:cxn modelId="{989D0585-3378-4C70-859D-0B48CB476896}" srcId="{0DF8210E-B7E2-4415-8667-34A4177B6EFB}" destId="{907FA66E-FBD3-4D00-A8A1-2EB898DBF003}" srcOrd="1" destOrd="0" parTransId="{DDA5EB9A-CE07-4BE3-85F3-01B5D0187D57}" sibTransId="{E6AC4C93-8437-4B37-A39F-F69FF502A889}"/>
    <dgm:cxn modelId="{C6BE7CAF-6A8C-4C6A-9257-A6602DC7171E}" srcId="{F3BEF55E-2631-4210-BE8A-453991D7C9BB}" destId="{B7375AF7-685F-4663-A856-23EF3082A3CB}" srcOrd="0" destOrd="0" parTransId="{8F7F603E-AC3E-449B-B194-5D16A2CA73C2}" sibTransId="{CB4FC18B-DA38-4037-8678-6D9451CFD989}"/>
    <dgm:cxn modelId="{B8E007BA-2987-4EB5-A98E-AA48CA99936D}" type="presOf" srcId="{0DF8210E-B7E2-4415-8667-34A4177B6EFB}" destId="{C212D596-3588-4F30-92C3-19C5DE39F210}" srcOrd="1" destOrd="0" presId="urn:microsoft.com/office/officeart/2005/8/layout/list1"/>
    <dgm:cxn modelId="{867B8DC9-D324-49D7-8C2B-CF91763E54C8}" type="presOf" srcId="{7A98AD26-7612-4247-80B0-D84C1903CC80}" destId="{75A9559F-8320-46EE-BEA1-238642FC69F4}" srcOrd="0" destOrd="0" presId="urn:microsoft.com/office/officeart/2005/8/layout/list1"/>
    <dgm:cxn modelId="{3E0738D8-3F7E-472A-B4DD-ABA5F9E6D996}" type="presOf" srcId="{F3BEF55E-2631-4210-BE8A-453991D7C9BB}" destId="{E738E4C6-1FE4-4A15-9DE4-83F591531489}" srcOrd="0" destOrd="0" presId="urn:microsoft.com/office/officeart/2005/8/layout/list1"/>
    <dgm:cxn modelId="{E8BE4EEB-C4F4-4982-90CF-D22AAD896FD2}" type="presOf" srcId="{0DF8210E-B7E2-4415-8667-34A4177B6EFB}" destId="{7765DF58-E794-4804-B997-734DF5537DAC}" srcOrd="0" destOrd="0" presId="urn:microsoft.com/office/officeart/2005/8/layout/list1"/>
    <dgm:cxn modelId="{6CCC50E2-E2E1-4F60-BAFA-86CD06DF219D}" type="presParOf" srcId="{1F70FACD-9F8C-4184-B0D6-EE825B855488}" destId="{440F7D0C-D81E-4A5D-9900-5F8A2A363275}" srcOrd="0" destOrd="0" presId="urn:microsoft.com/office/officeart/2005/8/layout/list1"/>
    <dgm:cxn modelId="{30F43DAA-69FB-419F-BB05-06B0453C7379}" type="presParOf" srcId="{440F7D0C-D81E-4A5D-9900-5F8A2A363275}" destId="{7765DF58-E794-4804-B997-734DF5537DAC}" srcOrd="0" destOrd="0" presId="urn:microsoft.com/office/officeart/2005/8/layout/list1"/>
    <dgm:cxn modelId="{AA3571DD-FEA1-4848-8B29-B4C11B29033D}" type="presParOf" srcId="{440F7D0C-D81E-4A5D-9900-5F8A2A363275}" destId="{C212D596-3588-4F30-92C3-19C5DE39F210}" srcOrd="1" destOrd="0" presId="urn:microsoft.com/office/officeart/2005/8/layout/list1"/>
    <dgm:cxn modelId="{52B4C852-574A-447E-9812-04BF3ED389BD}" type="presParOf" srcId="{1F70FACD-9F8C-4184-B0D6-EE825B855488}" destId="{1711D4D8-89DA-4A73-9B17-3D88C6CB16CA}" srcOrd="1" destOrd="0" presId="urn:microsoft.com/office/officeart/2005/8/layout/list1"/>
    <dgm:cxn modelId="{842B435B-63AC-420E-845F-A1A85A61F861}" type="presParOf" srcId="{1F70FACD-9F8C-4184-B0D6-EE825B855488}" destId="{75A9559F-8320-46EE-BEA1-238642FC69F4}" srcOrd="2" destOrd="0" presId="urn:microsoft.com/office/officeart/2005/8/layout/list1"/>
    <dgm:cxn modelId="{5E54FBD4-2E0E-466F-B655-E87796FC583F}" type="presParOf" srcId="{1F70FACD-9F8C-4184-B0D6-EE825B855488}" destId="{95C0483F-8815-4DF6-861D-0A132AF57298}" srcOrd="3" destOrd="0" presId="urn:microsoft.com/office/officeart/2005/8/layout/list1"/>
    <dgm:cxn modelId="{11B09C46-A06E-419C-A1EA-6338839AB462}" type="presParOf" srcId="{1F70FACD-9F8C-4184-B0D6-EE825B855488}" destId="{8F789969-4D35-4F88-B5E8-D3128E96EDE3}" srcOrd="4" destOrd="0" presId="urn:microsoft.com/office/officeart/2005/8/layout/list1"/>
    <dgm:cxn modelId="{9E120299-D313-4901-A6CE-143C0CAECB6B}" type="presParOf" srcId="{8F789969-4D35-4F88-B5E8-D3128E96EDE3}" destId="{E738E4C6-1FE4-4A15-9DE4-83F591531489}" srcOrd="0" destOrd="0" presId="urn:microsoft.com/office/officeart/2005/8/layout/list1"/>
    <dgm:cxn modelId="{22FE81CE-7710-47BC-AA0B-926E3A3B26F0}" type="presParOf" srcId="{8F789969-4D35-4F88-B5E8-D3128E96EDE3}" destId="{E6900373-9C72-49F4-8936-D9395E0F5627}" srcOrd="1" destOrd="0" presId="urn:microsoft.com/office/officeart/2005/8/layout/list1"/>
    <dgm:cxn modelId="{240C6098-6BAB-41AD-A05A-FE2352082AA0}" type="presParOf" srcId="{1F70FACD-9F8C-4184-B0D6-EE825B855488}" destId="{E3B9D915-C7E0-44BE-A675-6E7C1F5D3D7E}" srcOrd="5" destOrd="0" presId="urn:microsoft.com/office/officeart/2005/8/layout/list1"/>
    <dgm:cxn modelId="{37318844-F52E-4F77-AD46-6DAFB214BA3F}" type="presParOf" srcId="{1F70FACD-9F8C-4184-B0D6-EE825B855488}" destId="{85A6F011-96FF-4A72-9704-70283AE2E7BB}"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F767C8-C8FC-4A4F-BAEA-3316FBE4EF8E}" type="doc">
      <dgm:prSet loTypeId="urn:microsoft.com/office/officeart/2005/8/layout/list1" loCatId="list" qsTypeId="urn:microsoft.com/office/officeart/2005/8/quickstyle/simple4" qsCatId="simple" csTypeId="urn:microsoft.com/office/officeart/2005/8/colors/accent1_4" csCatId="accent1" phldr="1"/>
      <dgm:spPr/>
      <dgm:t>
        <a:bodyPr/>
        <a:lstStyle/>
        <a:p>
          <a:endParaRPr lang="en-US"/>
        </a:p>
      </dgm:t>
    </dgm:pt>
    <dgm:pt modelId="{0DF8210E-B7E2-4415-8667-34A4177B6EFB}">
      <dgm:prSet/>
      <dgm:spPr/>
      <dgm:t>
        <a:bodyPr/>
        <a:lstStyle/>
        <a:p>
          <a:r>
            <a:rPr lang="en-IN"/>
            <a:t>When to use this pattern</a:t>
          </a:r>
          <a:endParaRPr lang="en-US"/>
        </a:p>
      </dgm:t>
    </dgm:pt>
    <dgm:pt modelId="{81C8AEAD-8CFD-4B08-99F3-9EDCB71BAC13}" type="parTrans" cxnId="{9DF41042-E945-4BA6-BC0D-EEB0A5233A1F}">
      <dgm:prSet/>
      <dgm:spPr/>
      <dgm:t>
        <a:bodyPr/>
        <a:lstStyle/>
        <a:p>
          <a:endParaRPr lang="en-US"/>
        </a:p>
      </dgm:t>
    </dgm:pt>
    <dgm:pt modelId="{28FA82CF-02BE-4101-B8EE-9CDD71EDADCC}" type="sibTrans" cxnId="{9DF41042-E945-4BA6-BC0D-EEB0A5233A1F}">
      <dgm:prSet/>
      <dgm:spPr/>
      <dgm:t>
        <a:bodyPr/>
        <a:lstStyle/>
        <a:p>
          <a:endParaRPr lang="en-US"/>
        </a:p>
      </dgm:t>
    </dgm:pt>
    <dgm:pt modelId="{7A98AD26-7612-4247-80B0-D84C1903CC80}">
      <dgm:prSet/>
      <dgm:spPr/>
      <dgm:t>
        <a:bodyPr/>
        <a:lstStyle/>
        <a:p>
          <a:r>
            <a:rPr lang="en-IN" dirty="0"/>
            <a:t>A shared or general purpose backend service must be maintained with significant development overhead</a:t>
          </a:r>
          <a:endParaRPr lang="en-US" dirty="0"/>
        </a:p>
      </dgm:t>
    </dgm:pt>
    <dgm:pt modelId="{B588E177-FA2E-4B93-B8B4-6343CF44BCFF}" type="parTrans" cxnId="{031F9C6E-4D3C-4753-8BAA-FB58E2CC215E}">
      <dgm:prSet/>
      <dgm:spPr/>
      <dgm:t>
        <a:bodyPr/>
        <a:lstStyle/>
        <a:p>
          <a:endParaRPr lang="en-US"/>
        </a:p>
      </dgm:t>
    </dgm:pt>
    <dgm:pt modelId="{6C8D860C-45A0-46F2-946A-97435A13EF4A}" type="sibTrans" cxnId="{031F9C6E-4D3C-4753-8BAA-FB58E2CC215E}">
      <dgm:prSet/>
      <dgm:spPr/>
      <dgm:t>
        <a:bodyPr/>
        <a:lstStyle/>
        <a:p>
          <a:endParaRPr lang="en-US"/>
        </a:p>
      </dgm:t>
    </dgm:pt>
    <dgm:pt modelId="{F3BEF55E-2631-4210-BE8A-453991D7C9BB}">
      <dgm:prSet/>
      <dgm:spPr/>
      <dgm:t>
        <a:bodyPr/>
        <a:lstStyle/>
        <a:p>
          <a:r>
            <a:rPr lang="en-IN" dirty="0"/>
            <a:t>Avoid using</a:t>
          </a:r>
          <a:endParaRPr lang="en-US" dirty="0"/>
        </a:p>
      </dgm:t>
    </dgm:pt>
    <dgm:pt modelId="{978A39BB-32FA-46AC-8C4E-1FF89A7E219F}" type="parTrans" cxnId="{FE3A7E51-3954-42F6-A974-73DBCCD7F4B2}">
      <dgm:prSet/>
      <dgm:spPr/>
      <dgm:t>
        <a:bodyPr/>
        <a:lstStyle/>
        <a:p>
          <a:endParaRPr lang="en-US"/>
        </a:p>
      </dgm:t>
    </dgm:pt>
    <dgm:pt modelId="{C81C0A1D-7AC3-437D-B721-9195C35BBE9B}" type="sibTrans" cxnId="{FE3A7E51-3954-42F6-A974-73DBCCD7F4B2}">
      <dgm:prSet/>
      <dgm:spPr/>
      <dgm:t>
        <a:bodyPr/>
        <a:lstStyle/>
        <a:p>
          <a:endParaRPr lang="en-US"/>
        </a:p>
      </dgm:t>
    </dgm:pt>
    <dgm:pt modelId="{B7375AF7-685F-4663-A856-23EF3082A3CB}">
      <dgm:prSet/>
      <dgm:spPr/>
      <dgm:t>
        <a:bodyPr/>
        <a:lstStyle/>
        <a:p>
          <a:r>
            <a:rPr lang="en-IN" dirty="0"/>
            <a:t> When interfaces make the same or similar requests to the backend</a:t>
          </a:r>
          <a:endParaRPr lang="en-US" dirty="0"/>
        </a:p>
      </dgm:t>
    </dgm:pt>
    <dgm:pt modelId="{8F7F603E-AC3E-449B-B194-5D16A2CA73C2}" type="parTrans" cxnId="{C6BE7CAF-6A8C-4C6A-9257-A6602DC7171E}">
      <dgm:prSet/>
      <dgm:spPr/>
      <dgm:t>
        <a:bodyPr/>
        <a:lstStyle/>
        <a:p>
          <a:endParaRPr lang="en-US"/>
        </a:p>
      </dgm:t>
    </dgm:pt>
    <dgm:pt modelId="{CB4FC18B-DA38-4037-8678-6D9451CFD989}" type="sibTrans" cxnId="{C6BE7CAF-6A8C-4C6A-9257-A6602DC7171E}">
      <dgm:prSet/>
      <dgm:spPr/>
      <dgm:t>
        <a:bodyPr/>
        <a:lstStyle/>
        <a:p>
          <a:endParaRPr lang="en-US"/>
        </a:p>
      </dgm:t>
    </dgm:pt>
    <dgm:pt modelId="{6BFFF74F-F0FF-46E1-BDBC-36EE64EDF221}">
      <dgm:prSet/>
      <dgm:spPr/>
      <dgm:t>
        <a:bodyPr/>
        <a:lstStyle/>
        <a:p>
          <a:r>
            <a:rPr lang="en-IN" dirty="0"/>
            <a:t>When only one interface is used to interact with the backend</a:t>
          </a:r>
        </a:p>
      </dgm:t>
    </dgm:pt>
    <dgm:pt modelId="{4943406D-91FE-4E1E-AD38-9D7559781708}" type="parTrans" cxnId="{9F802EE6-E98A-443D-9543-8A5C325565CB}">
      <dgm:prSet/>
      <dgm:spPr/>
      <dgm:t>
        <a:bodyPr/>
        <a:lstStyle/>
        <a:p>
          <a:endParaRPr lang="en-IN"/>
        </a:p>
      </dgm:t>
    </dgm:pt>
    <dgm:pt modelId="{EF37DD12-D35E-47D8-B53B-CED9E8E0C04C}" type="sibTrans" cxnId="{9F802EE6-E98A-443D-9543-8A5C325565CB}">
      <dgm:prSet/>
      <dgm:spPr/>
      <dgm:t>
        <a:bodyPr/>
        <a:lstStyle/>
        <a:p>
          <a:endParaRPr lang="en-IN"/>
        </a:p>
      </dgm:t>
    </dgm:pt>
    <dgm:pt modelId="{8AF9435C-5CE1-403B-9657-E8A99250E371}">
      <dgm:prSet/>
      <dgm:spPr/>
      <dgm:t>
        <a:bodyPr/>
        <a:lstStyle/>
        <a:p>
          <a:r>
            <a:rPr lang="en-IN" dirty="0"/>
            <a:t>You want to optimize the backend for the requirements of specific client interfaces</a:t>
          </a:r>
        </a:p>
      </dgm:t>
    </dgm:pt>
    <dgm:pt modelId="{F6E99496-F37D-4F45-8CE7-3F6F03096B0A}" type="parTrans" cxnId="{3357FA72-13F0-4C53-A5C0-8068FBA246B7}">
      <dgm:prSet/>
      <dgm:spPr/>
      <dgm:t>
        <a:bodyPr/>
        <a:lstStyle/>
        <a:p>
          <a:endParaRPr lang="en-IN"/>
        </a:p>
      </dgm:t>
    </dgm:pt>
    <dgm:pt modelId="{A5C2E106-915A-42AD-B450-BEFC1C176F46}" type="sibTrans" cxnId="{3357FA72-13F0-4C53-A5C0-8068FBA246B7}">
      <dgm:prSet/>
      <dgm:spPr/>
      <dgm:t>
        <a:bodyPr/>
        <a:lstStyle/>
        <a:p>
          <a:endParaRPr lang="en-IN"/>
        </a:p>
      </dgm:t>
    </dgm:pt>
    <dgm:pt modelId="{C891155F-0CB1-4C3C-A0FC-130735B2B72C}">
      <dgm:prSet/>
      <dgm:spPr/>
      <dgm:t>
        <a:bodyPr/>
        <a:lstStyle/>
        <a:p>
          <a:r>
            <a:rPr lang="en-IN" dirty="0"/>
            <a:t>Customizations are made to a general-purpose backend to accommodate multiple interfaces</a:t>
          </a:r>
        </a:p>
      </dgm:t>
    </dgm:pt>
    <dgm:pt modelId="{EB423696-2063-46F4-81AA-5E921B1437AB}" type="parTrans" cxnId="{02D0706E-155E-430F-A5AB-0AB646531E20}">
      <dgm:prSet/>
      <dgm:spPr/>
      <dgm:t>
        <a:bodyPr/>
        <a:lstStyle/>
        <a:p>
          <a:endParaRPr lang="en-IN"/>
        </a:p>
      </dgm:t>
    </dgm:pt>
    <dgm:pt modelId="{0B2088DD-0707-483A-819C-061E4A079977}" type="sibTrans" cxnId="{02D0706E-155E-430F-A5AB-0AB646531E20}">
      <dgm:prSet/>
      <dgm:spPr/>
      <dgm:t>
        <a:bodyPr/>
        <a:lstStyle/>
        <a:p>
          <a:endParaRPr lang="en-IN"/>
        </a:p>
      </dgm:t>
    </dgm:pt>
    <dgm:pt modelId="{A22AF7E7-5552-4143-B7ED-65D455E1487E}">
      <dgm:prSet/>
      <dgm:spPr/>
      <dgm:t>
        <a:bodyPr/>
        <a:lstStyle/>
        <a:p>
          <a:r>
            <a:rPr lang="en-IN" dirty="0"/>
            <a:t>An alternative language is better suited for the backend of a different user interface</a:t>
          </a:r>
        </a:p>
      </dgm:t>
    </dgm:pt>
    <dgm:pt modelId="{7AF03399-8451-4A8A-A157-BB43DEC488F9}" type="parTrans" cxnId="{98B518E8-46A2-4A83-99BD-0ECB539A437B}">
      <dgm:prSet/>
      <dgm:spPr/>
      <dgm:t>
        <a:bodyPr/>
        <a:lstStyle/>
        <a:p>
          <a:endParaRPr lang="en-IN"/>
        </a:p>
      </dgm:t>
    </dgm:pt>
    <dgm:pt modelId="{862EFE47-5987-48ED-A2E9-6F5748C2F328}" type="sibTrans" cxnId="{98B518E8-46A2-4A83-99BD-0ECB539A437B}">
      <dgm:prSet/>
      <dgm:spPr/>
      <dgm:t>
        <a:bodyPr/>
        <a:lstStyle/>
        <a:p>
          <a:endParaRPr lang="en-IN"/>
        </a:p>
      </dgm:t>
    </dgm:pt>
    <dgm:pt modelId="{6C4DC4F6-18D6-4774-8911-C99E69965B1F}" type="pres">
      <dgm:prSet presAssocID="{76F767C8-C8FC-4A4F-BAEA-3316FBE4EF8E}" presName="linear" presStyleCnt="0">
        <dgm:presLayoutVars>
          <dgm:dir/>
          <dgm:animLvl val="lvl"/>
          <dgm:resizeHandles val="exact"/>
        </dgm:presLayoutVars>
      </dgm:prSet>
      <dgm:spPr/>
    </dgm:pt>
    <dgm:pt modelId="{1E95D4CC-9FF6-4A7A-A3BA-C4E0404838D4}" type="pres">
      <dgm:prSet presAssocID="{0DF8210E-B7E2-4415-8667-34A4177B6EFB}" presName="parentLin" presStyleCnt="0"/>
      <dgm:spPr/>
    </dgm:pt>
    <dgm:pt modelId="{BE4D3BDD-7F96-426E-BAB7-9594205C233D}" type="pres">
      <dgm:prSet presAssocID="{0DF8210E-B7E2-4415-8667-34A4177B6EFB}" presName="parentLeftMargin" presStyleLbl="node1" presStyleIdx="0" presStyleCnt="2"/>
      <dgm:spPr/>
    </dgm:pt>
    <dgm:pt modelId="{0FE15979-8F08-4359-8D7C-9882EBA0C357}" type="pres">
      <dgm:prSet presAssocID="{0DF8210E-B7E2-4415-8667-34A4177B6EFB}" presName="parentText" presStyleLbl="node1" presStyleIdx="0" presStyleCnt="2">
        <dgm:presLayoutVars>
          <dgm:chMax val="0"/>
          <dgm:bulletEnabled val="1"/>
        </dgm:presLayoutVars>
      </dgm:prSet>
      <dgm:spPr/>
    </dgm:pt>
    <dgm:pt modelId="{6B4A0DEE-1C65-4180-A7AE-29FED75EDEA4}" type="pres">
      <dgm:prSet presAssocID="{0DF8210E-B7E2-4415-8667-34A4177B6EFB}" presName="negativeSpace" presStyleCnt="0"/>
      <dgm:spPr/>
    </dgm:pt>
    <dgm:pt modelId="{BD8FF0E8-DF7E-4A2D-A0B5-A6024927DA57}" type="pres">
      <dgm:prSet presAssocID="{0DF8210E-B7E2-4415-8667-34A4177B6EFB}" presName="childText" presStyleLbl="conFgAcc1" presStyleIdx="0" presStyleCnt="2">
        <dgm:presLayoutVars>
          <dgm:bulletEnabled val="1"/>
        </dgm:presLayoutVars>
      </dgm:prSet>
      <dgm:spPr/>
    </dgm:pt>
    <dgm:pt modelId="{1ADA2C3F-6557-479B-BCD9-0E52253A9EC4}" type="pres">
      <dgm:prSet presAssocID="{28FA82CF-02BE-4101-B8EE-9CDD71EDADCC}" presName="spaceBetweenRectangles" presStyleCnt="0"/>
      <dgm:spPr/>
    </dgm:pt>
    <dgm:pt modelId="{E2519AAC-C755-4AA3-AEFD-E2F2B4BECEC8}" type="pres">
      <dgm:prSet presAssocID="{F3BEF55E-2631-4210-BE8A-453991D7C9BB}" presName="parentLin" presStyleCnt="0"/>
      <dgm:spPr/>
    </dgm:pt>
    <dgm:pt modelId="{B3AE7757-8ADD-4483-9D56-46D109A0F023}" type="pres">
      <dgm:prSet presAssocID="{F3BEF55E-2631-4210-BE8A-453991D7C9BB}" presName="parentLeftMargin" presStyleLbl="node1" presStyleIdx="0" presStyleCnt="2"/>
      <dgm:spPr/>
    </dgm:pt>
    <dgm:pt modelId="{5ED88A5A-DC74-451C-AC6B-830A46ACA37B}" type="pres">
      <dgm:prSet presAssocID="{F3BEF55E-2631-4210-BE8A-453991D7C9BB}" presName="parentText" presStyleLbl="node1" presStyleIdx="1" presStyleCnt="2">
        <dgm:presLayoutVars>
          <dgm:chMax val="0"/>
          <dgm:bulletEnabled val="1"/>
        </dgm:presLayoutVars>
      </dgm:prSet>
      <dgm:spPr/>
    </dgm:pt>
    <dgm:pt modelId="{3D90C75C-97EF-4ECD-A2F6-B2170F1B8D29}" type="pres">
      <dgm:prSet presAssocID="{F3BEF55E-2631-4210-BE8A-453991D7C9BB}" presName="negativeSpace" presStyleCnt="0"/>
      <dgm:spPr/>
    </dgm:pt>
    <dgm:pt modelId="{839C0DDD-17AF-46FB-A424-F7E36D4145D7}" type="pres">
      <dgm:prSet presAssocID="{F3BEF55E-2631-4210-BE8A-453991D7C9BB}" presName="childText" presStyleLbl="conFgAcc1" presStyleIdx="1" presStyleCnt="2">
        <dgm:presLayoutVars>
          <dgm:bulletEnabled val="1"/>
        </dgm:presLayoutVars>
      </dgm:prSet>
      <dgm:spPr/>
    </dgm:pt>
  </dgm:ptLst>
  <dgm:cxnLst>
    <dgm:cxn modelId="{BE5E1C12-1396-4528-A752-59E37D86ACDF}" type="presOf" srcId="{F3BEF55E-2631-4210-BE8A-453991D7C9BB}" destId="{B3AE7757-8ADD-4483-9D56-46D109A0F023}" srcOrd="0" destOrd="0" presId="urn:microsoft.com/office/officeart/2005/8/layout/list1"/>
    <dgm:cxn modelId="{FC4F2B28-C410-4234-8654-03FAAE75777A}" type="presOf" srcId="{A22AF7E7-5552-4143-B7ED-65D455E1487E}" destId="{BD8FF0E8-DF7E-4A2D-A0B5-A6024927DA57}" srcOrd="0" destOrd="3" presId="urn:microsoft.com/office/officeart/2005/8/layout/list1"/>
    <dgm:cxn modelId="{04136137-12A2-4667-B6EC-71FDB198691F}" type="presOf" srcId="{8AF9435C-5CE1-403B-9657-E8A99250E371}" destId="{BD8FF0E8-DF7E-4A2D-A0B5-A6024927DA57}" srcOrd="0" destOrd="1" presId="urn:microsoft.com/office/officeart/2005/8/layout/list1"/>
    <dgm:cxn modelId="{6D01FE3E-BD5E-49E0-84B8-E2321AF36B3C}" type="presOf" srcId="{76F767C8-C8FC-4A4F-BAEA-3316FBE4EF8E}" destId="{6C4DC4F6-18D6-4774-8911-C99E69965B1F}" srcOrd="0" destOrd="0" presId="urn:microsoft.com/office/officeart/2005/8/layout/list1"/>
    <dgm:cxn modelId="{9DF41042-E945-4BA6-BC0D-EEB0A5233A1F}" srcId="{76F767C8-C8FC-4A4F-BAEA-3316FBE4EF8E}" destId="{0DF8210E-B7E2-4415-8667-34A4177B6EFB}" srcOrd="0" destOrd="0" parTransId="{81C8AEAD-8CFD-4B08-99F3-9EDCB71BAC13}" sibTransId="{28FA82CF-02BE-4101-B8EE-9CDD71EDADCC}"/>
    <dgm:cxn modelId="{02D0706E-155E-430F-A5AB-0AB646531E20}" srcId="{0DF8210E-B7E2-4415-8667-34A4177B6EFB}" destId="{C891155F-0CB1-4C3C-A0FC-130735B2B72C}" srcOrd="2" destOrd="0" parTransId="{EB423696-2063-46F4-81AA-5E921B1437AB}" sibTransId="{0B2088DD-0707-483A-819C-061E4A079977}"/>
    <dgm:cxn modelId="{031F9C6E-4D3C-4753-8BAA-FB58E2CC215E}" srcId="{0DF8210E-B7E2-4415-8667-34A4177B6EFB}" destId="{7A98AD26-7612-4247-80B0-D84C1903CC80}" srcOrd="0" destOrd="0" parTransId="{B588E177-FA2E-4B93-B8B4-6343CF44BCFF}" sibTransId="{6C8D860C-45A0-46F2-946A-97435A13EF4A}"/>
    <dgm:cxn modelId="{FE3A7E51-3954-42F6-A974-73DBCCD7F4B2}" srcId="{76F767C8-C8FC-4A4F-BAEA-3316FBE4EF8E}" destId="{F3BEF55E-2631-4210-BE8A-453991D7C9BB}" srcOrd="1" destOrd="0" parTransId="{978A39BB-32FA-46AC-8C4E-1FF89A7E219F}" sibTransId="{C81C0A1D-7AC3-437D-B721-9195C35BBE9B}"/>
    <dgm:cxn modelId="{3357FA72-13F0-4C53-A5C0-8068FBA246B7}" srcId="{0DF8210E-B7E2-4415-8667-34A4177B6EFB}" destId="{8AF9435C-5CE1-403B-9657-E8A99250E371}" srcOrd="1" destOrd="0" parTransId="{F6E99496-F37D-4F45-8CE7-3F6F03096B0A}" sibTransId="{A5C2E106-915A-42AD-B450-BEFC1C176F46}"/>
    <dgm:cxn modelId="{FE415B7C-129B-46BD-B7F5-A51593FC6B50}" type="presOf" srcId="{7A98AD26-7612-4247-80B0-D84C1903CC80}" destId="{BD8FF0E8-DF7E-4A2D-A0B5-A6024927DA57}" srcOrd="0" destOrd="0" presId="urn:microsoft.com/office/officeart/2005/8/layout/list1"/>
    <dgm:cxn modelId="{CE19C58D-0B35-4623-960F-167D56AC0DD3}" type="presOf" srcId="{C891155F-0CB1-4C3C-A0FC-130735B2B72C}" destId="{BD8FF0E8-DF7E-4A2D-A0B5-A6024927DA57}" srcOrd="0" destOrd="2" presId="urn:microsoft.com/office/officeart/2005/8/layout/list1"/>
    <dgm:cxn modelId="{C6BE7CAF-6A8C-4C6A-9257-A6602DC7171E}" srcId="{F3BEF55E-2631-4210-BE8A-453991D7C9BB}" destId="{B7375AF7-685F-4663-A856-23EF3082A3CB}" srcOrd="0" destOrd="0" parTransId="{8F7F603E-AC3E-449B-B194-5D16A2CA73C2}" sibTransId="{CB4FC18B-DA38-4037-8678-6D9451CFD989}"/>
    <dgm:cxn modelId="{28A9B0B7-C5DF-490C-8765-98AD524CC6F8}" type="presOf" srcId="{0DF8210E-B7E2-4415-8667-34A4177B6EFB}" destId="{0FE15979-8F08-4359-8D7C-9882EBA0C357}" srcOrd="1" destOrd="0" presId="urn:microsoft.com/office/officeart/2005/8/layout/list1"/>
    <dgm:cxn modelId="{D8AD45BF-F33C-49D9-BF71-D2C8D52C444A}" type="presOf" srcId="{B7375AF7-685F-4663-A856-23EF3082A3CB}" destId="{839C0DDD-17AF-46FB-A424-F7E36D4145D7}" srcOrd="0" destOrd="0" presId="urn:microsoft.com/office/officeart/2005/8/layout/list1"/>
    <dgm:cxn modelId="{4E32F7CB-4520-4A80-A86A-CB8DDF6B355D}" type="presOf" srcId="{F3BEF55E-2631-4210-BE8A-453991D7C9BB}" destId="{5ED88A5A-DC74-451C-AC6B-830A46ACA37B}" srcOrd="1" destOrd="0" presId="urn:microsoft.com/office/officeart/2005/8/layout/list1"/>
    <dgm:cxn modelId="{B038FBDD-6C94-45C7-882B-85BAA13114CC}" type="presOf" srcId="{6BFFF74F-F0FF-46E1-BDBC-36EE64EDF221}" destId="{839C0DDD-17AF-46FB-A424-F7E36D4145D7}" srcOrd="0" destOrd="1" presId="urn:microsoft.com/office/officeart/2005/8/layout/list1"/>
    <dgm:cxn modelId="{9F802EE6-E98A-443D-9543-8A5C325565CB}" srcId="{F3BEF55E-2631-4210-BE8A-453991D7C9BB}" destId="{6BFFF74F-F0FF-46E1-BDBC-36EE64EDF221}" srcOrd="1" destOrd="0" parTransId="{4943406D-91FE-4E1E-AD38-9D7559781708}" sibTransId="{EF37DD12-D35E-47D8-B53B-CED9E8E0C04C}"/>
    <dgm:cxn modelId="{98B518E8-46A2-4A83-99BD-0ECB539A437B}" srcId="{0DF8210E-B7E2-4415-8667-34A4177B6EFB}" destId="{A22AF7E7-5552-4143-B7ED-65D455E1487E}" srcOrd="3" destOrd="0" parTransId="{7AF03399-8451-4A8A-A157-BB43DEC488F9}" sibTransId="{862EFE47-5987-48ED-A2E9-6F5748C2F328}"/>
    <dgm:cxn modelId="{883C6EF4-32A9-4CD8-AF2D-05E6297C65F7}" type="presOf" srcId="{0DF8210E-B7E2-4415-8667-34A4177B6EFB}" destId="{BE4D3BDD-7F96-426E-BAB7-9594205C233D}" srcOrd="0" destOrd="0" presId="urn:microsoft.com/office/officeart/2005/8/layout/list1"/>
    <dgm:cxn modelId="{14BD70D8-B34A-45BB-9AB3-325635540A32}" type="presParOf" srcId="{6C4DC4F6-18D6-4774-8911-C99E69965B1F}" destId="{1E95D4CC-9FF6-4A7A-A3BA-C4E0404838D4}" srcOrd="0" destOrd="0" presId="urn:microsoft.com/office/officeart/2005/8/layout/list1"/>
    <dgm:cxn modelId="{21A57A39-0C59-45D9-8FEF-DD1803F3BD81}" type="presParOf" srcId="{1E95D4CC-9FF6-4A7A-A3BA-C4E0404838D4}" destId="{BE4D3BDD-7F96-426E-BAB7-9594205C233D}" srcOrd="0" destOrd="0" presId="urn:microsoft.com/office/officeart/2005/8/layout/list1"/>
    <dgm:cxn modelId="{351FB38E-D50B-4E01-A61A-8C8A04D9C1A5}" type="presParOf" srcId="{1E95D4CC-9FF6-4A7A-A3BA-C4E0404838D4}" destId="{0FE15979-8F08-4359-8D7C-9882EBA0C357}" srcOrd="1" destOrd="0" presId="urn:microsoft.com/office/officeart/2005/8/layout/list1"/>
    <dgm:cxn modelId="{AA855C03-7E8B-45B4-8000-FFA15C7175B3}" type="presParOf" srcId="{6C4DC4F6-18D6-4774-8911-C99E69965B1F}" destId="{6B4A0DEE-1C65-4180-A7AE-29FED75EDEA4}" srcOrd="1" destOrd="0" presId="urn:microsoft.com/office/officeart/2005/8/layout/list1"/>
    <dgm:cxn modelId="{9765342C-282D-4FA3-A77D-85800DF110D0}" type="presParOf" srcId="{6C4DC4F6-18D6-4774-8911-C99E69965B1F}" destId="{BD8FF0E8-DF7E-4A2D-A0B5-A6024927DA57}" srcOrd="2" destOrd="0" presId="urn:microsoft.com/office/officeart/2005/8/layout/list1"/>
    <dgm:cxn modelId="{320C22E9-2646-4A6E-ADD6-E650BD6BA610}" type="presParOf" srcId="{6C4DC4F6-18D6-4774-8911-C99E69965B1F}" destId="{1ADA2C3F-6557-479B-BCD9-0E52253A9EC4}" srcOrd="3" destOrd="0" presId="urn:microsoft.com/office/officeart/2005/8/layout/list1"/>
    <dgm:cxn modelId="{F44E139A-CCEC-4D3C-8637-37229C8CA904}" type="presParOf" srcId="{6C4DC4F6-18D6-4774-8911-C99E69965B1F}" destId="{E2519AAC-C755-4AA3-AEFD-E2F2B4BECEC8}" srcOrd="4" destOrd="0" presId="urn:microsoft.com/office/officeart/2005/8/layout/list1"/>
    <dgm:cxn modelId="{20A13F7F-8DE0-4E32-8A16-1C43C4B788F2}" type="presParOf" srcId="{E2519AAC-C755-4AA3-AEFD-E2F2B4BECEC8}" destId="{B3AE7757-8ADD-4483-9D56-46D109A0F023}" srcOrd="0" destOrd="0" presId="urn:microsoft.com/office/officeart/2005/8/layout/list1"/>
    <dgm:cxn modelId="{F2EF4828-C6CF-4623-8FE7-DA3BAF14C2B5}" type="presParOf" srcId="{E2519AAC-C755-4AA3-AEFD-E2F2B4BECEC8}" destId="{5ED88A5A-DC74-451C-AC6B-830A46ACA37B}" srcOrd="1" destOrd="0" presId="urn:microsoft.com/office/officeart/2005/8/layout/list1"/>
    <dgm:cxn modelId="{683E307B-7D6A-4B34-BC2A-63F01B117BCE}" type="presParOf" srcId="{6C4DC4F6-18D6-4774-8911-C99E69965B1F}" destId="{3D90C75C-97EF-4ECD-A2F6-B2170F1B8D29}" srcOrd="5" destOrd="0" presId="urn:microsoft.com/office/officeart/2005/8/layout/list1"/>
    <dgm:cxn modelId="{FBBF0F38-D362-4FA3-B1F6-78F1C8438441}" type="presParOf" srcId="{6C4DC4F6-18D6-4774-8911-C99E69965B1F}" destId="{839C0DDD-17AF-46FB-A424-F7E36D4145D7}"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F767C8-C8FC-4A4F-BAEA-3316FBE4EF8E}" type="doc">
      <dgm:prSet loTypeId="urn:microsoft.com/office/officeart/2005/8/layout/list1" loCatId="list" qsTypeId="urn:microsoft.com/office/officeart/2005/8/quickstyle/simple4" qsCatId="simple" csTypeId="urn:microsoft.com/office/officeart/2005/8/colors/accent1_4" csCatId="accent1" phldr="1"/>
      <dgm:spPr/>
      <dgm:t>
        <a:bodyPr/>
        <a:lstStyle/>
        <a:p>
          <a:endParaRPr lang="en-US"/>
        </a:p>
      </dgm:t>
    </dgm:pt>
    <dgm:pt modelId="{0DF8210E-B7E2-4415-8667-34A4177B6EFB}">
      <dgm:prSet custT="1"/>
      <dgm:spPr/>
      <dgm:t>
        <a:bodyPr spcFirstLastPara="0" vert="horz" wrap="square" lIns="192876" tIns="0" rIns="192876" bIns="0" numCol="1" spcCol="1270" anchor="ctr" anchorCtr="0"/>
        <a:lstStyle/>
        <a:p>
          <a:pPr marL="0" lvl="0" indent="0" algn="l" defTabSz="889000">
            <a:lnSpc>
              <a:spcPct val="90000"/>
            </a:lnSpc>
            <a:spcBef>
              <a:spcPct val="0"/>
            </a:spcBef>
            <a:spcAft>
              <a:spcPct val="35000"/>
            </a:spcAft>
            <a:buNone/>
          </a:pPr>
          <a:r>
            <a:rPr lang="en-IN" sz="2000" kern="1200">
              <a:latin typeface="Calibri" panose="020F0502020204030204"/>
              <a:ea typeface="+mn-ea"/>
              <a:cs typeface="+mn-cs"/>
            </a:rPr>
            <a:t>When to use this pattern</a:t>
          </a:r>
          <a:endParaRPr lang="en-US" sz="2000" kern="1200">
            <a:latin typeface="Calibri" panose="020F0502020204030204"/>
            <a:ea typeface="+mn-ea"/>
            <a:cs typeface="+mn-cs"/>
          </a:endParaRPr>
        </a:p>
      </dgm:t>
    </dgm:pt>
    <dgm:pt modelId="{81C8AEAD-8CFD-4B08-99F3-9EDCB71BAC13}" type="parTrans" cxnId="{9DF41042-E945-4BA6-BC0D-EEB0A5233A1F}">
      <dgm:prSet/>
      <dgm:spPr/>
      <dgm:t>
        <a:bodyPr/>
        <a:lstStyle/>
        <a:p>
          <a:endParaRPr lang="en-US"/>
        </a:p>
      </dgm:t>
    </dgm:pt>
    <dgm:pt modelId="{28FA82CF-02BE-4101-B8EE-9CDD71EDADCC}" type="sibTrans" cxnId="{9DF41042-E945-4BA6-BC0D-EEB0A5233A1F}">
      <dgm:prSet/>
      <dgm:spPr/>
      <dgm:t>
        <a:bodyPr/>
        <a:lstStyle/>
        <a:p>
          <a:endParaRPr lang="en-US"/>
        </a:p>
      </dgm:t>
    </dgm:pt>
    <dgm:pt modelId="{7A98AD26-7612-4247-80B0-D84C1903CC80}">
      <dgm:prSet/>
      <dgm:spPr/>
      <dgm:t>
        <a:bodyPr/>
        <a:lstStyle/>
        <a:p>
          <a:r>
            <a:rPr lang="en-IN" dirty="0"/>
            <a:t>Isolate resources used to consume a set of backend services</a:t>
          </a:r>
          <a:endParaRPr lang="en-US" dirty="0"/>
        </a:p>
      </dgm:t>
    </dgm:pt>
    <dgm:pt modelId="{B588E177-FA2E-4B93-B8B4-6343CF44BCFF}" type="parTrans" cxnId="{031F9C6E-4D3C-4753-8BAA-FB58E2CC215E}">
      <dgm:prSet/>
      <dgm:spPr/>
      <dgm:t>
        <a:bodyPr/>
        <a:lstStyle/>
        <a:p>
          <a:endParaRPr lang="en-US"/>
        </a:p>
      </dgm:t>
    </dgm:pt>
    <dgm:pt modelId="{6C8D860C-45A0-46F2-946A-97435A13EF4A}" type="sibTrans" cxnId="{031F9C6E-4D3C-4753-8BAA-FB58E2CC215E}">
      <dgm:prSet/>
      <dgm:spPr/>
      <dgm:t>
        <a:bodyPr/>
        <a:lstStyle/>
        <a:p>
          <a:endParaRPr lang="en-US"/>
        </a:p>
      </dgm:t>
    </dgm:pt>
    <dgm:pt modelId="{F3BEF55E-2631-4210-BE8A-453991D7C9BB}">
      <dgm:prSet custT="1"/>
      <dgm:spPr/>
      <dgm:t>
        <a:bodyPr spcFirstLastPara="0" vert="horz" wrap="square" lIns="192876" tIns="0" rIns="192876" bIns="0" numCol="1" spcCol="1270" anchor="ctr" anchorCtr="0"/>
        <a:lstStyle/>
        <a:p>
          <a:pPr marL="0" lvl="0" indent="0" algn="l" defTabSz="889000">
            <a:lnSpc>
              <a:spcPct val="90000"/>
            </a:lnSpc>
            <a:spcBef>
              <a:spcPct val="0"/>
            </a:spcBef>
            <a:spcAft>
              <a:spcPct val="35000"/>
            </a:spcAft>
            <a:buNone/>
          </a:pPr>
          <a:r>
            <a:rPr lang="en-IN" sz="2000" kern="1200">
              <a:latin typeface="Calibri" panose="020F0502020204030204"/>
              <a:ea typeface="+mn-ea"/>
              <a:cs typeface="+mn-cs"/>
            </a:rPr>
            <a:t>Avoid using</a:t>
          </a:r>
          <a:endParaRPr lang="en-US" sz="2000" kern="1200" dirty="0">
            <a:latin typeface="Calibri" panose="020F0502020204030204"/>
            <a:ea typeface="+mn-ea"/>
            <a:cs typeface="+mn-cs"/>
          </a:endParaRPr>
        </a:p>
      </dgm:t>
    </dgm:pt>
    <dgm:pt modelId="{978A39BB-32FA-46AC-8C4E-1FF89A7E219F}" type="parTrans" cxnId="{FE3A7E51-3954-42F6-A974-73DBCCD7F4B2}">
      <dgm:prSet/>
      <dgm:spPr/>
      <dgm:t>
        <a:bodyPr/>
        <a:lstStyle/>
        <a:p>
          <a:endParaRPr lang="en-US"/>
        </a:p>
      </dgm:t>
    </dgm:pt>
    <dgm:pt modelId="{C81C0A1D-7AC3-437D-B721-9195C35BBE9B}" type="sibTrans" cxnId="{FE3A7E51-3954-42F6-A974-73DBCCD7F4B2}">
      <dgm:prSet/>
      <dgm:spPr/>
      <dgm:t>
        <a:bodyPr/>
        <a:lstStyle/>
        <a:p>
          <a:endParaRPr lang="en-US"/>
        </a:p>
      </dgm:t>
    </dgm:pt>
    <dgm:pt modelId="{B7375AF7-685F-4663-A856-23EF3082A3CB}">
      <dgm:prSet/>
      <dgm:spPr/>
      <dgm:t>
        <a:bodyPr/>
        <a:lstStyle/>
        <a:p>
          <a:r>
            <a:rPr lang="en-IN" dirty="0"/>
            <a:t>Less efficient use of resources may not be acceptable in the project.</a:t>
          </a:r>
          <a:endParaRPr lang="en-US" dirty="0"/>
        </a:p>
      </dgm:t>
    </dgm:pt>
    <dgm:pt modelId="{8F7F603E-AC3E-449B-B194-5D16A2CA73C2}" type="parTrans" cxnId="{C6BE7CAF-6A8C-4C6A-9257-A6602DC7171E}">
      <dgm:prSet/>
      <dgm:spPr/>
      <dgm:t>
        <a:bodyPr/>
        <a:lstStyle/>
        <a:p>
          <a:endParaRPr lang="en-US"/>
        </a:p>
      </dgm:t>
    </dgm:pt>
    <dgm:pt modelId="{CB4FC18B-DA38-4037-8678-6D9451CFD989}" type="sibTrans" cxnId="{C6BE7CAF-6A8C-4C6A-9257-A6602DC7171E}">
      <dgm:prSet/>
      <dgm:spPr/>
      <dgm:t>
        <a:bodyPr/>
        <a:lstStyle/>
        <a:p>
          <a:endParaRPr lang="en-US"/>
        </a:p>
      </dgm:t>
    </dgm:pt>
    <dgm:pt modelId="{287B1740-1942-4720-982C-3B2B14CD983E}">
      <dgm:prSet/>
      <dgm:spPr/>
      <dgm:t>
        <a:bodyPr/>
        <a:lstStyle/>
        <a:p>
          <a:r>
            <a:rPr lang="en-IN" dirty="0"/>
            <a:t>Isolate critical consumers from standard consumers.</a:t>
          </a:r>
        </a:p>
      </dgm:t>
    </dgm:pt>
    <dgm:pt modelId="{1DC77E3F-8DD6-47EA-92E6-A788B980C051}" type="parTrans" cxnId="{5F1FA0B2-E6AF-4CE8-90E2-A1E60F8674E8}">
      <dgm:prSet/>
      <dgm:spPr/>
      <dgm:t>
        <a:bodyPr/>
        <a:lstStyle/>
        <a:p>
          <a:endParaRPr lang="en-IN"/>
        </a:p>
      </dgm:t>
    </dgm:pt>
    <dgm:pt modelId="{C7D6B989-32F0-42BB-976F-AB9E74428A9F}" type="sibTrans" cxnId="{5F1FA0B2-E6AF-4CE8-90E2-A1E60F8674E8}">
      <dgm:prSet/>
      <dgm:spPr/>
      <dgm:t>
        <a:bodyPr/>
        <a:lstStyle/>
        <a:p>
          <a:endParaRPr lang="en-IN"/>
        </a:p>
      </dgm:t>
    </dgm:pt>
    <dgm:pt modelId="{DFF07257-2ADB-4C08-B538-0169B24A432E}">
      <dgm:prSet/>
      <dgm:spPr/>
      <dgm:t>
        <a:bodyPr/>
        <a:lstStyle/>
        <a:p>
          <a:r>
            <a:rPr lang="en-IN" dirty="0"/>
            <a:t>Protect the application from cascading failures</a:t>
          </a:r>
        </a:p>
      </dgm:t>
    </dgm:pt>
    <dgm:pt modelId="{9A15768E-7FE4-45E2-9726-3BD0333DA390}" type="parTrans" cxnId="{EF9FF202-0DBF-4496-B2B4-3C863BBB603E}">
      <dgm:prSet/>
      <dgm:spPr/>
      <dgm:t>
        <a:bodyPr/>
        <a:lstStyle/>
        <a:p>
          <a:endParaRPr lang="en-IN"/>
        </a:p>
      </dgm:t>
    </dgm:pt>
    <dgm:pt modelId="{17BB01C0-F7C2-4A01-81D7-BC5DC6B6D763}" type="sibTrans" cxnId="{EF9FF202-0DBF-4496-B2B4-3C863BBB603E}">
      <dgm:prSet/>
      <dgm:spPr/>
      <dgm:t>
        <a:bodyPr/>
        <a:lstStyle/>
        <a:p>
          <a:endParaRPr lang="en-IN"/>
        </a:p>
      </dgm:t>
    </dgm:pt>
    <dgm:pt modelId="{7C14DA39-54DF-4AA1-80B3-48E39506F902}">
      <dgm:prSet/>
      <dgm:spPr/>
      <dgm:t>
        <a:bodyPr/>
        <a:lstStyle/>
        <a:p>
          <a:r>
            <a:rPr lang="en-IN" dirty="0"/>
            <a:t>The added complexity is not necessary</a:t>
          </a:r>
        </a:p>
      </dgm:t>
    </dgm:pt>
    <dgm:pt modelId="{82E844E2-1C1D-45FB-8126-6BDDB25FD4E9}" type="parTrans" cxnId="{988D8F93-9971-496C-ACE9-3EF14017BF7D}">
      <dgm:prSet/>
      <dgm:spPr/>
      <dgm:t>
        <a:bodyPr/>
        <a:lstStyle/>
        <a:p>
          <a:endParaRPr lang="en-IN"/>
        </a:p>
      </dgm:t>
    </dgm:pt>
    <dgm:pt modelId="{526F73B8-90FA-4994-AFE0-959AB839A947}" type="sibTrans" cxnId="{988D8F93-9971-496C-ACE9-3EF14017BF7D}">
      <dgm:prSet/>
      <dgm:spPr/>
      <dgm:t>
        <a:bodyPr/>
        <a:lstStyle/>
        <a:p>
          <a:endParaRPr lang="en-IN"/>
        </a:p>
      </dgm:t>
    </dgm:pt>
    <dgm:pt modelId="{E5C4CA48-BAFC-4E24-9338-48FEDA643E40}" type="pres">
      <dgm:prSet presAssocID="{76F767C8-C8FC-4A4F-BAEA-3316FBE4EF8E}" presName="linear" presStyleCnt="0">
        <dgm:presLayoutVars>
          <dgm:dir/>
          <dgm:animLvl val="lvl"/>
          <dgm:resizeHandles val="exact"/>
        </dgm:presLayoutVars>
      </dgm:prSet>
      <dgm:spPr/>
    </dgm:pt>
    <dgm:pt modelId="{21499F67-41E4-4CCA-B5CB-F4A2F2119D1F}" type="pres">
      <dgm:prSet presAssocID="{0DF8210E-B7E2-4415-8667-34A4177B6EFB}" presName="parentLin" presStyleCnt="0"/>
      <dgm:spPr/>
    </dgm:pt>
    <dgm:pt modelId="{5574AEEE-67FB-4A00-8CC6-B9A34C6C26E5}" type="pres">
      <dgm:prSet presAssocID="{0DF8210E-B7E2-4415-8667-34A4177B6EFB}" presName="parentLeftMargin" presStyleLbl="node1" presStyleIdx="0" presStyleCnt="2"/>
      <dgm:spPr/>
    </dgm:pt>
    <dgm:pt modelId="{C6338252-D113-4011-A490-6001E4DC21E1}" type="pres">
      <dgm:prSet presAssocID="{0DF8210E-B7E2-4415-8667-34A4177B6EFB}" presName="parentText" presStyleLbl="node1" presStyleIdx="0" presStyleCnt="2">
        <dgm:presLayoutVars>
          <dgm:chMax val="0"/>
          <dgm:bulletEnabled val="1"/>
        </dgm:presLayoutVars>
      </dgm:prSet>
      <dgm:spPr>
        <a:xfrm>
          <a:off x="364489" y="70797"/>
          <a:ext cx="5102859" cy="590400"/>
        </a:xfrm>
        <a:prstGeom prst="roundRect">
          <a:avLst/>
        </a:prstGeom>
      </dgm:spPr>
    </dgm:pt>
    <dgm:pt modelId="{DC2E4D93-2368-48AE-AED7-E73DE7C11FAC}" type="pres">
      <dgm:prSet presAssocID="{0DF8210E-B7E2-4415-8667-34A4177B6EFB}" presName="negativeSpace" presStyleCnt="0"/>
      <dgm:spPr/>
    </dgm:pt>
    <dgm:pt modelId="{AF3B6A48-5091-4CBB-AC57-A2496AAEEBAB}" type="pres">
      <dgm:prSet presAssocID="{0DF8210E-B7E2-4415-8667-34A4177B6EFB}" presName="childText" presStyleLbl="conFgAcc1" presStyleIdx="0" presStyleCnt="2">
        <dgm:presLayoutVars>
          <dgm:bulletEnabled val="1"/>
        </dgm:presLayoutVars>
      </dgm:prSet>
      <dgm:spPr/>
    </dgm:pt>
    <dgm:pt modelId="{E75E4CB2-9DDE-4D80-8B49-82FC041BA209}" type="pres">
      <dgm:prSet presAssocID="{28FA82CF-02BE-4101-B8EE-9CDD71EDADCC}" presName="spaceBetweenRectangles" presStyleCnt="0"/>
      <dgm:spPr/>
    </dgm:pt>
    <dgm:pt modelId="{E2138EFE-417D-493C-9B0F-F0F6047A3200}" type="pres">
      <dgm:prSet presAssocID="{F3BEF55E-2631-4210-BE8A-453991D7C9BB}" presName="parentLin" presStyleCnt="0"/>
      <dgm:spPr/>
    </dgm:pt>
    <dgm:pt modelId="{D801AADD-58BA-4B7C-A923-33CDD5A54D7A}" type="pres">
      <dgm:prSet presAssocID="{F3BEF55E-2631-4210-BE8A-453991D7C9BB}" presName="parentLeftMargin" presStyleLbl="node1" presStyleIdx="0" presStyleCnt="2"/>
      <dgm:spPr/>
    </dgm:pt>
    <dgm:pt modelId="{5F42DD40-9239-4E95-8213-3A21BE8FA170}" type="pres">
      <dgm:prSet presAssocID="{F3BEF55E-2631-4210-BE8A-453991D7C9BB}" presName="parentText" presStyleLbl="node1" presStyleIdx="1" presStyleCnt="2">
        <dgm:presLayoutVars>
          <dgm:chMax val="0"/>
          <dgm:bulletEnabled val="1"/>
        </dgm:presLayoutVars>
      </dgm:prSet>
      <dgm:spPr>
        <a:xfrm>
          <a:off x="364489" y="3434998"/>
          <a:ext cx="5102859" cy="590400"/>
        </a:xfrm>
        <a:prstGeom prst="roundRect">
          <a:avLst/>
        </a:prstGeom>
      </dgm:spPr>
    </dgm:pt>
    <dgm:pt modelId="{31042376-A87F-4F3D-9F07-F2DCEF8B7F2C}" type="pres">
      <dgm:prSet presAssocID="{F3BEF55E-2631-4210-BE8A-453991D7C9BB}" presName="negativeSpace" presStyleCnt="0"/>
      <dgm:spPr/>
    </dgm:pt>
    <dgm:pt modelId="{65E08ED6-F339-45FD-95FC-6B94B05F245A}" type="pres">
      <dgm:prSet presAssocID="{F3BEF55E-2631-4210-BE8A-453991D7C9BB}" presName="childText" presStyleLbl="conFgAcc1" presStyleIdx="1" presStyleCnt="2">
        <dgm:presLayoutVars>
          <dgm:bulletEnabled val="1"/>
        </dgm:presLayoutVars>
      </dgm:prSet>
      <dgm:spPr/>
    </dgm:pt>
  </dgm:ptLst>
  <dgm:cxnLst>
    <dgm:cxn modelId="{EF9FF202-0DBF-4496-B2B4-3C863BBB603E}" srcId="{0DF8210E-B7E2-4415-8667-34A4177B6EFB}" destId="{DFF07257-2ADB-4C08-B538-0169B24A432E}" srcOrd="2" destOrd="0" parTransId="{9A15768E-7FE4-45E2-9726-3BD0333DA390}" sibTransId="{17BB01C0-F7C2-4A01-81D7-BC5DC6B6D763}"/>
    <dgm:cxn modelId="{E10A4125-B526-4EAB-A221-FACFFF8EADF0}" type="presOf" srcId="{DFF07257-2ADB-4C08-B538-0169B24A432E}" destId="{AF3B6A48-5091-4CBB-AC57-A2496AAEEBAB}" srcOrd="0" destOrd="2" presId="urn:microsoft.com/office/officeart/2005/8/layout/list1"/>
    <dgm:cxn modelId="{73FFE72C-2491-443D-AF26-0FB58090834C}" type="presOf" srcId="{F3BEF55E-2631-4210-BE8A-453991D7C9BB}" destId="{5F42DD40-9239-4E95-8213-3A21BE8FA170}" srcOrd="1" destOrd="0" presId="urn:microsoft.com/office/officeart/2005/8/layout/list1"/>
    <dgm:cxn modelId="{79065832-9A1A-42C6-8538-9199C2E83873}" type="presOf" srcId="{76F767C8-C8FC-4A4F-BAEA-3316FBE4EF8E}" destId="{E5C4CA48-BAFC-4E24-9338-48FEDA643E40}" srcOrd="0" destOrd="0" presId="urn:microsoft.com/office/officeart/2005/8/layout/list1"/>
    <dgm:cxn modelId="{2D5CCC3D-1CDD-43BB-B9F0-7FBF10CFF81F}" type="presOf" srcId="{0DF8210E-B7E2-4415-8667-34A4177B6EFB}" destId="{C6338252-D113-4011-A490-6001E4DC21E1}" srcOrd="1" destOrd="0" presId="urn:microsoft.com/office/officeart/2005/8/layout/list1"/>
    <dgm:cxn modelId="{9DF41042-E945-4BA6-BC0D-EEB0A5233A1F}" srcId="{76F767C8-C8FC-4A4F-BAEA-3316FBE4EF8E}" destId="{0DF8210E-B7E2-4415-8667-34A4177B6EFB}" srcOrd="0" destOrd="0" parTransId="{81C8AEAD-8CFD-4B08-99F3-9EDCB71BAC13}" sibTransId="{28FA82CF-02BE-4101-B8EE-9CDD71EDADCC}"/>
    <dgm:cxn modelId="{561A5144-D488-4D10-9E05-D63DC177EB2A}" type="presOf" srcId="{287B1740-1942-4720-982C-3B2B14CD983E}" destId="{AF3B6A48-5091-4CBB-AC57-A2496AAEEBAB}" srcOrd="0" destOrd="1" presId="urn:microsoft.com/office/officeart/2005/8/layout/list1"/>
    <dgm:cxn modelId="{2BACB168-A731-4236-8938-FCE7F6BC5E29}" type="presOf" srcId="{7C14DA39-54DF-4AA1-80B3-48E39506F902}" destId="{65E08ED6-F339-45FD-95FC-6B94B05F245A}" srcOrd="0" destOrd="1" presId="urn:microsoft.com/office/officeart/2005/8/layout/list1"/>
    <dgm:cxn modelId="{031F9C6E-4D3C-4753-8BAA-FB58E2CC215E}" srcId="{0DF8210E-B7E2-4415-8667-34A4177B6EFB}" destId="{7A98AD26-7612-4247-80B0-D84C1903CC80}" srcOrd="0" destOrd="0" parTransId="{B588E177-FA2E-4B93-B8B4-6343CF44BCFF}" sibTransId="{6C8D860C-45A0-46F2-946A-97435A13EF4A}"/>
    <dgm:cxn modelId="{FE3A7E51-3954-42F6-A974-73DBCCD7F4B2}" srcId="{76F767C8-C8FC-4A4F-BAEA-3316FBE4EF8E}" destId="{F3BEF55E-2631-4210-BE8A-453991D7C9BB}" srcOrd="1" destOrd="0" parTransId="{978A39BB-32FA-46AC-8C4E-1FF89A7E219F}" sibTransId="{C81C0A1D-7AC3-437D-B721-9195C35BBE9B}"/>
    <dgm:cxn modelId="{444CDF82-CB81-4218-9FA5-C07A694218B3}" type="presOf" srcId="{B7375AF7-685F-4663-A856-23EF3082A3CB}" destId="{65E08ED6-F339-45FD-95FC-6B94B05F245A}" srcOrd="0" destOrd="0" presId="urn:microsoft.com/office/officeart/2005/8/layout/list1"/>
    <dgm:cxn modelId="{EDE77B8A-E7CA-4936-9543-FF98D0FD05BD}" type="presOf" srcId="{F3BEF55E-2631-4210-BE8A-453991D7C9BB}" destId="{D801AADD-58BA-4B7C-A923-33CDD5A54D7A}" srcOrd="0" destOrd="0" presId="urn:microsoft.com/office/officeart/2005/8/layout/list1"/>
    <dgm:cxn modelId="{988D8F93-9971-496C-ACE9-3EF14017BF7D}" srcId="{F3BEF55E-2631-4210-BE8A-453991D7C9BB}" destId="{7C14DA39-54DF-4AA1-80B3-48E39506F902}" srcOrd="1" destOrd="0" parTransId="{82E844E2-1C1D-45FB-8126-6BDDB25FD4E9}" sibTransId="{526F73B8-90FA-4994-AFE0-959AB839A947}"/>
    <dgm:cxn modelId="{98BE41A5-3537-4EAC-A25C-47B7B10C892A}" type="presOf" srcId="{0DF8210E-B7E2-4415-8667-34A4177B6EFB}" destId="{5574AEEE-67FB-4A00-8CC6-B9A34C6C26E5}" srcOrd="0" destOrd="0" presId="urn:microsoft.com/office/officeart/2005/8/layout/list1"/>
    <dgm:cxn modelId="{C6BE7CAF-6A8C-4C6A-9257-A6602DC7171E}" srcId="{F3BEF55E-2631-4210-BE8A-453991D7C9BB}" destId="{B7375AF7-685F-4663-A856-23EF3082A3CB}" srcOrd="0" destOrd="0" parTransId="{8F7F603E-AC3E-449B-B194-5D16A2CA73C2}" sibTransId="{CB4FC18B-DA38-4037-8678-6D9451CFD989}"/>
    <dgm:cxn modelId="{5F1FA0B2-E6AF-4CE8-90E2-A1E60F8674E8}" srcId="{0DF8210E-B7E2-4415-8667-34A4177B6EFB}" destId="{287B1740-1942-4720-982C-3B2B14CD983E}" srcOrd="1" destOrd="0" parTransId="{1DC77E3F-8DD6-47EA-92E6-A788B980C051}" sibTransId="{C7D6B989-32F0-42BB-976F-AB9E74428A9F}"/>
    <dgm:cxn modelId="{6068E4D0-49A7-419E-8EA0-7D73AC1023F9}" type="presOf" srcId="{7A98AD26-7612-4247-80B0-D84C1903CC80}" destId="{AF3B6A48-5091-4CBB-AC57-A2496AAEEBAB}" srcOrd="0" destOrd="0" presId="urn:microsoft.com/office/officeart/2005/8/layout/list1"/>
    <dgm:cxn modelId="{A1DC9E35-5D66-4D54-AEAA-5A916831CF9A}" type="presParOf" srcId="{E5C4CA48-BAFC-4E24-9338-48FEDA643E40}" destId="{21499F67-41E4-4CCA-B5CB-F4A2F2119D1F}" srcOrd="0" destOrd="0" presId="urn:microsoft.com/office/officeart/2005/8/layout/list1"/>
    <dgm:cxn modelId="{2925A157-CE41-4AB5-BC6D-3B3935406C27}" type="presParOf" srcId="{21499F67-41E4-4CCA-B5CB-F4A2F2119D1F}" destId="{5574AEEE-67FB-4A00-8CC6-B9A34C6C26E5}" srcOrd="0" destOrd="0" presId="urn:microsoft.com/office/officeart/2005/8/layout/list1"/>
    <dgm:cxn modelId="{F550A8CC-E10B-4BBF-9D89-09B20E964B1D}" type="presParOf" srcId="{21499F67-41E4-4CCA-B5CB-F4A2F2119D1F}" destId="{C6338252-D113-4011-A490-6001E4DC21E1}" srcOrd="1" destOrd="0" presId="urn:microsoft.com/office/officeart/2005/8/layout/list1"/>
    <dgm:cxn modelId="{47D0006B-3066-4A82-B1C7-F13629E709E5}" type="presParOf" srcId="{E5C4CA48-BAFC-4E24-9338-48FEDA643E40}" destId="{DC2E4D93-2368-48AE-AED7-E73DE7C11FAC}" srcOrd="1" destOrd="0" presId="urn:microsoft.com/office/officeart/2005/8/layout/list1"/>
    <dgm:cxn modelId="{213A810C-E669-47A6-9032-5B9466884898}" type="presParOf" srcId="{E5C4CA48-BAFC-4E24-9338-48FEDA643E40}" destId="{AF3B6A48-5091-4CBB-AC57-A2496AAEEBAB}" srcOrd="2" destOrd="0" presId="urn:microsoft.com/office/officeart/2005/8/layout/list1"/>
    <dgm:cxn modelId="{19D8FAE9-AF91-47D8-B77C-8139C6AA9813}" type="presParOf" srcId="{E5C4CA48-BAFC-4E24-9338-48FEDA643E40}" destId="{E75E4CB2-9DDE-4D80-8B49-82FC041BA209}" srcOrd="3" destOrd="0" presId="urn:microsoft.com/office/officeart/2005/8/layout/list1"/>
    <dgm:cxn modelId="{E10CA97F-FD55-4CD4-AAD3-6FE815BAD385}" type="presParOf" srcId="{E5C4CA48-BAFC-4E24-9338-48FEDA643E40}" destId="{E2138EFE-417D-493C-9B0F-F0F6047A3200}" srcOrd="4" destOrd="0" presId="urn:microsoft.com/office/officeart/2005/8/layout/list1"/>
    <dgm:cxn modelId="{20543C12-631D-4DE8-9C53-DDC2A8F33BAC}" type="presParOf" srcId="{E2138EFE-417D-493C-9B0F-F0F6047A3200}" destId="{D801AADD-58BA-4B7C-A923-33CDD5A54D7A}" srcOrd="0" destOrd="0" presId="urn:microsoft.com/office/officeart/2005/8/layout/list1"/>
    <dgm:cxn modelId="{819D4043-501A-47AF-B23D-9BC9F22AD8CE}" type="presParOf" srcId="{E2138EFE-417D-493C-9B0F-F0F6047A3200}" destId="{5F42DD40-9239-4E95-8213-3A21BE8FA170}" srcOrd="1" destOrd="0" presId="urn:microsoft.com/office/officeart/2005/8/layout/list1"/>
    <dgm:cxn modelId="{933D5A29-B6ED-4F3B-856E-BA1AE0C1D765}" type="presParOf" srcId="{E5C4CA48-BAFC-4E24-9338-48FEDA643E40}" destId="{31042376-A87F-4F3D-9F07-F2DCEF8B7F2C}" srcOrd="5" destOrd="0" presId="urn:microsoft.com/office/officeart/2005/8/layout/list1"/>
    <dgm:cxn modelId="{8054166B-4484-45DB-A8BA-704F54DDF4D4}" type="presParOf" srcId="{E5C4CA48-BAFC-4E24-9338-48FEDA643E40}" destId="{65E08ED6-F339-45FD-95FC-6B94B05F245A}"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F767C8-C8FC-4A4F-BAEA-3316FBE4EF8E}" type="doc">
      <dgm:prSet loTypeId="urn:microsoft.com/office/officeart/2005/8/layout/list1" loCatId="list" qsTypeId="urn:microsoft.com/office/officeart/2005/8/quickstyle/simple4" qsCatId="simple" csTypeId="urn:microsoft.com/office/officeart/2005/8/colors/accent1_4" csCatId="accent1" phldr="1"/>
      <dgm:spPr/>
      <dgm:t>
        <a:bodyPr/>
        <a:lstStyle/>
        <a:p>
          <a:endParaRPr lang="en-US"/>
        </a:p>
      </dgm:t>
    </dgm:pt>
    <dgm:pt modelId="{0DF8210E-B7E2-4415-8667-34A4177B6EFB}">
      <dgm:prSet custT="1"/>
      <dgm:spPr/>
      <dgm:t>
        <a:bodyPr spcFirstLastPara="0" vert="horz" wrap="square" lIns="192876" tIns="0" rIns="192876" bIns="0" numCol="1" spcCol="1270" anchor="ctr" anchorCtr="0"/>
        <a:lstStyle/>
        <a:p>
          <a:pPr marL="0" lvl="0" indent="0" algn="l" defTabSz="889000">
            <a:lnSpc>
              <a:spcPct val="90000"/>
            </a:lnSpc>
            <a:spcBef>
              <a:spcPct val="0"/>
            </a:spcBef>
            <a:spcAft>
              <a:spcPct val="35000"/>
            </a:spcAft>
            <a:buNone/>
          </a:pPr>
          <a:r>
            <a:rPr lang="en-IN" sz="2000" kern="1200">
              <a:latin typeface="Calibri" panose="020F0502020204030204"/>
              <a:ea typeface="+mn-ea"/>
              <a:cs typeface="+mn-cs"/>
            </a:rPr>
            <a:t>When to use this pattern</a:t>
          </a:r>
          <a:endParaRPr lang="en-US" sz="2000" kern="1200">
            <a:latin typeface="Calibri" panose="020F0502020204030204"/>
            <a:ea typeface="+mn-ea"/>
            <a:cs typeface="+mn-cs"/>
          </a:endParaRPr>
        </a:p>
      </dgm:t>
    </dgm:pt>
    <dgm:pt modelId="{81C8AEAD-8CFD-4B08-99F3-9EDCB71BAC13}" type="parTrans" cxnId="{9DF41042-E945-4BA6-BC0D-EEB0A5233A1F}">
      <dgm:prSet/>
      <dgm:spPr/>
      <dgm:t>
        <a:bodyPr/>
        <a:lstStyle/>
        <a:p>
          <a:endParaRPr lang="en-US"/>
        </a:p>
      </dgm:t>
    </dgm:pt>
    <dgm:pt modelId="{28FA82CF-02BE-4101-B8EE-9CDD71EDADCC}" type="sibTrans" cxnId="{9DF41042-E945-4BA6-BC0D-EEB0A5233A1F}">
      <dgm:prSet/>
      <dgm:spPr/>
      <dgm:t>
        <a:bodyPr/>
        <a:lstStyle/>
        <a:p>
          <a:endParaRPr lang="en-US"/>
        </a:p>
      </dgm:t>
    </dgm:pt>
    <dgm:pt modelId="{7A98AD26-7612-4247-80B0-D84C1903CC80}">
      <dgm:prSet/>
      <dgm:spPr/>
      <dgm:t>
        <a:bodyPr/>
        <a:lstStyle/>
        <a:p>
          <a:r>
            <a:rPr lang="en-IN" dirty="0"/>
            <a:t>To prevent an application from trying to invoke a remote service or access a shared resource if this operation is highly likely to fail</a:t>
          </a:r>
          <a:endParaRPr lang="en-US" dirty="0"/>
        </a:p>
      </dgm:t>
    </dgm:pt>
    <dgm:pt modelId="{B588E177-FA2E-4B93-B8B4-6343CF44BCFF}" type="parTrans" cxnId="{031F9C6E-4D3C-4753-8BAA-FB58E2CC215E}">
      <dgm:prSet/>
      <dgm:spPr/>
      <dgm:t>
        <a:bodyPr/>
        <a:lstStyle/>
        <a:p>
          <a:endParaRPr lang="en-US"/>
        </a:p>
      </dgm:t>
    </dgm:pt>
    <dgm:pt modelId="{6C8D860C-45A0-46F2-946A-97435A13EF4A}" type="sibTrans" cxnId="{031F9C6E-4D3C-4753-8BAA-FB58E2CC215E}">
      <dgm:prSet/>
      <dgm:spPr/>
      <dgm:t>
        <a:bodyPr/>
        <a:lstStyle/>
        <a:p>
          <a:endParaRPr lang="en-US"/>
        </a:p>
      </dgm:t>
    </dgm:pt>
    <dgm:pt modelId="{F3BEF55E-2631-4210-BE8A-453991D7C9BB}">
      <dgm:prSet custT="1"/>
      <dgm:spPr/>
      <dgm:t>
        <a:bodyPr spcFirstLastPara="0" vert="horz" wrap="square" lIns="192876" tIns="0" rIns="192876" bIns="0" numCol="1" spcCol="1270" anchor="ctr" anchorCtr="0"/>
        <a:lstStyle/>
        <a:p>
          <a:pPr marL="0" lvl="0" indent="0" algn="l" defTabSz="889000">
            <a:lnSpc>
              <a:spcPct val="90000"/>
            </a:lnSpc>
            <a:spcBef>
              <a:spcPct val="0"/>
            </a:spcBef>
            <a:spcAft>
              <a:spcPct val="35000"/>
            </a:spcAft>
            <a:buNone/>
          </a:pPr>
          <a:r>
            <a:rPr lang="en-IN" sz="2000" kern="1200">
              <a:latin typeface="Calibri" panose="020F0502020204030204"/>
              <a:ea typeface="+mn-ea"/>
              <a:cs typeface="+mn-cs"/>
            </a:rPr>
            <a:t>Avoid using</a:t>
          </a:r>
          <a:endParaRPr lang="en-US" sz="2000" kern="1200" dirty="0">
            <a:latin typeface="Calibri" panose="020F0502020204030204"/>
            <a:ea typeface="+mn-ea"/>
            <a:cs typeface="+mn-cs"/>
          </a:endParaRPr>
        </a:p>
      </dgm:t>
    </dgm:pt>
    <dgm:pt modelId="{978A39BB-32FA-46AC-8C4E-1FF89A7E219F}" type="parTrans" cxnId="{FE3A7E51-3954-42F6-A974-73DBCCD7F4B2}">
      <dgm:prSet/>
      <dgm:spPr/>
      <dgm:t>
        <a:bodyPr/>
        <a:lstStyle/>
        <a:p>
          <a:endParaRPr lang="en-US"/>
        </a:p>
      </dgm:t>
    </dgm:pt>
    <dgm:pt modelId="{C81C0A1D-7AC3-437D-B721-9195C35BBE9B}" type="sibTrans" cxnId="{FE3A7E51-3954-42F6-A974-73DBCCD7F4B2}">
      <dgm:prSet/>
      <dgm:spPr/>
      <dgm:t>
        <a:bodyPr/>
        <a:lstStyle/>
        <a:p>
          <a:endParaRPr lang="en-US"/>
        </a:p>
      </dgm:t>
    </dgm:pt>
    <dgm:pt modelId="{B7375AF7-685F-4663-A856-23EF3082A3CB}">
      <dgm:prSet/>
      <dgm:spPr/>
      <dgm:t>
        <a:bodyPr/>
        <a:lstStyle/>
        <a:p>
          <a:r>
            <a:rPr lang="en-IN" dirty="0"/>
            <a:t>For handling access to local private resources in an application, such as in-memory data structure</a:t>
          </a:r>
          <a:endParaRPr lang="en-US" dirty="0"/>
        </a:p>
      </dgm:t>
    </dgm:pt>
    <dgm:pt modelId="{8F7F603E-AC3E-449B-B194-5D16A2CA73C2}" type="parTrans" cxnId="{C6BE7CAF-6A8C-4C6A-9257-A6602DC7171E}">
      <dgm:prSet/>
      <dgm:spPr/>
      <dgm:t>
        <a:bodyPr/>
        <a:lstStyle/>
        <a:p>
          <a:endParaRPr lang="en-US"/>
        </a:p>
      </dgm:t>
    </dgm:pt>
    <dgm:pt modelId="{CB4FC18B-DA38-4037-8678-6D9451CFD989}" type="sibTrans" cxnId="{C6BE7CAF-6A8C-4C6A-9257-A6602DC7171E}">
      <dgm:prSet/>
      <dgm:spPr/>
      <dgm:t>
        <a:bodyPr/>
        <a:lstStyle/>
        <a:p>
          <a:endParaRPr lang="en-US"/>
        </a:p>
      </dgm:t>
    </dgm:pt>
    <dgm:pt modelId="{4617D03C-3E89-44BE-8E86-E979A4640976}">
      <dgm:prSet/>
      <dgm:spPr/>
      <dgm:t>
        <a:bodyPr/>
        <a:lstStyle/>
        <a:p>
          <a:endParaRPr lang="en-IN" dirty="0"/>
        </a:p>
      </dgm:t>
    </dgm:pt>
    <dgm:pt modelId="{0E26C3FD-FA19-4B30-A21A-5514A04A8568}" type="sibTrans" cxnId="{9FCA6D47-2878-4123-AED0-F7CF90D42121}">
      <dgm:prSet/>
      <dgm:spPr/>
      <dgm:t>
        <a:bodyPr/>
        <a:lstStyle/>
        <a:p>
          <a:endParaRPr lang="en-IN"/>
        </a:p>
      </dgm:t>
    </dgm:pt>
    <dgm:pt modelId="{B159445A-47B1-4DEF-A154-B2A8F8D515BD}" type="parTrans" cxnId="{9FCA6D47-2878-4123-AED0-F7CF90D42121}">
      <dgm:prSet/>
      <dgm:spPr/>
      <dgm:t>
        <a:bodyPr/>
        <a:lstStyle/>
        <a:p>
          <a:endParaRPr lang="en-IN"/>
        </a:p>
      </dgm:t>
    </dgm:pt>
    <dgm:pt modelId="{109B13E3-2549-4A17-9EFE-6C17B14C9CDE}">
      <dgm:prSet/>
      <dgm:spPr/>
      <dgm:t>
        <a:bodyPr/>
        <a:lstStyle/>
        <a:p>
          <a:r>
            <a:rPr lang="en-IN" dirty="0"/>
            <a:t>As a substitute for handling exceptions in the business logic of your applications.</a:t>
          </a:r>
          <a:endParaRPr lang="en-US" dirty="0"/>
        </a:p>
      </dgm:t>
    </dgm:pt>
    <dgm:pt modelId="{44CE2F92-13F2-401F-BE88-BEBAC14D0DD8}" type="parTrans" cxnId="{E72CCE30-DF48-4A6B-B22F-61E78EFBDB08}">
      <dgm:prSet/>
      <dgm:spPr/>
      <dgm:t>
        <a:bodyPr/>
        <a:lstStyle/>
        <a:p>
          <a:endParaRPr lang="en-IN"/>
        </a:p>
      </dgm:t>
    </dgm:pt>
    <dgm:pt modelId="{37E16F9F-588E-4DCC-82F6-B75A08EF5357}" type="sibTrans" cxnId="{E72CCE30-DF48-4A6B-B22F-61E78EFBDB08}">
      <dgm:prSet/>
      <dgm:spPr/>
      <dgm:t>
        <a:bodyPr/>
        <a:lstStyle/>
        <a:p>
          <a:endParaRPr lang="en-IN"/>
        </a:p>
      </dgm:t>
    </dgm:pt>
    <dgm:pt modelId="{1CDB51A5-28FD-4C36-94D9-CE3A95EC8702}">
      <dgm:prSet/>
      <dgm:spPr/>
      <dgm:t>
        <a:bodyPr/>
        <a:lstStyle/>
        <a:p>
          <a:r>
            <a:rPr lang="en-US" dirty="0"/>
            <a:t>Consider the following when implementing – Exception Handling, Logging, Recoverability, Concurrency, Manual Override</a:t>
          </a:r>
        </a:p>
      </dgm:t>
    </dgm:pt>
    <dgm:pt modelId="{677AABCE-C5BF-4A10-89B1-2CCE1F5430D3}" type="parTrans" cxnId="{45F02BA2-FABF-41A3-B757-4B7FB875DD58}">
      <dgm:prSet/>
      <dgm:spPr/>
      <dgm:t>
        <a:bodyPr/>
        <a:lstStyle/>
        <a:p>
          <a:endParaRPr lang="en-IN"/>
        </a:p>
      </dgm:t>
    </dgm:pt>
    <dgm:pt modelId="{7979B120-92B0-4471-8E31-28F73FA866F2}" type="sibTrans" cxnId="{45F02BA2-FABF-41A3-B757-4B7FB875DD58}">
      <dgm:prSet/>
      <dgm:spPr/>
      <dgm:t>
        <a:bodyPr/>
        <a:lstStyle/>
        <a:p>
          <a:endParaRPr lang="en-IN"/>
        </a:p>
      </dgm:t>
    </dgm:pt>
    <dgm:pt modelId="{E5C4CA48-BAFC-4E24-9338-48FEDA643E40}" type="pres">
      <dgm:prSet presAssocID="{76F767C8-C8FC-4A4F-BAEA-3316FBE4EF8E}" presName="linear" presStyleCnt="0">
        <dgm:presLayoutVars>
          <dgm:dir/>
          <dgm:animLvl val="lvl"/>
          <dgm:resizeHandles val="exact"/>
        </dgm:presLayoutVars>
      </dgm:prSet>
      <dgm:spPr/>
    </dgm:pt>
    <dgm:pt modelId="{21499F67-41E4-4CCA-B5CB-F4A2F2119D1F}" type="pres">
      <dgm:prSet presAssocID="{0DF8210E-B7E2-4415-8667-34A4177B6EFB}" presName="parentLin" presStyleCnt="0"/>
      <dgm:spPr/>
    </dgm:pt>
    <dgm:pt modelId="{5574AEEE-67FB-4A00-8CC6-B9A34C6C26E5}" type="pres">
      <dgm:prSet presAssocID="{0DF8210E-B7E2-4415-8667-34A4177B6EFB}" presName="parentLeftMargin" presStyleLbl="node1" presStyleIdx="0" presStyleCnt="2"/>
      <dgm:spPr/>
    </dgm:pt>
    <dgm:pt modelId="{C6338252-D113-4011-A490-6001E4DC21E1}" type="pres">
      <dgm:prSet presAssocID="{0DF8210E-B7E2-4415-8667-34A4177B6EFB}" presName="parentText" presStyleLbl="node1" presStyleIdx="0" presStyleCnt="2">
        <dgm:presLayoutVars>
          <dgm:chMax val="0"/>
          <dgm:bulletEnabled val="1"/>
        </dgm:presLayoutVars>
      </dgm:prSet>
      <dgm:spPr>
        <a:xfrm>
          <a:off x="364489" y="70797"/>
          <a:ext cx="5102859" cy="590400"/>
        </a:xfrm>
        <a:prstGeom prst="roundRect">
          <a:avLst/>
        </a:prstGeom>
      </dgm:spPr>
    </dgm:pt>
    <dgm:pt modelId="{DC2E4D93-2368-48AE-AED7-E73DE7C11FAC}" type="pres">
      <dgm:prSet presAssocID="{0DF8210E-B7E2-4415-8667-34A4177B6EFB}" presName="negativeSpace" presStyleCnt="0"/>
      <dgm:spPr/>
    </dgm:pt>
    <dgm:pt modelId="{AF3B6A48-5091-4CBB-AC57-A2496AAEEBAB}" type="pres">
      <dgm:prSet presAssocID="{0DF8210E-B7E2-4415-8667-34A4177B6EFB}" presName="childText" presStyleLbl="conFgAcc1" presStyleIdx="0" presStyleCnt="2">
        <dgm:presLayoutVars>
          <dgm:bulletEnabled val="1"/>
        </dgm:presLayoutVars>
      </dgm:prSet>
      <dgm:spPr/>
    </dgm:pt>
    <dgm:pt modelId="{E75E4CB2-9DDE-4D80-8B49-82FC041BA209}" type="pres">
      <dgm:prSet presAssocID="{28FA82CF-02BE-4101-B8EE-9CDD71EDADCC}" presName="spaceBetweenRectangles" presStyleCnt="0"/>
      <dgm:spPr/>
    </dgm:pt>
    <dgm:pt modelId="{E2138EFE-417D-493C-9B0F-F0F6047A3200}" type="pres">
      <dgm:prSet presAssocID="{F3BEF55E-2631-4210-BE8A-453991D7C9BB}" presName="parentLin" presStyleCnt="0"/>
      <dgm:spPr/>
    </dgm:pt>
    <dgm:pt modelId="{D801AADD-58BA-4B7C-A923-33CDD5A54D7A}" type="pres">
      <dgm:prSet presAssocID="{F3BEF55E-2631-4210-BE8A-453991D7C9BB}" presName="parentLeftMargin" presStyleLbl="node1" presStyleIdx="0" presStyleCnt="2"/>
      <dgm:spPr/>
    </dgm:pt>
    <dgm:pt modelId="{5F42DD40-9239-4E95-8213-3A21BE8FA170}" type="pres">
      <dgm:prSet presAssocID="{F3BEF55E-2631-4210-BE8A-453991D7C9BB}" presName="parentText" presStyleLbl="node1" presStyleIdx="1" presStyleCnt="2">
        <dgm:presLayoutVars>
          <dgm:chMax val="0"/>
          <dgm:bulletEnabled val="1"/>
        </dgm:presLayoutVars>
      </dgm:prSet>
      <dgm:spPr>
        <a:xfrm>
          <a:off x="364489" y="3434998"/>
          <a:ext cx="5102859" cy="590400"/>
        </a:xfrm>
        <a:prstGeom prst="roundRect">
          <a:avLst/>
        </a:prstGeom>
      </dgm:spPr>
    </dgm:pt>
    <dgm:pt modelId="{31042376-A87F-4F3D-9F07-F2DCEF8B7F2C}" type="pres">
      <dgm:prSet presAssocID="{F3BEF55E-2631-4210-BE8A-453991D7C9BB}" presName="negativeSpace" presStyleCnt="0"/>
      <dgm:spPr/>
    </dgm:pt>
    <dgm:pt modelId="{65E08ED6-F339-45FD-95FC-6B94B05F245A}" type="pres">
      <dgm:prSet presAssocID="{F3BEF55E-2631-4210-BE8A-453991D7C9BB}" presName="childText" presStyleLbl="conFgAcc1" presStyleIdx="1" presStyleCnt="2">
        <dgm:presLayoutVars>
          <dgm:bulletEnabled val="1"/>
        </dgm:presLayoutVars>
      </dgm:prSet>
      <dgm:spPr/>
    </dgm:pt>
  </dgm:ptLst>
  <dgm:cxnLst>
    <dgm:cxn modelId="{52175027-049B-46CB-A148-1C841E35B9A2}" type="presOf" srcId="{109B13E3-2549-4A17-9EFE-6C17B14C9CDE}" destId="{65E08ED6-F339-45FD-95FC-6B94B05F245A}" srcOrd="0" destOrd="1" presId="urn:microsoft.com/office/officeart/2005/8/layout/list1"/>
    <dgm:cxn modelId="{73FFE72C-2491-443D-AF26-0FB58090834C}" type="presOf" srcId="{F3BEF55E-2631-4210-BE8A-453991D7C9BB}" destId="{5F42DD40-9239-4E95-8213-3A21BE8FA170}" srcOrd="1" destOrd="0" presId="urn:microsoft.com/office/officeart/2005/8/layout/list1"/>
    <dgm:cxn modelId="{E72CCE30-DF48-4A6B-B22F-61E78EFBDB08}" srcId="{F3BEF55E-2631-4210-BE8A-453991D7C9BB}" destId="{109B13E3-2549-4A17-9EFE-6C17B14C9CDE}" srcOrd="1" destOrd="0" parTransId="{44CE2F92-13F2-401F-BE88-BEBAC14D0DD8}" sibTransId="{37E16F9F-588E-4DCC-82F6-B75A08EF5357}"/>
    <dgm:cxn modelId="{79065832-9A1A-42C6-8538-9199C2E83873}" type="presOf" srcId="{76F767C8-C8FC-4A4F-BAEA-3316FBE4EF8E}" destId="{E5C4CA48-BAFC-4E24-9338-48FEDA643E40}" srcOrd="0" destOrd="0" presId="urn:microsoft.com/office/officeart/2005/8/layout/list1"/>
    <dgm:cxn modelId="{2D5CCC3D-1CDD-43BB-B9F0-7FBF10CFF81F}" type="presOf" srcId="{0DF8210E-B7E2-4415-8667-34A4177B6EFB}" destId="{C6338252-D113-4011-A490-6001E4DC21E1}" srcOrd="1" destOrd="0" presId="urn:microsoft.com/office/officeart/2005/8/layout/list1"/>
    <dgm:cxn modelId="{9DF41042-E945-4BA6-BC0D-EEB0A5233A1F}" srcId="{76F767C8-C8FC-4A4F-BAEA-3316FBE4EF8E}" destId="{0DF8210E-B7E2-4415-8667-34A4177B6EFB}" srcOrd="0" destOrd="0" parTransId="{81C8AEAD-8CFD-4B08-99F3-9EDCB71BAC13}" sibTransId="{28FA82CF-02BE-4101-B8EE-9CDD71EDADCC}"/>
    <dgm:cxn modelId="{9FCA6D47-2878-4123-AED0-F7CF90D42121}" srcId="{0DF8210E-B7E2-4415-8667-34A4177B6EFB}" destId="{4617D03C-3E89-44BE-8E86-E979A4640976}" srcOrd="2" destOrd="0" parTransId="{B159445A-47B1-4DEF-A154-B2A8F8D515BD}" sibTransId="{0E26C3FD-FA19-4B30-A21A-5514A04A8568}"/>
    <dgm:cxn modelId="{031F9C6E-4D3C-4753-8BAA-FB58E2CC215E}" srcId="{0DF8210E-B7E2-4415-8667-34A4177B6EFB}" destId="{7A98AD26-7612-4247-80B0-D84C1903CC80}" srcOrd="0" destOrd="0" parTransId="{B588E177-FA2E-4B93-B8B4-6343CF44BCFF}" sibTransId="{6C8D860C-45A0-46F2-946A-97435A13EF4A}"/>
    <dgm:cxn modelId="{FE3A7E51-3954-42F6-A974-73DBCCD7F4B2}" srcId="{76F767C8-C8FC-4A4F-BAEA-3316FBE4EF8E}" destId="{F3BEF55E-2631-4210-BE8A-453991D7C9BB}" srcOrd="1" destOrd="0" parTransId="{978A39BB-32FA-46AC-8C4E-1FF89A7E219F}" sibTransId="{C81C0A1D-7AC3-437D-B721-9195C35BBE9B}"/>
    <dgm:cxn modelId="{444CDF82-CB81-4218-9FA5-C07A694218B3}" type="presOf" srcId="{B7375AF7-685F-4663-A856-23EF3082A3CB}" destId="{65E08ED6-F339-45FD-95FC-6B94B05F245A}" srcOrd="0" destOrd="0" presId="urn:microsoft.com/office/officeart/2005/8/layout/list1"/>
    <dgm:cxn modelId="{EDE77B8A-E7CA-4936-9543-FF98D0FD05BD}" type="presOf" srcId="{F3BEF55E-2631-4210-BE8A-453991D7C9BB}" destId="{D801AADD-58BA-4B7C-A923-33CDD5A54D7A}" srcOrd="0" destOrd="0" presId="urn:microsoft.com/office/officeart/2005/8/layout/list1"/>
    <dgm:cxn modelId="{45F02BA2-FABF-41A3-B757-4B7FB875DD58}" srcId="{0DF8210E-B7E2-4415-8667-34A4177B6EFB}" destId="{1CDB51A5-28FD-4C36-94D9-CE3A95EC8702}" srcOrd="1" destOrd="0" parTransId="{677AABCE-C5BF-4A10-89B1-2CCE1F5430D3}" sibTransId="{7979B120-92B0-4471-8E31-28F73FA866F2}"/>
    <dgm:cxn modelId="{7782F4A2-5071-41B8-9E4E-CD984E86B55C}" type="presOf" srcId="{1CDB51A5-28FD-4C36-94D9-CE3A95EC8702}" destId="{AF3B6A48-5091-4CBB-AC57-A2496AAEEBAB}" srcOrd="0" destOrd="1" presId="urn:microsoft.com/office/officeart/2005/8/layout/list1"/>
    <dgm:cxn modelId="{98BE41A5-3537-4EAC-A25C-47B7B10C892A}" type="presOf" srcId="{0DF8210E-B7E2-4415-8667-34A4177B6EFB}" destId="{5574AEEE-67FB-4A00-8CC6-B9A34C6C26E5}" srcOrd="0" destOrd="0" presId="urn:microsoft.com/office/officeart/2005/8/layout/list1"/>
    <dgm:cxn modelId="{C6BE7CAF-6A8C-4C6A-9257-A6602DC7171E}" srcId="{F3BEF55E-2631-4210-BE8A-453991D7C9BB}" destId="{B7375AF7-685F-4663-A856-23EF3082A3CB}" srcOrd="0" destOrd="0" parTransId="{8F7F603E-AC3E-449B-B194-5D16A2CA73C2}" sibTransId="{CB4FC18B-DA38-4037-8678-6D9451CFD989}"/>
    <dgm:cxn modelId="{6AE8F3B1-5D0F-4C98-969B-8D98E3DBC483}" type="presOf" srcId="{4617D03C-3E89-44BE-8E86-E979A4640976}" destId="{AF3B6A48-5091-4CBB-AC57-A2496AAEEBAB}" srcOrd="0" destOrd="2" presId="urn:microsoft.com/office/officeart/2005/8/layout/list1"/>
    <dgm:cxn modelId="{6068E4D0-49A7-419E-8EA0-7D73AC1023F9}" type="presOf" srcId="{7A98AD26-7612-4247-80B0-D84C1903CC80}" destId="{AF3B6A48-5091-4CBB-AC57-A2496AAEEBAB}" srcOrd="0" destOrd="0" presId="urn:microsoft.com/office/officeart/2005/8/layout/list1"/>
    <dgm:cxn modelId="{A1DC9E35-5D66-4D54-AEAA-5A916831CF9A}" type="presParOf" srcId="{E5C4CA48-BAFC-4E24-9338-48FEDA643E40}" destId="{21499F67-41E4-4CCA-B5CB-F4A2F2119D1F}" srcOrd="0" destOrd="0" presId="urn:microsoft.com/office/officeart/2005/8/layout/list1"/>
    <dgm:cxn modelId="{2925A157-CE41-4AB5-BC6D-3B3935406C27}" type="presParOf" srcId="{21499F67-41E4-4CCA-B5CB-F4A2F2119D1F}" destId="{5574AEEE-67FB-4A00-8CC6-B9A34C6C26E5}" srcOrd="0" destOrd="0" presId="urn:microsoft.com/office/officeart/2005/8/layout/list1"/>
    <dgm:cxn modelId="{F550A8CC-E10B-4BBF-9D89-09B20E964B1D}" type="presParOf" srcId="{21499F67-41E4-4CCA-B5CB-F4A2F2119D1F}" destId="{C6338252-D113-4011-A490-6001E4DC21E1}" srcOrd="1" destOrd="0" presId="urn:microsoft.com/office/officeart/2005/8/layout/list1"/>
    <dgm:cxn modelId="{47D0006B-3066-4A82-B1C7-F13629E709E5}" type="presParOf" srcId="{E5C4CA48-BAFC-4E24-9338-48FEDA643E40}" destId="{DC2E4D93-2368-48AE-AED7-E73DE7C11FAC}" srcOrd="1" destOrd="0" presId="urn:microsoft.com/office/officeart/2005/8/layout/list1"/>
    <dgm:cxn modelId="{213A810C-E669-47A6-9032-5B9466884898}" type="presParOf" srcId="{E5C4CA48-BAFC-4E24-9338-48FEDA643E40}" destId="{AF3B6A48-5091-4CBB-AC57-A2496AAEEBAB}" srcOrd="2" destOrd="0" presId="urn:microsoft.com/office/officeart/2005/8/layout/list1"/>
    <dgm:cxn modelId="{19D8FAE9-AF91-47D8-B77C-8139C6AA9813}" type="presParOf" srcId="{E5C4CA48-BAFC-4E24-9338-48FEDA643E40}" destId="{E75E4CB2-9DDE-4D80-8B49-82FC041BA209}" srcOrd="3" destOrd="0" presId="urn:microsoft.com/office/officeart/2005/8/layout/list1"/>
    <dgm:cxn modelId="{E10CA97F-FD55-4CD4-AAD3-6FE815BAD385}" type="presParOf" srcId="{E5C4CA48-BAFC-4E24-9338-48FEDA643E40}" destId="{E2138EFE-417D-493C-9B0F-F0F6047A3200}" srcOrd="4" destOrd="0" presId="urn:microsoft.com/office/officeart/2005/8/layout/list1"/>
    <dgm:cxn modelId="{20543C12-631D-4DE8-9C53-DDC2A8F33BAC}" type="presParOf" srcId="{E2138EFE-417D-493C-9B0F-F0F6047A3200}" destId="{D801AADD-58BA-4B7C-A923-33CDD5A54D7A}" srcOrd="0" destOrd="0" presId="urn:microsoft.com/office/officeart/2005/8/layout/list1"/>
    <dgm:cxn modelId="{819D4043-501A-47AF-B23D-9BC9F22AD8CE}" type="presParOf" srcId="{E2138EFE-417D-493C-9B0F-F0F6047A3200}" destId="{5F42DD40-9239-4E95-8213-3A21BE8FA170}" srcOrd="1" destOrd="0" presId="urn:microsoft.com/office/officeart/2005/8/layout/list1"/>
    <dgm:cxn modelId="{933D5A29-B6ED-4F3B-856E-BA1AE0C1D765}" type="presParOf" srcId="{E5C4CA48-BAFC-4E24-9338-48FEDA643E40}" destId="{31042376-A87F-4F3D-9F07-F2DCEF8B7F2C}" srcOrd="5" destOrd="0" presId="urn:microsoft.com/office/officeart/2005/8/layout/list1"/>
    <dgm:cxn modelId="{8054166B-4484-45DB-A8BA-704F54DDF4D4}" type="presParOf" srcId="{E5C4CA48-BAFC-4E24-9338-48FEDA643E40}" destId="{65E08ED6-F339-45FD-95FC-6B94B05F245A}"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6F767C8-C8FC-4A4F-BAEA-3316FBE4EF8E}" type="doc">
      <dgm:prSet loTypeId="urn:microsoft.com/office/officeart/2005/8/layout/list1" loCatId="list" qsTypeId="urn:microsoft.com/office/officeart/2005/8/quickstyle/simple4" qsCatId="simple" csTypeId="urn:microsoft.com/office/officeart/2005/8/colors/accent1_4" csCatId="accent1" phldr="1"/>
      <dgm:spPr/>
      <dgm:t>
        <a:bodyPr/>
        <a:lstStyle/>
        <a:p>
          <a:endParaRPr lang="en-US"/>
        </a:p>
      </dgm:t>
    </dgm:pt>
    <dgm:pt modelId="{0DF8210E-B7E2-4415-8667-34A4177B6EFB}">
      <dgm:prSet custT="1"/>
      <dgm:spPr/>
      <dgm:t>
        <a:bodyPr spcFirstLastPara="0" vert="horz" wrap="square" lIns="192876" tIns="0" rIns="192876" bIns="0" numCol="1" spcCol="1270" anchor="ctr" anchorCtr="0"/>
        <a:lstStyle/>
        <a:p>
          <a:pPr marL="0" lvl="0" indent="0" algn="l" defTabSz="889000">
            <a:lnSpc>
              <a:spcPct val="90000"/>
            </a:lnSpc>
            <a:spcBef>
              <a:spcPct val="0"/>
            </a:spcBef>
            <a:spcAft>
              <a:spcPct val="35000"/>
            </a:spcAft>
            <a:buNone/>
          </a:pPr>
          <a:r>
            <a:rPr lang="en-IN" sz="2000" kern="1200">
              <a:latin typeface="Calibri" panose="020F0502020204030204"/>
              <a:ea typeface="+mn-ea"/>
              <a:cs typeface="+mn-cs"/>
            </a:rPr>
            <a:t>When to use this pattern</a:t>
          </a:r>
          <a:endParaRPr lang="en-US" sz="2000" kern="1200">
            <a:latin typeface="Calibri" panose="020F0502020204030204"/>
            <a:ea typeface="+mn-ea"/>
            <a:cs typeface="+mn-cs"/>
          </a:endParaRPr>
        </a:p>
      </dgm:t>
    </dgm:pt>
    <dgm:pt modelId="{81C8AEAD-8CFD-4B08-99F3-9EDCB71BAC13}" type="parTrans" cxnId="{9DF41042-E945-4BA6-BC0D-EEB0A5233A1F}">
      <dgm:prSet/>
      <dgm:spPr/>
      <dgm:t>
        <a:bodyPr/>
        <a:lstStyle/>
        <a:p>
          <a:endParaRPr lang="en-US"/>
        </a:p>
      </dgm:t>
    </dgm:pt>
    <dgm:pt modelId="{28FA82CF-02BE-4101-B8EE-9CDD71EDADCC}" type="sibTrans" cxnId="{9DF41042-E945-4BA6-BC0D-EEB0A5233A1F}">
      <dgm:prSet/>
      <dgm:spPr/>
      <dgm:t>
        <a:bodyPr/>
        <a:lstStyle/>
        <a:p>
          <a:endParaRPr lang="en-US"/>
        </a:p>
      </dgm:t>
    </dgm:pt>
    <dgm:pt modelId="{7A98AD26-7612-4247-80B0-D84C1903CC80}">
      <dgm:prSet/>
      <dgm:spPr/>
      <dgm:t>
        <a:bodyPr/>
        <a:lstStyle/>
        <a:p>
          <a:r>
            <a:rPr lang="en-IN" b="0" i="0" dirty="0"/>
            <a:t>Many users access the same data in parallel</a:t>
          </a:r>
          <a:endParaRPr lang="en-US" dirty="0"/>
        </a:p>
      </dgm:t>
    </dgm:pt>
    <dgm:pt modelId="{B588E177-FA2E-4B93-B8B4-6343CF44BCFF}" type="parTrans" cxnId="{031F9C6E-4D3C-4753-8BAA-FB58E2CC215E}">
      <dgm:prSet/>
      <dgm:spPr/>
      <dgm:t>
        <a:bodyPr/>
        <a:lstStyle/>
        <a:p>
          <a:endParaRPr lang="en-US"/>
        </a:p>
      </dgm:t>
    </dgm:pt>
    <dgm:pt modelId="{6C8D860C-45A0-46F2-946A-97435A13EF4A}" type="sibTrans" cxnId="{031F9C6E-4D3C-4753-8BAA-FB58E2CC215E}">
      <dgm:prSet/>
      <dgm:spPr/>
      <dgm:t>
        <a:bodyPr/>
        <a:lstStyle/>
        <a:p>
          <a:endParaRPr lang="en-US"/>
        </a:p>
      </dgm:t>
    </dgm:pt>
    <dgm:pt modelId="{F3BEF55E-2631-4210-BE8A-453991D7C9BB}">
      <dgm:prSet custT="1"/>
      <dgm:spPr/>
      <dgm:t>
        <a:bodyPr spcFirstLastPara="0" vert="horz" wrap="square" lIns="192876" tIns="0" rIns="192876" bIns="0" numCol="1" spcCol="1270" anchor="ctr" anchorCtr="0"/>
        <a:lstStyle/>
        <a:p>
          <a:pPr marL="0" lvl="0" indent="0" algn="l" defTabSz="889000">
            <a:lnSpc>
              <a:spcPct val="90000"/>
            </a:lnSpc>
            <a:spcBef>
              <a:spcPct val="0"/>
            </a:spcBef>
            <a:spcAft>
              <a:spcPct val="35000"/>
            </a:spcAft>
            <a:buNone/>
          </a:pPr>
          <a:r>
            <a:rPr lang="en-IN" sz="2000" kern="1200">
              <a:latin typeface="Calibri" panose="020F0502020204030204"/>
              <a:ea typeface="+mn-ea"/>
              <a:cs typeface="+mn-cs"/>
            </a:rPr>
            <a:t>Avoid using</a:t>
          </a:r>
          <a:endParaRPr lang="en-US" sz="2000" kern="1200" dirty="0">
            <a:latin typeface="Calibri" panose="020F0502020204030204"/>
            <a:ea typeface="+mn-ea"/>
            <a:cs typeface="+mn-cs"/>
          </a:endParaRPr>
        </a:p>
      </dgm:t>
    </dgm:pt>
    <dgm:pt modelId="{978A39BB-32FA-46AC-8C4E-1FF89A7E219F}" type="parTrans" cxnId="{FE3A7E51-3954-42F6-A974-73DBCCD7F4B2}">
      <dgm:prSet/>
      <dgm:spPr/>
      <dgm:t>
        <a:bodyPr/>
        <a:lstStyle/>
        <a:p>
          <a:endParaRPr lang="en-US"/>
        </a:p>
      </dgm:t>
    </dgm:pt>
    <dgm:pt modelId="{C81C0A1D-7AC3-437D-B721-9195C35BBE9B}" type="sibTrans" cxnId="{FE3A7E51-3954-42F6-A974-73DBCCD7F4B2}">
      <dgm:prSet/>
      <dgm:spPr/>
      <dgm:t>
        <a:bodyPr/>
        <a:lstStyle/>
        <a:p>
          <a:endParaRPr lang="en-US"/>
        </a:p>
      </dgm:t>
    </dgm:pt>
    <dgm:pt modelId="{B7375AF7-685F-4663-A856-23EF3082A3CB}">
      <dgm:prSet/>
      <dgm:spPr/>
      <dgm:t>
        <a:bodyPr/>
        <a:lstStyle/>
        <a:p>
          <a:r>
            <a:rPr lang="en-IN" dirty="0"/>
            <a:t>For handling access to local private resources in an application, such as in-memory data structure</a:t>
          </a:r>
          <a:endParaRPr lang="en-US" dirty="0"/>
        </a:p>
      </dgm:t>
    </dgm:pt>
    <dgm:pt modelId="{8F7F603E-AC3E-449B-B194-5D16A2CA73C2}" type="parTrans" cxnId="{C6BE7CAF-6A8C-4C6A-9257-A6602DC7171E}">
      <dgm:prSet/>
      <dgm:spPr/>
      <dgm:t>
        <a:bodyPr/>
        <a:lstStyle/>
        <a:p>
          <a:endParaRPr lang="en-US"/>
        </a:p>
      </dgm:t>
    </dgm:pt>
    <dgm:pt modelId="{CB4FC18B-DA38-4037-8678-6D9451CFD989}" type="sibTrans" cxnId="{C6BE7CAF-6A8C-4C6A-9257-A6602DC7171E}">
      <dgm:prSet/>
      <dgm:spPr/>
      <dgm:t>
        <a:bodyPr/>
        <a:lstStyle/>
        <a:p>
          <a:endParaRPr lang="en-US"/>
        </a:p>
      </dgm:t>
    </dgm:pt>
    <dgm:pt modelId="{109B13E3-2549-4A17-9EFE-6C17B14C9CDE}">
      <dgm:prSet/>
      <dgm:spPr/>
      <dgm:t>
        <a:bodyPr/>
        <a:lstStyle/>
        <a:p>
          <a:r>
            <a:rPr lang="en-IN" dirty="0"/>
            <a:t>As a substitute for handling exceptions in the business logic of your applications.</a:t>
          </a:r>
          <a:endParaRPr lang="en-US" dirty="0"/>
        </a:p>
      </dgm:t>
    </dgm:pt>
    <dgm:pt modelId="{44CE2F92-13F2-401F-BE88-BEBAC14D0DD8}" type="parTrans" cxnId="{E72CCE30-DF48-4A6B-B22F-61E78EFBDB08}">
      <dgm:prSet/>
      <dgm:spPr/>
      <dgm:t>
        <a:bodyPr/>
        <a:lstStyle/>
        <a:p>
          <a:endParaRPr lang="en-IN"/>
        </a:p>
      </dgm:t>
    </dgm:pt>
    <dgm:pt modelId="{37E16F9F-588E-4DCC-82F6-B75A08EF5357}" type="sibTrans" cxnId="{E72CCE30-DF48-4A6B-B22F-61E78EFBDB08}">
      <dgm:prSet/>
      <dgm:spPr/>
      <dgm:t>
        <a:bodyPr/>
        <a:lstStyle/>
        <a:p>
          <a:endParaRPr lang="en-IN"/>
        </a:p>
      </dgm:t>
    </dgm:pt>
    <dgm:pt modelId="{C3066229-644F-4EEB-A7D0-224CA89A7D62}">
      <dgm:prSet/>
      <dgm:spPr/>
      <dgm:t>
        <a:bodyPr/>
        <a:lstStyle/>
        <a:p>
          <a:r>
            <a:rPr lang="en-IN" b="0" i="0" dirty="0"/>
            <a:t>Task-based user interfaces where users are guided through a complex process as a series of steps or with complex domain models</a:t>
          </a:r>
          <a:endParaRPr lang="en-US" dirty="0"/>
        </a:p>
      </dgm:t>
    </dgm:pt>
    <dgm:pt modelId="{64CE463A-C61E-4540-9C6E-C4DFEDCF39DC}" type="parTrans" cxnId="{39943D0D-D166-4E60-BC76-86200B379496}">
      <dgm:prSet/>
      <dgm:spPr/>
      <dgm:t>
        <a:bodyPr/>
        <a:lstStyle/>
        <a:p>
          <a:endParaRPr lang="en-IN"/>
        </a:p>
      </dgm:t>
    </dgm:pt>
    <dgm:pt modelId="{E7B7B062-739D-4C7F-9CAA-450FAB31046C}" type="sibTrans" cxnId="{39943D0D-D166-4E60-BC76-86200B379496}">
      <dgm:prSet/>
      <dgm:spPr/>
      <dgm:t>
        <a:bodyPr/>
        <a:lstStyle/>
        <a:p>
          <a:endParaRPr lang="en-IN"/>
        </a:p>
      </dgm:t>
    </dgm:pt>
    <dgm:pt modelId="{51406C45-0B39-4EA5-B1C2-4A26829AEBBC}">
      <dgm:prSet/>
      <dgm:spPr/>
      <dgm:t>
        <a:bodyPr/>
        <a:lstStyle/>
        <a:p>
          <a:r>
            <a:rPr lang="en-IN" b="0" i="0" dirty="0"/>
            <a:t>Performance of data reads must be fine-tuned separately from performance of data writes. Reads are much more than writes</a:t>
          </a:r>
          <a:endParaRPr lang="en-US" dirty="0"/>
        </a:p>
      </dgm:t>
    </dgm:pt>
    <dgm:pt modelId="{0F764A05-4396-4693-B856-0D1DA819EFB4}" type="parTrans" cxnId="{DF7CBB01-33B6-442A-8420-512A5264A763}">
      <dgm:prSet/>
      <dgm:spPr/>
      <dgm:t>
        <a:bodyPr/>
        <a:lstStyle/>
        <a:p>
          <a:endParaRPr lang="en-IN"/>
        </a:p>
      </dgm:t>
    </dgm:pt>
    <dgm:pt modelId="{0B9724B4-05C0-41FE-A0F3-D5286A77E07F}" type="sibTrans" cxnId="{DF7CBB01-33B6-442A-8420-512A5264A763}">
      <dgm:prSet/>
      <dgm:spPr/>
      <dgm:t>
        <a:bodyPr/>
        <a:lstStyle/>
        <a:p>
          <a:endParaRPr lang="en-IN"/>
        </a:p>
      </dgm:t>
    </dgm:pt>
    <dgm:pt modelId="{29F08227-432B-4FE2-AD07-439FFAA3E3F9}">
      <dgm:prSet/>
      <dgm:spPr/>
      <dgm:t>
        <a:bodyPr/>
        <a:lstStyle/>
        <a:p>
          <a:r>
            <a:rPr lang="en-US" dirty="0"/>
            <a:t>Separate developer teams can work on read and write models and models evolve over time</a:t>
          </a:r>
        </a:p>
      </dgm:t>
    </dgm:pt>
    <dgm:pt modelId="{723773BE-D86E-44FA-A45B-2C81E5CD7036}" type="parTrans" cxnId="{8213698C-29BF-40CE-8A76-78209EBD952D}">
      <dgm:prSet/>
      <dgm:spPr/>
      <dgm:t>
        <a:bodyPr/>
        <a:lstStyle/>
        <a:p>
          <a:endParaRPr lang="en-IN"/>
        </a:p>
      </dgm:t>
    </dgm:pt>
    <dgm:pt modelId="{B9550C1F-51CB-4518-B652-913BD45177D6}" type="sibTrans" cxnId="{8213698C-29BF-40CE-8A76-78209EBD952D}">
      <dgm:prSet/>
      <dgm:spPr/>
      <dgm:t>
        <a:bodyPr/>
        <a:lstStyle/>
        <a:p>
          <a:endParaRPr lang="en-IN"/>
        </a:p>
      </dgm:t>
    </dgm:pt>
    <dgm:pt modelId="{FA637C24-0528-4A00-B819-5EB1002880D2}">
      <dgm:prSet/>
      <dgm:spPr/>
      <dgm:t>
        <a:bodyPr/>
        <a:lstStyle/>
        <a:p>
          <a:r>
            <a:rPr lang="en-US" dirty="0"/>
            <a:t>Read and write models can be scaled independently</a:t>
          </a:r>
        </a:p>
      </dgm:t>
    </dgm:pt>
    <dgm:pt modelId="{BC3D670B-B2D1-4D77-883A-CB184EF60968}" type="parTrans" cxnId="{BF3E067E-7A3D-44BD-BAFB-3A90A4C0AC52}">
      <dgm:prSet/>
      <dgm:spPr/>
      <dgm:t>
        <a:bodyPr/>
        <a:lstStyle/>
        <a:p>
          <a:endParaRPr lang="en-IN"/>
        </a:p>
      </dgm:t>
    </dgm:pt>
    <dgm:pt modelId="{F569796E-EAE5-4EBA-A1D8-6A7CB7635120}" type="sibTrans" cxnId="{BF3E067E-7A3D-44BD-BAFB-3A90A4C0AC52}">
      <dgm:prSet/>
      <dgm:spPr/>
      <dgm:t>
        <a:bodyPr/>
        <a:lstStyle/>
        <a:p>
          <a:endParaRPr lang="en-IN"/>
        </a:p>
      </dgm:t>
    </dgm:pt>
    <dgm:pt modelId="{E5C4CA48-BAFC-4E24-9338-48FEDA643E40}" type="pres">
      <dgm:prSet presAssocID="{76F767C8-C8FC-4A4F-BAEA-3316FBE4EF8E}" presName="linear" presStyleCnt="0">
        <dgm:presLayoutVars>
          <dgm:dir/>
          <dgm:animLvl val="lvl"/>
          <dgm:resizeHandles val="exact"/>
        </dgm:presLayoutVars>
      </dgm:prSet>
      <dgm:spPr/>
    </dgm:pt>
    <dgm:pt modelId="{21499F67-41E4-4CCA-B5CB-F4A2F2119D1F}" type="pres">
      <dgm:prSet presAssocID="{0DF8210E-B7E2-4415-8667-34A4177B6EFB}" presName="parentLin" presStyleCnt="0"/>
      <dgm:spPr/>
    </dgm:pt>
    <dgm:pt modelId="{5574AEEE-67FB-4A00-8CC6-B9A34C6C26E5}" type="pres">
      <dgm:prSet presAssocID="{0DF8210E-B7E2-4415-8667-34A4177B6EFB}" presName="parentLeftMargin" presStyleLbl="node1" presStyleIdx="0" presStyleCnt="2"/>
      <dgm:spPr/>
    </dgm:pt>
    <dgm:pt modelId="{C6338252-D113-4011-A490-6001E4DC21E1}" type="pres">
      <dgm:prSet presAssocID="{0DF8210E-B7E2-4415-8667-34A4177B6EFB}" presName="parentText" presStyleLbl="node1" presStyleIdx="0" presStyleCnt="2">
        <dgm:presLayoutVars>
          <dgm:chMax val="0"/>
          <dgm:bulletEnabled val="1"/>
        </dgm:presLayoutVars>
      </dgm:prSet>
      <dgm:spPr>
        <a:xfrm>
          <a:off x="364489" y="70797"/>
          <a:ext cx="5102859" cy="590400"/>
        </a:xfrm>
        <a:prstGeom prst="roundRect">
          <a:avLst/>
        </a:prstGeom>
      </dgm:spPr>
    </dgm:pt>
    <dgm:pt modelId="{DC2E4D93-2368-48AE-AED7-E73DE7C11FAC}" type="pres">
      <dgm:prSet presAssocID="{0DF8210E-B7E2-4415-8667-34A4177B6EFB}" presName="negativeSpace" presStyleCnt="0"/>
      <dgm:spPr/>
    </dgm:pt>
    <dgm:pt modelId="{AF3B6A48-5091-4CBB-AC57-A2496AAEEBAB}" type="pres">
      <dgm:prSet presAssocID="{0DF8210E-B7E2-4415-8667-34A4177B6EFB}" presName="childText" presStyleLbl="conFgAcc1" presStyleIdx="0" presStyleCnt="2">
        <dgm:presLayoutVars>
          <dgm:bulletEnabled val="1"/>
        </dgm:presLayoutVars>
      </dgm:prSet>
      <dgm:spPr/>
    </dgm:pt>
    <dgm:pt modelId="{E75E4CB2-9DDE-4D80-8B49-82FC041BA209}" type="pres">
      <dgm:prSet presAssocID="{28FA82CF-02BE-4101-B8EE-9CDD71EDADCC}" presName="spaceBetweenRectangles" presStyleCnt="0"/>
      <dgm:spPr/>
    </dgm:pt>
    <dgm:pt modelId="{E2138EFE-417D-493C-9B0F-F0F6047A3200}" type="pres">
      <dgm:prSet presAssocID="{F3BEF55E-2631-4210-BE8A-453991D7C9BB}" presName="parentLin" presStyleCnt="0"/>
      <dgm:spPr/>
    </dgm:pt>
    <dgm:pt modelId="{D801AADD-58BA-4B7C-A923-33CDD5A54D7A}" type="pres">
      <dgm:prSet presAssocID="{F3BEF55E-2631-4210-BE8A-453991D7C9BB}" presName="parentLeftMargin" presStyleLbl="node1" presStyleIdx="0" presStyleCnt="2"/>
      <dgm:spPr/>
    </dgm:pt>
    <dgm:pt modelId="{5F42DD40-9239-4E95-8213-3A21BE8FA170}" type="pres">
      <dgm:prSet presAssocID="{F3BEF55E-2631-4210-BE8A-453991D7C9BB}" presName="parentText" presStyleLbl="node1" presStyleIdx="1" presStyleCnt="2">
        <dgm:presLayoutVars>
          <dgm:chMax val="0"/>
          <dgm:bulletEnabled val="1"/>
        </dgm:presLayoutVars>
      </dgm:prSet>
      <dgm:spPr>
        <a:xfrm>
          <a:off x="364489" y="3434998"/>
          <a:ext cx="5102859" cy="590400"/>
        </a:xfrm>
        <a:prstGeom prst="roundRect">
          <a:avLst/>
        </a:prstGeom>
      </dgm:spPr>
    </dgm:pt>
    <dgm:pt modelId="{31042376-A87F-4F3D-9F07-F2DCEF8B7F2C}" type="pres">
      <dgm:prSet presAssocID="{F3BEF55E-2631-4210-BE8A-453991D7C9BB}" presName="negativeSpace" presStyleCnt="0"/>
      <dgm:spPr/>
    </dgm:pt>
    <dgm:pt modelId="{65E08ED6-F339-45FD-95FC-6B94B05F245A}" type="pres">
      <dgm:prSet presAssocID="{F3BEF55E-2631-4210-BE8A-453991D7C9BB}" presName="childText" presStyleLbl="conFgAcc1" presStyleIdx="1" presStyleCnt="2">
        <dgm:presLayoutVars>
          <dgm:bulletEnabled val="1"/>
        </dgm:presLayoutVars>
      </dgm:prSet>
      <dgm:spPr/>
    </dgm:pt>
  </dgm:ptLst>
  <dgm:cxnLst>
    <dgm:cxn modelId="{A6F18B01-E5FA-4FBC-AAE5-83FE8499F597}" type="presOf" srcId="{51406C45-0B39-4EA5-B1C2-4A26829AEBBC}" destId="{AF3B6A48-5091-4CBB-AC57-A2496AAEEBAB}" srcOrd="0" destOrd="2" presId="urn:microsoft.com/office/officeart/2005/8/layout/list1"/>
    <dgm:cxn modelId="{DF7CBB01-33B6-442A-8420-512A5264A763}" srcId="{0DF8210E-B7E2-4415-8667-34A4177B6EFB}" destId="{51406C45-0B39-4EA5-B1C2-4A26829AEBBC}" srcOrd="2" destOrd="0" parTransId="{0F764A05-4396-4693-B856-0D1DA819EFB4}" sibTransId="{0B9724B4-05C0-41FE-A0F3-D5286A77E07F}"/>
    <dgm:cxn modelId="{39943D0D-D166-4E60-BC76-86200B379496}" srcId="{0DF8210E-B7E2-4415-8667-34A4177B6EFB}" destId="{C3066229-644F-4EEB-A7D0-224CA89A7D62}" srcOrd="1" destOrd="0" parTransId="{64CE463A-C61E-4540-9C6E-C4DFEDCF39DC}" sibTransId="{E7B7B062-739D-4C7F-9CAA-450FAB31046C}"/>
    <dgm:cxn modelId="{52175027-049B-46CB-A148-1C841E35B9A2}" type="presOf" srcId="{109B13E3-2549-4A17-9EFE-6C17B14C9CDE}" destId="{65E08ED6-F339-45FD-95FC-6B94B05F245A}" srcOrd="0" destOrd="1" presId="urn:microsoft.com/office/officeart/2005/8/layout/list1"/>
    <dgm:cxn modelId="{73FFE72C-2491-443D-AF26-0FB58090834C}" type="presOf" srcId="{F3BEF55E-2631-4210-BE8A-453991D7C9BB}" destId="{5F42DD40-9239-4E95-8213-3A21BE8FA170}" srcOrd="1" destOrd="0" presId="urn:microsoft.com/office/officeart/2005/8/layout/list1"/>
    <dgm:cxn modelId="{E72CCE30-DF48-4A6B-B22F-61E78EFBDB08}" srcId="{F3BEF55E-2631-4210-BE8A-453991D7C9BB}" destId="{109B13E3-2549-4A17-9EFE-6C17B14C9CDE}" srcOrd="1" destOrd="0" parTransId="{44CE2F92-13F2-401F-BE88-BEBAC14D0DD8}" sibTransId="{37E16F9F-588E-4DCC-82F6-B75A08EF5357}"/>
    <dgm:cxn modelId="{488C3531-C007-4324-9B92-13AAB183CC20}" type="presOf" srcId="{FA637C24-0528-4A00-B819-5EB1002880D2}" destId="{AF3B6A48-5091-4CBB-AC57-A2496AAEEBAB}" srcOrd="0" destOrd="4" presId="urn:microsoft.com/office/officeart/2005/8/layout/list1"/>
    <dgm:cxn modelId="{79065832-9A1A-42C6-8538-9199C2E83873}" type="presOf" srcId="{76F767C8-C8FC-4A4F-BAEA-3316FBE4EF8E}" destId="{E5C4CA48-BAFC-4E24-9338-48FEDA643E40}" srcOrd="0" destOrd="0" presId="urn:microsoft.com/office/officeart/2005/8/layout/list1"/>
    <dgm:cxn modelId="{2D5CCC3D-1CDD-43BB-B9F0-7FBF10CFF81F}" type="presOf" srcId="{0DF8210E-B7E2-4415-8667-34A4177B6EFB}" destId="{C6338252-D113-4011-A490-6001E4DC21E1}" srcOrd="1" destOrd="0" presId="urn:microsoft.com/office/officeart/2005/8/layout/list1"/>
    <dgm:cxn modelId="{9DF41042-E945-4BA6-BC0D-EEB0A5233A1F}" srcId="{76F767C8-C8FC-4A4F-BAEA-3316FBE4EF8E}" destId="{0DF8210E-B7E2-4415-8667-34A4177B6EFB}" srcOrd="0" destOrd="0" parTransId="{81C8AEAD-8CFD-4B08-99F3-9EDCB71BAC13}" sibTransId="{28FA82CF-02BE-4101-B8EE-9CDD71EDADCC}"/>
    <dgm:cxn modelId="{031F9C6E-4D3C-4753-8BAA-FB58E2CC215E}" srcId="{0DF8210E-B7E2-4415-8667-34A4177B6EFB}" destId="{7A98AD26-7612-4247-80B0-D84C1903CC80}" srcOrd="0" destOrd="0" parTransId="{B588E177-FA2E-4B93-B8B4-6343CF44BCFF}" sibTransId="{6C8D860C-45A0-46F2-946A-97435A13EF4A}"/>
    <dgm:cxn modelId="{FE3A7E51-3954-42F6-A974-73DBCCD7F4B2}" srcId="{76F767C8-C8FC-4A4F-BAEA-3316FBE4EF8E}" destId="{F3BEF55E-2631-4210-BE8A-453991D7C9BB}" srcOrd="1" destOrd="0" parTransId="{978A39BB-32FA-46AC-8C4E-1FF89A7E219F}" sibTransId="{C81C0A1D-7AC3-437D-B721-9195C35BBE9B}"/>
    <dgm:cxn modelId="{BF3E067E-7A3D-44BD-BAFB-3A90A4C0AC52}" srcId="{0DF8210E-B7E2-4415-8667-34A4177B6EFB}" destId="{FA637C24-0528-4A00-B819-5EB1002880D2}" srcOrd="4" destOrd="0" parTransId="{BC3D670B-B2D1-4D77-883A-CB184EF60968}" sibTransId="{F569796E-EAE5-4EBA-A1D8-6A7CB7635120}"/>
    <dgm:cxn modelId="{444CDF82-CB81-4218-9FA5-C07A694218B3}" type="presOf" srcId="{B7375AF7-685F-4663-A856-23EF3082A3CB}" destId="{65E08ED6-F339-45FD-95FC-6B94B05F245A}" srcOrd="0" destOrd="0" presId="urn:microsoft.com/office/officeart/2005/8/layout/list1"/>
    <dgm:cxn modelId="{EDE77B8A-E7CA-4936-9543-FF98D0FD05BD}" type="presOf" srcId="{F3BEF55E-2631-4210-BE8A-453991D7C9BB}" destId="{D801AADD-58BA-4B7C-A923-33CDD5A54D7A}" srcOrd="0" destOrd="0" presId="urn:microsoft.com/office/officeart/2005/8/layout/list1"/>
    <dgm:cxn modelId="{8213698C-29BF-40CE-8A76-78209EBD952D}" srcId="{0DF8210E-B7E2-4415-8667-34A4177B6EFB}" destId="{29F08227-432B-4FE2-AD07-439FFAA3E3F9}" srcOrd="3" destOrd="0" parTransId="{723773BE-D86E-44FA-A45B-2C81E5CD7036}" sibTransId="{B9550C1F-51CB-4518-B652-913BD45177D6}"/>
    <dgm:cxn modelId="{98BE41A5-3537-4EAC-A25C-47B7B10C892A}" type="presOf" srcId="{0DF8210E-B7E2-4415-8667-34A4177B6EFB}" destId="{5574AEEE-67FB-4A00-8CC6-B9A34C6C26E5}" srcOrd="0" destOrd="0" presId="urn:microsoft.com/office/officeart/2005/8/layout/list1"/>
    <dgm:cxn modelId="{C6BE7CAF-6A8C-4C6A-9257-A6602DC7171E}" srcId="{F3BEF55E-2631-4210-BE8A-453991D7C9BB}" destId="{B7375AF7-685F-4663-A856-23EF3082A3CB}" srcOrd="0" destOrd="0" parTransId="{8F7F603E-AC3E-449B-B194-5D16A2CA73C2}" sibTransId="{CB4FC18B-DA38-4037-8678-6D9451CFD989}"/>
    <dgm:cxn modelId="{862AD0B9-746C-4B9B-A658-FB9C06CCAD54}" type="presOf" srcId="{29F08227-432B-4FE2-AD07-439FFAA3E3F9}" destId="{AF3B6A48-5091-4CBB-AC57-A2496AAEEBAB}" srcOrd="0" destOrd="3" presId="urn:microsoft.com/office/officeart/2005/8/layout/list1"/>
    <dgm:cxn modelId="{6068E4D0-49A7-419E-8EA0-7D73AC1023F9}" type="presOf" srcId="{7A98AD26-7612-4247-80B0-D84C1903CC80}" destId="{AF3B6A48-5091-4CBB-AC57-A2496AAEEBAB}" srcOrd="0" destOrd="0" presId="urn:microsoft.com/office/officeart/2005/8/layout/list1"/>
    <dgm:cxn modelId="{869637FF-7B52-4CA3-97D7-5DEA306BDBAD}" type="presOf" srcId="{C3066229-644F-4EEB-A7D0-224CA89A7D62}" destId="{AF3B6A48-5091-4CBB-AC57-A2496AAEEBAB}" srcOrd="0" destOrd="1" presId="urn:microsoft.com/office/officeart/2005/8/layout/list1"/>
    <dgm:cxn modelId="{A1DC9E35-5D66-4D54-AEAA-5A916831CF9A}" type="presParOf" srcId="{E5C4CA48-BAFC-4E24-9338-48FEDA643E40}" destId="{21499F67-41E4-4CCA-B5CB-F4A2F2119D1F}" srcOrd="0" destOrd="0" presId="urn:microsoft.com/office/officeart/2005/8/layout/list1"/>
    <dgm:cxn modelId="{2925A157-CE41-4AB5-BC6D-3B3935406C27}" type="presParOf" srcId="{21499F67-41E4-4CCA-B5CB-F4A2F2119D1F}" destId="{5574AEEE-67FB-4A00-8CC6-B9A34C6C26E5}" srcOrd="0" destOrd="0" presId="urn:microsoft.com/office/officeart/2005/8/layout/list1"/>
    <dgm:cxn modelId="{F550A8CC-E10B-4BBF-9D89-09B20E964B1D}" type="presParOf" srcId="{21499F67-41E4-4CCA-B5CB-F4A2F2119D1F}" destId="{C6338252-D113-4011-A490-6001E4DC21E1}" srcOrd="1" destOrd="0" presId="urn:microsoft.com/office/officeart/2005/8/layout/list1"/>
    <dgm:cxn modelId="{47D0006B-3066-4A82-B1C7-F13629E709E5}" type="presParOf" srcId="{E5C4CA48-BAFC-4E24-9338-48FEDA643E40}" destId="{DC2E4D93-2368-48AE-AED7-E73DE7C11FAC}" srcOrd="1" destOrd="0" presId="urn:microsoft.com/office/officeart/2005/8/layout/list1"/>
    <dgm:cxn modelId="{213A810C-E669-47A6-9032-5B9466884898}" type="presParOf" srcId="{E5C4CA48-BAFC-4E24-9338-48FEDA643E40}" destId="{AF3B6A48-5091-4CBB-AC57-A2496AAEEBAB}" srcOrd="2" destOrd="0" presId="urn:microsoft.com/office/officeart/2005/8/layout/list1"/>
    <dgm:cxn modelId="{19D8FAE9-AF91-47D8-B77C-8139C6AA9813}" type="presParOf" srcId="{E5C4CA48-BAFC-4E24-9338-48FEDA643E40}" destId="{E75E4CB2-9DDE-4D80-8B49-82FC041BA209}" srcOrd="3" destOrd="0" presId="urn:microsoft.com/office/officeart/2005/8/layout/list1"/>
    <dgm:cxn modelId="{E10CA97F-FD55-4CD4-AAD3-6FE815BAD385}" type="presParOf" srcId="{E5C4CA48-BAFC-4E24-9338-48FEDA643E40}" destId="{E2138EFE-417D-493C-9B0F-F0F6047A3200}" srcOrd="4" destOrd="0" presId="urn:microsoft.com/office/officeart/2005/8/layout/list1"/>
    <dgm:cxn modelId="{20543C12-631D-4DE8-9C53-DDC2A8F33BAC}" type="presParOf" srcId="{E2138EFE-417D-493C-9B0F-F0F6047A3200}" destId="{D801AADD-58BA-4B7C-A923-33CDD5A54D7A}" srcOrd="0" destOrd="0" presId="urn:microsoft.com/office/officeart/2005/8/layout/list1"/>
    <dgm:cxn modelId="{819D4043-501A-47AF-B23D-9BC9F22AD8CE}" type="presParOf" srcId="{E2138EFE-417D-493C-9B0F-F0F6047A3200}" destId="{5F42DD40-9239-4E95-8213-3A21BE8FA170}" srcOrd="1" destOrd="0" presId="urn:microsoft.com/office/officeart/2005/8/layout/list1"/>
    <dgm:cxn modelId="{933D5A29-B6ED-4F3B-856E-BA1AE0C1D765}" type="presParOf" srcId="{E5C4CA48-BAFC-4E24-9338-48FEDA643E40}" destId="{31042376-A87F-4F3D-9F07-F2DCEF8B7F2C}" srcOrd="5" destOrd="0" presId="urn:microsoft.com/office/officeart/2005/8/layout/list1"/>
    <dgm:cxn modelId="{8054166B-4484-45DB-A8BA-704F54DDF4D4}" type="presParOf" srcId="{E5C4CA48-BAFC-4E24-9338-48FEDA643E40}" destId="{65E08ED6-F339-45FD-95FC-6B94B05F245A}"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F767C8-C8FC-4A4F-BAEA-3316FBE4EF8E}" type="doc">
      <dgm:prSet loTypeId="urn:microsoft.com/office/officeart/2005/8/layout/list1" loCatId="list" qsTypeId="urn:microsoft.com/office/officeart/2005/8/quickstyle/simple4" qsCatId="simple" csTypeId="urn:microsoft.com/office/officeart/2005/8/colors/accent1_4" csCatId="accent1" phldr="1"/>
      <dgm:spPr/>
      <dgm:t>
        <a:bodyPr/>
        <a:lstStyle/>
        <a:p>
          <a:endParaRPr lang="en-US"/>
        </a:p>
      </dgm:t>
    </dgm:pt>
    <dgm:pt modelId="{0DF8210E-B7E2-4415-8667-34A4177B6EFB}">
      <dgm:prSet custT="1"/>
      <dgm:spPr/>
      <dgm:t>
        <a:bodyPr spcFirstLastPara="0" vert="horz" wrap="square" lIns="192876" tIns="0" rIns="192876" bIns="0" numCol="1" spcCol="1270" anchor="ctr" anchorCtr="0"/>
        <a:lstStyle/>
        <a:p>
          <a:pPr marL="0" lvl="0" indent="0" algn="l" defTabSz="889000">
            <a:lnSpc>
              <a:spcPct val="90000"/>
            </a:lnSpc>
            <a:spcBef>
              <a:spcPct val="0"/>
            </a:spcBef>
            <a:spcAft>
              <a:spcPct val="35000"/>
            </a:spcAft>
            <a:buNone/>
          </a:pPr>
          <a:r>
            <a:rPr lang="en-IN" sz="3200" kern="1200">
              <a:latin typeface="Calibri" panose="020F0502020204030204"/>
              <a:ea typeface="+mn-ea"/>
              <a:cs typeface="+mn-cs"/>
            </a:rPr>
            <a:t>When to use this pattern</a:t>
          </a:r>
          <a:endParaRPr lang="en-US" sz="3200" kern="1200">
            <a:latin typeface="Calibri" panose="020F0502020204030204"/>
            <a:ea typeface="+mn-ea"/>
            <a:cs typeface="+mn-cs"/>
          </a:endParaRPr>
        </a:p>
      </dgm:t>
    </dgm:pt>
    <dgm:pt modelId="{81C8AEAD-8CFD-4B08-99F3-9EDCB71BAC13}" type="parTrans" cxnId="{9DF41042-E945-4BA6-BC0D-EEB0A5233A1F}">
      <dgm:prSet/>
      <dgm:spPr/>
      <dgm:t>
        <a:bodyPr/>
        <a:lstStyle/>
        <a:p>
          <a:endParaRPr lang="en-US"/>
        </a:p>
      </dgm:t>
    </dgm:pt>
    <dgm:pt modelId="{28FA82CF-02BE-4101-B8EE-9CDD71EDADCC}" type="sibTrans" cxnId="{9DF41042-E945-4BA6-BC0D-EEB0A5233A1F}">
      <dgm:prSet/>
      <dgm:spPr/>
      <dgm:t>
        <a:bodyPr/>
        <a:lstStyle/>
        <a:p>
          <a:endParaRPr lang="en-US"/>
        </a:p>
      </dgm:t>
    </dgm:pt>
    <dgm:pt modelId="{7A98AD26-7612-4247-80B0-D84C1903CC80}">
      <dgm:prSet custT="1"/>
      <dgm:spPr/>
      <dgm:t>
        <a:bodyPr/>
        <a:lstStyle/>
        <a:p>
          <a:r>
            <a:rPr lang="en-IN" sz="2800" b="0" i="0" dirty="0"/>
            <a:t>Use this pattern only for operations that must be undone if they fail</a:t>
          </a:r>
          <a:endParaRPr lang="en-US" sz="2800" dirty="0"/>
        </a:p>
      </dgm:t>
    </dgm:pt>
    <dgm:pt modelId="{B588E177-FA2E-4B93-B8B4-6343CF44BCFF}" type="parTrans" cxnId="{031F9C6E-4D3C-4753-8BAA-FB58E2CC215E}">
      <dgm:prSet/>
      <dgm:spPr/>
      <dgm:t>
        <a:bodyPr/>
        <a:lstStyle/>
        <a:p>
          <a:endParaRPr lang="en-US"/>
        </a:p>
      </dgm:t>
    </dgm:pt>
    <dgm:pt modelId="{6C8D860C-45A0-46F2-946A-97435A13EF4A}" type="sibTrans" cxnId="{031F9C6E-4D3C-4753-8BAA-FB58E2CC215E}">
      <dgm:prSet/>
      <dgm:spPr/>
      <dgm:t>
        <a:bodyPr/>
        <a:lstStyle/>
        <a:p>
          <a:endParaRPr lang="en-US"/>
        </a:p>
      </dgm:t>
    </dgm:pt>
    <dgm:pt modelId="{FA637C24-0528-4A00-B819-5EB1002880D2}">
      <dgm:prSet/>
      <dgm:spPr/>
      <dgm:t>
        <a:bodyPr/>
        <a:lstStyle/>
        <a:p>
          <a:endParaRPr lang="en-US" sz="3500" dirty="0"/>
        </a:p>
      </dgm:t>
    </dgm:pt>
    <dgm:pt modelId="{BC3D670B-B2D1-4D77-883A-CB184EF60968}" type="parTrans" cxnId="{BF3E067E-7A3D-44BD-BAFB-3A90A4C0AC52}">
      <dgm:prSet/>
      <dgm:spPr/>
      <dgm:t>
        <a:bodyPr/>
        <a:lstStyle/>
        <a:p>
          <a:endParaRPr lang="en-IN"/>
        </a:p>
      </dgm:t>
    </dgm:pt>
    <dgm:pt modelId="{F569796E-EAE5-4EBA-A1D8-6A7CB7635120}" type="sibTrans" cxnId="{BF3E067E-7A3D-44BD-BAFB-3A90A4C0AC52}">
      <dgm:prSet/>
      <dgm:spPr/>
      <dgm:t>
        <a:bodyPr/>
        <a:lstStyle/>
        <a:p>
          <a:endParaRPr lang="en-IN"/>
        </a:p>
      </dgm:t>
    </dgm:pt>
    <dgm:pt modelId="{D9B3F8D4-87EA-40AE-916B-60D5981FB655}">
      <dgm:prSet custT="1"/>
      <dgm:spPr/>
      <dgm:t>
        <a:bodyPr/>
        <a:lstStyle/>
        <a:p>
          <a:r>
            <a:rPr lang="en-IN" sz="2800" b="0" i="0" dirty="0"/>
            <a:t>If possible, design solutions to avoid the complexity of requiring compensating transactions.</a:t>
          </a:r>
          <a:endParaRPr lang="en-US" sz="2800" dirty="0"/>
        </a:p>
      </dgm:t>
    </dgm:pt>
    <dgm:pt modelId="{07C54D8C-6793-4F42-98BE-70C992F8E961}" type="parTrans" cxnId="{E3FE0184-2E9A-4F49-A89B-2E3B29D3A955}">
      <dgm:prSet/>
      <dgm:spPr/>
      <dgm:t>
        <a:bodyPr/>
        <a:lstStyle/>
        <a:p>
          <a:endParaRPr lang="en-IN"/>
        </a:p>
      </dgm:t>
    </dgm:pt>
    <dgm:pt modelId="{8374CA07-8B86-4FAF-B188-85DF96A019C2}" type="sibTrans" cxnId="{E3FE0184-2E9A-4F49-A89B-2E3B29D3A955}">
      <dgm:prSet/>
      <dgm:spPr/>
      <dgm:t>
        <a:bodyPr/>
        <a:lstStyle/>
        <a:p>
          <a:endParaRPr lang="en-IN"/>
        </a:p>
      </dgm:t>
    </dgm:pt>
    <dgm:pt modelId="{E5C4CA48-BAFC-4E24-9338-48FEDA643E40}" type="pres">
      <dgm:prSet presAssocID="{76F767C8-C8FC-4A4F-BAEA-3316FBE4EF8E}" presName="linear" presStyleCnt="0">
        <dgm:presLayoutVars>
          <dgm:dir/>
          <dgm:animLvl val="lvl"/>
          <dgm:resizeHandles val="exact"/>
        </dgm:presLayoutVars>
      </dgm:prSet>
      <dgm:spPr/>
    </dgm:pt>
    <dgm:pt modelId="{21499F67-41E4-4CCA-B5CB-F4A2F2119D1F}" type="pres">
      <dgm:prSet presAssocID="{0DF8210E-B7E2-4415-8667-34A4177B6EFB}" presName="parentLin" presStyleCnt="0"/>
      <dgm:spPr/>
    </dgm:pt>
    <dgm:pt modelId="{5574AEEE-67FB-4A00-8CC6-B9A34C6C26E5}" type="pres">
      <dgm:prSet presAssocID="{0DF8210E-B7E2-4415-8667-34A4177B6EFB}" presName="parentLeftMargin" presStyleLbl="node1" presStyleIdx="0" presStyleCnt="1"/>
      <dgm:spPr/>
    </dgm:pt>
    <dgm:pt modelId="{C6338252-D113-4011-A490-6001E4DC21E1}" type="pres">
      <dgm:prSet presAssocID="{0DF8210E-B7E2-4415-8667-34A4177B6EFB}" presName="parentText" presStyleLbl="node1" presStyleIdx="0" presStyleCnt="1" custScaleY="52507" custLinFactNeighborX="-4394" custLinFactNeighborY="-26860">
        <dgm:presLayoutVars>
          <dgm:chMax val="0"/>
          <dgm:bulletEnabled val="1"/>
        </dgm:presLayoutVars>
      </dgm:prSet>
      <dgm:spPr>
        <a:xfrm>
          <a:off x="364489" y="70797"/>
          <a:ext cx="5102859" cy="590400"/>
        </a:xfrm>
        <a:prstGeom prst="roundRect">
          <a:avLst/>
        </a:prstGeom>
      </dgm:spPr>
    </dgm:pt>
    <dgm:pt modelId="{DC2E4D93-2368-48AE-AED7-E73DE7C11FAC}" type="pres">
      <dgm:prSet presAssocID="{0DF8210E-B7E2-4415-8667-34A4177B6EFB}" presName="negativeSpace" presStyleCnt="0"/>
      <dgm:spPr/>
    </dgm:pt>
    <dgm:pt modelId="{AF3B6A48-5091-4CBB-AC57-A2496AAEEBAB}" type="pres">
      <dgm:prSet presAssocID="{0DF8210E-B7E2-4415-8667-34A4177B6EFB}" presName="childText" presStyleLbl="conFgAcc1" presStyleIdx="0" presStyleCnt="1">
        <dgm:presLayoutVars>
          <dgm:bulletEnabled val="1"/>
        </dgm:presLayoutVars>
      </dgm:prSet>
      <dgm:spPr/>
    </dgm:pt>
  </dgm:ptLst>
  <dgm:cxnLst>
    <dgm:cxn modelId="{488C3531-C007-4324-9B92-13AAB183CC20}" type="presOf" srcId="{FA637C24-0528-4A00-B819-5EB1002880D2}" destId="{AF3B6A48-5091-4CBB-AC57-A2496AAEEBAB}" srcOrd="0" destOrd="2" presId="urn:microsoft.com/office/officeart/2005/8/layout/list1"/>
    <dgm:cxn modelId="{79065832-9A1A-42C6-8538-9199C2E83873}" type="presOf" srcId="{76F767C8-C8FC-4A4F-BAEA-3316FBE4EF8E}" destId="{E5C4CA48-BAFC-4E24-9338-48FEDA643E40}" srcOrd="0" destOrd="0" presId="urn:microsoft.com/office/officeart/2005/8/layout/list1"/>
    <dgm:cxn modelId="{2D5CCC3D-1CDD-43BB-B9F0-7FBF10CFF81F}" type="presOf" srcId="{0DF8210E-B7E2-4415-8667-34A4177B6EFB}" destId="{C6338252-D113-4011-A490-6001E4DC21E1}" srcOrd="1" destOrd="0" presId="urn:microsoft.com/office/officeart/2005/8/layout/list1"/>
    <dgm:cxn modelId="{9DF41042-E945-4BA6-BC0D-EEB0A5233A1F}" srcId="{76F767C8-C8FC-4A4F-BAEA-3316FBE4EF8E}" destId="{0DF8210E-B7E2-4415-8667-34A4177B6EFB}" srcOrd="0" destOrd="0" parTransId="{81C8AEAD-8CFD-4B08-99F3-9EDCB71BAC13}" sibTransId="{28FA82CF-02BE-4101-B8EE-9CDD71EDADCC}"/>
    <dgm:cxn modelId="{031F9C6E-4D3C-4753-8BAA-FB58E2CC215E}" srcId="{0DF8210E-B7E2-4415-8667-34A4177B6EFB}" destId="{7A98AD26-7612-4247-80B0-D84C1903CC80}" srcOrd="0" destOrd="0" parTransId="{B588E177-FA2E-4B93-B8B4-6343CF44BCFF}" sibTransId="{6C8D860C-45A0-46F2-946A-97435A13EF4A}"/>
    <dgm:cxn modelId="{BF3E067E-7A3D-44BD-BAFB-3A90A4C0AC52}" srcId="{0DF8210E-B7E2-4415-8667-34A4177B6EFB}" destId="{FA637C24-0528-4A00-B819-5EB1002880D2}" srcOrd="2" destOrd="0" parTransId="{BC3D670B-B2D1-4D77-883A-CB184EF60968}" sibTransId="{F569796E-EAE5-4EBA-A1D8-6A7CB7635120}"/>
    <dgm:cxn modelId="{E3FE0184-2E9A-4F49-A89B-2E3B29D3A955}" srcId="{0DF8210E-B7E2-4415-8667-34A4177B6EFB}" destId="{D9B3F8D4-87EA-40AE-916B-60D5981FB655}" srcOrd="1" destOrd="0" parTransId="{07C54D8C-6793-4F42-98BE-70C992F8E961}" sibTransId="{8374CA07-8B86-4FAF-B188-85DF96A019C2}"/>
    <dgm:cxn modelId="{98BE41A5-3537-4EAC-A25C-47B7B10C892A}" type="presOf" srcId="{0DF8210E-B7E2-4415-8667-34A4177B6EFB}" destId="{5574AEEE-67FB-4A00-8CC6-B9A34C6C26E5}" srcOrd="0" destOrd="0" presId="urn:microsoft.com/office/officeart/2005/8/layout/list1"/>
    <dgm:cxn modelId="{6068E4D0-49A7-419E-8EA0-7D73AC1023F9}" type="presOf" srcId="{7A98AD26-7612-4247-80B0-D84C1903CC80}" destId="{AF3B6A48-5091-4CBB-AC57-A2496AAEEBAB}" srcOrd="0" destOrd="0" presId="urn:microsoft.com/office/officeart/2005/8/layout/list1"/>
    <dgm:cxn modelId="{1103B7FA-2177-45EC-B575-23C5DB4D523B}" type="presOf" srcId="{D9B3F8D4-87EA-40AE-916B-60D5981FB655}" destId="{AF3B6A48-5091-4CBB-AC57-A2496AAEEBAB}" srcOrd="0" destOrd="1" presId="urn:microsoft.com/office/officeart/2005/8/layout/list1"/>
    <dgm:cxn modelId="{A1DC9E35-5D66-4D54-AEAA-5A916831CF9A}" type="presParOf" srcId="{E5C4CA48-BAFC-4E24-9338-48FEDA643E40}" destId="{21499F67-41E4-4CCA-B5CB-F4A2F2119D1F}" srcOrd="0" destOrd="0" presId="urn:microsoft.com/office/officeart/2005/8/layout/list1"/>
    <dgm:cxn modelId="{2925A157-CE41-4AB5-BC6D-3B3935406C27}" type="presParOf" srcId="{21499F67-41E4-4CCA-B5CB-F4A2F2119D1F}" destId="{5574AEEE-67FB-4A00-8CC6-B9A34C6C26E5}" srcOrd="0" destOrd="0" presId="urn:microsoft.com/office/officeart/2005/8/layout/list1"/>
    <dgm:cxn modelId="{F550A8CC-E10B-4BBF-9D89-09B20E964B1D}" type="presParOf" srcId="{21499F67-41E4-4CCA-B5CB-F4A2F2119D1F}" destId="{C6338252-D113-4011-A490-6001E4DC21E1}" srcOrd="1" destOrd="0" presId="urn:microsoft.com/office/officeart/2005/8/layout/list1"/>
    <dgm:cxn modelId="{47D0006B-3066-4A82-B1C7-F13629E709E5}" type="presParOf" srcId="{E5C4CA48-BAFC-4E24-9338-48FEDA643E40}" destId="{DC2E4D93-2368-48AE-AED7-E73DE7C11FAC}" srcOrd="1" destOrd="0" presId="urn:microsoft.com/office/officeart/2005/8/layout/list1"/>
    <dgm:cxn modelId="{213A810C-E669-47A6-9032-5B9466884898}" type="presParOf" srcId="{E5C4CA48-BAFC-4E24-9338-48FEDA643E40}" destId="{AF3B6A48-5091-4CBB-AC57-A2496AAEEBAB}"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6F767C8-C8FC-4A4F-BAEA-3316FBE4EF8E}" type="doc">
      <dgm:prSet loTypeId="urn:microsoft.com/office/officeart/2005/8/layout/list1" loCatId="list" qsTypeId="urn:microsoft.com/office/officeart/2005/8/quickstyle/simple4" qsCatId="simple" csTypeId="urn:microsoft.com/office/officeart/2005/8/colors/accent1_4" csCatId="accent1" phldr="1"/>
      <dgm:spPr/>
      <dgm:t>
        <a:bodyPr/>
        <a:lstStyle/>
        <a:p>
          <a:endParaRPr lang="en-US"/>
        </a:p>
      </dgm:t>
    </dgm:pt>
    <dgm:pt modelId="{0DF8210E-B7E2-4415-8667-34A4177B6EFB}">
      <dgm:prSet custT="1"/>
      <dgm:spPr/>
      <dgm:t>
        <a:bodyPr spcFirstLastPara="0" vert="horz" wrap="square" lIns="192876" tIns="0" rIns="192876" bIns="0" numCol="1" spcCol="1270" anchor="ctr" anchorCtr="0"/>
        <a:lstStyle/>
        <a:p>
          <a:pPr marL="0" lvl="0" indent="0" algn="l" defTabSz="889000">
            <a:lnSpc>
              <a:spcPct val="90000"/>
            </a:lnSpc>
            <a:spcBef>
              <a:spcPct val="0"/>
            </a:spcBef>
            <a:spcAft>
              <a:spcPct val="35000"/>
            </a:spcAft>
            <a:buNone/>
          </a:pPr>
          <a:r>
            <a:rPr lang="en-IN" sz="2000" kern="1200">
              <a:latin typeface="Calibri" panose="020F0502020204030204"/>
              <a:ea typeface="+mn-ea"/>
              <a:cs typeface="+mn-cs"/>
            </a:rPr>
            <a:t>When to use this pattern</a:t>
          </a:r>
          <a:endParaRPr lang="en-US" sz="2000" kern="1200">
            <a:latin typeface="Calibri" panose="020F0502020204030204"/>
            <a:ea typeface="+mn-ea"/>
            <a:cs typeface="+mn-cs"/>
          </a:endParaRPr>
        </a:p>
      </dgm:t>
    </dgm:pt>
    <dgm:pt modelId="{81C8AEAD-8CFD-4B08-99F3-9EDCB71BAC13}" type="parTrans" cxnId="{9DF41042-E945-4BA6-BC0D-EEB0A5233A1F}">
      <dgm:prSet/>
      <dgm:spPr/>
      <dgm:t>
        <a:bodyPr/>
        <a:lstStyle/>
        <a:p>
          <a:endParaRPr lang="en-US"/>
        </a:p>
      </dgm:t>
    </dgm:pt>
    <dgm:pt modelId="{28FA82CF-02BE-4101-B8EE-9CDD71EDADCC}" type="sibTrans" cxnId="{9DF41042-E945-4BA6-BC0D-EEB0A5233A1F}">
      <dgm:prSet/>
      <dgm:spPr/>
      <dgm:t>
        <a:bodyPr/>
        <a:lstStyle/>
        <a:p>
          <a:endParaRPr lang="en-US"/>
        </a:p>
      </dgm:t>
    </dgm:pt>
    <dgm:pt modelId="{7A98AD26-7612-4247-80B0-D84C1903CC80}">
      <dgm:prSet/>
      <dgm:spPr/>
      <dgm:t>
        <a:bodyPr/>
        <a:lstStyle/>
        <a:p>
          <a:r>
            <a:rPr lang="en-IN" b="0" i="0" dirty="0"/>
            <a:t>Single sign-on in the enterprise</a:t>
          </a:r>
          <a:endParaRPr lang="en-US" dirty="0"/>
        </a:p>
      </dgm:t>
    </dgm:pt>
    <dgm:pt modelId="{B588E177-FA2E-4B93-B8B4-6343CF44BCFF}" type="parTrans" cxnId="{031F9C6E-4D3C-4753-8BAA-FB58E2CC215E}">
      <dgm:prSet/>
      <dgm:spPr/>
      <dgm:t>
        <a:bodyPr/>
        <a:lstStyle/>
        <a:p>
          <a:endParaRPr lang="en-US"/>
        </a:p>
      </dgm:t>
    </dgm:pt>
    <dgm:pt modelId="{6C8D860C-45A0-46F2-946A-97435A13EF4A}" type="sibTrans" cxnId="{031F9C6E-4D3C-4753-8BAA-FB58E2CC215E}">
      <dgm:prSet/>
      <dgm:spPr/>
      <dgm:t>
        <a:bodyPr/>
        <a:lstStyle/>
        <a:p>
          <a:endParaRPr lang="en-US"/>
        </a:p>
      </dgm:t>
    </dgm:pt>
    <dgm:pt modelId="{F3BEF55E-2631-4210-BE8A-453991D7C9BB}">
      <dgm:prSet custT="1"/>
      <dgm:spPr/>
      <dgm:t>
        <a:bodyPr spcFirstLastPara="0" vert="horz" wrap="square" lIns="192876" tIns="0" rIns="192876" bIns="0" numCol="1" spcCol="1270" anchor="ctr" anchorCtr="0"/>
        <a:lstStyle/>
        <a:p>
          <a:pPr marL="0" lvl="0" indent="0" algn="l" defTabSz="889000">
            <a:lnSpc>
              <a:spcPct val="90000"/>
            </a:lnSpc>
            <a:spcBef>
              <a:spcPct val="0"/>
            </a:spcBef>
            <a:spcAft>
              <a:spcPct val="35000"/>
            </a:spcAft>
            <a:buNone/>
          </a:pPr>
          <a:r>
            <a:rPr lang="en-IN" sz="2000" kern="1200">
              <a:latin typeface="Calibri" panose="020F0502020204030204"/>
              <a:ea typeface="+mn-ea"/>
              <a:cs typeface="+mn-cs"/>
            </a:rPr>
            <a:t>Avoid using</a:t>
          </a:r>
          <a:endParaRPr lang="en-US" sz="2000" kern="1200" dirty="0">
            <a:latin typeface="Calibri" panose="020F0502020204030204"/>
            <a:ea typeface="+mn-ea"/>
            <a:cs typeface="+mn-cs"/>
          </a:endParaRPr>
        </a:p>
      </dgm:t>
    </dgm:pt>
    <dgm:pt modelId="{978A39BB-32FA-46AC-8C4E-1FF89A7E219F}" type="parTrans" cxnId="{FE3A7E51-3954-42F6-A974-73DBCCD7F4B2}">
      <dgm:prSet/>
      <dgm:spPr/>
      <dgm:t>
        <a:bodyPr/>
        <a:lstStyle/>
        <a:p>
          <a:endParaRPr lang="en-US"/>
        </a:p>
      </dgm:t>
    </dgm:pt>
    <dgm:pt modelId="{C81C0A1D-7AC3-437D-B721-9195C35BBE9B}" type="sibTrans" cxnId="{FE3A7E51-3954-42F6-A974-73DBCCD7F4B2}">
      <dgm:prSet/>
      <dgm:spPr/>
      <dgm:t>
        <a:bodyPr/>
        <a:lstStyle/>
        <a:p>
          <a:endParaRPr lang="en-US"/>
        </a:p>
      </dgm:t>
    </dgm:pt>
    <dgm:pt modelId="{B7375AF7-685F-4663-A856-23EF3082A3CB}">
      <dgm:prSet/>
      <dgm:spPr/>
      <dgm:t>
        <a:bodyPr/>
        <a:lstStyle/>
        <a:p>
          <a:r>
            <a:rPr lang="en-IN" dirty="0"/>
            <a:t>Users are authenticated by a single identity provider</a:t>
          </a:r>
          <a:endParaRPr lang="en-US" dirty="0"/>
        </a:p>
      </dgm:t>
    </dgm:pt>
    <dgm:pt modelId="{8F7F603E-AC3E-449B-B194-5D16A2CA73C2}" type="parTrans" cxnId="{C6BE7CAF-6A8C-4C6A-9257-A6602DC7171E}">
      <dgm:prSet/>
      <dgm:spPr/>
      <dgm:t>
        <a:bodyPr/>
        <a:lstStyle/>
        <a:p>
          <a:endParaRPr lang="en-US"/>
        </a:p>
      </dgm:t>
    </dgm:pt>
    <dgm:pt modelId="{CB4FC18B-DA38-4037-8678-6D9451CFD989}" type="sibTrans" cxnId="{C6BE7CAF-6A8C-4C6A-9257-A6602DC7171E}">
      <dgm:prSet/>
      <dgm:spPr/>
      <dgm:t>
        <a:bodyPr/>
        <a:lstStyle/>
        <a:p>
          <a:endParaRPr lang="en-US"/>
        </a:p>
      </dgm:t>
    </dgm:pt>
    <dgm:pt modelId="{62772EA4-767E-4CF8-9520-F249651DE64F}">
      <dgm:prSet/>
      <dgm:spPr/>
      <dgm:t>
        <a:bodyPr/>
        <a:lstStyle/>
        <a:p>
          <a:r>
            <a:rPr lang="en-IN" dirty="0"/>
            <a:t>Federated identity with multiple partners</a:t>
          </a:r>
          <a:endParaRPr lang="en-US" dirty="0"/>
        </a:p>
      </dgm:t>
    </dgm:pt>
    <dgm:pt modelId="{3A856EC6-C3EF-4F72-AE5A-A7D4AB9864DC}" type="parTrans" cxnId="{A9D4FD2E-56C8-4641-B3A6-2350DF0D3E12}">
      <dgm:prSet/>
      <dgm:spPr/>
      <dgm:t>
        <a:bodyPr/>
        <a:lstStyle/>
        <a:p>
          <a:endParaRPr lang="en-IN"/>
        </a:p>
      </dgm:t>
    </dgm:pt>
    <dgm:pt modelId="{272E3C04-45CE-4CA4-93DA-535A63C2F004}" type="sibTrans" cxnId="{A9D4FD2E-56C8-4641-B3A6-2350DF0D3E12}">
      <dgm:prSet/>
      <dgm:spPr/>
      <dgm:t>
        <a:bodyPr/>
        <a:lstStyle/>
        <a:p>
          <a:endParaRPr lang="en-IN"/>
        </a:p>
      </dgm:t>
    </dgm:pt>
    <dgm:pt modelId="{D34F9145-56DB-4DB3-BDCC-068AB5A06F5C}">
      <dgm:prSet/>
      <dgm:spPr/>
      <dgm:t>
        <a:bodyPr/>
        <a:lstStyle/>
        <a:p>
          <a:r>
            <a:rPr lang="en-IN" dirty="0"/>
            <a:t>Federated identity in SaaS applications</a:t>
          </a:r>
          <a:endParaRPr lang="en-US" dirty="0"/>
        </a:p>
      </dgm:t>
    </dgm:pt>
    <dgm:pt modelId="{187106A9-34A9-4177-A2FC-2B71E5FFCD6F}" type="parTrans" cxnId="{655C1EC2-E5EB-419C-B7AE-31905FC2C04E}">
      <dgm:prSet/>
      <dgm:spPr/>
      <dgm:t>
        <a:bodyPr/>
        <a:lstStyle/>
        <a:p>
          <a:endParaRPr lang="en-IN"/>
        </a:p>
      </dgm:t>
    </dgm:pt>
    <dgm:pt modelId="{8E6EC3AA-8C2E-4066-B106-0EA671F7B203}" type="sibTrans" cxnId="{655C1EC2-E5EB-419C-B7AE-31905FC2C04E}">
      <dgm:prSet/>
      <dgm:spPr/>
      <dgm:t>
        <a:bodyPr/>
        <a:lstStyle/>
        <a:p>
          <a:endParaRPr lang="en-IN"/>
        </a:p>
      </dgm:t>
    </dgm:pt>
    <dgm:pt modelId="{77C7F516-BDC0-4411-AF3A-A4495A4CA92B}">
      <dgm:prSet/>
      <dgm:spPr/>
      <dgm:t>
        <a:bodyPr/>
        <a:lstStyle/>
        <a:p>
          <a:r>
            <a:rPr lang="en-US" dirty="0"/>
            <a:t>Application is using legacy authentication mechanism that does not support claims- based authentication and access control</a:t>
          </a:r>
        </a:p>
      </dgm:t>
    </dgm:pt>
    <dgm:pt modelId="{A4D0A3D4-4440-4F2E-955A-F781F6150824}" type="parTrans" cxnId="{62544BC2-CE7C-4D58-A389-562D7A802B96}">
      <dgm:prSet/>
      <dgm:spPr/>
      <dgm:t>
        <a:bodyPr/>
        <a:lstStyle/>
        <a:p>
          <a:endParaRPr lang="en-IN"/>
        </a:p>
      </dgm:t>
    </dgm:pt>
    <dgm:pt modelId="{A3BF104E-62FB-4DED-8178-71E293593F4D}" type="sibTrans" cxnId="{62544BC2-CE7C-4D58-A389-562D7A802B96}">
      <dgm:prSet/>
      <dgm:spPr/>
      <dgm:t>
        <a:bodyPr/>
        <a:lstStyle/>
        <a:p>
          <a:endParaRPr lang="en-IN"/>
        </a:p>
      </dgm:t>
    </dgm:pt>
    <dgm:pt modelId="{E5C4CA48-BAFC-4E24-9338-48FEDA643E40}" type="pres">
      <dgm:prSet presAssocID="{76F767C8-C8FC-4A4F-BAEA-3316FBE4EF8E}" presName="linear" presStyleCnt="0">
        <dgm:presLayoutVars>
          <dgm:dir/>
          <dgm:animLvl val="lvl"/>
          <dgm:resizeHandles val="exact"/>
        </dgm:presLayoutVars>
      </dgm:prSet>
      <dgm:spPr/>
    </dgm:pt>
    <dgm:pt modelId="{21499F67-41E4-4CCA-B5CB-F4A2F2119D1F}" type="pres">
      <dgm:prSet presAssocID="{0DF8210E-B7E2-4415-8667-34A4177B6EFB}" presName="parentLin" presStyleCnt="0"/>
      <dgm:spPr/>
    </dgm:pt>
    <dgm:pt modelId="{5574AEEE-67FB-4A00-8CC6-B9A34C6C26E5}" type="pres">
      <dgm:prSet presAssocID="{0DF8210E-B7E2-4415-8667-34A4177B6EFB}" presName="parentLeftMargin" presStyleLbl="node1" presStyleIdx="0" presStyleCnt="2"/>
      <dgm:spPr/>
    </dgm:pt>
    <dgm:pt modelId="{C6338252-D113-4011-A490-6001E4DC21E1}" type="pres">
      <dgm:prSet presAssocID="{0DF8210E-B7E2-4415-8667-34A4177B6EFB}" presName="parentText" presStyleLbl="node1" presStyleIdx="0" presStyleCnt="2">
        <dgm:presLayoutVars>
          <dgm:chMax val="0"/>
          <dgm:bulletEnabled val="1"/>
        </dgm:presLayoutVars>
      </dgm:prSet>
      <dgm:spPr>
        <a:xfrm>
          <a:off x="364489" y="70797"/>
          <a:ext cx="5102859" cy="590400"/>
        </a:xfrm>
        <a:prstGeom prst="roundRect">
          <a:avLst/>
        </a:prstGeom>
      </dgm:spPr>
    </dgm:pt>
    <dgm:pt modelId="{DC2E4D93-2368-48AE-AED7-E73DE7C11FAC}" type="pres">
      <dgm:prSet presAssocID="{0DF8210E-B7E2-4415-8667-34A4177B6EFB}" presName="negativeSpace" presStyleCnt="0"/>
      <dgm:spPr/>
    </dgm:pt>
    <dgm:pt modelId="{AF3B6A48-5091-4CBB-AC57-A2496AAEEBAB}" type="pres">
      <dgm:prSet presAssocID="{0DF8210E-B7E2-4415-8667-34A4177B6EFB}" presName="childText" presStyleLbl="conFgAcc1" presStyleIdx="0" presStyleCnt="2">
        <dgm:presLayoutVars>
          <dgm:bulletEnabled val="1"/>
        </dgm:presLayoutVars>
      </dgm:prSet>
      <dgm:spPr/>
    </dgm:pt>
    <dgm:pt modelId="{E75E4CB2-9DDE-4D80-8B49-82FC041BA209}" type="pres">
      <dgm:prSet presAssocID="{28FA82CF-02BE-4101-B8EE-9CDD71EDADCC}" presName="spaceBetweenRectangles" presStyleCnt="0"/>
      <dgm:spPr/>
    </dgm:pt>
    <dgm:pt modelId="{E2138EFE-417D-493C-9B0F-F0F6047A3200}" type="pres">
      <dgm:prSet presAssocID="{F3BEF55E-2631-4210-BE8A-453991D7C9BB}" presName="parentLin" presStyleCnt="0"/>
      <dgm:spPr/>
    </dgm:pt>
    <dgm:pt modelId="{D801AADD-58BA-4B7C-A923-33CDD5A54D7A}" type="pres">
      <dgm:prSet presAssocID="{F3BEF55E-2631-4210-BE8A-453991D7C9BB}" presName="parentLeftMargin" presStyleLbl="node1" presStyleIdx="0" presStyleCnt="2"/>
      <dgm:spPr/>
    </dgm:pt>
    <dgm:pt modelId="{5F42DD40-9239-4E95-8213-3A21BE8FA170}" type="pres">
      <dgm:prSet presAssocID="{F3BEF55E-2631-4210-BE8A-453991D7C9BB}" presName="parentText" presStyleLbl="node1" presStyleIdx="1" presStyleCnt="2">
        <dgm:presLayoutVars>
          <dgm:chMax val="0"/>
          <dgm:bulletEnabled val="1"/>
        </dgm:presLayoutVars>
      </dgm:prSet>
      <dgm:spPr>
        <a:xfrm>
          <a:off x="364489" y="3434998"/>
          <a:ext cx="5102859" cy="590400"/>
        </a:xfrm>
        <a:prstGeom prst="roundRect">
          <a:avLst/>
        </a:prstGeom>
      </dgm:spPr>
    </dgm:pt>
    <dgm:pt modelId="{31042376-A87F-4F3D-9F07-F2DCEF8B7F2C}" type="pres">
      <dgm:prSet presAssocID="{F3BEF55E-2631-4210-BE8A-453991D7C9BB}" presName="negativeSpace" presStyleCnt="0"/>
      <dgm:spPr/>
    </dgm:pt>
    <dgm:pt modelId="{65E08ED6-F339-45FD-95FC-6B94B05F245A}" type="pres">
      <dgm:prSet presAssocID="{F3BEF55E-2631-4210-BE8A-453991D7C9BB}" presName="childText" presStyleLbl="conFgAcc1" presStyleIdx="1" presStyleCnt="2">
        <dgm:presLayoutVars>
          <dgm:bulletEnabled val="1"/>
        </dgm:presLayoutVars>
      </dgm:prSet>
      <dgm:spPr/>
    </dgm:pt>
  </dgm:ptLst>
  <dgm:cxnLst>
    <dgm:cxn modelId="{73FFE72C-2491-443D-AF26-0FB58090834C}" type="presOf" srcId="{F3BEF55E-2631-4210-BE8A-453991D7C9BB}" destId="{5F42DD40-9239-4E95-8213-3A21BE8FA170}" srcOrd="1" destOrd="0" presId="urn:microsoft.com/office/officeart/2005/8/layout/list1"/>
    <dgm:cxn modelId="{A9D4FD2E-56C8-4641-B3A6-2350DF0D3E12}" srcId="{0DF8210E-B7E2-4415-8667-34A4177B6EFB}" destId="{62772EA4-767E-4CF8-9520-F249651DE64F}" srcOrd="1" destOrd="0" parTransId="{3A856EC6-C3EF-4F72-AE5A-A7D4AB9864DC}" sibTransId="{272E3C04-45CE-4CA4-93DA-535A63C2F004}"/>
    <dgm:cxn modelId="{79065832-9A1A-42C6-8538-9199C2E83873}" type="presOf" srcId="{76F767C8-C8FC-4A4F-BAEA-3316FBE4EF8E}" destId="{E5C4CA48-BAFC-4E24-9338-48FEDA643E40}" srcOrd="0" destOrd="0" presId="urn:microsoft.com/office/officeart/2005/8/layout/list1"/>
    <dgm:cxn modelId="{2D5CCC3D-1CDD-43BB-B9F0-7FBF10CFF81F}" type="presOf" srcId="{0DF8210E-B7E2-4415-8667-34A4177B6EFB}" destId="{C6338252-D113-4011-A490-6001E4DC21E1}" srcOrd="1" destOrd="0" presId="urn:microsoft.com/office/officeart/2005/8/layout/list1"/>
    <dgm:cxn modelId="{9DF41042-E945-4BA6-BC0D-EEB0A5233A1F}" srcId="{76F767C8-C8FC-4A4F-BAEA-3316FBE4EF8E}" destId="{0DF8210E-B7E2-4415-8667-34A4177B6EFB}" srcOrd="0" destOrd="0" parTransId="{81C8AEAD-8CFD-4B08-99F3-9EDCB71BAC13}" sibTransId="{28FA82CF-02BE-4101-B8EE-9CDD71EDADCC}"/>
    <dgm:cxn modelId="{64D93C48-BEB9-47D3-8D32-7E4640D3E565}" type="presOf" srcId="{77C7F516-BDC0-4411-AF3A-A4495A4CA92B}" destId="{65E08ED6-F339-45FD-95FC-6B94B05F245A}" srcOrd="0" destOrd="1" presId="urn:microsoft.com/office/officeart/2005/8/layout/list1"/>
    <dgm:cxn modelId="{7EA68A68-ECEC-411A-A07A-2B154461AD7F}" type="presOf" srcId="{D34F9145-56DB-4DB3-BDCC-068AB5A06F5C}" destId="{AF3B6A48-5091-4CBB-AC57-A2496AAEEBAB}" srcOrd="0" destOrd="2" presId="urn:microsoft.com/office/officeart/2005/8/layout/list1"/>
    <dgm:cxn modelId="{031F9C6E-4D3C-4753-8BAA-FB58E2CC215E}" srcId="{0DF8210E-B7E2-4415-8667-34A4177B6EFB}" destId="{7A98AD26-7612-4247-80B0-D84C1903CC80}" srcOrd="0" destOrd="0" parTransId="{B588E177-FA2E-4B93-B8B4-6343CF44BCFF}" sibTransId="{6C8D860C-45A0-46F2-946A-97435A13EF4A}"/>
    <dgm:cxn modelId="{FE3A7E51-3954-42F6-A974-73DBCCD7F4B2}" srcId="{76F767C8-C8FC-4A4F-BAEA-3316FBE4EF8E}" destId="{F3BEF55E-2631-4210-BE8A-453991D7C9BB}" srcOrd="1" destOrd="0" parTransId="{978A39BB-32FA-46AC-8C4E-1FF89A7E219F}" sibTransId="{C81C0A1D-7AC3-437D-B721-9195C35BBE9B}"/>
    <dgm:cxn modelId="{572E8871-FEEA-4FC6-A7AB-183AFD810075}" type="presOf" srcId="{62772EA4-767E-4CF8-9520-F249651DE64F}" destId="{AF3B6A48-5091-4CBB-AC57-A2496AAEEBAB}" srcOrd="0" destOrd="1" presId="urn:microsoft.com/office/officeart/2005/8/layout/list1"/>
    <dgm:cxn modelId="{444CDF82-CB81-4218-9FA5-C07A694218B3}" type="presOf" srcId="{B7375AF7-685F-4663-A856-23EF3082A3CB}" destId="{65E08ED6-F339-45FD-95FC-6B94B05F245A}" srcOrd="0" destOrd="0" presId="urn:microsoft.com/office/officeart/2005/8/layout/list1"/>
    <dgm:cxn modelId="{EDE77B8A-E7CA-4936-9543-FF98D0FD05BD}" type="presOf" srcId="{F3BEF55E-2631-4210-BE8A-453991D7C9BB}" destId="{D801AADD-58BA-4B7C-A923-33CDD5A54D7A}" srcOrd="0" destOrd="0" presId="urn:microsoft.com/office/officeart/2005/8/layout/list1"/>
    <dgm:cxn modelId="{98BE41A5-3537-4EAC-A25C-47B7B10C892A}" type="presOf" srcId="{0DF8210E-B7E2-4415-8667-34A4177B6EFB}" destId="{5574AEEE-67FB-4A00-8CC6-B9A34C6C26E5}" srcOrd="0" destOrd="0" presId="urn:microsoft.com/office/officeart/2005/8/layout/list1"/>
    <dgm:cxn modelId="{C6BE7CAF-6A8C-4C6A-9257-A6602DC7171E}" srcId="{F3BEF55E-2631-4210-BE8A-453991D7C9BB}" destId="{B7375AF7-685F-4663-A856-23EF3082A3CB}" srcOrd="0" destOrd="0" parTransId="{8F7F603E-AC3E-449B-B194-5D16A2CA73C2}" sibTransId="{CB4FC18B-DA38-4037-8678-6D9451CFD989}"/>
    <dgm:cxn modelId="{655C1EC2-E5EB-419C-B7AE-31905FC2C04E}" srcId="{0DF8210E-B7E2-4415-8667-34A4177B6EFB}" destId="{D34F9145-56DB-4DB3-BDCC-068AB5A06F5C}" srcOrd="2" destOrd="0" parTransId="{187106A9-34A9-4177-A2FC-2B71E5FFCD6F}" sibTransId="{8E6EC3AA-8C2E-4066-B106-0EA671F7B203}"/>
    <dgm:cxn modelId="{62544BC2-CE7C-4D58-A389-562D7A802B96}" srcId="{F3BEF55E-2631-4210-BE8A-453991D7C9BB}" destId="{77C7F516-BDC0-4411-AF3A-A4495A4CA92B}" srcOrd="1" destOrd="0" parTransId="{A4D0A3D4-4440-4F2E-955A-F781F6150824}" sibTransId="{A3BF104E-62FB-4DED-8178-71E293593F4D}"/>
    <dgm:cxn modelId="{6068E4D0-49A7-419E-8EA0-7D73AC1023F9}" type="presOf" srcId="{7A98AD26-7612-4247-80B0-D84C1903CC80}" destId="{AF3B6A48-5091-4CBB-AC57-A2496AAEEBAB}" srcOrd="0" destOrd="0" presId="urn:microsoft.com/office/officeart/2005/8/layout/list1"/>
    <dgm:cxn modelId="{A1DC9E35-5D66-4D54-AEAA-5A916831CF9A}" type="presParOf" srcId="{E5C4CA48-BAFC-4E24-9338-48FEDA643E40}" destId="{21499F67-41E4-4CCA-B5CB-F4A2F2119D1F}" srcOrd="0" destOrd="0" presId="urn:microsoft.com/office/officeart/2005/8/layout/list1"/>
    <dgm:cxn modelId="{2925A157-CE41-4AB5-BC6D-3B3935406C27}" type="presParOf" srcId="{21499F67-41E4-4CCA-B5CB-F4A2F2119D1F}" destId="{5574AEEE-67FB-4A00-8CC6-B9A34C6C26E5}" srcOrd="0" destOrd="0" presId="urn:microsoft.com/office/officeart/2005/8/layout/list1"/>
    <dgm:cxn modelId="{F550A8CC-E10B-4BBF-9D89-09B20E964B1D}" type="presParOf" srcId="{21499F67-41E4-4CCA-B5CB-F4A2F2119D1F}" destId="{C6338252-D113-4011-A490-6001E4DC21E1}" srcOrd="1" destOrd="0" presId="urn:microsoft.com/office/officeart/2005/8/layout/list1"/>
    <dgm:cxn modelId="{47D0006B-3066-4A82-B1C7-F13629E709E5}" type="presParOf" srcId="{E5C4CA48-BAFC-4E24-9338-48FEDA643E40}" destId="{DC2E4D93-2368-48AE-AED7-E73DE7C11FAC}" srcOrd="1" destOrd="0" presId="urn:microsoft.com/office/officeart/2005/8/layout/list1"/>
    <dgm:cxn modelId="{213A810C-E669-47A6-9032-5B9466884898}" type="presParOf" srcId="{E5C4CA48-BAFC-4E24-9338-48FEDA643E40}" destId="{AF3B6A48-5091-4CBB-AC57-A2496AAEEBAB}" srcOrd="2" destOrd="0" presId="urn:microsoft.com/office/officeart/2005/8/layout/list1"/>
    <dgm:cxn modelId="{19D8FAE9-AF91-47D8-B77C-8139C6AA9813}" type="presParOf" srcId="{E5C4CA48-BAFC-4E24-9338-48FEDA643E40}" destId="{E75E4CB2-9DDE-4D80-8B49-82FC041BA209}" srcOrd="3" destOrd="0" presId="urn:microsoft.com/office/officeart/2005/8/layout/list1"/>
    <dgm:cxn modelId="{E10CA97F-FD55-4CD4-AAD3-6FE815BAD385}" type="presParOf" srcId="{E5C4CA48-BAFC-4E24-9338-48FEDA643E40}" destId="{E2138EFE-417D-493C-9B0F-F0F6047A3200}" srcOrd="4" destOrd="0" presId="urn:microsoft.com/office/officeart/2005/8/layout/list1"/>
    <dgm:cxn modelId="{20543C12-631D-4DE8-9C53-DDC2A8F33BAC}" type="presParOf" srcId="{E2138EFE-417D-493C-9B0F-F0F6047A3200}" destId="{D801AADD-58BA-4B7C-A923-33CDD5A54D7A}" srcOrd="0" destOrd="0" presId="urn:microsoft.com/office/officeart/2005/8/layout/list1"/>
    <dgm:cxn modelId="{819D4043-501A-47AF-B23D-9BC9F22AD8CE}" type="presParOf" srcId="{E2138EFE-417D-493C-9B0F-F0F6047A3200}" destId="{5F42DD40-9239-4E95-8213-3A21BE8FA170}" srcOrd="1" destOrd="0" presId="urn:microsoft.com/office/officeart/2005/8/layout/list1"/>
    <dgm:cxn modelId="{933D5A29-B6ED-4F3B-856E-BA1AE0C1D765}" type="presParOf" srcId="{E5C4CA48-BAFC-4E24-9338-48FEDA643E40}" destId="{31042376-A87F-4F3D-9F07-F2DCEF8B7F2C}" srcOrd="5" destOrd="0" presId="urn:microsoft.com/office/officeart/2005/8/layout/list1"/>
    <dgm:cxn modelId="{8054166B-4484-45DB-A8BA-704F54DDF4D4}" type="presParOf" srcId="{E5C4CA48-BAFC-4E24-9338-48FEDA643E40}" destId="{65E08ED6-F339-45FD-95FC-6B94B05F245A}"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6F767C8-C8FC-4A4F-BAEA-3316FBE4EF8E}" type="doc">
      <dgm:prSet loTypeId="urn:microsoft.com/office/officeart/2005/8/layout/list1" loCatId="list" qsTypeId="urn:microsoft.com/office/officeart/2005/8/quickstyle/simple4" qsCatId="simple" csTypeId="urn:microsoft.com/office/officeart/2005/8/colors/accent1_4" csCatId="accent1" phldr="1"/>
      <dgm:spPr/>
      <dgm:t>
        <a:bodyPr/>
        <a:lstStyle/>
        <a:p>
          <a:endParaRPr lang="en-US"/>
        </a:p>
      </dgm:t>
    </dgm:pt>
    <dgm:pt modelId="{0DF8210E-B7E2-4415-8667-34A4177B6EFB}">
      <dgm:prSet custT="1"/>
      <dgm:spPr/>
      <dgm:t>
        <a:bodyPr spcFirstLastPara="0" vert="horz" wrap="square" lIns="192876" tIns="0" rIns="192876" bIns="0" numCol="1" spcCol="1270" anchor="ctr" anchorCtr="0"/>
        <a:lstStyle/>
        <a:p>
          <a:pPr marL="0" lvl="0" indent="0" algn="l" defTabSz="889000">
            <a:lnSpc>
              <a:spcPct val="90000"/>
            </a:lnSpc>
            <a:spcBef>
              <a:spcPct val="0"/>
            </a:spcBef>
            <a:spcAft>
              <a:spcPct val="35000"/>
            </a:spcAft>
            <a:buNone/>
          </a:pPr>
          <a:r>
            <a:rPr lang="en-IN" sz="2000" kern="1200">
              <a:latin typeface="Calibri" panose="020F0502020204030204"/>
              <a:ea typeface="+mn-ea"/>
              <a:cs typeface="+mn-cs"/>
            </a:rPr>
            <a:t>When to use this pattern</a:t>
          </a:r>
          <a:endParaRPr lang="en-US" sz="2000" kern="1200">
            <a:latin typeface="Calibri" panose="020F0502020204030204"/>
            <a:ea typeface="+mn-ea"/>
            <a:cs typeface="+mn-cs"/>
          </a:endParaRPr>
        </a:p>
      </dgm:t>
    </dgm:pt>
    <dgm:pt modelId="{81C8AEAD-8CFD-4B08-99F3-9EDCB71BAC13}" type="parTrans" cxnId="{9DF41042-E945-4BA6-BC0D-EEB0A5233A1F}">
      <dgm:prSet/>
      <dgm:spPr/>
      <dgm:t>
        <a:bodyPr/>
        <a:lstStyle/>
        <a:p>
          <a:endParaRPr lang="en-US"/>
        </a:p>
      </dgm:t>
    </dgm:pt>
    <dgm:pt modelId="{28FA82CF-02BE-4101-B8EE-9CDD71EDADCC}" type="sibTrans" cxnId="{9DF41042-E945-4BA6-BC0D-EEB0A5233A1F}">
      <dgm:prSet/>
      <dgm:spPr/>
      <dgm:t>
        <a:bodyPr/>
        <a:lstStyle/>
        <a:p>
          <a:endParaRPr lang="en-US"/>
        </a:p>
      </dgm:t>
    </dgm:pt>
    <dgm:pt modelId="{7A98AD26-7612-4247-80B0-D84C1903CC80}">
      <dgm:prSet/>
      <dgm:spPr/>
      <dgm:t>
        <a:bodyPr/>
        <a:lstStyle/>
        <a:p>
          <a:r>
            <a:rPr lang="en-IN" b="0" i="0"/>
            <a:t>Applications that handle sensitive information, expose services that must have a high degree of protection from malicious attacks, or perform mission-critical operations that shouldn't be disrupted.</a:t>
          </a:r>
          <a:endParaRPr lang="en-US" dirty="0"/>
        </a:p>
      </dgm:t>
    </dgm:pt>
    <dgm:pt modelId="{B588E177-FA2E-4B93-B8B4-6343CF44BCFF}" type="parTrans" cxnId="{031F9C6E-4D3C-4753-8BAA-FB58E2CC215E}">
      <dgm:prSet/>
      <dgm:spPr/>
      <dgm:t>
        <a:bodyPr/>
        <a:lstStyle/>
        <a:p>
          <a:endParaRPr lang="en-US"/>
        </a:p>
      </dgm:t>
    </dgm:pt>
    <dgm:pt modelId="{6C8D860C-45A0-46F2-946A-97435A13EF4A}" type="sibTrans" cxnId="{031F9C6E-4D3C-4753-8BAA-FB58E2CC215E}">
      <dgm:prSet/>
      <dgm:spPr/>
      <dgm:t>
        <a:bodyPr/>
        <a:lstStyle/>
        <a:p>
          <a:endParaRPr lang="en-US"/>
        </a:p>
      </dgm:t>
    </dgm:pt>
    <dgm:pt modelId="{86931E52-A02D-4CC7-9BE0-D4206285642C}">
      <dgm:prSet/>
      <dgm:spPr/>
      <dgm:t>
        <a:bodyPr/>
        <a:lstStyle/>
        <a:p>
          <a:r>
            <a:rPr lang="en-IN" b="0" i="0" dirty="0"/>
            <a:t>Distributed applications where it's necessary to perform request validation separately from the main tasks, or to centralize this validation to simplify maintenance and administration.</a:t>
          </a:r>
        </a:p>
      </dgm:t>
    </dgm:pt>
    <dgm:pt modelId="{E611B55F-49E8-4959-8CDF-CD2E3E6479AA}" type="parTrans" cxnId="{E34AE60B-DD0D-4D18-8876-1A0943118478}">
      <dgm:prSet/>
      <dgm:spPr/>
      <dgm:t>
        <a:bodyPr/>
        <a:lstStyle/>
        <a:p>
          <a:endParaRPr lang="en-IN"/>
        </a:p>
      </dgm:t>
    </dgm:pt>
    <dgm:pt modelId="{964C7A1C-E06B-4729-97FD-C7F7EF66F701}" type="sibTrans" cxnId="{E34AE60B-DD0D-4D18-8876-1A0943118478}">
      <dgm:prSet/>
      <dgm:spPr/>
      <dgm:t>
        <a:bodyPr/>
        <a:lstStyle/>
        <a:p>
          <a:endParaRPr lang="en-IN"/>
        </a:p>
      </dgm:t>
    </dgm:pt>
    <dgm:pt modelId="{709C73B6-ED4B-4693-8DAA-C5C4AFD83985}">
      <dgm:prSet/>
      <dgm:spPr/>
      <dgm:t>
        <a:bodyPr/>
        <a:lstStyle/>
        <a:p>
          <a:endParaRPr lang="en-IN" b="0" i="0" dirty="0"/>
        </a:p>
      </dgm:t>
    </dgm:pt>
    <dgm:pt modelId="{EC35CFA9-AB54-4606-95EE-7E387FC2348E}" type="parTrans" cxnId="{2F03E414-0BB1-451A-97EB-8BEF71089A82}">
      <dgm:prSet/>
      <dgm:spPr/>
      <dgm:t>
        <a:bodyPr/>
        <a:lstStyle/>
        <a:p>
          <a:endParaRPr lang="en-IN"/>
        </a:p>
      </dgm:t>
    </dgm:pt>
    <dgm:pt modelId="{E177A932-3140-4873-887C-FBEADB8E3F48}" type="sibTrans" cxnId="{2F03E414-0BB1-451A-97EB-8BEF71089A82}">
      <dgm:prSet/>
      <dgm:spPr/>
      <dgm:t>
        <a:bodyPr/>
        <a:lstStyle/>
        <a:p>
          <a:endParaRPr lang="en-IN"/>
        </a:p>
      </dgm:t>
    </dgm:pt>
    <dgm:pt modelId="{E5C4CA48-BAFC-4E24-9338-48FEDA643E40}" type="pres">
      <dgm:prSet presAssocID="{76F767C8-C8FC-4A4F-BAEA-3316FBE4EF8E}" presName="linear" presStyleCnt="0">
        <dgm:presLayoutVars>
          <dgm:dir/>
          <dgm:animLvl val="lvl"/>
          <dgm:resizeHandles val="exact"/>
        </dgm:presLayoutVars>
      </dgm:prSet>
      <dgm:spPr/>
    </dgm:pt>
    <dgm:pt modelId="{21499F67-41E4-4CCA-B5CB-F4A2F2119D1F}" type="pres">
      <dgm:prSet presAssocID="{0DF8210E-B7E2-4415-8667-34A4177B6EFB}" presName="parentLin" presStyleCnt="0"/>
      <dgm:spPr/>
    </dgm:pt>
    <dgm:pt modelId="{5574AEEE-67FB-4A00-8CC6-B9A34C6C26E5}" type="pres">
      <dgm:prSet presAssocID="{0DF8210E-B7E2-4415-8667-34A4177B6EFB}" presName="parentLeftMargin" presStyleLbl="node1" presStyleIdx="0" presStyleCnt="1"/>
      <dgm:spPr/>
    </dgm:pt>
    <dgm:pt modelId="{C6338252-D113-4011-A490-6001E4DC21E1}" type="pres">
      <dgm:prSet presAssocID="{0DF8210E-B7E2-4415-8667-34A4177B6EFB}" presName="parentText" presStyleLbl="node1" presStyleIdx="0" presStyleCnt="1">
        <dgm:presLayoutVars>
          <dgm:chMax val="0"/>
          <dgm:bulletEnabled val="1"/>
        </dgm:presLayoutVars>
      </dgm:prSet>
      <dgm:spPr>
        <a:xfrm>
          <a:off x="364489" y="70797"/>
          <a:ext cx="5102859" cy="590400"/>
        </a:xfrm>
        <a:prstGeom prst="roundRect">
          <a:avLst/>
        </a:prstGeom>
      </dgm:spPr>
    </dgm:pt>
    <dgm:pt modelId="{DC2E4D93-2368-48AE-AED7-E73DE7C11FAC}" type="pres">
      <dgm:prSet presAssocID="{0DF8210E-B7E2-4415-8667-34A4177B6EFB}" presName="negativeSpace" presStyleCnt="0"/>
      <dgm:spPr/>
    </dgm:pt>
    <dgm:pt modelId="{AF3B6A48-5091-4CBB-AC57-A2496AAEEBAB}" type="pres">
      <dgm:prSet presAssocID="{0DF8210E-B7E2-4415-8667-34A4177B6EFB}" presName="childText" presStyleLbl="conFgAcc1" presStyleIdx="0" presStyleCnt="1">
        <dgm:presLayoutVars>
          <dgm:bulletEnabled val="1"/>
        </dgm:presLayoutVars>
      </dgm:prSet>
      <dgm:spPr/>
    </dgm:pt>
  </dgm:ptLst>
  <dgm:cxnLst>
    <dgm:cxn modelId="{E34AE60B-DD0D-4D18-8876-1A0943118478}" srcId="{0DF8210E-B7E2-4415-8667-34A4177B6EFB}" destId="{86931E52-A02D-4CC7-9BE0-D4206285642C}" srcOrd="1" destOrd="0" parTransId="{E611B55F-49E8-4959-8CDF-CD2E3E6479AA}" sibTransId="{964C7A1C-E06B-4729-97FD-C7F7EF66F701}"/>
    <dgm:cxn modelId="{2F03E414-0BB1-451A-97EB-8BEF71089A82}" srcId="{0DF8210E-B7E2-4415-8667-34A4177B6EFB}" destId="{709C73B6-ED4B-4693-8DAA-C5C4AFD83985}" srcOrd="2" destOrd="0" parTransId="{EC35CFA9-AB54-4606-95EE-7E387FC2348E}" sibTransId="{E177A932-3140-4873-887C-FBEADB8E3F48}"/>
    <dgm:cxn modelId="{9DF41042-E945-4BA6-BC0D-EEB0A5233A1F}" srcId="{76F767C8-C8FC-4A4F-BAEA-3316FBE4EF8E}" destId="{0DF8210E-B7E2-4415-8667-34A4177B6EFB}" srcOrd="0" destOrd="0" parTransId="{81C8AEAD-8CFD-4B08-99F3-9EDCB71BAC13}" sibTransId="{28FA82CF-02BE-4101-B8EE-9CDD71EDADCC}"/>
    <dgm:cxn modelId="{E191094A-D194-404F-9F18-88915AD2C221}" type="presOf" srcId="{0DF8210E-B7E2-4415-8667-34A4177B6EFB}" destId="{C6338252-D113-4011-A490-6001E4DC21E1}" srcOrd="1" destOrd="0" presId="urn:microsoft.com/office/officeart/2005/8/layout/list1"/>
    <dgm:cxn modelId="{031F9C6E-4D3C-4753-8BAA-FB58E2CC215E}" srcId="{0DF8210E-B7E2-4415-8667-34A4177B6EFB}" destId="{7A98AD26-7612-4247-80B0-D84C1903CC80}" srcOrd="0" destOrd="0" parTransId="{B588E177-FA2E-4B93-B8B4-6343CF44BCFF}" sibTransId="{6C8D860C-45A0-46F2-946A-97435A13EF4A}"/>
    <dgm:cxn modelId="{431439B7-963A-4F13-B143-773887378939}" type="presOf" srcId="{0DF8210E-B7E2-4415-8667-34A4177B6EFB}" destId="{5574AEEE-67FB-4A00-8CC6-B9A34C6C26E5}" srcOrd="0" destOrd="0" presId="urn:microsoft.com/office/officeart/2005/8/layout/list1"/>
    <dgm:cxn modelId="{02A637EB-5912-4895-8662-3EDEB50BD26B}" type="presOf" srcId="{709C73B6-ED4B-4693-8DAA-C5C4AFD83985}" destId="{AF3B6A48-5091-4CBB-AC57-A2496AAEEBAB}" srcOrd="0" destOrd="2" presId="urn:microsoft.com/office/officeart/2005/8/layout/list1"/>
    <dgm:cxn modelId="{BD8F46F0-5899-4799-954E-D8DB262A05F8}" type="presOf" srcId="{7A98AD26-7612-4247-80B0-D84C1903CC80}" destId="{AF3B6A48-5091-4CBB-AC57-A2496AAEEBAB}" srcOrd="0" destOrd="0" presId="urn:microsoft.com/office/officeart/2005/8/layout/list1"/>
    <dgm:cxn modelId="{7F8EE3F6-719B-49D1-A957-8E5D06CEB801}" type="presOf" srcId="{76F767C8-C8FC-4A4F-BAEA-3316FBE4EF8E}" destId="{E5C4CA48-BAFC-4E24-9338-48FEDA643E40}" srcOrd="0" destOrd="0" presId="urn:microsoft.com/office/officeart/2005/8/layout/list1"/>
    <dgm:cxn modelId="{125D15F9-11A7-409F-BD9B-8E6F4676F411}" type="presOf" srcId="{86931E52-A02D-4CC7-9BE0-D4206285642C}" destId="{AF3B6A48-5091-4CBB-AC57-A2496AAEEBAB}" srcOrd="0" destOrd="1" presId="urn:microsoft.com/office/officeart/2005/8/layout/list1"/>
    <dgm:cxn modelId="{4023C6F2-F643-4758-AEDB-D26D0CF73C5F}" type="presParOf" srcId="{E5C4CA48-BAFC-4E24-9338-48FEDA643E40}" destId="{21499F67-41E4-4CCA-B5CB-F4A2F2119D1F}" srcOrd="0" destOrd="0" presId="urn:microsoft.com/office/officeart/2005/8/layout/list1"/>
    <dgm:cxn modelId="{33A7D3D0-D65E-44F4-8023-59879993D8C3}" type="presParOf" srcId="{21499F67-41E4-4CCA-B5CB-F4A2F2119D1F}" destId="{5574AEEE-67FB-4A00-8CC6-B9A34C6C26E5}" srcOrd="0" destOrd="0" presId="urn:microsoft.com/office/officeart/2005/8/layout/list1"/>
    <dgm:cxn modelId="{715E2299-216E-455C-8CF4-12A244FAFB49}" type="presParOf" srcId="{21499F67-41E4-4CCA-B5CB-F4A2F2119D1F}" destId="{C6338252-D113-4011-A490-6001E4DC21E1}" srcOrd="1" destOrd="0" presId="urn:microsoft.com/office/officeart/2005/8/layout/list1"/>
    <dgm:cxn modelId="{5DC0B7EA-DCC9-44DB-8F44-F41C256B6E76}" type="presParOf" srcId="{E5C4CA48-BAFC-4E24-9338-48FEDA643E40}" destId="{DC2E4D93-2368-48AE-AED7-E73DE7C11FAC}" srcOrd="1" destOrd="0" presId="urn:microsoft.com/office/officeart/2005/8/layout/list1"/>
    <dgm:cxn modelId="{AB8E5B91-9BDC-4AAA-8797-13B30F94966E}" type="presParOf" srcId="{E5C4CA48-BAFC-4E24-9338-48FEDA643E40}" destId="{AF3B6A48-5091-4CBB-AC57-A2496AAEEBAB}"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64EA6-7282-49B2-866E-39CE553313AA}">
      <dsp:nvSpPr>
        <dsp:cNvPr id="0" name=""/>
        <dsp:cNvSpPr/>
      </dsp:nvSpPr>
      <dsp:spPr>
        <a:xfrm>
          <a:off x="0" y="517431"/>
          <a:ext cx="6848475" cy="2778300"/>
        </a:xfrm>
        <a:prstGeom prst="rect">
          <a:avLst/>
        </a:prstGeom>
        <a:solidFill>
          <a:schemeClr val="lt1">
            <a:alpha val="90000"/>
            <a:hueOff val="0"/>
            <a:satOff val="0"/>
            <a:lumOff val="0"/>
            <a:alphaOff val="0"/>
          </a:schemeClr>
        </a:solidFill>
        <a:ln w="9525" cap="flat" cmpd="sng" algn="ctr">
          <a:solidFill>
            <a:schemeClr val="accent1">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1518" tIns="437388" rIns="531518" bIns="149352" numCol="1" spcCol="1270" anchor="t" anchorCtr="0">
          <a:noAutofit/>
        </a:bodyPr>
        <a:lstStyle/>
        <a:p>
          <a:pPr marL="228600" lvl="1" indent="-228600" algn="l" defTabSz="933450">
            <a:lnSpc>
              <a:spcPct val="90000"/>
            </a:lnSpc>
            <a:spcBef>
              <a:spcPct val="0"/>
            </a:spcBef>
            <a:spcAft>
              <a:spcPct val="15000"/>
            </a:spcAft>
            <a:buChar char="•"/>
          </a:pPr>
          <a:r>
            <a:rPr lang="en-IN" sz="2100" kern="1200" dirty="0"/>
            <a:t>Need to build a common set of client connectivity features for multiple languages or frameworks</a:t>
          </a:r>
          <a:endParaRPr lang="en-US" sz="2100" kern="1200" dirty="0"/>
        </a:p>
        <a:p>
          <a:pPr marL="228600" lvl="1" indent="-228600" algn="l" defTabSz="933450">
            <a:lnSpc>
              <a:spcPct val="90000"/>
            </a:lnSpc>
            <a:spcBef>
              <a:spcPct val="0"/>
            </a:spcBef>
            <a:spcAft>
              <a:spcPct val="15000"/>
            </a:spcAft>
            <a:buChar char="•"/>
          </a:pPr>
          <a:r>
            <a:rPr lang="en-IN" sz="2100" kern="1200" dirty="0"/>
            <a:t>Need to offload cross-cutting client connectivity concerns to infrastructure developers or other more specialised teams</a:t>
          </a:r>
          <a:endParaRPr lang="en-US" sz="2100" kern="1200" dirty="0"/>
        </a:p>
        <a:p>
          <a:pPr marL="228600" lvl="1" indent="-228600" algn="l" defTabSz="933450">
            <a:lnSpc>
              <a:spcPct val="90000"/>
            </a:lnSpc>
            <a:spcBef>
              <a:spcPct val="0"/>
            </a:spcBef>
            <a:spcAft>
              <a:spcPct val="15000"/>
            </a:spcAft>
            <a:buChar char="•"/>
          </a:pPr>
          <a:r>
            <a:rPr lang="en-IN" sz="2100" kern="1200" dirty="0"/>
            <a:t>Need to add features in legacy application or an application that is difficult to modify</a:t>
          </a:r>
          <a:endParaRPr lang="en-US" sz="2100" kern="1200" dirty="0"/>
        </a:p>
      </dsp:txBody>
      <dsp:txXfrm>
        <a:off x="0" y="517431"/>
        <a:ext cx="6848475" cy="2778300"/>
      </dsp:txXfrm>
    </dsp:sp>
    <dsp:sp modelId="{3134081C-780B-49CC-A7E2-C3907BFF9263}">
      <dsp:nvSpPr>
        <dsp:cNvPr id="0" name=""/>
        <dsp:cNvSpPr/>
      </dsp:nvSpPr>
      <dsp:spPr>
        <a:xfrm>
          <a:off x="342423" y="207471"/>
          <a:ext cx="4793932" cy="619920"/>
        </a:xfrm>
        <a:prstGeom prst="roundRect">
          <a:avLst/>
        </a:prstGeom>
        <a:gradFill rotWithShape="0">
          <a:gsLst>
            <a:gs pos="0">
              <a:schemeClr val="accent1">
                <a:shade val="50000"/>
                <a:hueOff val="0"/>
                <a:satOff val="0"/>
                <a:lumOff val="0"/>
                <a:alphaOff val="0"/>
                <a:shade val="51000"/>
                <a:satMod val="130000"/>
              </a:schemeClr>
            </a:gs>
            <a:gs pos="80000">
              <a:schemeClr val="accent1">
                <a:shade val="50000"/>
                <a:hueOff val="0"/>
                <a:satOff val="0"/>
                <a:lumOff val="0"/>
                <a:alphaOff val="0"/>
                <a:shade val="93000"/>
                <a:satMod val="130000"/>
              </a:schemeClr>
            </a:gs>
            <a:gs pos="100000">
              <a:schemeClr val="accent1">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1199" tIns="0" rIns="181199" bIns="0" numCol="1" spcCol="1270" anchor="ctr" anchorCtr="0">
          <a:noAutofit/>
        </a:bodyPr>
        <a:lstStyle/>
        <a:p>
          <a:pPr marL="0" lvl="0" indent="0" algn="l" defTabSz="933450">
            <a:lnSpc>
              <a:spcPct val="90000"/>
            </a:lnSpc>
            <a:spcBef>
              <a:spcPct val="0"/>
            </a:spcBef>
            <a:spcAft>
              <a:spcPct val="35000"/>
            </a:spcAft>
            <a:buNone/>
          </a:pPr>
          <a:r>
            <a:rPr lang="en-IN" sz="2100" kern="1200"/>
            <a:t>When to use this pattern</a:t>
          </a:r>
          <a:endParaRPr lang="en-US" sz="2100" kern="1200"/>
        </a:p>
      </dsp:txBody>
      <dsp:txXfrm>
        <a:off x="372685" y="237733"/>
        <a:ext cx="4733408" cy="559396"/>
      </dsp:txXfrm>
    </dsp:sp>
    <dsp:sp modelId="{F55D7502-2C0F-49DC-87E0-381FD5F71821}">
      <dsp:nvSpPr>
        <dsp:cNvPr id="0" name=""/>
        <dsp:cNvSpPr/>
      </dsp:nvSpPr>
      <dsp:spPr>
        <a:xfrm>
          <a:off x="0" y="3719091"/>
          <a:ext cx="6848475" cy="1885275"/>
        </a:xfrm>
        <a:prstGeom prst="rect">
          <a:avLst/>
        </a:prstGeom>
        <a:solidFill>
          <a:schemeClr val="lt1">
            <a:alpha val="90000"/>
            <a:hueOff val="0"/>
            <a:satOff val="0"/>
            <a:lumOff val="0"/>
            <a:alphaOff val="0"/>
          </a:schemeClr>
        </a:solidFill>
        <a:ln w="9525" cap="flat" cmpd="sng" algn="ctr">
          <a:solidFill>
            <a:schemeClr val="accent1">
              <a:shade val="50000"/>
              <a:hueOff val="361436"/>
              <a:satOff val="-7560"/>
              <a:lumOff val="4206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1518" tIns="437388" rIns="531518" bIns="149352" numCol="1" spcCol="1270" anchor="t" anchorCtr="0">
          <a:noAutofit/>
        </a:bodyPr>
        <a:lstStyle/>
        <a:p>
          <a:pPr marL="228600" lvl="1" indent="-228600" algn="l" defTabSz="933450">
            <a:lnSpc>
              <a:spcPct val="90000"/>
            </a:lnSpc>
            <a:spcBef>
              <a:spcPct val="0"/>
            </a:spcBef>
            <a:spcAft>
              <a:spcPct val="15000"/>
            </a:spcAft>
            <a:buChar char="•"/>
          </a:pPr>
          <a:r>
            <a:rPr lang="en-IN" sz="2100" kern="1200" dirty="0"/>
            <a:t>When network request latency is critical</a:t>
          </a:r>
          <a:endParaRPr lang="en-US" sz="2100" kern="1200" dirty="0"/>
        </a:p>
        <a:p>
          <a:pPr marL="228600" lvl="1" indent="-228600" algn="l" defTabSz="933450">
            <a:lnSpc>
              <a:spcPct val="90000"/>
            </a:lnSpc>
            <a:spcBef>
              <a:spcPct val="0"/>
            </a:spcBef>
            <a:spcAft>
              <a:spcPct val="15000"/>
            </a:spcAft>
            <a:buChar char="•"/>
          </a:pPr>
          <a:r>
            <a:rPr lang="en-IN" sz="2100" kern="1200" dirty="0"/>
            <a:t>When features are consumed by a single language</a:t>
          </a:r>
          <a:endParaRPr lang="en-US" sz="2100" kern="1200" dirty="0"/>
        </a:p>
        <a:p>
          <a:pPr marL="228600" lvl="1" indent="-228600" algn="l" defTabSz="933450">
            <a:lnSpc>
              <a:spcPct val="90000"/>
            </a:lnSpc>
            <a:spcBef>
              <a:spcPct val="0"/>
            </a:spcBef>
            <a:spcAft>
              <a:spcPct val="15000"/>
            </a:spcAft>
            <a:buChar char="•"/>
          </a:pPr>
          <a:r>
            <a:rPr lang="en-IN" sz="2100" kern="1200" dirty="0"/>
            <a:t>When connectivity features cannot be generalised and require deeper integration</a:t>
          </a:r>
          <a:endParaRPr lang="en-US" sz="2100" kern="1200" dirty="0"/>
        </a:p>
      </dsp:txBody>
      <dsp:txXfrm>
        <a:off x="0" y="3719091"/>
        <a:ext cx="6848475" cy="1885275"/>
      </dsp:txXfrm>
    </dsp:sp>
    <dsp:sp modelId="{F1B0B2D1-7680-4A9E-BA02-3D6A22C2182C}">
      <dsp:nvSpPr>
        <dsp:cNvPr id="0" name=""/>
        <dsp:cNvSpPr/>
      </dsp:nvSpPr>
      <dsp:spPr>
        <a:xfrm>
          <a:off x="342423" y="3409131"/>
          <a:ext cx="4793932" cy="619920"/>
        </a:xfrm>
        <a:prstGeom prst="roundRect">
          <a:avLst/>
        </a:prstGeom>
        <a:gradFill rotWithShape="0">
          <a:gsLst>
            <a:gs pos="0">
              <a:schemeClr val="accent1">
                <a:shade val="50000"/>
                <a:hueOff val="361436"/>
                <a:satOff val="-7560"/>
                <a:lumOff val="42063"/>
                <a:alphaOff val="0"/>
                <a:shade val="51000"/>
                <a:satMod val="130000"/>
              </a:schemeClr>
            </a:gs>
            <a:gs pos="80000">
              <a:schemeClr val="accent1">
                <a:shade val="50000"/>
                <a:hueOff val="361436"/>
                <a:satOff val="-7560"/>
                <a:lumOff val="42063"/>
                <a:alphaOff val="0"/>
                <a:shade val="93000"/>
                <a:satMod val="130000"/>
              </a:schemeClr>
            </a:gs>
            <a:gs pos="100000">
              <a:schemeClr val="accent1">
                <a:shade val="50000"/>
                <a:hueOff val="361436"/>
                <a:satOff val="-7560"/>
                <a:lumOff val="4206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1199" tIns="0" rIns="181199" bIns="0" numCol="1" spcCol="1270" anchor="ctr" anchorCtr="0">
          <a:noAutofit/>
        </a:bodyPr>
        <a:lstStyle/>
        <a:p>
          <a:pPr marL="0" lvl="0" indent="0" algn="l" defTabSz="933450">
            <a:lnSpc>
              <a:spcPct val="90000"/>
            </a:lnSpc>
            <a:spcBef>
              <a:spcPct val="0"/>
            </a:spcBef>
            <a:spcAft>
              <a:spcPct val="35000"/>
            </a:spcAft>
            <a:buNone/>
          </a:pPr>
          <a:r>
            <a:rPr lang="en-IN" sz="2100" kern="1200" dirty="0"/>
            <a:t>Avoid using</a:t>
          </a:r>
          <a:endParaRPr lang="en-US" sz="2100" kern="1200" dirty="0"/>
        </a:p>
      </dsp:txBody>
      <dsp:txXfrm>
        <a:off x="372685" y="3439393"/>
        <a:ext cx="4733408" cy="55939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B6A48-5091-4CBB-AC57-A2496AAEEBAB}">
      <dsp:nvSpPr>
        <dsp:cNvPr id="0" name=""/>
        <dsp:cNvSpPr/>
      </dsp:nvSpPr>
      <dsp:spPr>
        <a:xfrm>
          <a:off x="0" y="472687"/>
          <a:ext cx="7289800" cy="1905750"/>
        </a:xfrm>
        <a:prstGeom prst="rect">
          <a:avLst/>
        </a:prstGeom>
        <a:solidFill>
          <a:schemeClr val="lt1">
            <a:alpha val="90000"/>
            <a:hueOff val="0"/>
            <a:satOff val="0"/>
            <a:lumOff val="0"/>
            <a:alphaOff val="0"/>
          </a:schemeClr>
        </a:solidFill>
        <a:ln w="9525" cap="flat" cmpd="sng" algn="ctr">
          <a:solidFill>
            <a:schemeClr val="accent1">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5769" tIns="458216" rIns="565769" bIns="156464" numCol="1" spcCol="1270" anchor="t" anchorCtr="0">
          <a:noAutofit/>
        </a:bodyPr>
        <a:lstStyle/>
        <a:p>
          <a:pPr marL="228600" lvl="1" indent="-228600" algn="l" defTabSz="977900">
            <a:lnSpc>
              <a:spcPct val="90000"/>
            </a:lnSpc>
            <a:spcBef>
              <a:spcPct val="0"/>
            </a:spcBef>
            <a:spcAft>
              <a:spcPct val="15000"/>
            </a:spcAft>
            <a:buChar char="•"/>
          </a:pPr>
          <a:r>
            <a:rPr lang="en-IN" sz="2200" b="0" i="0" kern="1200"/>
            <a:t>A client needs to communicate with multiple backend services to perform an operation.</a:t>
          </a:r>
          <a:endParaRPr lang="en-US" sz="2200" kern="1200" dirty="0"/>
        </a:p>
        <a:p>
          <a:pPr marL="228600" lvl="1" indent="-228600" algn="l" defTabSz="977900">
            <a:lnSpc>
              <a:spcPct val="90000"/>
            </a:lnSpc>
            <a:spcBef>
              <a:spcPct val="0"/>
            </a:spcBef>
            <a:spcAft>
              <a:spcPct val="15000"/>
            </a:spcAft>
            <a:buChar char="•"/>
          </a:pPr>
          <a:r>
            <a:rPr lang="en-IN" sz="2200" b="0" i="0" kern="1200" dirty="0"/>
            <a:t>The client may use networks with significant latency, such as cellular networks.</a:t>
          </a:r>
        </a:p>
      </dsp:txBody>
      <dsp:txXfrm>
        <a:off x="0" y="472687"/>
        <a:ext cx="7289800" cy="1905750"/>
      </dsp:txXfrm>
    </dsp:sp>
    <dsp:sp modelId="{C6338252-D113-4011-A490-6001E4DC21E1}">
      <dsp:nvSpPr>
        <dsp:cNvPr id="0" name=""/>
        <dsp:cNvSpPr/>
      </dsp:nvSpPr>
      <dsp:spPr>
        <a:xfrm>
          <a:off x="364490" y="147967"/>
          <a:ext cx="5102860" cy="649440"/>
        </a:xfrm>
        <a:prstGeom prst="roundRect">
          <a:avLst/>
        </a:prstGeom>
        <a:gradFill rotWithShape="0">
          <a:gsLst>
            <a:gs pos="0">
              <a:schemeClr val="accent1">
                <a:shade val="50000"/>
                <a:hueOff val="0"/>
                <a:satOff val="0"/>
                <a:lumOff val="0"/>
                <a:alphaOff val="0"/>
                <a:shade val="51000"/>
                <a:satMod val="130000"/>
              </a:schemeClr>
            </a:gs>
            <a:gs pos="80000">
              <a:schemeClr val="accent1">
                <a:shade val="50000"/>
                <a:hueOff val="0"/>
                <a:satOff val="0"/>
                <a:lumOff val="0"/>
                <a:alphaOff val="0"/>
                <a:shade val="93000"/>
                <a:satMod val="130000"/>
              </a:schemeClr>
            </a:gs>
            <a:gs pos="100000">
              <a:schemeClr val="accent1">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2876" tIns="0" rIns="192876" bIns="0" numCol="1" spcCol="1270" anchor="ctr" anchorCtr="0">
          <a:noAutofit/>
        </a:bodyPr>
        <a:lstStyle/>
        <a:p>
          <a:pPr marL="0" lvl="0" indent="0" algn="l" defTabSz="889000">
            <a:lnSpc>
              <a:spcPct val="90000"/>
            </a:lnSpc>
            <a:spcBef>
              <a:spcPct val="0"/>
            </a:spcBef>
            <a:spcAft>
              <a:spcPct val="35000"/>
            </a:spcAft>
            <a:buNone/>
          </a:pPr>
          <a:r>
            <a:rPr lang="en-IN" sz="2000" kern="1200">
              <a:latin typeface="Calibri" panose="020F0502020204030204"/>
              <a:ea typeface="+mn-ea"/>
              <a:cs typeface="+mn-cs"/>
            </a:rPr>
            <a:t>When to use this pattern</a:t>
          </a:r>
          <a:endParaRPr lang="en-US" sz="2000" kern="1200">
            <a:latin typeface="Calibri" panose="020F0502020204030204"/>
            <a:ea typeface="+mn-ea"/>
            <a:cs typeface="+mn-cs"/>
          </a:endParaRPr>
        </a:p>
      </dsp:txBody>
      <dsp:txXfrm>
        <a:off x="396193" y="179670"/>
        <a:ext cx="5039454" cy="586034"/>
      </dsp:txXfrm>
    </dsp:sp>
    <dsp:sp modelId="{65E08ED6-F339-45FD-95FC-6B94B05F245A}">
      <dsp:nvSpPr>
        <dsp:cNvPr id="0" name=""/>
        <dsp:cNvSpPr/>
      </dsp:nvSpPr>
      <dsp:spPr>
        <a:xfrm>
          <a:off x="0" y="2821957"/>
          <a:ext cx="7289800" cy="2564099"/>
        </a:xfrm>
        <a:prstGeom prst="rect">
          <a:avLst/>
        </a:prstGeom>
        <a:solidFill>
          <a:schemeClr val="lt1">
            <a:alpha val="90000"/>
            <a:hueOff val="0"/>
            <a:satOff val="0"/>
            <a:lumOff val="0"/>
            <a:alphaOff val="0"/>
          </a:schemeClr>
        </a:solidFill>
        <a:ln w="9525" cap="flat" cmpd="sng" algn="ctr">
          <a:solidFill>
            <a:schemeClr val="accent1">
              <a:shade val="50000"/>
              <a:hueOff val="361436"/>
              <a:satOff val="-7560"/>
              <a:lumOff val="4206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5769" tIns="458216" rIns="565769" bIns="156464" numCol="1" spcCol="1270" anchor="t" anchorCtr="0">
          <a:noAutofit/>
        </a:bodyPr>
        <a:lstStyle/>
        <a:p>
          <a:pPr marL="228600" lvl="1" indent="-228600" algn="l" defTabSz="977900">
            <a:lnSpc>
              <a:spcPct val="90000"/>
            </a:lnSpc>
            <a:spcBef>
              <a:spcPct val="0"/>
            </a:spcBef>
            <a:spcAft>
              <a:spcPct val="15000"/>
            </a:spcAft>
            <a:buChar char="•"/>
          </a:pPr>
          <a:r>
            <a:rPr lang="en-IN" sz="2200" kern="1200"/>
            <a:t>You want to reduce the number of calls between a client and a single service across multiple operations. In that scenario, it may be better to add a batch operation to the service.</a:t>
          </a:r>
          <a:endParaRPr lang="en-US" sz="2200" kern="1200" dirty="0"/>
        </a:p>
        <a:p>
          <a:pPr marL="228600" lvl="1" indent="-228600" algn="l" defTabSz="977900">
            <a:lnSpc>
              <a:spcPct val="90000"/>
            </a:lnSpc>
            <a:spcBef>
              <a:spcPct val="0"/>
            </a:spcBef>
            <a:spcAft>
              <a:spcPct val="15000"/>
            </a:spcAft>
            <a:buChar char="•"/>
          </a:pPr>
          <a:r>
            <a:rPr lang="en-IN" sz="2200" kern="1200" dirty="0"/>
            <a:t>The client or application is located near the backend services and latency is not a significant factor</a:t>
          </a:r>
        </a:p>
      </dsp:txBody>
      <dsp:txXfrm>
        <a:off x="0" y="2821957"/>
        <a:ext cx="7289800" cy="2564099"/>
      </dsp:txXfrm>
    </dsp:sp>
    <dsp:sp modelId="{5F42DD40-9239-4E95-8213-3A21BE8FA170}">
      <dsp:nvSpPr>
        <dsp:cNvPr id="0" name=""/>
        <dsp:cNvSpPr/>
      </dsp:nvSpPr>
      <dsp:spPr>
        <a:xfrm>
          <a:off x="364490" y="2497237"/>
          <a:ext cx="5102860" cy="649440"/>
        </a:xfrm>
        <a:prstGeom prst="roundRect">
          <a:avLst/>
        </a:prstGeom>
        <a:gradFill rotWithShape="0">
          <a:gsLst>
            <a:gs pos="0">
              <a:schemeClr val="accent1">
                <a:shade val="50000"/>
                <a:hueOff val="361436"/>
                <a:satOff val="-7560"/>
                <a:lumOff val="42063"/>
                <a:alphaOff val="0"/>
                <a:shade val="51000"/>
                <a:satMod val="130000"/>
              </a:schemeClr>
            </a:gs>
            <a:gs pos="80000">
              <a:schemeClr val="accent1">
                <a:shade val="50000"/>
                <a:hueOff val="361436"/>
                <a:satOff val="-7560"/>
                <a:lumOff val="42063"/>
                <a:alphaOff val="0"/>
                <a:shade val="93000"/>
                <a:satMod val="130000"/>
              </a:schemeClr>
            </a:gs>
            <a:gs pos="100000">
              <a:schemeClr val="accent1">
                <a:shade val="50000"/>
                <a:hueOff val="361436"/>
                <a:satOff val="-7560"/>
                <a:lumOff val="4206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2876" tIns="0" rIns="192876" bIns="0" numCol="1" spcCol="1270" anchor="ctr" anchorCtr="0">
          <a:noAutofit/>
        </a:bodyPr>
        <a:lstStyle/>
        <a:p>
          <a:pPr marL="0" lvl="0" indent="0" algn="l" defTabSz="889000">
            <a:lnSpc>
              <a:spcPct val="90000"/>
            </a:lnSpc>
            <a:spcBef>
              <a:spcPct val="0"/>
            </a:spcBef>
            <a:spcAft>
              <a:spcPct val="35000"/>
            </a:spcAft>
            <a:buNone/>
          </a:pPr>
          <a:r>
            <a:rPr lang="en-IN" sz="2000" kern="1200">
              <a:latin typeface="Calibri" panose="020F0502020204030204"/>
              <a:ea typeface="+mn-ea"/>
              <a:cs typeface="+mn-cs"/>
            </a:rPr>
            <a:t>Avoid using</a:t>
          </a:r>
          <a:endParaRPr lang="en-US" sz="2000" kern="1200" dirty="0">
            <a:latin typeface="Calibri" panose="020F0502020204030204"/>
            <a:ea typeface="+mn-ea"/>
            <a:cs typeface="+mn-cs"/>
          </a:endParaRPr>
        </a:p>
      </dsp:txBody>
      <dsp:txXfrm>
        <a:off x="396193" y="2528940"/>
        <a:ext cx="5039454" cy="58603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B6A48-5091-4CBB-AC57-A2496AAEEBAB}">
      <dsp:nvSpPr>
        <dsp:cNvPr id="0" name=""/>
        <dsp:cNvSpPr/>
      </dsp:nvSpPr>
      <dsp:spPr>
        <a:xfrm>
          <a:off x="0" y="344012"/>
          <a:ext cx="7579512" cy="4057200"/>
        </a:xfrm>
        <a:prstGeom prst="rect">
          <a:avLst/>
        </a:prstGeom>
        <a:solidFill>
          <a:schemeClr val="lt1">
            <a:alpha val="90000"/>
            <a:hueOff val="0"/>
            <a:satOff val="0"/>
            <a:lumOff val="0"/>
            <a:alphaOff val="0"/>
          </a:schemeClr>
        </a:solidFill>
        <a:ln w="9525" cap="flat" cmpd="sng" algn="ctr">
          <a:solidFill>
            <a:schemeClr val="accent1">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88254" tIns="479044" rIns="588254" bIns="163576" numCol="1" spcCol="1270" anchor="t" anchorCtr="0">
          <a:noAutofit/>
        </a:bodyPr>
        <a:lstStyle/>
        <a:p>
          <a:pPr marL="228600" lvl="1" indent="-228600" algn="l" defTabSz="1022350">
            <a:lnSpc>
              <a:spcPct val="90000"/>
            </a:lnSpc>
            <a:spcBef>
              <a:spcPct val="0"/>
            </a:spcBef>
            <a:spcAft>
              <a:spcPct val="15000"/>
            </a:spcAft>
            <a:buChar char="•"/>
          </a:pPr>
          <a:r>
            <a:rPr lang="en-IN" sz="2300" b="0" i="0" kern="1200" dirty="0"/>
            <a:t>Monitoring websites and web applications to verify availability</a:t>
          </a:r>
          <a:endParaRPr lang="en-US" sz="2300" kern="1200" dirty="0"/>
        </a:p>
        <a:p>
          <a:pPr marL="228600" lvl="1" indent="-228600" algn="l" defTabSz="1022350">
            <a:lnSpc>
              <a:spcPct val="90000"/>
            </a:lnSpc>
            <a:spcBef>
              <a:spcPct val="0"/>
            </a:spcBef>
            <a:spcAft>
              <a:spcPct val="15000"/>
            </a:spcAft>
            <a:buChar char="•"/>
          </a:pPr>
          <a:r>
            <a:rPr lang="en-IN" sz="2300" b="0" i="0" kern="1200" dirty="0"/>
            <a:t>Monitoring websites and web applications to check for correct operation.</a:t>
          </a:r>
        </a:p>
        <a:p>
          <a:pPr marL="228600" lvl="1" indent="-228600" algn="l" defTabSz="1022350">
            <a:lnSpc>
              <a:spcPct val="90000"/>
            </a:lnSpc>
            <a:spcBef>
              <a:spcPct val="0"/>
            </a:spcBef>
            <a:spcAft>
              <a:spcPct val="15000"/>
            </a:spcAft>
            <a:buChar char="•"/>
          </a:pPr>
          <a:r>
            <a:rPr lang="en-IN" sz="2300" b="0" i="0" kern="1200" dirty="0"/>
            <a:t>Monitoring middle-tier or shared services to detect and isolate a failure that could disrupt other applications.</a:t>
          </a:r>
        </a:p>
        <a:p>
          <a:pPr marL="228600" lvl="1" indent="-228600" algn="l" defTabSz="1022350">
            <a:lnSpc>
              <a:spcPct val="90000"/>
            </a:lnSpc>
            <a:spcBef>
              <a:spcPct val="0"/>
            </a:spcBef>
            <a:spcAft>
              <a:spcPct val="15000"/>
            </a:spcAft>
            <a:buChar char="•"/>
          </a:pPr>
          <a:r>
            <a:rPr lang="en-IN" sz="2300" b="0" i="0" kern="1200" dirty="0"/>
            <a:t>Complementing existing instrumentation in the application, such as performance counters and error handlers</a:t>
          </a:r>
        </a:p>
      </dsp:txBody>
      <dsp:txXfrm>
        <a:off x="0" y="344012"/>
        <a:ext cx="7579512" cy="4057200"/>
      </dsp:txXfrm>
    </dsp:sp>
    <dsp:sp modelId="{C6338252-D113-4011-A490-6001E4DC21E1}">
      <dsp:nvSpPr>
        <dsp:cNvPr id="0" name=""/>
        <dsp:cNvSpPr/>
      </dsp:nvSpPr>
      <dsp:spPr>
        <a:xfrm>
          <a:off x="378975" y="4532"/>
          <a:ext cx="5305658" cy="678960"/>
        </a:xfrm>
        <a:prstGeom prst="roundRect">
          <a:avLst/>
        </a:prstGeom>
        <a:gradFill rotWithShape="0">
          <a:gsLst>
            <a:gs pos="0">
              <a:schemeClr val="accent1">
                <a:shade val="50000"/>
                <a:hueOff val="0"/>
                <a:satOff val="0"/>
                <a:lumOff val="0"/>
                <a:alphaOff val="0"/>
                <a:shade val="51000"/>
                <a:satMod val="130000"/>
              </a:schemeClr>
            </a:gs>
            <a:gs pos="80000">
              <a:schemeClr val="accent1">
                <a:shade val="50000"/>
                <a:hueOff val="0"/>
                <a:satOff val="0"/>
                <a:lumOff val="0"/>
                <a:alphaOff val="0"/>
                <a:shade val="93000"/>
                <a:satMod val="130000"/>
              </a:schemeClr>
            </a:gs>
            <a:gs pos="100000">
              <a:schemeClr val="accent1">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2876" tIns="0" rIns="192876" bIns="0" numCol="1" spcCol="1270" anchor="ctr" anchorCtr="0">
          <a:noAutofit/>
        </a:bodyPr>
        <a:lstStyle/>
        <a:p>
          <a:pPr marL="0" lvl="0" indent="0" algn="l" defTabSz="889000">
            <a:lnSpc>
              <a:spcPct val="90000"/>
            </a:lnSpc>
            <a:spcBef>
              <a:spcPct val="0"/>
            </a:spcBef>
            <a:spcAft>
              <a:spcPct val="35000"/>
            </a:spcAft>
            <a:buNone/>
          </a:pPr>
          <a:r>
            <a:rPr lang="en-IN" sz="2000" kern="1200">
              <a:latin typeface="Calibri" panose="020F0502020204030204"/>
              <a:ea typeface="+mn-ea"/>
              <a:cs typeface="+mn-cs"/>
            </a:rPr>
            <a:t>When to use this pattern</a:t>
          </a:r>
          <a:endParaRPr lang="en-US" sz="2000" kern="1200">
            <a:latin typeface="Calibri" panose="020F0502020204030204"/>
            <a:ea typeface="+mn-ea"/>
            <a:cs typeface="+mn-cs"/>
          </a:endParaRPr>
        </a:p>
      </dsp:txBody>
      <dsp:txXfrm>
        <a:off x="412119" y="37676"/>
        <a:ext cx="5239370" cy="61267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B6A48-5091-4CBB-AC57-A2496AAEEBAB}">
      <dsp:nvSpPr>
        <dsp:cNvPr id="0" name=""/>
        <dsp:cNvSpPr/>
      </dsp:nvSpPr>
      <dsp:spPr>
        <a:xfrm>
          <a:off x="0" y="1005431"/>
          <a:ext cx="7289800" cy="3583125"/>
        </a:xfrm>
        <a:prstGeom prst="rect">
          <a:avLst/>
        </a:prstGeom>
        <a:solidFill>
          <a:schemeClr val="lt1">
            <a:alpha val="90000"/>
            <a:hueOff val="0"/>
            <a:satOff val="0"/>
            <a:lumOff val="0"/>
            <a:alphaOff val="0"/>
          </a:schemeClr>
        </a:solidFill>
        <a:ln w="9525" cap="flat" cmpd="sng" algn="ctr">
          <a:solidFill>
            <a:schemeClr val="accent1">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5769" tIns="1353820" rIns="565769" bIns="199136" numCol="1" spcCol="1270" anchor="t" anchorCtr="0">
          <a:noAutofit/>
        </a:bodyPr>
        <a:lstStyle/>
        <a:p>
          <a:pPr marL="285750" lvl="1" indent="-285750" algn="l" defTabSz="1244600">
            <a:lnSpc>
              <a:spcPct val="90000"/>
            </a:lnSpc>
            <a:spcBef>
              <a:spcPct val="0"/>
            </a:spcBef>
            <a:spcAft>
              <a:spcPct val="15000"/>
            </a:spcAft>
            <a:buChar char="•"/>
          </a:pPr>
          <a:r>
            <a:rPr lang="en-IN" sz="2800" b="0" i="0" kern="1200" dirty="0"/>
            <a:t>Use this pattern when a data store is likely to need to scale beyond the resources available to a single storage node, or to improve performance by reducing contention in a data store</a:t>
          </a:r>
          <a:endParaRPr lang="en-US" sz="2800" kern="1200" dirty="0"/>
        </a:p>
      </dsp:txBody>
      <dsp:txXfrm>
        <a:off x="0" y="1005431"/>
        <a:ext cx="7289800" cy="3583125"/>
      </dsp:txXfrm>
    </dsp:sp>
    <dsp:sp modelId="{C6338252-D113-4011-A490-6001E4DC21E1}">
      <dsp:nvSpPr>
        <dsp:cNvPr id="0" name=""/>
        <dsp:cNvSpPr/>
      </dsp:nvSpPr>
      <dsp:spPr>
        <a:xfrm>
          <a:off x="381114" y="463331"/>
          <a:ext cx="5102860" cy="1019362"/>
        </a:xfrm>
        <a:prstGeom prst="roundRect">
          <a:avLst/>
        </a:prstGeom>
        <a:gradFill rotWithShape="0">
          <a:gsLst>
            <a:gs pos="0">
              <a:schemeClr val="accent1">
                <a:shade val="50000"/>
                <a:hueOff val="0"/>
                <a:satOff val="0"/>
                <a:lumOff val="0"/>
                <a:alphaOff val="0"/>
                <a:shade val="51000"/>
                <a:satMod val="130000"/>
              </a:schemeClr>
            </a:gs>
            <a:gs pos="80000">
              <a:schemeClr val="accent1">
                <a:shade val="50000"/>
                <a:hueOff val="0"/>
                <a:satOff val="0"/>
                <a:lumOff val="0"/>
                <a:alphaOff val="0"/>
                <a:shade val="93000"/>
                <a:satMod val="130000"/>
              </a:schemeClr>
            </a:gs>
            <a:gs pos="100000">
              <a:schemeClr val="accent1">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2876" tIns="0" rIns="192876" bIns="0" numCol="1" spcCol="1270" anchor="ctr" anchorCtr="0">
          <a:noAutofit/>
        </a:bodyPr>
        <a:lstStyle/>
        <a:p>
          <a:pPr marL="0" lvl="0" indent="0" algn="l" defTabSz="889000">
            <a:lnSpc>
              <a:spcPct val="90000"/>
            </a:lnSpc>
            <a:spcBef>
              <a:spcPct val="0"/>
            </a:spcBef>
            <a:spcAft>
              <a:spcPct val="35000"/>
            </a:spcAft>
            <a:buNone/>
          </a:pPr>
          <a:r>
            <a:rPr lang="en-IN" sz="2800" kern="1200">
              <a:latin typeface="Calibri" panose="020F0502020204030204"/>
              <a:ea typeface="+mn-ea"/>
              <a:cs typeface="+mn-cs"/>
            </a:rPr>
            <a:t>When to use this pattern</a:t>
          </a:r>
          <a:endParaRPr lang="en-US" sz="2800" kern="1200">
            <a:latin typeface="Calibri" panose="020F0502020204030204"/>
            <a:ea typeface="+mn-ea"/>
            <a:cs typeface="+mn-cs"/>
          </a:endParaRPr>
        </a:p>
      </dsp:txBody>
      <dsp:txXfrm>
        <a:off x="430875" y="513092"/>
        <a:ext cx="5003338" cy="919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9559F-8320-46EE-BEA1-238642FC69F4}">
      <dsp:nvSpPr>
        <dsp:cNvPr id="0" name=""/>
        <dsp:cNvSpPr/>
      </dsp:nvSpPr>
      <dsp:spPr>
        <a:xfrm>
          <a:off x="0" y="526562"/>
          <a:ext cx="6848475" cy="2913750"/>
        </a:xfrm>
        <a:prstGeom prst="rect">
          <a:avLst/>
        </a:prstGeom>
        <a:solidFill>
          <a:schemeClr val="lt1">
            <a:alpha val="90000"/>
            <a:hueOff val="0"/>
            <a:satOff val="0"/>
            <a:lumOff val="0"/>
            <a:alphaOff val="0"/>
          </a:schemeClr>
        </a:solidFill>
        <a:ln w="9525" cap="flat" cmpd="sng" algn="ctr">
          <a:solidFill>
            <a:schemeClr val="accent1">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1518" tIns="520700" rIns="531518" bIns="177800" numCol="1" spcCol="1270" anchor="t" anchorCtr="0">
          <a:noAutofit/>
        </a:bodyPr>
        <a:lstStyle/>
        <a:p>
          <a:pPr marL="228600" lvl="1" indent="-228600" algn="l" defTabSz="1111250">
            <a:lnSpc>
              <a:spcPct val="90000"/>
            </a:lnSpc>
            <a:spcBef>
              <a:spcPct val="0"/>
            </a:spcBef>
            <a:spcAft>
              <a:spcPct val="15000"/>
            </a:spcAft>
            <a:buChar char="•"/>
          </a:pPr>
          <a:r>
            <a:rPr lang="en-IN" sz="2500" kern="1200" dirty="0"/>
            <a:t>A migration is planned to happen over multiple stages, but integration between new and legacy systems needs to be maintained.</a:t>
          </a:r>
          <a:endParaRPr lang="en-US" sz="2500" kern="1200" dirty="0"/>
        </a:p>
        <a:p>
          <a:pPr marL="228600" lvl="1" indent="-228600" algn="l" defTabSz="1111250">
            <a:lnSpc>
              <a:spcPct val="90000"/>
            </a:lnSpc>
            <a:spcBef>
              <a:spcPct val="0"/>
            </a:spcBef>
            <a:spcAft>
              <a:spcPct val="15000"/>
            </a:spcAft>
            <a:buChar char="•"/>
          </a:pPr>
          <a:r>
            <a:rPr lang="en-IN" sz="2500" kern="1200" dirty="0"/>
            <a:t>New and legacy systems have different semantics, but still need to communicate.</a:t>
          </a:r>
        </a:p>
      </dsp:txBody>
      <dsp:txXfrm>
        <a:off x="0" y="526562"/>
        <a:ext cx="6848475" cy="2913750"/>
      </dsp:txXfrm>
    </dsp:sp>
    <dsp:sp modelId="{C212D596-3588-4F30-92C3-19C5DE39F210}">
      <dsp:nvSpPr>
        <dsp:cNvPr id="0" name=""/>
        <dsp:cNvSpPr/>
      </dsp:nvSpPr>
      <dsp:spPr>
        <a:xfrm>
          <a:off x="342423" y="157562"/>
          <a:ext cx="4793932" cy="738000"/>
        </a:xfrm>
        <a:prstGeom prst="roundRect">
          <a:avLst/>
        </a:prstGeom>
        <a:gradFill rotWithShape="0">
          <a:gsLst>
            <a:gs pos="0">
              <a:schemeClr val="accent1">
                <a:shade val="50000"/>
                <a:hueOff val="0"/>
                <a:satOff val="0"/>
                <a:lumOff val="0"/>
                <a:alphaOff val="0"/>
                <a:shade val="51000"/>
                <a:satMod val="130000"/>
              </a:schemeClr>
            </a:gs>
            <a:gs pos="80000">
              <a:schemeClr val="accent1">
                <a:shade val="50000"/>
                <a:hueOff val="0"/>
                <a:satOff val="0"/>
                <a:lumOff val="0"/>
                <a:alphaOff val="0"/>
                <a:shade val="93000"/>
                <a:satMod val="130000"/>
              </a:schemeClr>
            </a:gs>
            <a:gs pos="100000">
              <a:schemeClr val="accent1">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1199" tIns="0" rIns="181199" bIns="0" numCol="1" spcCol="1270" anchor="ctr" anchorCtr="0">
          <a:noAutofit/>
        </a:bodyPr>
        <a:lstStyle/>
        <a:p>
          <a:pPr marL="0" lvl="0" indent="0" algn="l" defTabSz="1111250">
            <a:lnSpc>
              <a:spcPct val="90000"/>
            </a:lnSpc>
            <a:spcBef>
              <a:spcPct val="0"/>
            </a:spcBef>
            <a:spcAft>
              <a:spcPct val="35000"/>
            </a:spcAft>
            <a:buNone/>
          </a:pPr>
          <a:r>
            <a:rPr lang="en-IN" sz="2500" kern="1200"/>
            <a:t>When to use this pattern</a:t>
          </a:r>
          <a:endParaRPr lang="en-US" sz="2500" kern="1200"/>
        </a:p>
      </dsp:txBody>
      <dsp:txXfrm>
        <a:off x="378449" y="193588"/>
        <a:ext cx="4721880" cy="665948"/>
      </dsp:txXfrm>
    </dsp:sp>
    <dsp:sp modelId="{85A6F011-96FF-4A72-9704-70283AE2E7BB}">
      <dsp:nvSpPr>
        <dsp:cNvPr id="0" name=""/>
        <dsp:cNvSpPr/>
      </dsp:nvSpPr>
      <dsp:spPr>
        <a:xfrm>
          <a:off x="0" y="3944312"/>
          <a:ext cx="6848475" cy="1771875"/>
        </a:xfrm>
        <a:prstGeom prst="rect">
          <a:avLst/>
        </a:prstGeom>
        <a:solidFill>
          <a:schemeClr val="lt1">
            <a:alpha val="90000"/>
            <a:hueOff val="0"/>
            <a:satOff val="0"/>
            <a:lumOff val="0"/>
            <a:alphaOff val="0"/>
          </a:schemeClr>
        </a:solidFill>
        <a:ln w="9525" cap="flat" cmpd="sng" algn="ctr">
          <a:solidFill>
            <a:schemeClr val="accent1">
              <a:shade val="50000"/>
              <a:hueOff val="361436"/>
              <a:satOff val="-7560"/>
              <a:lumOff val="4206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1518" tIns="520700" rIns="531518" bIns="177800" numCol="1" spcCol="1270" anchor="t" anchorCtr="0">
          <a:noAutofit/>
        </a:bodyPr>
        <a:lstStyle/>
        <a:p>
          <a:pPr marL="228600" lvl="1" indent="-228600" algn="l" defTabSz="1111250">
            <a:lnSpc>
              <a:spcPct val="90000"/>
            </a:lnSpc>
            <a:spcBef>
              <a:spcPct val="0"/>
            </a:spcBef>
            <a:spcAft>
              <a:spcPct val="15000"/>
            </a:spcAft>
            <a:buChar char="•"/>
          </a:pPr>
          <a:r>
            <a:rPr lang="en-IN" sz="2500" kern="1200" dirty="0"/>
            <a:t> If there are no significant semantic differences between new and legacy systems</a:t>
          </a:r>
          <a:endParaRPr lang="en-US" sz="2500" kern="1200" dirty="0"/>
        </a:p>
      </dsp:txBody>
      <dsp:txXfrm>
        <a:off x="0" y="3944312"/>
        <a:ext cx="6848475" cy="1771875"/>
      </dsp:txXfrm>
    </dsp:sp>
    <dsp:sp modelId="{E6900373-9C72-49F4-8936-D9395E0F5627}">
      <dsp:nvSpPr>
        <dsp:cNvPr id="0" name=""/>
        <dsp:cNvSpPr/>
      </dsp:nvSpPr>
      <dsp:spPr>
        <a:xfrm>
          <a:off x="342423" y="3575312"/>
          <a:ext cx="4793932" cy="738000"/>
        </a:xfrm>
        <a:prstGeom prst="roundRect">
          <a:avLst/>
        </a:prstGeom>
        <a:gradFill rotWithShape="0">
          <a:gsLst>
            <a:gs pos="0">
              <a:schemeClr val="accent1">
                <a:shade val="50000"/>
                <a:hueOff val="361436"/>
                <a:satOff val="-7560"/>
                <a:lumOff val="42063"/>
                <a:alphaOff val="0"/>
                <a:shade val="51000"/>
                <a:satMod val="130000"/>
              </a:schemeClr>
            </a:gs>
            <a:gs pos="80000">
              <a:schemeClr val="accent1">
                <a:shade val="50000"/>
                <a:hueOff val="361436"/>
                <a:satOff val="-7560"/>
                <a:lumOff val="42063"/>
                <a:alphaOff val="0"/>
                <a:shade val="93000"/>
                <a:satMod val="130000"/>
              </a:schemeClr>
            </a:gs>
            <a:gs pos="100000">
              <a:schemeClr val="accent1">
                <a:shade val="50000"/>
                <a:hueOff val="361436"/>
                <a:satOff val="-7560"/>
                <a:lumOff val="4206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1199" tIns="0" rIns="181199" bIns="0" numCol="1" spcCol="1270" anchor="ctr" anchorCtr="0">
          <a:noAutofit/>
        </a:bodyPr>
        <a:lstStyle/>
        <a:p>
          <a:pPr marL="0" lvl="0" indent="0" algn="l" defTabSz="1111250">
            <a:lnSpc>
              <a:spcPct val="90000"/>
            </a:lnSpc>
            <a:spcBef>
              <a:spcPct val="0"/>
            </a:spcBef>
            <a:spcAft>
              <a:spcPct val="35000"/>
            </a:spcAft>
            <a:buNone/>
          </a:pPr>
          <a:r>
            <a:rPr lang="en-IN" sz="2500" kern="1200" dirty="0"/>
            <a:t>Avoid using</a:t>
          </a:r>
          <a:endParaRPr lang="en-US" sz="2500" kern="1200" dirty="0"/>
        </a:p>
      </dsp:txBody>
      <dsp:txXfrm>
        <a:off x="378449" y="3611338"/>
        <a:ext cx="4721880" cy="665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FF0E8-DF7E-4A2D-A0B5-A6024927DA57}">
      <dsp:nvSpPr>
        <dsp:cNvPr id="0" name=""/>
        <dsp:cNvSpPr/>
      </dsp:nvSpPr>
      <dsp:spPr>
        <a:xfrm>
          <a:off x="0" y="366262"/>
          <a:ext cx="7289800" cy="2961000"/>
        </a:xfrm>
        <a:prstGeom prst="rect">
          <a:avLst/>
        </a:prstGeom>
        <a:solidFill>
          <a:schemeClr val="lt1">
            <a:alpha val="90000"/>
            <a:hueOff val="0"/>
            <a:satOff val="0"/>
            <a:lumOff val="0"/>
            <a:alphaOff val="0"/>
          </a:schemeClr>
        </a:solidFill>
        <a:ln w="9525" cap="flat" cmpd="sng" algn="ctr">
          <a:solidFill>
            <a:schemeClr val="accent1">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5769" tIns="416560" rIns="565769" bIns="142240" numCol="1" spcCol="1270" anchor="t" anchorCtr="0">
          <a:noAutofit/>
        </a:bodyPr>
        <a:lstStyle/>
        <a:p>
          <a:pPr marL="228600" lvl="1" indent="-228600" algn="l" defTabSz="889000">
            <a:lnSpc>
              <a:spcPct val="90000"/>
            </a:lnSpc>
            <a:spcBef>
              <a:spcPct val="0"/>
            </a:spcBef>
            <a:spcAft>
              <a:spcPct val="15000"/>
            </a:spcAft>
            <a:buChar char="•"/>
          </a:pPr>
          <a:r>
            <a:rPr lang="en-IN" sz="2000" kern="1200" dirty="0"/>
            <a:t>A shared or general purpose backend service must be maintained with significant development overhead</a:t>
          </a:r>
          <a:endParaRPr lang="en-US" sz="2000" kern="1200" dirty="0"/>
        </a:p>
        <a:p>
          <a:pPr marL="228600" lvl="1" indent="-228600" algn="l" defTabSz="889000">
            <a:lnSpc>
              <a:spcPct val="90000"/>
            </a:lnSpc>
            <a:spcBef>
              <a:spcPct val="0"/>
            </a:spcBef>
            <a:spcAft>
              <a:spcPct val="15000"/>
            </a:spcAft>
            <a:buChar char="•"/>
          </a:pPr>
          <a:r>
            <a:rPr lang="en-IN" sz="2000" kern="1200" dirty="0"/>
            <a:t>You want to optimize the backend for the requirements of specific client interfaces</a:t>
          </a:r>
        </a:p>
        <a:p>
          <a:pPr marL="228600" lvl="1" indent="-228600" algn="l" defTabSz="889000">
            <a:lnSpc>
              <a:spcPct val="90000"/>
            </a:lnSpc>
            <a:spcBef>
              <a:spcPct val="0"/>
            </a:spcBef>
            <a:spcAft>
              <a:spcPct val="15000"/>
            </a:spcAft>
            <a:buChar char="•"/>
          </a:pPr>
          <a:r>
            <a:rPr lang="en-IN" sz="2000" kern="1200" dirty="0"/>
            <a:t>Customizations are made to a general-purpose backend to accommodate multiple interfaces</a:t>
          </a:r>
        </a:p>
        <a:p>
          <a:pPr marL="228600" lvl="1" indent="-228600" algn="l" defTabSz="889000">
            <a:lnSpc>
              <a:spcPct val="90000"/>
            </a:lnSpc>
            <a:spcBef>
              <a:spcPct val="0"/>
            </a:spcBef>
            <a:spcAft>
              <a:spcPct val="15000"/>
            </a:spcAft>
            <a:buChar char="•"/>
          </a:pPr>
          <a:r>
            <a:rPr lang="en-IN" sz="2000" kern="1200" dirty="0"/>
            <a:t>An alternative language is better suited for the backend of a different user interface</a:t>
          </a:r>
        </a:p>
      </dsp:txBody>
      <dsp:txXfrm>
        <a:off x="0" y="366262"/>
        <a:ext cx="7289800" cy="2961000"/>
      </dsp:txXfrm>
    </dsp:sp>
    <dsp:sp modelId="{0FE15979-8F08-4359-8D7C-9882EBA0C357}">
      <dsp:nvSpPr>
        <dsp:cNvPr id="0" name=""/>
        <dsp:cNvSpPr/>
      </dsp:nvSpPr>
      <dsp:spPr>
        <a:xfrm>
          <a:off x="364490" y="71062"/>
          <a:ext cx="5102860" cy="590400"/>
        </a:xfrm>
        <a:prstGeom prst="roundRect">
          <a:avLst/>
        </a:prstGeom>
        <a:gradFill rotWithShape="0">
          <a:gsLst>
            <a:gs pos="0">
              <a:schemeClr val="accent1">
                <a:shade val="50000"/>
                <a:hueOff val="0"/>
                <a:satOff val="0"/>
                <a:lumOff val="0"/>
                <a:alphaOff val="0"/>
                <a:shade val="51000"/>
                <a:satMod val="130000"/>
              </a:schemeClr>
            </a:gs>
            <a:gs pos="80000">
              <a:schemeClr val="accent1">
                <a:shade val="50000"/>
                <a:hueOff val="0"/>
                <a:satOff val="0"/>
                <a:lumOff val="0"/>
                <a:alphaOff val="0"/>
                <a:shade val="93000"/>
                <a:satMod val="130000"/>
              </a:schemeClr>
            </a:gs>
            <a:gs pos="100000">
              <a:schemeClr val="accent1">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2876" tIns="0" rIns="192876" bIns="0" numCol="1" spcCol="1270" anchor="ctr" anchorCtr="0">
          <a:noAutofit/>
        </a:bodyPr>
        <a:lstStyle/>
        <a:p>
          <a:pPr marL="0" lvl="0" indent="0" algn="l" defTabSz="889000">
            <a:lnSpc>
              <a:spcPct val="90000"/>
            </a:lnSpc>
            <a:spcBef>
              <a:spcPct val="0"/>
            </a:spcBef>
            <a:spcAft>
              <a:spcPct val="35000"/>
            </a:spcAft>
            <a:buNone/>
          </a:pPr>
          <a:r>
            <a:rPr lang="en-IN" sz="2000" kern="1200"/>
            <a:t>When to use this pattern</a:t>
          </a:r>
          <a:endParaRPr lang="en-US" sz="2000" kern="1200"/>
        </a:p>
      </dsp:txBody>
      <dsp:txXfrm>
        <a:off x="393311" y="99883"/>
        <a:ext cx="5045218" cy="532758"/>
      </dsp:txXfrm>
    </dsp:sp>
    <dsp:sp modelId="{839C0DDD-17AF-46FB-A424-F7E36D4145D7}">
      <dsp:nvSpPr>
        <dsp:cNvPr id="0" name=""/>
        <dsp:cNvSpPr/>
      </dsp:nvSpPr>
      <dsp:spPr>
        <a:xfrm>
          <a:off x="0" y="3730462"/>
          <a:ext cx="7289800" cy="1732500"/>
        </a:xfrm>
        <a:prstGeom prst="rect">
          <a:avLst/>
        </a:prstGeom>
        <a:solidFill>
          <a:schemeClr val="lt1">
            <a:alpha val="90000"/>
            <a:hueOff val="0"/>
            <a:satOff val="0"/>
            <a:lumOff val="0"/>
            <a:alphaOff val="0"/>
          </a:schemeClr>
        </a:solidFill>
        <a:ln w="9525" cap="flat" cmpd="sng" algn="ctr">
          <a:solidFill>
            <a:schemeClr val="accent1">
              <a:shade val="50000"/>
              <a:hueOff val="361436"/>
              <a:satOff val="-7560"/>
              <a:lumOff val="4206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5769" tIns="416560" rIns="565769" bIns="142240" numCol="1" spcCol="1270" anchor="t" anchorCtr="0">
          <a:noAutofit/>
        </a:bodyPr>
        <a:lstStyle/>
        <a:p>
          <a:pPr marL="228600" lvl="1" indent="-228600" algn="l" defTabSz="889000">
            <a:lnSpc>
              <a:spcPct val="90000"/>
            </a:lnSpc>
            <a:spcBef>
              <a:spcPct val="0"/>
            </a:spcBef>
            <a:spcAft>
              <a:spcPct val="15000"/>
            </a:spcAft>
            <a:buChar char="•"/>
          </a:pPr>
          <a:r>
            <a:rPr lang="en-IN" sz="2000" kern="1200" dirty="0"/>
            <a:t> When interfaces make the same or similar requests to the backend</a:t>
          </a:r>
          <a:endParaRPr lang="en-US" sz="2000" kern="1200" dirty="0"/>
        </a:p>
        <a:p>
          <a:pPr marL="228600" lvl="1" indent="-228600" algn="l" defTabSz="889000">
            <a:lnSpc>
              <a:spcPct val="90000"/>
            </a:lnSpc>
            <a:spcBef>
              <a:spcPct val="0"/>
            </a:spcBef>
            <a:spcAft>
              <a:spcPct val="15000"/>
            </a:spcAft>
            <a:buChar char="•"/>
          </a:pPr>
          <a:r>
            <a:rPr lang="en-IN" sz="2000" kern="1200" dirty="0"/>
            <a:t>When only one interface is used to interact with the backend</a:t>
          </a:r>
        </a:p>
      </dsp:txBody>
      <dsp:txXfrm>
        <a:off x="0" y="3730462"/>
        <a:ext cx="7289800" cy="1732500"/>
      </dsp:txXfrm>
    </dsp:sp>
    <dsp:sp modelId="{5ED88A5A-DC74-451C-AC6B-830A46ACA37B}">
      <dsp:nvSpPr>
        <dsp:cNvPr id="0" name=""/>
        <dsp:cNvSpPr/>
      </dsp:nvSpPr>
      <dsp:spPr>
        <a:xfrm>
          <a:off x="364490" y="3435262"/>
          <a:ext cx="5102860" cy="590400"/>
        </a:xfrm>
        <a:prstGeom prst="roundRect">
          <a:avLst/>
        </a:prstGeom>
        <a:gradFill rotWithShape="0">
          <a:gsLst>
            <a:gs pos="0">
              <a:schemeClr val="accent1">
                <a:shade val="50000"/>
                <a:hueOff val="361436"/>
                <a:satOff val="-7560"/>
                <a:lumOff val="42063"/>
                <a:alphaOff val="0"/>
                <a:shade val="51000"/>
                <a:satMod val="130000"/>
              </a:schemeClr>
            </a:gs>
            <a:gs pos="80000">
              <a:schemeClr val="accent1">
                <a:shade val="50000"/>
                <a:hueOff val="361436"/>
                <a:satOff val="-7560"/>
                <a:lumOff val="42063"/>
                <a:alphaOff val="0"/>
                <a:shade val="93000"/>
                <a:satMod val="130000"/>
              </a:schemeClr>
            </a:gs>
            <a:gs pos="100000">
              <a:schemeClr val="accent1">
                <a:shade val="50000"/>
                <a:hueOff val="361436"/>
                <a:satOff val="-7560"/>
                <a:lumOff val="4206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2876" tIns="0" rIns="192876" bIns="0" numCol="1" spcCol="1270" anchor="ctr" anchorCtr="0">
          <a:noAutofit/>
        </a:bodyPr>
        <a:lstStyle/>
        <a:p>
          <a:pPr marL="0" lvl="0" indent="0" algn="l" defTabSz="889000">
            <a:lnSpc>
              <a:spcPct val="90000"/>
            </a:lnSpc>
            <a:spcBef>
              <a:spcPct val="0"/>
            </a:spcBef>
            <a:spcAft>
              <a:spcPct val="35000"/>
            </a:spcAft>
            <a:buNone/>
          </a:pPr>
          <a:r>
            <a:rPr lang="en-IN" sz="2000" kern="1200" dirty="0"/>
            <a:t>Avoid using</a:t>
          </a:r>
          <a:endParaRPr lang="en-US" sz="2000" kern="1200" dirty="0"/>
        </a:p>
      </dsp:txBody>
      <dsp:txXfrm>
        <a:off x="393311" y="3464083"/>
        <a:ext cx="5045218"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B6A48-5091-4CBB-AC57-A2496AAEEBAB}">
      <dsp:nvSpPr>
        <dsp:cNvPr id="0" name=""/>
        <dsp:cNvSpPr/>
      </dsp:nvSpPr>
      <dsp:spPr>
        <a:xfrm>
          <a:off x="0" y="585412"/>
          <a:ext cx="7289800" cy="2494800"/>
        </a:xfrm>
        <a:prstGeom prst="rect">
          <a:avLst/>
        </a:prstGeom>
        <a:solidFill>
          <a:schemeClr val="lt1">
            <a:alpha val="90000"/>
            <a:hueOff val="0"/>
            <a:satOff val="0"/>
            <a:lumOff val="0"/>
            <a:alphaOff val="0"/>
          </a:schemeClr>
        </a:solidFill>
        <a:ln w="9525" cap="flat" cmpd="sng" algn="ctr">
          <a:solidFill>
            <a:schemeClr val="accent1">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5769" tIns="499872" rIns="565769" bIns="170688" numCol="1" spcCol="1270" anchor="t" anchorCtr="0">
          <a:noAutofit/>
        </a:bodyPr>
        <a:lstStyle/>
        <a:p>
          <a:pPr marL="228600" lvl="1" indent="-228600" algn="l" defTabSz="1066800">
            <a:lnSpc>
              <a:spcPct val="90000"/>
            </a:lnSpc>
            <a:spcBef>
              <a:spcPct val="0"/>
            </a:spcBef>
            <a:spcAft>
              <a:spcPct val="15000"/>
            </a:spcAft>
            <a:buChar char="•"/>
          </a:pPr>
          <a:r>
            <a:rPr lang="en-IN" sz="2400" kern="1200" dirty="0"/>
            <a:t>Isolate resources used to consume a set of backend services</a:t>
          </a:r>
          <a:endParaRPr lang="en-US" sz="2400" kern="1200" dirty="0"/>
        </a:p>
        <a:p>
          <a:pPr marL="228600" lvl="1" indent="-228600" algn="l" defTabSz="1066800">
            <a:lnSpc>
              <a:spcPct val="90000"/>
            </a:lnSpc>
            <a:spcBef>
              <a:spcPct val="0"/>
            </a:spcBef>
            <a:spcAft>
              <a:spcPct val="15000"/>
            </a:spcAft>
            <a:buChar char="•"/>
          </a:pPr>
          <a:r>
            <a:rPr lang="en-IN" sz="2400" kern="1200" dirty="0"/>
            <a:t>Isolate critical consumers from standard consumers.</a:t>
          </a:r>
        </a:p>
        <a:p>
          <a:pPr marL="228600" lvl="1" indent="-228600" algn="l" defTabSz="1066800">
            <a:lnSpc>
              <a:spcPct val="90000"/>
            </a:lnSpc>
            <a:spcBef>
              <a:spcPct val="0"/>
            </a:spcBef>
            <a:spcAft>
              <a:spcPct val="15000"/>
            </a:spcAft>
            <a:buChar char="•"/>
          </a:pPr>
          <a:r>
            <a:rPr lang="en-IN" sz="2400" kern="1200" dirty="0"/>
            <a:t>Protect the application from cascading failures</a:t>
          </a:r>
        </a:p>
      </dsp:txBody>
      <dsp:txXfrm>
        <a:off x="0" y="585412"/>
        <a:ext cx="7289800" cy="2494800"/>
      </dsp:txXfrm>
    </dsp:sp>
    <dsp:sp modelId="{C6338252-D113-4011-A490-6001E4DC21E1}">
      <dsp:nvSpPr>
        <dsp:cNvPr id="0" name=""/>
        <dsp:cNvSpPr/>
      </dsp:nvSpPr>
      <dsp:spPr>
        <a:xfrm>
          <a:off x="364490" y="231172"/>
          <a:ext cx="5102860" cy="708480"/>
        </a:xfrm>
        <a:prstGeom prst="roundRect">
          <a:avLst/>
        </a:prstGeom>
        <a:gradFill rotWithShape="0">
          <a:gsLst>
            <a:gs pos="0">
              <a:schemeClr val="accent1">
                <a:shade val="50000"/>
                <a:hueOff val="0"/>
                <a:satOff val="0"/>
                <a:lumOff val="0"/>
                <a:alphaOff val="0"/>
                <a:shade val="51000"/>
                <a:satMod val="130000"/>
              </a:schemeClr>
            </a:gs>
            <a:gs pos="80000">
              <a:schemeClr val="accent1">
                <a:shade val="50000"/>
                <a:hueOff val="0"/>
                <a:satOff val="0"/>
                <a:lumOff val="0"/>
                <a:alphaOff val="0"/>
                <a:shade val="93000"/>
                <a:satMod val="130000"/>
              </a:schemeClr>
            </a:gs>
            <a:gs pos="100000">
              <a:schemeClr val="accent1">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2876" tIns="0" rIns="192876" bIns="0" numCol="1" spcCol="1270" anchor="ctr" anchorCtr="0">
          <a:noAutofit/>
        </a:bodyPr>
        <a:lstStyle/>
        <a:p>
          <a:pPr marL="0" lvl="0" indent="0" algn="l" defTabSz="889000">
            <a:lnSpc>
              <a:spcPct val="90000"/>
            </a:lnSpc>
            <a:spcBef>
              <a:spcPct val="0"/>
            </a:spcBef>
            <a:spcAft>
              <a:spcPct val="35000"/>
            </a:spcAft>
            <a:buNone/>
          </a:pPr>
          <a:r>
            <a:rPr lang="en-IN" sz="2000" kern="1200">
              <a:latin typeface="Calibri" panose="020F0502020204030204"/>
              <a:ea typeface="+mn-ea"/>
              <a:cs typeface="+mn-cs"/>
            </a:rPr>
            <a:t>When to use this pattern</a:t>
          </a:r>
          <a:endParaRPr lang="en-US" sz="2000" kern="1200">
            <a:latin typeface="Calibri" panose="020F0502020204030204"/>
            <a:ea typeface="+mn-ea"/>
            <a:cs typeface="+mn-cs"/>
          </a:endParaRPr>
        </a:p>
      </dsp:txBody>
      <dsp:txXfrm>
        <a:off x="399075" y="265757"/>
        <a:ext cx="5033690" cy="639310"/>
      </dsp:txXfrm>
    </dsp:sp>
    <dsp:sp modelId="{65E08ED6-F339-45FD-95FC-6B94B05F245A}">
      <dsp:nvSpPr>
        <dsp:cNvPr id="0" name=""/>
        <dsp:cNvSpPr/>
      </dsp:nvSpPr>
      <dsp:spPr>
        <a:xfrm>
          <a:off x="0" y="3564052"/>
          <a:ext cx="7289800" cy="1738800"/>
        </a:xfrm>
        <a:prstGeom prst="rect">
          <a:avLst/>
        </a:prstGeom>
        <a:solidFill>
          <a:schemeClr val="lt1">
            <a:alpha val="90000"/>
            <a:hueOff val="0"/>
            <a:satOff val="0"/>
            <a:lumOff val="0"/>
            <a:alphaOff val="0"/>
          </a:schemeClr>
        </a:solidFill>
        <a:ln w="9525" cap="flat" cmpd="sng" algn="ctr">
          <a:solidFill>
            <a:schemeClr val="accent1">
              <a:shade val="50000"/>
              <a:hueOff val="361436"/>
              <a:satOff val="-7560"/>
              <a:lumOff val="4206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5769" tIns="499872" rIns="565769" bIns="170688" numCol="1" spcCol="1270" anchor="t" anchorCtr="0">
          <a:noAutofit/>
        </a:bodyPr>
        <a:lstStyle/>
        <a:p>
          <a:pPr marL="228600" lvl="1" indent="-228600" algn="l" defTabSz="1066800">
            <a:lnSpc>
              <a:spcPct val="90000"/>
            </a:lnSpc>
            <a:spcBef>
              <a:spcPct val="0"/>
            </a:spcBef>
            <a:spcAft>
              <a:spcPct val="15000"/>
            </a:spcAft>
            <a:buChar char="•"/>
          </a:pPr>
          <a:r>
            <a:rPr lang="en-IN" sz="2400" kern="1200" dirty="0"/>
            <a:t>Less efficient use of resources may not be acceptable in the project.</a:t>
          </a:r>
          <a:endParaRPr lang="en-US" sz="2400" kern="1200" dirty="0"/>
        </a:p>
        <a:p>
          <a:pPr marL="228600" lvl="1" indent="-228600" algn="l" defTabSz="1066800">
            <a:lnSpc>
              <a:spcPct val="90000"/>
            </a:lnSpc>
            <a:spcBef>
              <a:spcPct val="0"/>
            </a:spcBef>
            <a:spcAft>
              <a:spcPct val="15000"/>
            </a:spcAft>
            <a:buChar char="•"/>
          </a:pPr>
          <a:r>
            <a:rPr lang="en-IN" sz="2400" kern="1200" dirty="0"/>
            <a:t>The added complexity is not necessary</a:t>
          </a:r>
        </a:p>
      </dsp:txBody>
      <dsp:txXfrm>
        <a:off x="0" y="3564052"/>
        <a:ext cx="7289800" cy="1738800"/>
      </dsp:txXfrm>
    </dsp:sp>
    <dsp:sp modelId="{5F42DD40-9239-4E95-8213-3A21BE8FA170}">
      <dsp:nvSpPr>
        <dsp:cNvPr id="0" name=""/>
        <dsp:cNvSpPr/>
      </dsp:nvSpPr>
      <dsp:spPr>
        <a:xfrm>
          <a:off x="364490" y="3209812"/>
          <a:ext cx="5102860" cy="708480"/>
        </a:xfrm>
        <a:prstGeom prst="roundRect">
          <a:avLst/>
        </a:prstGeom>
        <a:gradFill rotWithShape="0">
          <a:gsLst>
            <a:gs pos="0">
              <a:schemeClr val="accent1">
                <a:shade val="50000"/>
                <a:hueOff val="361436"/>
                <a:satOff val="-7560"/>
                <a:lumOff val="42063"/>
                <a:alphaOff val="0"/>
                <a:shade val="51000"/>
                <a:satMod val="130000"/>
              </a:schemeClr>
            </a:gs>
            <a:gs pos="80000">
              <a:schemeClr val="accent1">
                <a:shade val="50000"/>
                <a:hueOff val="361436"/>
                <a:satOff val="-7560"/>
                <a:lumOff val="42063"/>
                <a:alphaOff val="0"/>
                <a:shade val="93000"/>
                <a:satMod val="130000"/>
              </a:schemeClr>
            </a:gs>
            <a:gs pos="100000">
              <a:schemeClr val="accent1">
                <a:shade val="50000"/>
                <a:hueOff val="361436"/>
                <a:satOff val="-7560"/>
                <a:lumOff val="4206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2876" tIns="0" rIns="192876" bIns="0" numCol="1" spcCol="1270" anchor="ctr" anchorCtr="0">
          <a:noAutofit/>
        </a:bodyPr>
        <a:lstStyle/>
        <a:p>
          <a:pPr marL="0" lvl="0" indent="0" algn="l" defTabSz="889000">
            <a:lnSpc>
              <a:spcPct val="90000"/>
            </a:lnSpc>
            <a:spcBef>
              <a:spcPct val="0"/>
            </a:spcBef>
            <a:spcAft>
              <a:spcPct val="35000"/>
            </a:spcAft>
            <a:buNone/>
          </a:pPr>
          <a:r>
            <a:rPr lang="en-IN" sz="2000" kern="1200">
              <a:latin typeface="Calibri" panose="020F0502020204030204"/>
              <a:ea typeface="+mn-ea"/>
              <a:cs typeface="+mn-cs"/>
            </a:rPr>
            <a:t>Avoid using</a:t>
          </a:r>
          <a:endParaRPr lang="en-US" sz="2000" kern="1200" dirty="0">
            <a:latin typeface="Calibri" panose="020F0502020204030204"/>
            <a:ea typeface="+mn-ea"/>
            <a:cs typeface="+mn-cs"/>
          </a:endParaRPr>
        </a:p>
      </dsp:txBody>
      <dsp:txXfrm>
        <a:off x="399075" y="3244397"/>
        <a:ext cx="5033690" cy="6393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B6A48-5091-4CBB-AC57-A2496AAEEBAB}">
      <dsp:nvSpPr>
        <dsp:cNvPr id="0" name=""/>
        <dsp:cNvSpPr/>
      </dsp:nvSpPr>
      <dsp:spPr>
        <a:xfrm>
          <a:off x="0" y="411599"/>
          <a:ext cx="7289800" cy="2778300"/>
        </a:xfrm>
        <a:prstGeom prst="rect">
          <a:avLst/>
        </a:prstGeom>
        <a:solidFill>
          <a:schemeClr val="lt1">
            <a:alpha val="90000"/>
            <a:hueOff val="0"/>
            <a:satOff val="0"/>
            <a:lumOff val="0"/>
            <a:alphaOff val="0"/>
          </a:schemeClr>
        </a:solidFill>
        <a:ln w="9525" cap="flat" cmpd="sng" algn="ctr">
          <a:solidFill>
            <a:schemeClr val="accent1">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5769" tIns="437388" rIns="565769" bIns="149352" numCol="1" spcCol="1270" anchor="t" anchorCtr="0">
          <a:noAutofit/>
        </a:bodyPr>
        <a:lstStyle/>
        <a:p>
          <a:pPr marL="228600" lvl="1" indent="-228600" algn="l" defTabSz="933450">
            <a:lnSpc>
              <a:spcPct val="90000"/>
            </a:lnSpc>
            <a:spcBef>
              <a:spcPct val="0"/>
            </a:spcBef>
            <a:spcAft>
              <a:spcPct val="15000"/>
            </a:spcAft>
            <a:buChar char="•"/>
          </a:pPr>
          <a:r>
            <a:rPr lang="en-IN" sz="2100" kern="1200" dirty="0"/>
            <a:t>To prevent an application from trying to invoke a remote service or access a shared resource if this operation is highly likely to fail</a:t>
          </a:r>
          <a:endParaRPr lang="en-US" sz="2100" kern="1200" dirty="0"/>
        </a:p>
        <a:p>
          <a:pPr marL="228600" lvl="1" indent="-228600" algn="l" defTabSz="933450">
            <a:lnSpc>
              <a:spcPct val="90000"/>
            </a:lnSpc>
            <a:spcBef>
              <a:spcPct val="0"/>
            </a:spcBef>
            <a:spcAft>
              <a:spcPct val="15000"/>
            </a:spcAft>
            <a:buChar char="•"/>
          </a:pPr>
          <a:r>
            <a:rPr lang="en-US" sz="2100" kern="1200" dirty="0"/>
            <a:t>Consider the following when implementing – Exception Handling, Logging, Recoverability, Concurrency, Manual Override</a:t>
          </a:r>
        </a:p>
        <a:p>
          <a:pPr marL="228600" lvl="1" indent="-228600" algn="l" defTabSz="933450">
            <a:lnSpc>
              <a:spcPct val="90000"/>
            </a:lnSpc>
            <a:spcBef>
              <a:spcPct val="0"/>
            </a:spcBef>
            <a:spcAft>
              <a:spcPct val="15000"/>
            </a:spcAft>
            <a:buChar char="•"/>
          </a:pPr>
          <a:endParaRPr lang="en-IN" sz="2100" kern="1200" dirty="0"/>
        </a:p>
      </dsp:txBody>
      <dsp:txXfrm>
        <a:off x="0" y="411599"/>
        <a:ext cx="7289800" cy="2778300"/>
      </dsp:txXfrm>
    </dsp:sp>
    <dsp:sp modelId="{C6338252-D113-4011-A490-6001E4DC21E1}">
      <dsp:nvSpPr>
        <dsp:cNvPr id="0" name=""/>
        <dsp:cNvSpPr/>
      </dsp:nvSpPr>
      <dsp:spPr>
        <a:xfrm>
          <a:off x="364490" y="101639"/>
          <a:ext cx="5102860" cy="619920"/>
        </a:xfrm>
        <a:prstGeom prst="roundRect">
          <a:avLst/>
        </a:prstGeom>
        <a:gradFill rotWithShape="0">
          <a:gsLst>
            <a:gs pos="0">
              <a:schemeClr val="accent1">
                <a:shade val="50000"/>
                <a:hueOff val="0"/>
                <a:satOff val="0"/>
                <a:lumOff val="0"/>
                <a:alphaOff val="0"/>
                <a:shade val="51000"/>
                <a:satMod val="130000"/>
              </a:schemeClr>
            </a:gs>
            <a:gs pos="80000">
              <a:schemeClr val="accent1">
                <a:shade val="50000"/>
                <a:hueOff val="0"/>
                <a:satOff val="0"/>
                <a:lumOff val="0"/>
                <a:alphaOff val="0"/>
                <a:shade val="93000"/>
                <a:satMod val="130000"/>
              </a:schemeClr>
            </a:gs>
            <a:gs pos="100000">
              <a:schemeClr val="accent1">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2876" tIns="0" rIns="192876" bIns="0" numCol="1" spcCol="1270" anchor="ctr" anchorCtr="0">
          <a:noAutofit/>
        </a:bodyPr>
        <a:lstStyle/>
        <a:p>
          <a:pPr marL="0" lvl="0" indent="0" algn="l" defTabSz="889000">
            <a:lnSpc>
              <a:spcPct val="90000"/>
            </a:lnSpc>
            <a:spcBef>
              <a:spcPct val="0"/>
            </a:spcBef>
            <a:spcAft>
              <a:spcPct val="35000"/>
            </a:spcAft>
            <a:buNone/>
          </a:pPr>
          <a:r>
            <a:rPr lang="en-IN" sz="2000" kern="1200">
              <a:latin typeface="Calibri" panose="020F0502020204030204"/>
              <a:ea typeface="+mn-ea"/>
              <a:cs typeface="+mn-cs"/>
            </a:rPr>
            <a:t>When to use this pattern</a:t>
          </a:r>
          <a:endParaRPr lang="en-US" sz="2000" kern="1200">
            <a:latin typeface="Calibri" panose="020F0502020204030204"/>
            <a:ea typeface="+mn-ea"/>
            <a:cs typeface="+mn-cs"/>
          </a:endParaRPr>
        </a:p>
      </dsp:txBody>
      <dsp:txXfrm>
        <a:off x="394752" y="131901"/>
        <a:ext cx="5042336" cy="559396"/>
      </dsp:txXfrm>
    </dsp:sp>
    <dsp:sp modelId="{65E08ED6-F339-45FD-95FC-6B94B05F245A}">
      <dsp:nvSpPr>
        <dsp:cNvPr id="0" name=""/>
        <dsp:cNvSpPr/>
      </dsp:nvSpPr>
      <dsp:spPr>
        <a:xfrm>
          <a:off x="0" y="3613260"/>
          <a:ext cx="7289800" cy="1819125"/>
        </a:xfrm>
        <a:prstGeom prst="rect">
          <a:avLst/>
        </a:prstGeom>
        <a:solidFill>
          <a:schemeClr val="lt1">
            <a:alpha val="90000"/>
            <a:hueOff val="0"/>
            <a:satOff val="0"/>
            <a:lumOff val="0"/>
            <a:alphaOff val="0"/>
          </a:schemeClr>
        </a:solidFill>
        <a:ln w="9525" cap="flat" cmpd="sng" algn="ctr">
          <a:solidFill>
            <a:schemeClr val="accent1">
              <a:shade val="50000"/>
              <a:hueOff val="361436"/>
              <a:satOff val="-7560"/>
              <a:lumOff val="4206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5769" tIns="437388" rIns="565769" bIns="149352" numCol="1" spcCol="1270" anchor="t" anchorCtr="0">
          <a:noAutofit/>
        </a:bodyPr>
        <a:lstStyle/>
        <a:p>
          <a:pPr marL="228600" lvl="1" indent="-228600" algn="l" defTabSz="933450">
            <a:lnSpc>
              <a:spcPct val="90000"/>
            </a:lnSpc>
            <a:spcBef>
              <a:spcPct val="0"/>
            </a:spcBef>
            <a:spcAft>
              <a:spcPct val="15000"/>
            </a:spcAft>
            <a:buChar char="•"/>
          </a:pPr>
          <a:r>
            <a:rPr lang="en-IN" sz="2100" kern="1200" dirty="0"/>
            <a:t>For handling access to local private resources in an application, such as in-memory data structure</a:t>
          </a:r>
          <a:endParaRPr lang="en-US" sz="2100" kern="1200" dirty="0"/>
        </a:p>
        <a:p>
          <a:pPr marL="228600" lvl="1" indent="-228600" algn="l" defTabSz="933450">
            <a:lnSpc>
              <a:spcPct val="90000"/>
            </a:lnSpc>
            <a:spcBef>
              <a:spcPct val="0"/>
            </a:spcBef>
            <a:spcAft>
              <a:spcPct val="15000"/>
            </a:spcAft>
            <a:buChar char="•"/>
          </a:pPr>
          <a:r>
            <a:rPr lang="en-IN" sz="2100" kern="1200" dirty="0"/>
            <a:t>As a substitute for handling exceptions in the business logic of your applications.</a:t>
          </a:r>
          <a:endParaRPr lang="en-US" sz="2100" kern="1200" dirty="0"/>
        </a:p>
      </dsp:txBody>
      <dsp:txXfrm>
        <a:off x="0" y="3613260"/>
        <a:ext cx="7289800" cy="1819125"/>
      </dsp:txXfrm>
    </dsp:sp>
    <dsp:sp modelId="{5F42DD40-9239-4E95-8213-3A21BE8FA170}">
      <dsp:nvSpPr>
        <dsp:cNvPr id="0" name=""/>
        <dsp:cNvSpPr/>
      </dsp:nvSpPr>
      <dsp:spPr>
        <a:xfrm>
          <a:off x="364490" y="3303299"/>
          <a:ext cx="5102860" cy="619920"/>
        </a:xfrm>
        <a:prstGeom prst="roundRect">
          <a:avLst/>
        </a:prstGeom>
        <a:gradFill rotWithShape="0">
          <a:gsLst>
            <a:gs pos="0">
              <a:schemeClr val="accent1">
                <a:shade val="50000"/>
                <a:hueOff val="361436"/>
                <a:satOff val="-7560"/>
                <a:lumOff val="42063"/>
                <a:alphaOff val="0"/>
                <a:shade val="51000"/>
                <a:satMod val="130000"/>
              </a:schemeClr>
            </a:gs>
            <a:gs pos="80000">
              <a:schemeClr val="accent1">
                <a:shade val="50000"/>
                <a:hueOff val="361436"/>
                <a:satOff val="-7560"/>
                <a:lumOff val="42063"/>
                <a:alphaOff val="0"/>
                <a:shade val="93000"/>
                <a:satMod val="130000"/>
              </a:schemeClr>
            </a:gs>
            <a:gs pos="100000">
              <a:schemeClr val="accent1">
                <a:shade val="50000"/>
                <a:hueOff val="361436"/>
                <a:satOff val="-7560"/>
                <a:lumOff val="4206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2876" tIns="0" rIns="192876" bIns="0" numCol="1" spcCol="1270" anchor="ctr" anchorCtr="0">
          <a:noAutofit/>
        </a:bodyPr>
        <a:lstStyle/>
        <a:p>
          <a:pPr marL="0" lvl="0" indent="0" algn="l" defTabSz="889000">
            <a:lnSpc>
              <a:spcPct val="90000"/>
            </a:lnSpc>
            <a:spcBef>
              <a:spcPct val="0"/>
            </a:spcBef>
            <a:spcAft>
              <a:spcPct val="35000"/>
            </a:spcAft>
            <a:buNone/>
          </a:pPr>
          <a:r>
            <a:rPr lang="en-IN" sz="2000" kern="1200">
              <a:latin typeface="Calibri" panose="020F0502020204030204"/>
              <a:ea typeface="+mn-ea"/>
              <a:cs typeface="+mn-cs"/>
            </a:rPr>
            <a:t>Avoid using</a:t>
          </a:r>
          <a:endParaRPr lang="en-US" sz="2000" kern="1200" dirty="0">
            <a:latin typeface="Calibri" panose="020F0502020204030204"/>
            <a:ea typeface="+mn-ea"/>
            <a:cs typeface="+mn-cs"/>
          </a:endParaRPr>
        </a:p>
      </dsp:txBody>
      <dsp:txXfrm>
        <a:off x="394752" y="3333561"/>
        <a:ext cx="5042336" cy="5593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B6A48-5091-4CBB-AC57-A2496AAEEBAB}">
      <dsp:nvSpPr>
        <dsp:cNvPr id="0" name=""/>
        <dsp:cNvSpPr/>
      </dsp:nvSpPr>
      <dsp:spPr>
        <a:xfrm>
          <a:off x="0" y="464587"/>
          <a:ext cx="7289800" cy="2948400"/>
        </a:xfrm>
        <a:prstGeom prst="rect">
          <a:avLst/>
        </a:prstGeom>
        <a:solidFill>
          <a:schemeClr val="lt1">
            <a:alpha val="90000"/>
            <a:hueOff val="0"/>
            <a:satOff val="0"/>
            <a:lumOff val="0"/>
            <a:alphaOff val="0"/>
          </a:schemeClr>
        </a:solidFill>
        <a:ln w="9525" cap="flat" cmpd="sng" algn="ctr">
          <a:solidFill>
            <a:schemeClr val="accent1">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5769" tIns="374904" rIns="565769" bIns="128016" numCol="1" spcCol="1270" anchor="t" anchorCtr="0">
          <a:noAutofit/>
        </a:bodyPr>
        <a:lstStyle/>
        <a:p>
          <a:pPr marL="171450" lvl="1" indent="-171450" algn="l" defTabSz="800100">
            <a:lnSpc>
              <a:spcPct val="90000"/>
            </a:lnSpc>
            <a:spcBef>
              <a:spcPct val="0"/>
            </a:spcBef>
            <a:spcAft>
              <a:spcPct val="15000"/>
            </a:spcAft>
            <a:buChar char="•"/>
          </a:pPr>
          <a:r>
            <a:rPr lang="en-IN" sz="1800" b="0" i="0" kern="1200" dirty="0"/>
            <a:t>Many users access the same data in parallel</a:t>
          </a:r>
          <a:endParaRPr lang="en-US" sz="1800" kern="1200" dirty="0"/>
        </a:p>
        <a:p>
          <a:pPr marL="171450" lvl="1" indent="-171450" algn="l" defTabSz="800100">
            <a:lnSpc>
              <a:spcPct val="90000"/>
            </a:lnSpc>
            <a:spcBef>
              <a:spcPct val="0"/>
            </a:spcBef>
            <a:spcAft>
              <a:spcPct val="15000"/>
            </a:spcAft>
            <a:buChar char="•"/>
          </a:pPr>
          <a:r>
            <a:rPr lang="en-IN" sz="1800" b="0" i="0" kern="1200" dirty="0"/>
            <a:t>Task-based user interfaces where users are guided through a complex process as a series of steps or with complex domain models</a:t>
          </a:r>
          <a:endParaRPr lang="en-US" sz="1800" kern="1200" dirty="0"/>
        </a:p>
        <a:p>
          <a:pPr marL="171450" lvl="1" indent="-171450" algn="l" defTabSz="800100">
            <a:lnSpc>
              <a:spcPct val="90000"/>
            </a:lnSpc>
            <a:spcBef>
              <a:spcPct val="0"/>
            </a:spcBef>
            <a:spcAft>
              <a:spcPct val="15000"/>
            </a:spcAft>
            <a:buChar char="•"/>
          </a:pPr>
          <a:r>
            <a:rPr lang="en-IN" sz="1800" b="0" i="0" kern="1200" dirty="0"/>
            <a:t>Performance of data reads must be fine-tuned separately from performance of data writes. Reads are much more than writes</a:t>
          </a:r>
          <a:endParaRPr lang="en-US" sz="1800" kern="1200" dirty="0"/>
        </a:p>
        <a:p>
          <a:pPr marL="171450" lvl="1" indent="-171450" algn="l" defTabSz="800100">
            <a:lnSpc>
              <a:spcPct val="90000"/>
            </a:lnSpc>
            <a:spcBef>
              <a:spcPct val="0"/>
            </a:spcBef>
            <a:spcAft>
              <a:spcPct val="15000"/>
            </a:spcAft>
            <a:buChar char="•"/>
          </a:pPr>
          <a:r>
            <a:rPr lang="en-US" sz="1800" kern="1200" dirty="0"/>
            <a:t>Separate developer teams can work on read and write models and models evolve over time</a:t>
          </a:r>
        </a:p>
        <a:p>
          <a:pPr marL="171450" lvl="1" indent="-171450" algn="l" defTabSz="800100">
            <a:lnSpc>
              <a:spcPct val="90000"/>
            </a:lnSpc>
            <a:spcBef>
              <a:spcPct val="0"/>
            </a:spcBef>
            <a:spcAft>
              <a:spcPct val="15000"/>
            </a:spcAft>
            <a:buChar char="•"/>
          </a:pPr>
          <a:r>
            <a:rPr lang="en-US" sz="1800" kern="1200" dirty="0"/>
            <a:t>Read and write models can be scaled independently</a:t>
          </a:r>
        </a:p>
      </dsp:txBody>
      <dsp:txXfrm>
        <a:off x="0" y="464587"/>
        <a:ext cx="7289800" cy="2948400"/>
      </dsp:txXfrm>
    </dsp:sp>
    <dsp:sp modelId="{C6338252-D113-4011-A490-6001E4DC21E1}">
      <dsp:nvSpPr>
        <dsp:cNvPr id="0" name=""/>
        <dsp:cNvSpPr/>
      </dsp:nvSpPr>
      <dsp:spPr>
        <a:xfrm>
          <a:off x="364490" y="198907"/>
          <a:ext cx="5102860" cy="531360"/>
        </a:xfrm>
        <a:prstGeom prst="roundRect">
          <a:avLst/>
        </a:prstGeom>
        <a:gradFill rotWithShape="0">
          <a:gsLst>
            <a:gs pos="0">
              <a:schemeClr val="accent1">
                <a:shade val="50000"/>
                <a:hueOff val="0"/>
                <a:satOff val="0"/>
                <a:lumOff val="0"/>
                <a:alphaOff val="0"/>
                <a:shade val="51000"/>
                <a:satMod val="130000"/>
              </a:schemeClr>
            </a:gs>
            <a:gs pos="80000">
              <a:schemeClr val="accent1">
                <a:shade val="50000"/>
                <a:hueOff val="0"/>
                <a:satOff val="0"/>
                <a:lumOff val="0"/>
                <a:alphaOff val="0"/>
                <a:shade val="93000"/>
                <a:satMod val="130000"/>
              </a:schemeClr>
            </a:gs>
            <a:gs pos="100000">
              <a:schemeClr val="accent1">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2876" tIns="0" rIns="192876" bIns="0" numCol="1" spcCol="1270" anchor="ctr" anchorCtr="0">
          <a:noAutofit/>
        </a:bodyPr>
        <a:lstStyle/>
        <a:p>
          <a:pPr marL="0" lvl="0" indent="0" algn="l" defTabSz="889000">
            <a:lnSpc>
              <a:spcPct val="90000"/>
            </a:lnSpc>
            <a:spcBef>
              <a:spcPct val="0"/>
            </a:spcBef>
            <a:spcAft>
              <a:spcPct val="35000"/>
            </a:spcAft>
            <a:buNone/>
          </a:pPr>
          <a:r>
            <a:rPr lang="en-IN" sz="2000" kern="1200">
              <a:latin typeface="Calibri" panose="020F0502020204030204"/>
              <a:ea typeface="+mn-ea"/>
              <a:cs typeface="+mn-cs"/>
            </a:rPr>
            <a:t>When to use this pattern</a:t>
          </a:r>
          <a:endParaRPr lang="en-US" sz="2000" kern="1200">
            <a:latin typeface="Calibri" panose="020F0502020204030204"/>
            <a:ea typeface="+mn-ea"/>
            <a:cs typeface="+mn-cs"/>
          </a:endParaRPr>
        </a:p>
      </dsp:txBody>
      <dsp:txXfrm>
        <a:off x="390429" y="224846"/>
        <a:ext cx="5050982" cy="479482"/>
      </dsp:txXfrm>
    </dsp:sp>
    <dsp:sp modelId="{65E08ED6-F339-45FD-95FC-6B94B05F245A}">
      <dsp:nvSpPr>
        <dsp:cNvPr id="0" name=""/>
        <dsp:cNvSpPr/>
      </dsp:nvSpPr>
      <dsp:spPr>
        <a:xfrm>
          <a:off x="0" y="3775867"/>
          <a:ext cx="7289800" cy="1559250"/>
        </a:xfrm>
        <a:prstGeom prst="rect">
          <a:avLst/>
        </a:prstGeom>
        <a:solidFill>
          <a:schemeClr val="lt1">
            <a:alpha val="90000"/>
            <a:hueOff val="0"/>
            <a:satOff val="0"/>
            <a:lumOff val="0"/>
            <a:alphaOff val="0"/>
          </a:schemeClr>
        </a:solidFill>
        <a:ln w="9525" cap="flat" cmpd="sng" algn="ctr">
          <a:solidFill>
            <a:schemeClr val="accent1">
              <a:shade val="50000"/>
              <a:hueOff val="361436"/>
              <a:satOff val="-7560"/>
              <a:lumOff val="4206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5769" tIns="374904" rIns="565769" bIns="128016" numCol="1" spcCol="1270" anchor="t" anchorCtr="0">
          <a:noAutofit/>
        </a:bodyPr>
        <a:lstStyle/>
        <a:p>
          <a:pPr marL="171450" lvl="1" indent="-171450" algn="l" defTabSz="800100">
            <a:lnSpc>
              <a:spcPct val="90000"/>
            </a:lnSpc>
            <a:spcBef>
              <a:spcPct val="0"/>
            </a:spcBef>
            <a:spcAft>
              <a:spcPct val="15000"/>
            </a:spcAft>
            <a:buChar char="•"/>
          </a:pPr>
          <a:r>
            <a:rPr lang="en-IN" sz="1800" kern="1200" dirty="0"/>
            <a:t>For handling access to local private resources in an application, such as in-memory data structure</a:t>
          </a:r>
          <a:endParaRPr lang="en-US" sz="1800" kern="1200" dirty="0"/>
        </a:p>
        <a:p>
          <a:pPr marL="171450" lvl="1" indent="-171450" algn="l" defTabSz="800100">
            <a:lnSpc>
              <a:spcPct val="90000"/>
            </a:lnSpc>
            <a:spcBef>
              <a:spcPct val="0"/>
            </a:spcBef>
            <a:spcAft>
              <a:spcPct val="15000"/>
            </a:spcAft>
            <a:buChar char="•"/>
          </a:pPr>
          <a:r>
            <a:rPr lang="en-IN" sz="1800" kern="1200" dirty="0"/>
            <a:t>As a substitute for handling exceptions in the business logic of your applications.</a:t>
          </a:r>
          <a:endParaRPr lang="en-US" sz="1800" kern="1200" dirty="0"/>
        </a:p>
      </dsp:txBody>
      <dsp:txXfrm>
        <a:off x="0" y="3775867"/>
        <a:ext cx="7289800" cy="1559250"/>
      </dsp:txXfrm>
    </dsp:sp>
    <dsp:sp modelId="{5F42DD40-9239-4E95-8213-3A21BE8FA170}">
      <dsp:nvSpPr>
        <dsp:cNvPr id="0" name=""/>
        <dsp:cNvSpPr/>
      </dsp:nvSpPr>
      <dsp:spPr>
        <a:xfrm>
          <a:off x="364490" y="3510187"/>
          <a:ext cx="5102860" cy="531360"/>
        </a:xfrm>
        <a:prstGeom prst="roundRect">
          <a:avLst/>
        </a:prstGeom>
        <a:gradFill rotWithShape="0">
          <a:gsLst>
            <a:gs pos="0">
              <a:schemeClr val="accent1">
                <a:shade val="50000"/>
                <a:hueOff val="361436"/>
                <a:satOff val="-7560"/>
                <a:lumOff val="42063"/>
                <a:alphaOff val="0"/>
                <a:shade val="51000"/>
                <a:satMod val="130000"/>
              </a:schemeClr>
            </a:gs>
            <a:gs pos="80000">
              <a:schemeClr val="accent1">
                <a:shade val="50000"/>
                <a:hueOff val="361436"/>
                <a:satOff val="-7560"/>
                <a:lumOff val="42063"/>
                <a:alphaOff val="0"/>
                <a:shade val="93000"/>
                <a:satMod val="130000"/>
              </a:schemeClr>
            </a:gs>
            <a:gs pos="100000">
              <a:schemeClr val="accent1">
                <a:shade val="50000"/>
                <a:hueOff val="361436"/>
                <a:satOff val="-7560"/>
                <a:lumOff val="4206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2876" tIns="0" rIns="192876" bIns="0" numCol="1" spcCol="1270" anchor="ctr" anchorCtr="0">
          <a:noAutofit/>
        </a:bodyPr>
        <a:lstStyle/>
        <a:p>
          <a:pPr marL="0" lvl="0" indent="0" algn="l" defTabSz="889000">
            <a:lnSpc>
              <a:spcPct val="90000"/>
            </a:lnSpc>
            <a:spcBef>
              <a:spcPct val="0"/>
            </a:spcBef>
            <a:spcAft>
              <a:spcPct val="35000"/>
            </a:spcAft>
            <a:buNone/>
          </a:pPr>
          <a:r>
            <a:rPr lang="en-IN" sz="2000" kern="1200">
              <a:latin typeface="Calibri" panose="020F0502020204030204"/>
              <a:ea typeface="+mn-ea"/>
              <a:cs typeface="+mn-cs"/>
            </a:rPr>
            <a:t>Avoid using</a:t>
          </a:r>
          <a:endParaRPr lang="en-US" sz="2000" kern="1200" dirty="0">
            <a:latin typeface="Calibri" panose="020F0502020204030204"/>
            <a:ea typeface="+mn-ea"/>
            <a:cs typeface="+mn-cs"/>
          </a:endParaRPr>
        </a:p>
      </dsp:txBody>
      <dsp:txXfrm>
        <a:off x="390429" y="3536126"/>
        <a:ext cx="5050982" cy="4794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B6A48-5091-4CBB-AC57-A2496AAEEBAB}">
      <dsp:nvSpPr>
        <dsp:cNvPr id="0" name=""/>
        <dsp:cNvSpPr/>
      </dsp:nvSpPr>
      <dsp:spPr>
        <a:xfrm>
          <a:off x="0" y="692377"/>
          <a:ext cx="7566892" cy="4197375"/>
        </a:xfrm>
        <a:prstGeom prst="rect">
          <a:avLst/>
        </a:prstGeom>
        <a:solidFill>
          <a:schemeClr val="lt1">
            <a:alpha val="90000"/>
            <a:hueOff val="0"/>
            <a:satOff val="0"/>
            <a:lumOff val="0"/>
            <a:alphaOff val="0"/>
          </a:schemeClr>
        </a:solidFill>
        <a:ln w="9525" cap="flat" cmpd="sng" algn="ctr">
          <a:solidFill>
            <a:schemeClr val="accent1">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87275" tIns="1353820" rIns="587275" bIns="199136" numCol="1" spcCol="1270" anchor="t" anchorCtr="0">
          <a:noAutofit/>
        </a:bodyPr>
        <a:lstStyle/>
        <a:p>
          <a:pPr marL="285750" lvl="1" indent="-285750" algn="l" defTabSz="1244600">
            <a:lnSpc>
              <a:spcPct val="90000"/>
            </a:lnSpc>
            <a:spcBef>
              <a:spcPct val="0"/>
            </a:spcBef>
            <a:spcAft>
              <a:spcPct val="15000"/>
            </a:spcAft>
            <a:buChar char="•"/>
          </a:pPr>
          <a:r>
            <a:rPr lang="en-IN" sz="2800" b="0" i="0" kern="1200" dirty="0"/>
            <a:t>Use this pattern only for operations that must be undone if they fail</a:t>
          </a:r>
          <a:endParaRPr lang="en-US" sz="2800" kern="1200" dirty="0"/>
        </a:p>
        <a:p>
          <a:pPr marL="285750" lvl="1" indent="-285750" algn="l" defTabSz="1244600">
            <a:lnSpc>
              <a:spcPct val="90000"/>
            </a:lnSpc>
            <a:spcBef>
              <a:spcPct val="0"/>
            </a:spcBef>
            <a:spcAft>
              <a:spcPct val="15000"/>
            </a:spcAft>
            <a:buChar char="•"/>
          </a:pPr>
          <a:r>
            <a:rPr lang="en-IN" sz="2800" b="0" i="0" kern="1200" dirty="0"/>
            <a:t>If possible, design solutions to avoid the complexity of requiring compensating transactions.</a:t>
          </a:r>
          <a:endParaRPr lang="en-US" sz="2800" kern="1200" dirty="0"/>
        </a:p>
        <a:p>
          <a:pPr marL="285750" lvl="1" indent="-285750" algn="l" defTabSz="1555750">
            <a:lnSpc>
              <a:spcPct val="90000"/>
            </a:lnSpc>
            <a:spcBef>
              <a:spcPct val="0"/>
            </a:spcBef>
            <a:spcAft>
              <a:spcPct val="15000"/>
            </a:spcAft>
            <a:buChar char="•"/>
          </a:pPr>
          <a:endParaRPr lang="en-US" sz="3500" kern="1200" dirty="0"/>
        </a:p>
      </dsp:txBody>
      <dsp:txXfrm>
        <a:off x="0" y="692377"/>
        <a:ext cx="7566892" cy="4197375"/>
      </dsp:txXfrm>
    </dsp:sp>
    <dsp:sp modelId="{C6338252-D113-4011-A490-6001E4DC21E1}">
      <dsp:nvSpPr>
        <dsp:cNvPr id="0" name=""/>
        <dsp:cNvSpPr/>
      </dsp:nvSpPr>
      <dsp:spPr>
        <a:xfrm>
          <a:off x="361720" y="128883"/>
          <a:ext cx="5296824" cy="1007504"/>
        </a:xfrm>
        <a:prstGeom prst="roundRect">
          <a:avLst/>
        </a:prstGeom>
        <a:gradFill rotWithShape="0">
          <a:gsLst>
            <a:gs pos="0">
              <a:schemeClr val="accent1">
                <a:shade val="50000"/>
                <a:hueOff val="0"/>
                <a:satOff val="0"/>
                <a:lumOff val="0"/>
                <a:alphaOff val="0"/>
                <a:shade val="51000"/>
                <a:satMod val="130000"/>
              </a:schemeClr>
            </a:gs>
            <a:gs pos="80000">
              <a:schemeClr val="accent1">
                <a:shade val="50000"/>
                <a:hueOff val="0"/>
                <a:satOff val="0"/>
                <a:lumOff val="0"/>
                <a:alphaOff val="0"/>
                <a:shade val="93000"/>
                <a:satMod val="130000"/>
              </a:schemeClr>
            </a:gs>
            <a:gs pos="100000">
              <a:schemeClr val="accent1">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2876" tIns="0" rIns="192876" bIns="0" numCol="1" spcCol="1270" anchor="ctr" anchorCtr="0">
          <a:noAutofit/>
        </a:bodyPr>
        <a:lstStyle/>
        <a:p>
          <a:pPr marL="0" lvl="0" indent="0" algn="l" defTabSz="889000">
            <a:lnSpc>
              <a:spcPct val="90000"/>
            </a:lnSpc>
            <a:spcBef>
              <a:spcPct val="0"/>
            </a:spcBef>
            <a:spcAft>
              <a:spcPct val="35000"/>
            </a:spcAft>
            <a:buNone/>
          </a:pPr>
          <a:r>
            <a:rPr lang="en-IN" sz="3200" kern="1200">
              <a:latin typeface="Calibri" panose="020F0502020204030204"/>
              <a:ea typeface="+mn-ea"/>
              <a:cs typeface="+mn-cs"/>
            </a:rPr>
            <a:t>When to use this pattern</a:t>
          </a:r>
          <a:endParaRPr lang="en-US" sz="3200" kern="1200">
            <a:latin typeface="Calibri" panose="020F0502020204030204"/>
            <a:ea typeface="+mn-ea"/>
            <a:cs typeface="+mn-cs"/>
          </a:endParaRPr>
        </a:p>
      </dsp:txBody>
      <dsp:txXfrm>
        <a:off x="410902" y="178065"/>
        <a:ext cx="5198460" cy="9091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B6A48-5091-4CBB-AC57-A2496AAEEBAB}">
      <dsp:nvSpPr>
        <dsp:cNvPr id="0" name=""/>
        <dsp:cNvSpPr/>
      </dsp:nvSpPr>
      <dsp:spPr>
        <a:xfrm>
          <a:off x="0" y="403612"/>
          <a:ext cx="7289800" cy="1965600"/>
        </a:xfrm>
        <a:prstGeom prst="rect">
          <a:avLst/>
        </a:prstGeom>
        <a:solidFill>
          <a:schemeClr val="lt1">
            <a:alpha val="90000"/>
            <a:hueOff val="0"/>
            <a:satOff val="0"/>
            <a:lumOff val="0"/>
            <a:alphaOff val="0"/>
          </a:schemeClr>
        </a:solidFill>
        <a:ln w="9525" cap="flat" cmpd="sng" algn="ctr">
          <a:solidFill>
            <a:schemeClr val="accent1">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5769" tIns="541528" rIns="565769" bIns="184912" numCol="1" spcCol="1270" anchor="t" anchorCtr="0">
          <a:noAutofit/>
        </a:bodyPr>
        <a:lstStyle/>
        <a:p>
          <a:pPr marL="228600" lvl="1" indent="-228600" algn="l" defTabSz="1155700">
            <a:lnSpc>
              <a:spcPct val="90000"/>
            </a:lnSpc>
            <a:spcBef>
              <a:spcPct val="0"/>
            </a:spcBef>
            <a:spcAft>
              <a:spcPct val="15000"/>
            </a:spcAft>
            <a:buChar char="•"/>
          </a:pPr>
          <a:r>
            <a:rPr lang="en-IN" sz="2600" b="0" i="0" kern="1200" dirty="0"/>
            <a:t>Single sign-on in the enterprise</a:t>
          </a:r>
          <a:endParaRPr lang="en-US" sz="2600" kern="1200" dirty="0"/>
        </a:p>
        <a:p>
          <a:pPr marL="228600" lvl="1" indent="-228600" algn="l" defTabSz="1155700">
            <a:lnSpc>
              <a:spcPct val="90000"/>
            </a:lnSpc>
            <a:spcBef>
              <a:spcPct val="0"/>
            </a:spcBef>
            <a:spcAft>
              <a:spcPct val="15000"/>
            </a:spcAft>
            <a:buChar char="•"/>
          </a:pPr>
          <a:r>
            <a:rPr lang="en-IN" sz="2600" kern="1200" dirty="0"/>
            <a:t>Federated identity with multiple partners</a:t>
          </a:r>
          <a:endParaRPr lang="en-US" sz="2600" kern="1200" dirty="0"/>
        </a:p>
        <a:p>
          <a:pPr marL="228600" lvl="1" indent="-228600" algn="l" defTabSz="1155700">
            <a:lnSpc>
              <a:spcPct val="90000"/>
            </a:lnSpc>
            <a:spcBef>
              <a:spcPct val="0"/>
            </a:spcBef>
            <a:spcAft>
              <a:spcPct val="15000"/>
            </a:spcAft>
            <a:buChar char="•"/>
          </a:pPr>
          <a:r>
            <a:rPr lang="en-IN" sz="2600" kern="1200" dirty="0"/>
            <a:t>Federated identity in SaaS applications</a:t>
          </a:r>
          <a:endParaRPr lang="en-US" sz="2600" kern="1200" dirty="0"/>
        </a:p>
      </dsp:txBody>
      <dsp:txXfrm>
        <a:off x="0" y="403612"/>
        <a:ext cx="7289800" cy="1965600"/>
      </dsp:txXfrm>
    </dsp:sp>
    <dsp:sp modelId="{C6338252-D113-4011-A490-6001E4DC21E1}">
      <dsp:nvSpPr>
        <dsp:cNvPr id="0" name=""/>
        <dsp:cNvSpPr/>
      </dsp:nvSpPr>
      <dsp:spPr>
        <a:xfrm>
          <a:off x="364490" y="19852"/>
          <a:ext cx="5102860" cy="767520"/>
        </a:xfrm>
        <a:prstGeom prst="roundRect">
          <a:avLst/>
        </a:prstGeom>
        <a:gradFill rotWithShape="0">
          <a:gsLst>
            <a:gs pos="0">
              <a:schemeClr val="accent1">
                <a:shade val="50000"/>
                <a:hueOff val="0"/>
                <a:satOff val="0"/>
                <a:lumOff val="0"/>
                <a:alphaOff val="0"/>
                <a:shade val="51000"/>
                <a:satMod val="130000"/>
              </a:schemeClr>
            </a:gs>
            <a:gs pos="80000">
              <a:schemeClr val="accent1">
                <a:shade val="50000"/>
                <a:hueOff val="0"/>
                <a:satOff val="0"/>
                <a:lumOff val="0"/>
                <a:alphaOff val="0"/>
                <a:shade val="93000"/>
                <a:satMod val="130000"/>
              </a:schemeClr>
            </a:gs>
            <a:gs pos="100000">
              <a:schemeClr val="accent1">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2876" tIns="0" rIns="192876" bIns="0" numCol="1" spcCol="1270" anchor="ctr" anchorCtr="0">
          <a:noAutofit/>
        </a:bodyPr>
        <a:lstStyle/>
        <a:p>
          <a:pPr marL="0" lvl="0" indent="0" algn="l" defTabSz="889000">
            <a:lnSpc>
              <a:spcPct val="90000"/>
            </a:lnSpc>
            <a:spcBef>
              <a:spcPct val="0"/>
            </a:spcBef>
            <a:spcAft>
              <a:spcPct val="35000"/>
            </a:spcAft>
            <a:buNone/>
          </a:pPr>
          <a:r>
            <a:rPr lang="en-IN" sz="2000" kern="1200">
              <a:latin typeface="Calibri" panose="020F0502020204030204"/>
              <a:ea typeface="+mn-ea"/>
              <a:cs typeface="+mn-cs"/>
            </a:rPr>
            <a:t>When to use this pattern</a:t>
          </a:r>
          <a:endParaRPr lang="en-US" sz="2000" kern="1200">
            <a:latin typeface="Calibri" panose="020F0502020204030204"/>
            <a:ea typeface="+mn-ea"/>
            <a:cs typeface="+mn-cs"/>
          </a:endParaRPr>
        </a:p>
      </dsp:txBody>
      <dsp:txXfrm>
        <a:off x="401957" y="57319"/>
        <a:ext cx="5027926" cy="692586"/>
      </dsp:txXfrm>
    </dsp:sp>
    <dsp:sp modelId="{65E08ED6-F339-45FD-95FC-6B94B05F245A}">
      <dsp:nvSpPr>
        <dsp:cNvPr id="0" name=""/>
        <dsp:cNvSpPr/>
      </dsp:nvSpPr>
      <dsp:spPr>
        <a:xfrm>
          <a:off x="0" y="2893372"/>
          <a:ext cx="7289800" cy="2620800"/>
        </a:xfrm>
        <a:prstGeom prst="rect">
          <a:avLst/>
        </a:prstGeom>
        <a:solidFill>
          <a:schemeClr val="lt1">
            <a:alpha val="90000"/>
            <a:hueOff val="0"/>
            <a:satOff val="0"/>
            <a:lumOff val="0"/>
            <a:alphaOff val="0"/>
          </a:schemeClr>
        </a:solidFill>
        <a:ln w="9525" cap="flat" cmpd="sng" algn="ctr">
          <a:solidFill>
            <a:schemeClr val="accent1">
              <a:shade val="50000"/>
              <a:hueOff val="361436"/>
              <a:satOff val="-7560"/>
              <a:lumOff val="4206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5769" tIns="541528" rIns="565769" bIns="184912" numCol="1" spcCol="1270" anchor="t" anchorCtr="0">
          <a:noAutofit/>
        </a:bodyPr>
        <a:lstStyle/>
        <a:p>
          <a:pPr marL="228600" lvl="1" indent="-228600" algn="l" defTabSz="1155700">
            <a:lnSpc>
              <a:spcPct val="90000"/>
            </a:lnSpc>
            <a:spcBef>
              <a:spcPct val="0"/>
            </a:spcBef>
            <a:spcAft>
              <a:spcPct val="15000"/>
            </a:spcAft>
            <a:buChar char="•"/>
          </a:pPr>
          <a:r>
            <a:rPr lang="en-IN" sz="2600" kern="1200" dirty="0"/>
            <a:t>Users are authenticated by a single identity provider</a:t>
          </a:r>
          <a:endParaRPr lang="en-US" sz="2600" kern="1200" dirty="0"/>
        </a:p>
        <a:p>
          <a:pPr marL="228600" lvl="1" indent="-228600" algn="l" defTabSz="1155700">
            <a:lnSpc>
              <a:spcPct val="90000"/>
            </a:lnSpc>
            <a:spcBef>
              <a:spcPct val="0"/>
            </a:spcBef>
            <a:spcAft>
              <a:spcPct val="15000"/>
            </a:spcAft>
            <a:buChar char="•"/>
          </a:pPr>
          <a:r>
            <a:rPr lang="en-US" sz="2600" kern="1200" dirty="0"/>
            <a:t>Application is using legacy authentication mechanism that does not support claims- based authentication and access control</a:t>
          </a:r>
        </a:p>
      </dsp:txBody>
      <dsp:txXfrm>
        <a:off x="0" y="2893372"/>
        <a:ext cx="7289800" cy="2620800"/>
      </dsp:txXfrm>
    </dsp:sp>
    <dsp:sp modelId="{5F42DD40-9239-4E95-8213-3A21BE8FA170}">
      <dsp:nvSpPr>
        <dsp:cNvPr id="0" name=""/>
        <dsp:cNvSpPr/>
      </dsp:nvSpPr>
      <dsp:spPr>
        <a:xfrm>
          <a:off x="364490" y="2509612"/>
          <a:ext cx="5102860" cy="767520"/>
        </a:xfrm>
        <a:prstGeom prst="roundRect">
          <a:avLst/>
        </a:prstGeom>
        <a:gradFill rotWithShape="0">
          <a:gsLst>
            <a:gs pos="0">
              <a:schemeClr val="accent1">
                <a:shade val="50000"/>
                <a:hueOff val="361436"/>
                <a:satOff val="-7560"/>
                <a:lumOff val="42063"/>
                <a:alphaOff val="0"/>
                <a:shade val="51000"/>
                <a:satMod val="130000"/>
              </a:schemeClr>
            </a:gs>
            <a:gs pos="80000">
              <a:schemeClr val="accent1">
                <a:shade val="50000"/>
                <a:hueOff val="361436"/>
                <a:satOff val="-7560"/>
                <a:lumOff val="42063"/>
                <a:alphaOff val="0"/>
                <a:shade val="93000"/>
                <a:satMod val="130000"/>
              </a:schemeClr>
            </a:gs>
            <a:gs pos="100000">
              <a:schemeClr val="accent1">
                <a:shade val="50000"/>
                <a:hueOff val="361436"/>
                <a:satOff val="-7560"/>
                <a:lumOff val="4206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2876" tIns="0" rIns="192876" bIns="0" numCol="1" spcCol="1270" anchor="ctr" anchorCtr="0">
          <a:noAutofit/>
        </a:bodyPr>
        <a:lstStyle/>
        <a:p>
          <a:pPr marL="0" lvl="0" indent="0" algn="l" defTabSz="889000">
            <a:lnSpc>
              <a:spcPct val="90000"/>
            </a:lnSpc>
            <a:spcBef>
              <a:spcPct val="0"/>
            </a:spcBef>
            <a:spcAft>
              <a:spcPct val="35000"/>
            </a:spcAft>
            <a:buNone/>
          </a:pPr>
          <a:r>
            <a:rPr lang="en-IN" sz="2000" kern="1200">
              <a:latin typeface="Calibri" panose="020F0502020204030204"/>
              <a:ea typeface="+mn-ea"/>
              <a:cs typeface="+mn-cs"/>
            </a:rPr>
            <a:t>Avoid using</a:t>
          </a:r>
          <a:endParaRPr lang="en-US" sz="2000" kern="1200" dirty="0">
            <a:latin typeface="Calibri" panose="020F0502020204030204"/>
            <a:ea typeface="+mn-ea"/>
            <a:cs typeface="+mn-cs"/>
          </a:endParaRPr>
        </a:p>
      </dsp:txBody>
      <dsp:txXfrm>
        <a:off x="401957" y="2547079"/>
        <a:ext cx="5027926" cy="6925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B6A48-5091-4CBB-AC57-A2496AAEEBAB}">
      <dsp:nvSpPr>
        <dsp:cNvPr id="0" name=""/>
        <dsp:cNvSpPr/>
      </dsp:nvSpPr>
      <dsp:spPr>
        <a:xfrm>
          <a:off x="0" y="501892"/>
          <a:ext cx="7289800" cy="4914000"/>
        </a:xfrm>
        <a:prstGeom prst="rect">
          <a:avLst/>
        </a:prstGeom>
        <a:solidFill>
          <a:schemeClr val="lt1">
            <a:alpha val="90000"/>
            <a:hueOff val="0"/>
            <a:satOff val="0"/>
            <a:lumOff val="0"/>
            <a:alphaOff val="0"/>
          </a:schemeClr>
        </a:solidFill>
        <a:ln w="9525" cap="flat" cmpd="sng" algn="ctr">
          <a:solidFill>
            <a:schemeClr val="accent1">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5769" tIns="541528" rIns="565769" bIns="184912" numCol="1" spcCol="1270" anchor="t" anchorCtr="0">
          <a:noAutofit/>
        </a:bodyPr>
        <a:lstStyle/>
        <a:p>
          <a:pPr marL="228600" lvl="1" indent="-228600" algn="l" defTabSz="1155700">
            <a:lnSpc>
              <a:spcPct val="90000"/>
            </a:lnSpc>
            <a:spcBef>
              <a:spcPct val="0"/>
            </a:spcBef>
            <a:spcAft>
              <a:spcPct val="15000"/>
            </a:spcAft>
            <a:buChar char="•"/>
          </a:pPr>
          <a:r>
            <a:rPr lang="en-IN" sz="2600" b="0" i="0" kern="1200"/>
            <a:t>Applications that handle sensitive information, expose services that must have a high degree of protection from malicious attacks, or perform mission-critical operations that shouldn't be disrupted.</a:t>
          </a:r>
          <a:endParaRPr lang="en-US" sz="2600" kern="1200" dirty="0"/>
        </a:p>
        <a:p>
          <a:pPr marL="228600" lvl="1" indent="-228600" algn="l" defTabSz="1155700">
            <a:lnSpc>
              <a:spcPct val="90000"/>
            </a:lnSpc>
            <a:spcBef>
              <a:spcPct val="0"/>
            </a:spcBef>
            <a:spcAft>
              <a:spcPct val="15000"/>
            </a:spcAft>
            <a:buChar char="•"/>
          </a:pPr>
          <a:r>
            <a:rPr lang="en-IN" sz="2600" b="0" i="0" kern="1200" dirty="0"/>
            <a:t>Distributed applications where it's necessary to perform request validation separately from the main tasks, or to centralize this validation to simplify maintenance and administration.</a:t>
          </a:r>
        </a:p>
        <a:p>
          <a:pPr marL="228600" lvl="1" indent="-228600" algn="l" defTabSz="1155700">
            <a:lnSpc>
              <a:spcPct val="90000"/>
            </a:lnSpc>
            <a:spcBef>
              <a:spcPct val="0"/>
            </a:spcBef>
            <a:spcAft>
              <a:spcPct val="15000"/>
            </a:spcAft>
            <a:buChar char="•"/>
          </a:pPr>
          <a:endParaRPr lang="en-IN" sz="2600" b="0" i="0" kern="1200" dirty="0"/>
        </a:p>
      </dsp:txBody>
      <dsp:txXfrm>
        <a:off x="0" y="501892"/>
        <a:ext cx="7289800" cy="4914000"/>
      </dsp:txXfrm>
    </dsp:sp>
    <dsp:sp modelId="{C6338252-D113-4011-A490-6001E4DC21E1}">
      <dsp:nvSpPr>
        <dsp:cNvPr id="0" name=""/>
        <dsp:cNvSpPr/>
      </dsp:nvSpPr>
      <dsp:spPr>
        <a:xfrm>
          <a:off x="364490" y="118132"/>
          <a:ext cx="5102860" cy="767520"/>
        </a:xfrm>
        <a:prstGeom prst="roundRect">
          <a:avLst/>
        </a:prstGeom>
        <a:gradFill rotWithShape="0">
          <a:gsLst>
            <a:gs pos="0">
              <a:schemeClr val="accent1">
                <a:shade val="50000"/>
                <a:hueOff val="0"/>
                <a:satOff val="0"/>
                <a:lumOff val="0"/>
                <a:alphaOff val="0"/>
                <a:shade val="51000"/>
                <a:satMod val="130000"/>
              </a:schemeClr>
            </a:gs>
            <a:gs pos="80000">
              <a:schemeClr val="accent1">
                <a:shade val="50000"/>
                <a:hueOff val="0"/>
                <a:satOff val="0"/>
                <a:lumOff val="0"/>
                <a:alphaOff val="0"/>
                <a:shade val="93000"/>
                <a:satMod val="130000"/>
              </a:schemeClr>
            </a:gs>
            <a:gs pos="100000">
              <a:schemeClr val="accent1">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2876" tIns="0" rIns="192876" bIns="0" numCol="1" spcCol="1270" anchor="ctr" anchorCtr="0">
          <a:noAutofit/>
        </a:bodyPr>
        <a:lstStyle/>
        <a:p>
          <a:pPr marL="0" lvl="0" indent="0" algn="l" defTabSz="889000">
            <a:lnSpc>
              <a:spcPct val="90000"/>
            </a:lnSpc>
            <a:spcBef>
              <a:spcPct val="0"/>
            </a:spcBef>
            <a:spcAft>
              <a:spcPct val="35000"/>
            </a:spcAft>
            <a:buNone/>
          </a:pPr>
          <a:r>
            <a:rPr lang="en-IN" sz="2000" kern="1200">
              <a:latin typeface="Calibri" panose="020F0502020204030204"/>
              <a:ea typeface="+mn-ea"/>
              <a:cs typeface="+mn-cs"/>
            </a:rPr>
            <a:t>When to use this pattern</a:t>
          </a:r>
          <a:endParaRPr lang="en-US" sz="2000" kern="1200">
            <a:latin typeface="Calibri" panose="020F0502020204030204"/>
            <a:ea typeface="+mn-ea"/>
            <a:cs typeface="+mn-cs"/>
          </a:endParaRPr>
        </a:p>
      </dsp:txBody>
      <dsp:txXfrm>
        <a:off x="401957" y="155599"/>
        <a:ext cx="5027926"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FA1E2-3623-4BF2-8CB3-11B3C07A68C1}" type="datetimeFigureOut">
              <a:rPr lang="en-IN" smtClean="0"/>
              <a:t>07-06-2021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6764F-DB7A-4C65-8613-44743F09ED94}" type="slidenum">
              <a:rPr lang="en-IN" smtClean="0"/>
              <a:t>‹#›</a:t>
            </a:fld>
            <a:endParaRPr lang="en-IN"/>
          </a:p>
        </p:txBody>
      </p:sp>
    </p:spTree>
    <p:extLst>
      <p:ext uri="{BB962C8B-B14F-4D97-AF65-F5344CB8AC3E}">
        <p14:creationId xmlns:p14="http://schemas.microsoft.com/office/powerpoint/2010/main" val="2924330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previous-versions/msp-n-p/dn589800(v=pandp.10)"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vasters.com/archive/Sagas.html"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s://blog.jonathanoliver.com/idempotency-patterns/"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microsoft.com/en-us/azure/architecture/patterns/bulkhead" TargetMode="External"/><Relationship Id="rId2" Type="http://schemas.openxmlformats.org/officeDocument/2006/relationships/slide" Target="../slides/slide55.xml"/><Relationship Id="rId1" Type="http://schemas.openxmlformats.org/officeDocument/2006/relationships/notesMaster" Target="../notesMasters/notesMaster1.xml"/><Relationship Id="rId5" Type="http://schemas.openxmlformats.org/officeDocument/2006/relationships/hyperlink" Target="https://docs.microsoft.com/en-us/azure/architecture/patterns/retry" TargetMode="External"/><Relationship Id="rId4" Type="http://schemas.openxmlformats.org/officeDocument/2006/relationships/hyperlink" Target="https://docs.microsoft.com/en-us/azure/architecture/patterns/circuit-breaker"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ocs.microsoft.com/en-us/azure/architecture/patterns/index-table"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3816764F-DB7A-4C65-8613-44743F09ED94}" type="slidenum">
              <a:rPr lang="en-IN" smtClean="0"/>
              <a:t>2</a:t>
            </a:fld>
            <a:endParaRPr lang="en-IN"/>
          </a:p>
        </p:txBody>
      </p:sp>
    </p:spTree>
    <p:extLst>
      <p:ext uri="{BB962C8B-B14F-4D97-AF65-F5344CB8AC3E}">
        <p14:creationId xmlns:p14="http://schemas.microsoft.com/office/powerpoint/2010/main" val="3283087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IN" b="0" i="0" dirty="0">
                <a:solidFill>
                  <a:srgbClr val="171717"/>
                </a:solidFill>
                <a:effectLst/>
                <a:latin typeface="Segoe UI" panose="020B0502040204020203" pitchFamily="34" charset="0"/>
              </a:rPr>
              <a:t>A shared or general purpose backend service must be maintained with significant development overhead.</a:t>
            </a:r>
          </a:p>
          <a:p>
            <a:pPr algn="l">
              <a:buFont typeface="Arial" panose="020B0604020202020204" pitchFamily="34" charset="0"/>
              <a:buChar char="•"/>
            </a:pPr>
            <a:r>
              <a:rPr lang="en-IN" b="0" i="0" dirty="0">
                <a:solidFill>
                  <a:srgbClr val="171717"/>
                </a:solidFill>
                <a:effectLst/>
                <a:latin typeface="Segoe UI" panose="020B0502040204020203" pitchFamily="34" charset="0"/>
              </a:rPr>
              <a:t>You want to optimize the backend for the requirements of specific client interfaces.</a:t>
            </a:r>
          </a:p>
          <a:p>
            <a:pPr algn="l">
              <a:buFont typeface="Arial" panose="020B0604020202020204" pitchFamily="34" charset="0"/>
              <a:buChar char="•"/>
            </a:pPr>
            <a:r>
              <a:rPr lang="en-IN" b="0" i="0" dirty="0">
                <a:solidFill>
                  <a:srgbClr val="171717"/>
                </a:solidFill>
                <a:effectLst/>
                <a:latin typeface="Segoe UI" panose="020B0502040204020203" pitchFamily="34" charset="0"/>
              </a:rPr>
              <a:t>Customizations are made to a general-purpose backend to accommodate multiple interfaces.</a:t>
            </a:r>
          </a:p>
          <a:p>
            <a:pPr algn="l">
              <a:buFont typeface="Arial" panose="020B0604020202020204" pitchFamily="34" charset="0"/>
              <a:buChar char="•"/>
            </a:pPr>
            <a:r>
              <a:rPr lang="en-IN" b="0" i="0" dirty="0">
                <a:solidFill>
                  <a:srgbClr val="171717"/>
                </a:solidFill>
                <a:effectLst/>
                <a:latin typeface="Segoe UI" panose="020B0502040204020203" pitchFamily="34" charset="0"/>
              </a:rPr>
              <a:t>An alternative language is better suited for the backend of a different user interface.</a:t>
            </a:r>
          </a:p>
          <a:p>
            <a:pPr algn="l">
              <a:buFont typeface="Arial" panose="020B0604020202020204" pitchFamily="34" charset="0"/>
              <a:buChar char="•"/>
            </a:pPr>
            <a:endParaRPr lang="en-IN" b="0" i="0" dirty="0">
              <a:solidFill>
                <a:srgbClr val="171717"/>
              </a:solidFill>
              <a:effectLst/>
              <a:latin typeface="Segoe UI" panose="020B0502040204020203" pitchFamily="34" charset="0"/>
            </a:endParaRPr>
          </a:p>
          <a:p>
            <a:pPr algn="l"/>
            <a:r>
              <a:rPr lang="en-IN" b="0" i="0" dirty="0">
                <a:solidFill>
                  <a:srgbClr val="171717"/>
                </a:solidFill>
                <a:effectLst/>
                <a:latin typeface="Segoe UI" panose="020B0502040204020203" pitchFamily="34" charset="0"/>
              </a:rPr>
              <a:t>This pattern may not be suitable:</a:t>
            </a:r>
          </a:p>
          <a:p>
            <a:pPr algn="l">
              <a:buFont typeface="Arial" panose="020B0604020202020204" pitchFamily="34" charset="0"/>
              <a:buChar char="•"/>
            </a:pPr>
            <a:r>
              <a:rPr lang="en-IN" b="0" i="0" dirty="0">
                <a:solidFill>
                  <a:srgbClr val="171717"/>
                </a:solidFill>
                <a:effectLst/>
                <a:latin typeface="Segoe UI" panose="020B0502040204020203" pitchFamily="34" charset="0"/>
              </a:rPr>
              <a:t>When interfaces make the same or similar requests to the backend.</a:t>
            </a:r>
          </a:p>
          <a:p>
            <a:pPr algn="l">
              <a:buFont typeface="Arial" panose="020B0604020202020204" pitchFamily="34" charset="0"/>
              <a:buChar char="•"/>
            </a:pPr>
            <a:r>
              <a:rPr lang="en-IN" b="0" i="0" dirty="0">
                <a:solidFill>
                  <a:srgbClr val="171717"/>
                </a:solidFill>
                <a:effectLst/>
                <a:latin typeface="Segoe UI" panose="020B0502040204020203" pitchFamily="34" charset="0"/>
              </a:rPr>
              <a:t>When only one interface is used to interact with the backend.</a:t>
            </a:r>
          </a:p>
          <a:p>
            <a:pPr algn="l">
              <a:buFont typeface="Arial" panose="020B0604020202020204" pitchFamily="34" charset="0"/>
              <a:buChar char="•"/>
            </a:pPr>
            <a:endParaRPr lang="en-IN"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3816764F-DB7A-4C65-8613-44743F09ED94}" type="slidenum">
              <a:rPr lang="en-IN" smtClean="0"/>
              <a:t>24</a:t>
            </a:fld>
            <a:endParaRPr lang="en-IN"/>
          </a:p>
        </p:txBody>
      </p:sp>
    </p:spTree>
    <p:extLst>
      <p:ext uri="{BB962C8B-B14F-4D97-AF65-F5344CB8AC3E}">
        <p14:creationId xmlns:p14="http://schemas.microsoft.com/office/powerpoint/2010/main" val="1296209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cloud-based application may include multiple services, with each service having one or more consumers. Excessive load or failure in a service will impact all consumers of the service. Moreover, a consumer may send requests to multiple services simultaneously, using resources for each request. When the consumer sends a request to a service that is misconfigured or not responding, the resources used by the client’s request may not be freed in a timely manner. As requests to the service continue, those resources may be exhausted. For example, the client’s connection pool may be exhausted. At that point, requests by the consumer to other services are impacted. Eventually the consumer can no longer send requests to other services, not just the original unresponsive service. The same issue of resource exhaustion affects services with multiple consumers. A large number of requests originating from one client may exhaust available resources in the service. Other consumers are no longer able to consume the service, causing a cascading failure effect.</a:t>
            </a:r>
          </a:p>
        </p:txBody>
      </p:sp>
      <p:sp>
        <p:nvSpPr>
          <p:cNvPr id="4" name="Slide Number Placeholder 3"/>
          <p:cNvSpPr>
            <a:spLocks noGrp="1"/>
          </p:cNvSpPr>
          <p:nvPr>
            <p:ph type="sldNum" sz="quarter" idx="5"/>
          </p:nvPr>
        </p:nvSpPr>
        <p:spPr/>
        <p:txBody>
          <a:bodyPr/>
          <a:lstStyle/>
          <a:p>
            <a:fld id="{3816764F-DB7A-4C65-8613-44743F09ED94}" type="slidenum">
              <a:rPr lang="en-IN" smtClean="0"/>
              <a:t>26</a:t>
            </a:fld>
            <a:endParaRPr lang="en-IN"/>
          </a:p>
        </p:txBody>
      </p:sp>
    </p:spTree>
    <p:extLst>
      <p:ext uri="{BB962C8B-B14F-4D97-AF65-F5344CB8AC3E}">
        <p14:creationId xmlns:p14="http://schemas.microsoft.com/office/powerpoint/2010/main" val="941388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Partition service instances into different groups, based on consumer load and availability requirements. This design helps to isolate failures and allows you to sustain service functionality for some consumers, even during a failure. A consumer can also partition resources, to ensure that resources used to call one service don’t affect the resources used to call another service. For example, a consumer that calls multiple services may be assigned a connection pool for each service. If a service begins to fail, it only affects the connection pool assigned for that service, allowing the consumer to continue using the other services. The benefits of this pattern include: • Isolates consumers and services from cascading failures. An issue affecting a consumer or service can be isolated within its own bulkhead, preventing the entire solution from failing. • Allows you to preserve some functionality in the event of a service failure. Other services and features of the application will continue to work. • Allows you to deploy services that offer a different quality of service for consuming applications. A high-priority consumer pool can be configured to use high-priority services</a:t>
            </a:r>
          </a:p>
        </p:txBody>
      </p:sp>
      <p:sp>
        <p:nvSpPr>
          <p:cNvPr id="4" name="Slide Number Placeholder 3"/>
          <p:cNvSpPr>
            <a:spLocks noGrp="1"/>
          </p:cNvSpPr>
          <p:nvPr>
            <p:ph type="sldNum" sz="quarter" idx="5"/>
          </p:nvPr>
        </p:nvSpPr>
        <p:spPr/>
        <p:txBody>
          <a:bodyPr/>
          <a:lstStyle/>
          <a:p>
            <a:fld id="{3816764F-DB7A-4C65-8613-44743F09ED94}" type="slidenum">
              <a:rPr lang="en-IN" smtClean="0"/>
              <a:t>27</a:t>
            </a:fld>
            <a:endParaRPr lang="en-IN"/>
          </a:p>
        </p:txBody>
      </p:sp>
    </p:spTree>
    <p:extLst>
      <p:ext uri="{BB962C8B-B14F-4D97-AF65-F5344CB8AC3E}">
        <p14:creationId xmlns:p14="http://schemas.microsoft.com/office/powerpoint/2010/main" val="2970826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IN" dirty="0"/>
              <a:t>Use this pattern to: • Isolate resources used to consume a set of backend services, especially if the application can provide some level of functionality even when one of the services is not responding. • Isolate critical consumers from standard consumers. • Protect the application from cascading failures. This pattern may not be suitable when: • Less efficient use of resources may not be acceptable in the project. • The added complexity is not necessary</a:t>
            </a:r>
            <a:endParaRPr lang="en-IN"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3816764F-DB7A-4C65-8613-44743F09ED94}" type="slidenum">
              <a:rPr lang="en-IN" smtClean="0"/>
              <a:t>28</a:t>
            </a:fld>
            <a:endParaRPr lang="en-IN"/>
          </a:p>
        </p:txBody>
      </p:sp>
    </p:spTree>
    <p:extLst>
      <p:ext uri="{BB962C8B-B14F-4D97-AF65-F5344CB8AC3E}">
        <p14:creationId xmlns:p14="http://schemas.microsoft.com/office/powerpoint/2010/main" val="4279943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Applications use a cache to improve repeated access to information held in a data store. However, it’s impractical to expect that cached data will always be completely consistent with the data in the data store. Applications should implement a strategy that helps to ensure that the data in the cache is as up-to-date as possible, but can also detect and handle situations that arise when the data in the cache has become stale.</a:t>
            </a:r>
          </a:p>
        </p:txBody>
      </p:sp>
      <p:sp>
        <p:nvSpPr>
          <p:cNvPr id="4" name="Slide Number Placeholder 3"/>
          <p:cNvSpPr>
            <a:spLocks noGrp="1"/>
          </p:cNvSpPr>
          <p:nvPr>
            <p:ph type="sldNum" sz="quarter" idx="5"/>
          </p:nvPr>
        </p:nvSpPr>
        <p:spPr/>
        <p:txBody>
          <a:bodyPr/>
          <a:lstStyle/>
          <a:p>
            <a:fld id="{3816764F-DB7A-4C65-8613-44743F09ED94}" type="slidenum">
              <a:rPr lang="en-IN" smtClean="0"/>
              <a:t>30</a:t>
            </a:fld>
            <a:endParaRPr lang="en-IN"/>
          </a:p>
        </p:txBody>
      </p:sp>
    </p:spTree>
    <p:extLst>
      <p:ext uri="{BB962C8B-B14F-4D97-AF65-F5344CB8AC3E}">
        <p14:creationId xmlns:p14="http://schemas.microsoft.com/office/powerpoint/2010/main" val="1506526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Many commercial caching systems provide read-through and write-through/write-behind operations. In these systems, an application retrieves data by referencing the cache. If the data isn’t in the cache, it’s retrieved from the data store and added to the cache. Any modifications to data held in the cache are automatically written back to the data store as well.</a:t>
            </a:r>
          </a:p>
          <a:p>
            <a:r>
              <a:rPr lang="en-IN" dirty="0"/>
              <a:t>For caches that don’t provide this functionality, it’s the responsibility of the applications that use the cache to maintain the data. An application can emulate the functionality of read-through caching by implementing the </a:t>
            </a:r>
            <a:r>
              <a:rPr lang="en-IN" dirty="0" err="1"/>
              <a:t>cacheaside</a:t>
            </a:r>
            <a:r>
              <a:rPr lang="en-IN" dirty="0"/>
              <a:t> strategy. This strategy loads data into the cache on demand. The figure illustrates using the Cache-Aside pattern to store data in the cache.</a:t>
            </a:r>
          </a:p>
          <a:p>
            <a:r>
              <a:rPr lang="en-IN" dirty="0"/>
              <a:t>If an application updates information, it can follow the write-through strategy by making the modification to the data store and by invalidating the corresponding item in the cache. When the item is next required, using the Cache-Aside strategy will cause the updated data to be retrieved from the data store and added back into the cache.</a:t>
            </a:r>
          </a:p>
        </p:txBody>
      </p:sp>
      <p:sp>
        <p:nvSpPr>
          <p:cNvPr id="4" name="Slide Number Placeholder 3"/>
          <p:cNvSpPr>
            <a:spLocks noGrp="1"/>
          </p:cNvSpPr>
          <p:nvPr>
            <p:ph type="sldNum" sz="quarter" idx="5"/>
          </p:nvPr>
        </p:nvSpPr>
        <p:spPr/>
        <p:txBody>
          <a:bodyPr/>
          <a:lstStyle/>
          <a:p>
            <a:fld id="{3816764F-DB7A-4C65-8613-44743F09ED94}" type="slidenum">
              <a:rPr lang="en-IN" smtClean="0"/>
              <a:t>31</a:t>
            </a:fld>
            <a:endParaRPr lang="en-IN"/>
          </a:p>
        </p:txBody>
      </p:sp>
    </p:spTree>
    <p:extLst>
      <p:ext uri="{BB962C8B-B14F-4D97-AF65-F5344CB8AC3E}">
        <p14:creationId xmlns:p14="http://schemas.microsoft.com/office/powerpoint/2010/main" val="996550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a distributed environment, calls to remote resources and services can fail due to transient faults, such as slow network connections, timeouts or the resources being overcommitted or temporarily unavailable. These faults typically correct themselves after a short period of time and a robust cloud application should be prepared to handle them by using a strategy such as the Retry pattern. However, there can also be situations where faults are due to unanticipated events and that might take much longer to fix. These faults can range in severity from a partial loss of connectivity to the complete failure of a service. In these situations it might be pointless for an application to continually retry an operation that is unlikely to succeed and instead the application should quickly accept that the operation has failed and handle this failure accordingly. Additionally, if a service is very busy, failure in one part of the system might lead to cascading failures. For example, an operation that invokes a service could be configured to implement a timeout and reply with a failure message if the service fails to respond within this period. However, this strategy could cause many concurrent requests to the same operation to be blocked until the timeout period expires. These blocked requests might hold critical system resources such as memory, threads, database connections and so on. Consequently, these resources could become exhausted, causing failure of other possibly unrelated parts of the system that need to use the same resources. In these situations, it would be preferable for the operation to fail immediately and only attempt to invoke the service if it’s likely to succeed. Note that setting a shorter timeout might help to resolve this problem, but the timeout shouldn’t be so short that the operation fails most of the time, even if the request to the service would eventually succeed.</a:t>
            </a:r>
          </a:p>
        </p:txBody>
      </p:sp>
      <p:sp>
        <p:nvSpPr>
          <p:cNvPr id="4" name="Slide Number Placeholder 3"/>
          <p:cNvSpPr>
            <a:spLocks noGrp="1"/>
          </p:cNvSpPr>
          <p:nvPr>
            <p:ph type="sldNum" sz="quarter" idx="5"/>
          </p:nvPr>
        </p:nvSpPr>
        <p:spPr/>
        <p:txBody>
          <a:bodyPr/>
          <a:lstStyle/>
          <a:p>
            <a:fld id="{3816764F-DB7A-4C65-8613-44743F09ED94}" type="slidenum">
              <a:rPr lang="en-IN" smtClean="0"/>
              <a:t>33</a:t>
            </a:fld>
            <a:endParaRPr lang="en-IN"/>
          </a:p>
        </p:txBody>
      </p:sp>
    </p:spTree>
    <p:extLst>
      <p:ext uri="{BB962C8B-B14F-4D97-AF65-F5344CB8AC3E}">
        <p14:creationId xmlns:p14="http://schemas.microsoft.com/office/powerpoint/2010/main" val="775858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Solution The Circuit Breaker pattern can prevent an application from repeatedly trying to execute an operation that’s likely to fail. Allowing it to continue without waiting for the fault to be fixed or wasting CPU cycles while it determines that the fault is long lasting. The Circuit Breaker pattern also enables an application to detect whether the fault has been resolved. If the problem appears to have been fixed, the application can try to invoke the operation. The purpose of the Circuit Breaker pattern is different than the Retry pattern. The Retry pattern enables an application to retry an operation in the expectation that it’ll succeed. The Circuit Breaker pattern prevents an application from performing an operation that is likely to fail. An application can combine these two patterns by using the Retry pattern to invoke an operation through a circuit breaker. However, the retry logic should be sensitive to any exceptions returned by the circuit breaker and abandon retry attempts if the circuit breaker indicates that a fault is not transient. A circuit breaker acts as a proxy for operations that might fail. The proxy should monitor the number of recent failures that have occurred, and use this information to decide whether to allow the operation to proceed or simply return an exception immediately. The proxy can be implemented as a state machine with the following states that mimic the functionality of an electrical circuit breaker: • Closed: The request from the application is routed to the operation. The proxy maintains a count of the number of recent failures and if the call to the operation is unsuccessful the proxy increments this count. If the number of recent failures exceeds a specified threshold within a given time period, the proxy is placed into the Open state. At this point the proxy starts a timeout timer and when this timer expires the proxy is placed into the Half-Open state. • The purpose of the timeout timer is to give the system time to fix the problem that caused the failure before allowing the application to try to perform the operation again. • Open: The request from the application fails immediately and an exception is returned to the application. • Half-Open: A limited number of requests from the application are allowed to pass through and invoke the operation. If these requests are successful, it’s assumed that the fault that was previously causing the failure has been fixed and the circuit breaker switches to the Closed state (the failure counter is reset). If any request fails, the circuit breaker assumes that the fault is still present so it reverts back to the Open state and restarts the timeout timer to give the system a further period of time to recover from the failure. • The Half-Open state is useful to prevent a recovering service from suddenly being flooded with requests. As a service recovers, it might be able to support a limited volume of requests until the recovery is complete, but while recovery is in progress a flood of work can cause the service to time out or fail again.</a:t>
            </a:r>
          </a:p>
        </p:txBody>
      </p:sp>
      <p:sp>
        <p:nvSpPr>
          <p:cNvPr id="4" name="Slide Number Placeholder 3"/>
          <p:cNvSpPr>
            <a:spLocks noGrp="1"/>
          </p:cNvSpPr>
          <p:nvPr>
            <p:ph type="sldNum" sz="quarter" idx="5"/>
          </p:nvPr>
        </p:nvSpPr>
        <p:spPr/>
        <p:txBody>
          <a:bodyPr/>
          <a:lstStyle/>
          <a:p>
            <a:fld id="{3816764F-DB7A-4C65-8613-44743F09ED94}" type="slidenum">
              <a:rPr lang="en-IN" smtClean="0"/>
              <a:t>34</a:t>
            </a:fld>
            <a:endParaRPr lang="en-IN"/>
          </a:p>
        </p:txBody>
      </p:sp>
    </p:spTree>
    <p:extLst>
      <p:ext uri="{BB962C8B-B14F-4D97-AF65-F5344CB8AC3E}">
        <p14:creationId xmlns:p14="http://schemas.microsoft.com/office/powerpoint/2010/main" val="1691507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IN" dirty="0"/>
              <a:t>Issues and considerations You should consider the following points when deciding how to implement this pattern: Exception handling. An application invoking an operation through a circuit breaker must be prepared to handle the exceptions raised if the operation is unavailable. The way exceptions are handled will be application specific. For example, an application could temporarily degrade its functionality, invoke an alternative operation to try to perform the same task or obtain the same data or report the exception to the user and ask them to try again later. Types of exceptions. A request might fail for many reasons, some of which might indicate a more severe type of failure than others. For example, a request might fail because a remote service has crashed and will take several minutes to recover or because of a timeout due to the service being temporarily overloaded. A circuit breaker might be able to examine the types of exceptions that occur and adjust its strategy depending on the nature of these exceptions. For example, it might require a larger number of timeout exceptions to trip the circuit breaker to the Open state compared to the number of failures due to the service being completely unavailable. Logging. A circuit breaker should log all failed requests (and possibly successful requests) to enable an administrator to monitor the health of the operation. Recoverability. You should configure the circuit breaker to match the likely recovery pattern of the operation it’s protecting. For example, if the circuit breaker remains in the Open state for a long period, it could raise exceptions even if the reason for the failure has been resolved. Similarly, a circuit breaker could fluctuate and reduce the response times of applications if it switches from the Open state to the Half-Open state too quickly. Testing failed operations. In the Open state, rather than using a timer to determine when to switch to the Half-Open state, a circuit breaker can instead periodically ping the remote service or resource to determine whether it’s become available again. This ping could take the form of an attempt to invoke an operation that had previously failed or it could use a special operation provided by the remote service specifically for testing the health of the service, as described by the Health Endpoint Monitoring pattern. Manual override. In a system where the recovery time for a failing operation is extremely variable, it’s beneficial to provide a manual reset option that enables an administrator to close a circuit breaker (and reset the failure counter). Similarly, an administrator could force a circuit breaker into the Open state (and restart the timeout timer) if the operation protected by the circuit breaker is temporarily unavailable. Concurrency. The same circuit breaker could be accessed by a large number of concurrent instances of an application. The implementation shouldn’t block concurrent requests or add excessive overhead to each call to an operation. Resource differentiation. Be careful when using a single circuit breaker for one type of resource if there might be multiple underlying independent providers. For example, in a data store that contains multiple shards, one shard might be fully accessible while another is experiencing a temporary issue. If the error responses in these scenarios are merged, an application might try to access some shards even when failure is highly likely, while access to other shards might be blocked even though it’s likely to succeed. Accelerated circuit breaking. Sometimes a failure response can contain enough information for the circuit breaker to trip immediately and stay tripped for a minimum amount of time. For example, the error response from a shared resource that’s overloaded could indicate that an immediate retry isn’t recommended and that the application should instead try again in a few minutes. Replaying failed requests. In the Open state, rather than simply failing quickly, a circuit breaker could also record the details of each request to a journal and arrange for these requests to be replayed when the remote resource or service becomes available. Inappropriate timeouts on external services. A circuit breaker might not be able to fully protect applications from operations that fail in external services that are configured with a lengthy timeout period. If the timeout is too long, a thread running a circuit breaker might be blocked for an extended period before the circuit breaker indicates that the operation has failed. In this time, many other application instances might also try to invoke the service through the circuit breaker and tie up a significant number of threads before they all fail.</a:t>
            </a:r>
          </a:p>
          <a:p>
            <a:pPr algn="l">
              <a:buFont typeface="Arial" panose="020B0604020202020204" pitchFamily="34" charset="0"/>
              <a:buChar char="•"/>
            </a:pPr>
            <a:endParaRPr lang="en-IN"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3816764F-DB7A-4C65-8613-44743F09ED94}" type="slidenum">
              <a:rPr lang="en-IN" smtClean="0"/>
              <a:t>35</a:t>
            </a:fld>
            <a:endParaRPr lang="en-IN"/>
          </a:p>
        </p:txBody>
      </p:sp>
    </p:spTree>
    <p:extLst>
      <p:ext uri="{BB962C8B-B14F-4D97-AF65-F5344CB8AC3E}">
        <p14:creationId xmlns:p14="http://schemas.microsoft.com/office/powerpoint/2010/main" val="3115147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Traditional CRUD designs work well when only limited business logic is applied to the data operations. Scaffold mechanisms provided by development tools can create data access code very quickly, which can then be customised as required. However, the traditional CRUD approach has some disadvantages: • It often means that there’s a mismatch between the read and write representations of the data, such as additional columns or properties that must be updated correctly even though they aren’t required as part of an operation. • It risks data contention when records are locked in the data store in a collaborative domain, where multiple actors operate in parallel on the same set of data. Or update conflicts caused by concurrent updates when optimistic locking is used. These risks increase as the complexity and throughput of the system grows. In addition, the traditional approach can have a negative effect on performance due to load on the data store and data access layer, and the complexity of queries required to retrieve information. • It can make managing security and permissions more complex because each entity is subject to both read and write operations, which might expose data in the wrong context.</a:t>
            </a:r>
          </a:p>
        </p:txBody>
      </p:sp>
      <p:sp>
        <p:nvSpPr>
          <p:cNvPr id="4" name="Slide Number Placeholder 3"/>
          <p:cNvSpPr>
            <a:spLocks noGrp="1"/>
          </p:cNvSpPr>
          <p:nvPr>
            <p:ph type="sldNum" sz="quarter" idx="5"/>
          </p:nvPr>
        </p:nvSpPr>
        <p:spPr/>
        <p:txBody>
          <a:bodyPr/>
          <a:lstStyle/>
          <a:p>
            <a:fld id="{3816764F-DB7A-4C65-8613-44743F09ED94}" type="slidenum">
              <a:rPr lang="en-IN" smtClean="0"/>
              <a:t>37</a:t>
            </a:fld>
            <a:endParaRPr lang="en-IN"/>
          </a:p>
        </p:txBody>
      </p:sp>
    </p:spTree>
    <p:extLst>
      <p:ext uri="{BB962C8B-B14F-4D97-AF65-F5344CB8AC3E}">
        <p14:creationId xmlns:p14="http://schemas.microsoft.com/office/powerpoint/2010/main" val="2470509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Non-Functional requirements</a:t>
            </a:r>
          </a:p>
          <a:p>
            <a:endParaRPr lang="en-NZ" dirty="0"/>
          </a:p>
          <a:p>
            <a:r>
              <a:rPr lang="en-NZ" dirty="0"/>
              <a:t>Talk about doing a solution with building blocks and the SLAs between those blocks</a:t>
            </a:r>
          </a:p>
          <a:p>
            <a:endParaRPr lang="en-NZ" dirty="0"/>
          </a:p>
        </p:txBody>
      </p:sp>
      <p:sp>
        <p:nvSpPr>
          <p:cNvPr id="4" name="Slide Number Placeholder 3"/>
          <p:cNvSpPr>
            <a:spLocks noGrp="1"/>
          </p:cNvSpPr>
          <p:nvPr>
            <p:ph type="sldNum" sz="quarter" idx="5"/>
          </p:nvPr>
        </p:nvSpPr>
        <p:spPr/>
        <p:txBody>
          <a:bodyPr/>
          <a:lstStyle/>
          <a:p>
            <a:fld id="{3816764F-DB7A-4C65-8613-44743F09ED94}" type="slidenum">
              <a:rPr lang="en-IN" smtClean="0"/>
              <a:t>5</a:t>
            </a:fld>
            <a:endParaRPr lang="en-IN"/>
          </a:p>
        </p:txBody>
      </p:sp>
    </p:spTree>
    <p:extLst>
      <p:ext uri="{BB962C8B-B14F-4D97-AF65-F5344CB8AC3E}">
        <p14:creationId xmlns:p14="http://schemas.microsoft.com/office/powerpoint/2010/main" val="1740122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Command and Query Responsibility Segregation (CQRS) is a pattern that segregates the operations that read data (queries) from the operations that update data (commands) by using separate interfaces. This means that the data models used for querying and updates are different</a:t>
            </a:r>
          </a:p>
          <a:p>
            <a:r>
              <a:rPr lang="en-IN" dirty="0"/>
              <a:t>Compared to the single data model used in CRUD-based systems, the use of separate query and update models for the data in CQRS-based systems simplifies design and implementation. However, one disadvantage is that unlike CRUD designs, CQRS code can’t automatically be generated using scaffold mechanisms. The query model for reading data and the update model for writing data can access the same physical store, perhaps by using SQL views or by generating projections on the fly. However, it’s common to separate the data into different physical stores to maximise performance, scalability and security</a:t>
            </a:r>
          </a:p>
          <a:p>
            <a:r>
              <a:rPr lang="en-IN" dirty="0"/>
              <a:t>The read store can be a read-only replica of the write store or the read and write stores can have a different structure altogether. Using multiple read-only replicas of the read store can greatly increase query performance and application UI responsiveness, especially in distributed scenarios where read-only replicas are located close to the application instances. Some database systems (SQL Server) provide additional features such as failover replicas to maximise availability. Separation of the read and write stores also allows each to be scaled appropriately to match the load. For example, read stores typically encounter a much higher load than write stores.</a:t>
            </a:r>
          </a:p>
        </p:txBody>
      </p:sp>
      <p:sp>
        <p:nvSpPr>
          <p:cNvPr id="4" name="Slide Number Placeholder 3"/>
          <p:cNvSpPr>
            <a:spLocks noGrp="1"/>
          </p:cNvSpPr>
          <p:nvPr>
            <p:ph type="sldNum" sz="quarter" idx="5"/>
          </p:nvPr>
        </p:nvSpPr>
        <p:spPr/>
        <p:txBody>
          <a:bodyPr/>
          <a:lstStyle/>
          <a:p>
            <a:fld id="{3816764F-DB7A-4C65-8613-44743F09ED94}" type="slidenum">
              <a:rPr lang="en-IN" smtClean="0"/>
              <a:t>38</a:t>
            </a:fld>
            <a:endParaRPr lang="en-IN"/>
          </a:p>
        </p:txBody>
      </p:sp>
    </p:spTree>
    <p:extLst>
      <p:ext uri="{BB962C8B-B14F-4D97-AF65-F5344CB8AC3E}">
        <p14:creationId xmlns:p14="http://schemas.microsoft.com/office/powerpoint/2010/main" val="2293007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171717"/>
                </a:solidFill>
                <a:effectLst/>
                <a:latin typeface="Segoe UI" panose="020B0502040204020203" pitchFamily="34" charset="0"/>
              </a:rPr>
              <a:t>Consider CQRS for the following scenarios:</a:t>
            </a:r>
          </a:p>
          <a:p>
            <a:pPr algn="l">
              <a:buFont typeface="Arial" panose="020B0604020202020204" pitchFamily="34" charset="0"/>
              <a:buChar char="•"/>
            </a:pPr>
            <a:r>
              <a:rPr lang="en-IN" b="0" i="0" dirty="0">
                <a:solidFill>
                  <a:srgbClr val="171717"/>
                </a:solidFill>
                <a:effectLst/>
                <a:latin typeface="Segoe UI" panose="020B0502040204020203" pitchFamily="34" charset="0"/>
              </a:rPr>
              <a:t>Collaborative domains where many users access the same data in parallel. CQRS allows you to define commands with enough granularity to minimize merge conflicts at the domain level, and conflicts that do arise can be merged by the command.</a:t>
            </a:r>
          </a:p>
          <a:p>
            <a:pPr algn="l">
              <a:buFont typeface="Arial" panose="020B0604020202020204" pitchFamily="34" charset="0"/>
              <a:buChar char="•"/>
            </a:pPr>
            <a:r>
              <a:rPr lang="en-IN" b="0" i="0" dirty="0">
                <a:solidFill>
                  <a:srgbClr val="171717"/>
                </a:solidFill>
                <a:effectLst/>
                <a:latin typeface="Segoe UI" panose="020B0502040204020203" pitchFamily="34" charset="0"/>
              </a:rPr>
              <a:t>Task-based user interfaces where users are guided through a complex process as a series of steps or with complex domain models. The write model has a full command-processing stack with business logic, input validation, and business validation. The write model may treat a set of associated objects as a single unit for data changes (an aggregate, in DDD terminology) and ensure that these objects are always in a consistent state. The read model has no business logic or validation stack, and just returns a DTO for use in a view model. The read model is eventually consistent with the write model.</a:t>
            </a:r>
          </a:p>
          <a:p>
            <a:pPr algn="l">
              <a:buFont typeface="Arial" panose="020B0604020202020204" pitchFamily="34" charset="0"/>
              <a:buChar char="•"/>
            </a:pPr>
            <a:r>
              <a:rPr lang="en-IN" b="0" i="0" dirty="0">
                <a:solidFill>
                  <a:srgbClr val="171717"/>
                </a:solidFill>
                <a:effectLst/>
                <a:latin typeface="Segoe UI" panose="020B0502040204020203" pitchFamily="34" charset="0"/>
              </a:rPr>
              <a:t>Scenarios where performance of data reads must be fine-tuned separately from performance of data writes, especially when the number of reads is much greater than the number of writes. In this scenario, you can scale out the read model, but run the write model on just a few instances. A small number of write model instances also helps to minimize the occurrence of merge conflicts.</a:t>
            </a:r>
          </a:p>
          <a:p>
            <a:pPr algn="l">
              <a:buFont typeface="Arial" panose="020B0604020202020204" pitchFamily="34" charset="0"/>
              <a:buChar char="•"/>
            </a:pPr>
            <a:r>
              <a:rPr lang="en-IN" b="0" i="0" dirty="0">
                <a:solidFill>
                  <a:srgbClr val="171717"/>
                </a:solidFill>
                <a:effectLst/>
                <a:latin typeface="Segoe UI" panose="020B0502040204020203" pitchFamily="34" charset="0"/>
              </a:rPr>
              <a:t>Scenarios where one team of developers can focus on the complex domain model that is part of the write model, and another team can focus on the read model and the user interfaces.</a:t>
            </a:r>
          </a:p>
          <a:p>
            <a:pPr algn="l">
              <a:buFont typeface="Arial" panose="020B0604020202020204" pitchFamily="34" charset="0"/>
              <a:buChar char="•"/>
            </a:pPr>
            <a:r>
              <a:rPr lang="en-IN" b="0" i="0" dirty="0">
                <a:solidFill>
                  <a:srgbClr val="171717"/>
                </a:solidFill>
                <a:effectLst/>
                <a:latin typeface="Segoe UI" panose="020B0502040204020203" pitchFamily="34" charset="0"/>
              </a:rPr>
              <a:t>Scenarios where the system is expected to evolve over time and might contain multiple versions of the model, or where business rules change regularly.</a:t>
            </a:r>
          </a:p>
          <a:p>
            <a:pPr algn="l">
              <a:buFont typeface="Arial" panose="020B0604020202020204" pitchFamily="34" charset="0"/>
              <a:buChar char="•"/>
            </a:pPr>
            <a:r>
              <a:rPr lang="en-IN" b="0" i="0" dirty="0">
                <a:solidFill>
                  <a:srgbClr val="171717"/>
                </a:solidFill>
                <a:effectLst/>
                <a:latin typeface="Segoe UI" panose="020B0502040204020203" pitchFamily="34" charset="0"/>
              </a:rPr>
              <a:t>Integration with other systems, especially in combination with event sourcing, where the temporal failure of one subsystem shouldn't affect the availability of the others.</a:t>
            </a:r>
          </a:p>
          <a:p>
            <a:pPr algn="l"/>
            <a:r>
              <a:rPr lang="en-IN" b="0" i="0" dirty="0">
                <a:solidFill>
                  <a:srgbClr val="171717"/>
                </a:solidFill>
                <a:effectLst/>
                <a:latin typeface="Segoe UI" panose="020B0502040204020203" pitchFamily="34" charset="0"/>
              </a:rPr>
              <a:t>This pattern isn't recommended when:</a:t>
            </a:r>
          </a:p>
          <a:p>
            <a:pPr algn="l">
              <a:buFont typeface="Arial" panose="020B0604020202020204" pitchFamily="34" charset="0"/>
              <a:buChar char="•"/>
            </a:pPr>
            <a:r>
              <a:rPr lang="en-IN" b="0" i="0" dirty="0">
                <a:solidFill>
                  <a:srgbClr val="171717"/>
                </a:solidFill>
                <a:effectLst/>
                <a:latin typeface="Segoe UI" panose="020B0502040204020203" pitchFamily="34" charset="0"/>
              </a:rPr>
              <a:t>The domain or the business rules are simple.</a:t>
            </a:r>
          </a:p>
          <a:p>
            <a:pPr algn="l">
              <a:buFont typeface="Arial" panose="020B0604020202020204" pitchFamily="34" charset="0"/>
              <a:buChar char="•"/>
            </a:pPr>
            <a:r>
              <a:rPr lang="en-IN" b="0" i="0" dirty="0">
                <a:solidFill>
                  <a:srgbClr val="171717"/>
                </a:solidFill>
                <a:effectLst/>
                <a:latin typeface="Segoe UI" panose="020B0502040204020203" pitchFamily="34" charset="0"/>
              </a:rPr>
              <a:t>A simple CRUD-style user interface and data access operations are sufficient.</a:t>
            </a:r>
          </a:p>
          <a:p>
            <a:pPr algn="l"/>
            <a:r>
              <a:rPr lang="en-IN" b="0" i="0" dirty="0">
                <a:solidFill>
                  <a:srgbClr val="171717"/>
                </a:solidFill>
                <a:effectLst/>
                <a:latin typeface="Segoe UI" panose="020B0502040204020203" pitchFamily="34" charset="0"/>
              </a:rPr>
              <a:t>Consider applying CQRS to limited sections of your system where it will be most valuable.</a:t>
            </a:r>
          </a:p>
          <a:p>
            <a:pPr algn="l">
              <a:buFont typeface="Arial" panose="020B0604020202020204" pitchFamily="34" charset="0"/>
              <a:buNone/>
            </a:pPr>
            <a:endParaRPr lang="en-IN" b="0" i="0" dirty="0">
              <a:solidFill>
                <a:srgbClr val="171717"/>
              </a:solidFill>
              <a:effectLst/>
              <a:latin typeface="Segoe UI" panose="020B0502040204020203" pitchFamily="34" charset="0"/>
            </a:endParaRPr>
          </a:p>
          <a:p>
            <a:pPr algn="l"/>
            <a:r>
              <a:rPr lang="en-IN" b="0" i="0" dirty="0">
                <a:solidFill>
                  <a:srgbClr val="171717"/>
                </a:solidFill>
                <a:effectLst/>
                <a:latin typeface="Segoe UI" panose="020B0502040204020203" pitchFamily="34" charset="0"/>
              </a:rPr>
              <a:t>Benefits of CQRS include:</a:t>
            </a:r>
          </a:p>
          <a:p>
            <a:pPr algn="l">
              <a:buFont typeface="Arial" panose="020B0604020202020204" pitchFamily="34" charset="0"/>
              <a:buChar char="•"/>
            </a:pPr>
            <a:r>
              <a:rPr lang="en-IN" b="1" i="0" dirty="0">
                <a:solidFill>
                  <a:srgbClr val="171717"/>
                </a:solidFill>
                <a:effectLst/>
                <a:latin typeface="Segoe UI" panose="020B0502040204020203" pitchFamily="34" charset="0"/>
              </a:rPr>
              <a:t>Independent scaling</a:t>
            </a:r>
            <a:r>
              <a:rPr lang="en-IN" b="0" i="0" dirty="0">
                <a:solidFill>
                  <a:srgbClr val="171717"/>
                </a:solidFill>
                <a:effectLst/>
                <a:latin typeface="Segoe UI" panose="020B0502040204020203" pitchFamily="34" charset="0"/>
              </a:rPr>
              <a:t>. CQRS allows the read and write workloads to scale independently, and may result in fewer lock contentions.</a:t>
            </a:r>
          </a:p>
          <a:p>
            <a:pPr algn="l">
              <a:buFont typeface="Arial" panose="020B0604020202020204" pitchFamily="34" charset="0"/>
              <a:buChar char="•"/>
            </a:pPr>
            <a:r>
              <a:rPr lang="en-IN" b="1" i="0" dirty="0">
                <a:solidFill>
                  <a:srgbClr val="171717"/>
                </a:solidFill>
                <a:effectLst/>
                <a:latin typeface="Segoe UI" panose="020B0502040204020203" pitchFamily="34" charset="0"/>
              </a:rPr>
              <a:t>Optimized data schemas</a:t>
            </a:r>
            <a:r>
              <a:rPr lang="en-IN" b="0" i="0" dirty="0">
                <a:solidFill>
                  <a:srgbClr val="171717"/>
                </a:solidFill>
                <a:effectLst/>
                <a:latin typeface="Segoe UI" panose="020B0502040204020203" pitchFamily="34" charset="0"/>
              </a:rPr>
              <a:t>. The read side can use a schema that is optimized for queries, while the write side uses a schema that is optimized for updates.</a:t>
            </a:r>
          </a:p>
          <a:p>
            <a:pPr algn="l">
              <a:buFont typeface="Arial" panose="020B0604020202020204" pitchFamily="34" charset="0"/>
              <a:buChar char="•"/>
            </a:pPr>
            <a:r>
              <a:rPr lang="en-IN" b="1" i="0" dirty="0">
                <a:solidFill>
                  <a:srgbClr val="171717"/>
                </a:solidFill>
                <a:effectLst/>
                <a:latin typeface="Segoe UI" panose="020B0502040204020203" pitchFamily="34" charset="0"/>
              </a:rPr>
              <a:t>Security</a:t>
            </a:r>
            <a:r>
              <a:rPr lang="en-IN" b="0" i="0" dirty="0">
                <a:solidFill>
                  <a:srgbClr val="171717"/>
                </a:solidFill>
                <a:effectLst/>
                <a:latin typeface="Segoe UI" panose="020B0502040204020203" pitchFamily="34" charset="0"/>
              </a:rPr>
              <a:t>. It's easier to ensure that only the right domain entities are performing writes on the data.</a:t>
            </a:r>
          </a:p>
          <a:p>
            <a:pPr algn="l">
              <a:buFont typeface="Arial" panose="020B0604020202020204" pitchFamily="34" charset="0"/>
              <a:buChar char="•"/>
            </a:pPr>
            <a:r>
              <a:rPr lang="en-IN" b="1" i="0" dirty="0">
                <a:solidFill>
                  <a:srgbClr val="171717"/>
                </a:solidFill>
                <a:effectLst/>
                <a:latin typeface="Segoe UI" panose="020B0502040204020203" pitchFamily="34" charset="0"/>
              </a:rPr>
              <a:t>Separation of concerns</a:t>
            </a:r>
            <a:r>
              <a:rPr lang="en-IN" b="0" i="0" dirty="0">
                <a:solidFill>
                  <a:srgbClr val="171717"/>
                </a:solidFill>
                <a:effectLst/>
                <a:latin typeface="Segoe UI" panose="020B0502040204020203" pitchFamily="34" charset="0"/>
              </a:rPr>
              <a:t>. Segregating the read and write sides can result in models that are more maintainable and flexible. Most of the complex business logic goes into the write model. The read model can be relatively simple.</a:t>
            </a:r>
          </a:p>
          <a:p>
            <a:pPr algn="l">
              <a:buFont typeface="Arial" panose="020B0604020202020204" pitchFamily="34" charset="0"/>
              <a:buChar char="•"/>
            </a:pPr>
            <a:r>
              <a:rPr lang="en-IN" b="1" i="0" dirty="0">
                <a:solidFill>
                  <a:srgbClr val="171717"/>
                </a:solidFill>
                <a:effectLst/>
                <a:latin typeface="Segoe UI" panose="020B0502040204020203" pitchFamily="34" charset="0"/>
              </a:rPr>
              <a:t>Simpler queries</a:t>
            </a:r>
            <a:r>
              <a:rPr lang="en-IN" b="0" i="0" dirty="0">
                <a:solidFill>
                  <a:srgbClr val="171717"/>
                </a:solidFill>
                <a:effectLst/>
                <a:latin typeface="Segoe UI" panose="020B0502040204020203" pitchFamily="34" charset="0"/>
              </a:rPr>
              <a:t>. By storing a materialized view in the read database, the application can avoid complex joins when querying.</a:t>
            </a:r>
          </a:p>
          <a:p>
            <a:pPr algn="l">
              <a:buFont typeface="Arial" panose="020B0604020202020204" pitchFamily="34" charset="0"/>
              <a:buNone/>
            </a:pPr>
            <a:endParaRPr lang="en-IN"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3816764F-DB7A-4C65-8613-44743F09ED94}" type="slidenum">
              <a:rPr lang="en-IN" smtClean="0"/>
              <a:t>39</a:t>
            </a:fld>
            <a:endParaRPr lang="en-IN"/>
          </a:p>
        </p:txBody>
      </p:sp>
    </p:spTree>
    <p:extLst>
      <p:ext uri="{BB962C8B-B14F-4D97-AF65-F5344CB8AC3E}">
        <p14:creationId xmlns:p14="http://schemas.microsoft.com/office/powerpoint/2010/main" val="11699352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1" i="0" dirty="0">
                <a:solidFill>
                  <a:srgbClr val="171717"/>
                </a:solidFill>
                <a:effectLst/>
                <a:latin typeface="Segoe UI" panose="020B0502040204020203" pitchFamily="34" charset="0"/>
              </a:rPr>
              <a:t>Context and problem</a:t>
            </a:r>
          </a:p>
          <a:p>
            <a:pPr algn="l"/>
            <a:r>
              <a:rPr lang="en-IN" b="0" i="0" dirty="0">
                <a:solidFill>
                  <a:srgbClr val="171717"/>
                </a:solidFill>
                <a:effectLst/>
                <a:latin typeface="Segoe UI" panose="020B0502040204020203" pitchFamily="34" charset="0"/>
              </a:rPr>
              <a:t>Applications running in the cloud frequently modify data. This data might be spread across various data sources held in different geographic locations. To avoid contention and improve performance in a distributed environment, an application shouldn't try to provide strong transactional consistency. Rather, the application should implement eventual consistency. In this model, a typical business operation consists of a series of separate steps. While these steps are being performed, the overall view of the system state might be inconsistent, but when the operation has completed and all of the steps have been executed the system should become consistent again.</a:t>
            </a:r>
          </a:p>
          <a:p>
            <a:r>
              <a:rPr lang="en-IN" dirty="0">
                <a:effectLst/>
              </a:rPr>
              <a:t>The </a:t>
            </a:r>
            <a:r>
              <a:rPr lang="en-IN" u="none" strike="noStrike" dirty="0">
                <a:effectLst/>
                <a:hlinkClick r:id="rId3"/>
              </a:rPr>
              <a:t>Data Consistency Primer</a:t>
            </a:r>
            <a:r>
              <a:rPr lang="en-IN" dirty="0">
                <a:effectLst/>
              </a:rPr>
              <a:t> provides information about why distributed transactions don't scale well, and the principles of the eventual consistency model.</a:t>
            </a:r>
          </a:p>
          <a:p>
            <a:pPr algn="l"/>
            <a:r>
              <a:rPr lang="en-IN" b="0" i="0" dirty="0">
                <a:solidFill>
                  <a:srgbClr val="171717"/>
                </a:solidFill>
                <a:effectLst/>
                <a:latin typeface="Segoe UI" panose="020B0502040204020203" pitchFamily="34" charset="0"/>
              </a:rPr>
              <a:t>A challenge in the eventual consistency model is how to handle a step that has failed. In this case it might be necessary to undo all of the work completed by the previous steps in the operation. However, the data can't simply be rolled back because other concurrent instances of the application might have changed it. Even in cases where the data hasn't been changed by a concurrent instance, undoing a step might not simply be a matter of restoring the original state. It might be necessary to apply various business-specific rules (see the travel website described in the Example section).</a:t>
            </a:r>
          </a:p>
          <a:p>
            <a:pPr algn="l"/>
            <a:r>
              <a:rPr lang="en-IN" b="0" i="0" dirty="0">
                <a:solidFill>
                  <a:srgbClr val="171717"/>
                </a:solidFill>
                <a:effectLst/>
                <a:latin typeface="Segoe UI" panose="020B0502040204020203" pitchFamily="34" charset="0"/>
              </a:rPr>
              <a:t>If an operation that implements eventual consistency spans several heterogeneous data stores, undoing the steps in the operation will require visiting each data store in turn. The work performed in every data store must be undone reliably to prevent the system from remaining inconsistent.</a:t>
            </a:r>
          </a:p>
          <a:p>
            <a:pPr algn="l"/>
            <a:r>
              <a:rPr lang="en-IN" b="0" i="0" dirty="0">
                <a:solidFill>
                  <a:srgbClr val="171717"/>
                </a:solidFill>
                <a:effectLst/>
                <a:latin typeface="Segoe UI" panose="020B0502040204020203" pitchFamily="34" charset="0"/>
              </a:rPr>
              <a:t>Not all data affected by an operation that implements eventual consistency might be held in a database. In a service oriented architecture (SOA) environment an operation could invoke an action in a service, and cause a change in the state held by that service. To undo the operation, this state change must also be undone. This can involve invoking the service again and performing another action that reverses the effects of the first.</a:t>
            </a:r>
          </a:p>
        </p:txBody>
      </p:sp>
      <p:sp>
        <p:nvSpPr>
          <p:cNvPr id="4" name="Slide Number Placeholder 3"/>
          <p:cNvSpPr>
            <a:spLocks noGrp="1"/>
          </p:cNvSpPr>
          <p:nvPr>
            <p:ph type="sldNum" sz="quarter" idx="5"/>
          </p:nvPr>
        </p:nvSpPr>
        <p:spPr/>
        <p:txBody>
          <a:bodyPr/>
          <a:lstStyle/>
          <a:p>
            <a:fld id="{3816764F-DB7A-4C65-8613-44743F09ED94}" type="slidenum">
              <a:rPr lang="en-IN" smtClean="0"/>
              <a:t>41</a:t>
            </a:fld>
            <a:endParaRPr lang="en-IN"/>
          </a:p>
        </p:txBody>
      </p:sp>
    </p:spTree>
    <p:extLst>
      <p:ext uri="{BB962C8B-B14F-4D97-AF65-F5344CB8AC3E}">
        <p14:creationId xmlns:p14="http://schemas.microsoft.com/office/powerpoint/2010/main" val="34982486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dirty="0"/>
              <a:t>Command and Query Responsibility Segregation (CQRS) is a pattern that segregates the operations that read data (queries) from the operations that update data (commands) by using separate interfaces. This means that </a:t>
            </a:r>
            <a:r>
              <a:rPr lang="en-IN" dirty="0" err="1"/>
              <a:t>tha</a:t>
            </a:r>
            <a:r>
              <a:rPr lang="en-IN" b="0" i="0" dirty="0" err="1">
                <a:solidFill>
                  <a:srgbClr val="171717"/>
                </a:solidFill>
                <a:effectLst/>
                <a:latin typeface="Segoe UI" panose="020B0502040204020203" pitchFamily="34" charset="0"/>
              </a:rPr>
              <a:t>he</a:t>
            </a:r>
            <a:r>
              <a:rPr lang="en-IN" b="0" i="0" dirty="0">
                <a:solidFill>
                  <a:srgbClr val="171717"/>
                </a:solidFill>
                <a:effectLst/>
                <a:latin typeface="Segoe UI" panose="020B0502040204020203" pitchFamily="34" charset="0"/>
              </a:rPr>
              <a:t> solution is to implement a compensating transaction. The steps in a compensating transaction must undo the effects of the steps in the original operation. A compensating transaction might not be able to simply replace the current state with the state the system was in at the start of the operation because this approach could overwrite changes made by other concurrent instances of an application. Instead, it must be an intelligent process that takes into account any work done by concurrent instances. This process will usually be application specific, driven by the nature of the work performed by the original operation.</a:t>
            </a:r>
          </a:p>
          <a:p>
            <a:pPr algn="l"/>
            <a:r>
              <a:rPr lang="en-IN" b="0" i="0" dirty="0">
                <a:solidFill>
                  <a:srgbClr val="171717"/>
                </a:solidFill>
                <a:effectLst/>
                <a:latin typeface="Segoe UI" panose="020B0502040204020203" pitchFamily="34" charset="0"/>
              </a:rPr>
              <a:t>A common approach is to use a workflow to implement an eventually consistent operation that requires compensation. As the original operation proceeds, the system records information about each step and how the work performed by that step can be undone. If the operation fails at any point, the workflow rewinds back through the steps it's completed and performs the work that reverses each step. Note that a compensating transaction might not have to undo the work in the exact reverse order of the original operation, and it might be possible to perform some of the undo steps in parallel.</a:t>
            </a:r>
          </a:p>
          <a:p>
            <a:r>
              <a:rPr lang="en-IN" dirty="0">
                <a:effectLst/>
              </a:rPr>
              <a:t>This approach is similar to the Sagas strategy discussed in </a:t>
            </a:r>
            <a:r>
              <a:rPr lang="en-IN" u="none" strike="noStrike" dirty="0">
                <a:effectLst/>
                <a:hlinkClick r:id="rId3"/>
              </a:rPr>
              <a:t>Clemens </a:t>
            </a:r>
            <a:r>
              <a:rPr lang="en-IN" u="none" strike="noStrike" dirty="0" err="1">
                <a:effectLst/>
                <a:hlinkClick r:id="rId3"/>
              </a:rPr>
              <a:t>Vasters</a:t>
            </a:r>
            <a:r>
              <a:rPr lang="en-IN" u="none" strike="noStrike" dirty="0">
                <a:effectLst/>
                <a:hlinkClick r:id="rId3"/>
              </a:rPr>
              <a:t>’ blog</a:t>
            </a:r>
            <a:r>
              <a:rPr lang="en-IN" dirty="0">
                <a:effectLst/>
              </a:rPr>
              <a:t>.</a:t>
            </a:r>
          </a:p>
          <a:p>
            <a:pPr algn="l"/>
            <a:r>
              <a:rPr lang="en-IN" b="0" i="0" dirty="0">
                <a:solidFill>
                  <a:srgbClr val="171717"/>
                </a:solidFill>
                <a:effectLst/>
                <a:latin typeface="Segoe UI" panose="020B0502040204020203" pitchFamily="34" charset="0"/>
              </a:rPr>
              <a:t>A compensating transaction is also an eventually consistent operation and it could also fail. The system should be able to resume the compensating transaction at the point of failure and continue. It might be necessary to repeat a step that's failed, so the steps in a compensating transaction should be defined as idempotent commands. For more information, see </a:t>
            </a:r>
            <a:r>
              <a:rPr lang="en-IN" b="0" i="0" u="none" strike="noStrike" dirty="0">
                <a:solidFill>
                  <a:srgbClr val="171717"/>
                </a:solidFill>
                <a:effectLst/>
                <a:latin typeface="Segoe UI" panose="020B0502040204020203" pitchFamily="34" charset="0"/>
                <a:hlinkClick r:id="rId4"/>
              </a:rPr>
              <a:t>Idempotency Patterns</a:t>
            </a:r>
            <a:r>
              <a:rPr lang="en-IN" b="0" i="0" dirty="0">
                <a:solidFill>
                  <a:srgbClr val="171717"/>
                </a:solidFill>
                <a:effectLst/>
                <a:latin typeface="Segoe UI" panose="020B0502040204020203" pitchFamily="34" charset="0"/>
              </a:rPr>
              <a:t> on Jonathan Oliver’s blog.</a:t>
            </a:r>
          </a:p>
          <a:p>
            <a:pPr algn="l"/>
            <a:r>
              <a:rPr lang="en-IN" b="0" i="0" dirty="0">
                <a:solidFill>
                  <a:srgbClr val="171717"/>
                </a:solidFill>
                <a:effectLst/>
                <a:latin typeface="Segoe UI" panose="020B0502040204020203" pitchFamily="34" charset="0"/>
              </a:rPr>
              <a:t>In some cases it might not be possible to recover from a step that has failed except through manual intervention. In these situations the system should raise an alert and provide as much information as possible about the reason for the failure.</a:t>
            </a:r>
          </a:p>
          <a:p>
            <a:r>
              <a:rPr lang="en-IN" dirty="0"/>
              <a:t>e data models used for querying and updates are different</a:t>
            </a:r>
          </a:p>
          <a:p>
            <a:r>
              <a:rPr lang="en-IN" dirty="0"/>
              <a:t>Compared to the single data model used in CRUD-based systems, the use of separate query and update models for the data in CQRS-based systems simplifies design and implementation. However, one disadvantage is that unlike CRUD designs, CQRS code can’t automatically be generated using scaffold mechanisms. The query model for reading data and the update model for writing data can access the same physical store, perhaps by using SQL views or by generating projections on the fly. However, it’s common to separate the data into different physical stores to maximise performance, scalability and security</a:t>
            </a:r>
          </a:p>
          <a:p>
            <a:r>
              <a:rPr lang="en-IN" dirty="0"/>
              <a:t>The read store can be a read-only replica of the write store or the read and write stores can have a different structure altogether. Using multiple read-only replicas of the read store can greatly increase query performance and application UI responsiveness, especially in distributed scenarios where read-only replicas are located close to the application instances. Some database systems (SQL Server) provide additional features such as failover replicas to maximise availability. Separation of the read and write stores also allows each to be scaled appropriately to match the load. For example, read stores typically encounter a much higher load than write stores.</a:t>
            </a:r>
          </a:p>
        </p:txBody>
      </p:sp>
      <p:sp>
        <p:nvSpPr>
          <p:cNvPr id="4" name="Slide Number Placeholder 3"/>
          <p:cNvSpPr>
            <a:spLocks noGrp="1"/>
          </p:cNvSpPr>
          <p:nvPr>
            <p:ph type="sldNum" sz="quarter" idx="5"/>
          </p:nvPr>
        </p:nvSpPr>
        <p:spPr/>
        <p:txBody>
          <a:bodyPr/>
          <a:lstStyle/>
          <a:p>
            <a:fld id="{3816764F-DB7A-4C65-8613-44743F09ED94}" type="slidenum">
              <a:rPr lang="en-IN" smtClean="0"/>
              <a:t>42</a:t>
            </a:fld>
            <a:endParaRPr lang="en-IN"/>
          </a:p>
        </p:txBody>
      </p:sp>
    </p:spTree>
    <p:extLst>
      <p:ext uri="{BB962C8B-B14F-4D97-AF65-F5344CB8AC3E}">
        <p14:creationId xmlns:p14="http://schemas.microsoft.com/office/powerpoint/2010/main" val="3882860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IN"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3816764F-DB7A-4C65-8613-44743F09ED94}" type="slidenum">
              <a:rPr lang="en-IN" smtClean="0"/>
              <a:t>43</a:t>
            </a:fld>
            <a:endParaRPr lang="en-IN"/>
          </a:p>
        </p:txBody>
      </p:sp>
    </p:spTree>
    <p:extLst>
      <p:ext uri="{BB962C8B-B14F-4D97-AF65-F5344CB8AC3E}">
        <p14:creationId xmlns:p14="http://schemas.microsoft.com/office/powerpoint/2010/main" val="665173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1" i="0" dirty="0">
                <a:solidFill>
                  <a:srgbClr val="171717"/>
                </a:solidFill>
                <a:effectLst/>
                <a:latin typeface="Segoe UI" panose="020B0502040204020203" pitchFamily="34" charset="0"/>
              </a:rPr>
              <a:t>Context and problem</a:t>
            </a:r>
          </a:p>
          <a:p>
            <a:pPr algn="l"/>
            <a:r>
              <a:rPr lang="en-IN" b="0" i="0" dirty="0">
                <a:solidFill>
                  <a:srgbClr val="171717"/>
                </a:solidFill>
                <a:effectLst/>
                <a:latin typeface="Segoe UI" panose="020B0502040204020203" pitchFamily="34" charset="0"/>
              </a:rPr>
              <a:t>Users typically need to work with multiple applications provided and hosted by different organizations they have a business relationship with. These users might be required to use specific (and different) credentials for each one. This can:</a:t>
            </a:r>
          </a:p>
          <a:p>
            <a:pPr algn="l">
              <a:buFont typeface="Arial" panose="020B0604020202020204" pitchFamily="34" charset="0"/>
              <a:buChar char="•"/>
            </a:pPr>
            <a:r>
              <a:rPr lang="en-IN" b="1" i="0" dirty="0">
                <a:solidFill>
                  <a:srgbClr val="171717"/>
                </a:solidFill>
                <a:effectLst/>
                <a:latin typeface="Segoe UI" panose="020B0502040204020203" pitchFamily="34" charset="0"/>
              </a:rPr>
              <a:t>Cause a disjointed user experience</a:t>
            </a:r>
            <a:r>
              <a:rPr lang="en-IN" b="0" i="0" dirty="0">
                <a:solidFill>
                  <a:srgbClr val="171717"/>
                </a:solidFill>
                <a:effectLst/>
                <a:latin typeface="Segoe UI" panose="020B0502040204020203" pitchFamily="34" charset="0"/>
              </a:rPr>
              <a:t>. Users often forget sign-in credentials when they have many different ones.</a:t>
            </a:r>
          </a:p>
          <a:p>
            <a:pPr algn="l">
              <a:buFont typeface="Arial" panose="020B0604020202020204" pitchFamily="34" charset="0"/>
              <a:buChar char="•"/>
            </a:pPr>
            <a:r>
              <a:rPr lang="en-IN" b="1" i="0" dirty="0">
                <a:solidFill>
                  <a:srgbClr val="171717"/>
                </a:solidFill>
                <a:effectLst/>
                <a:latin typeface="Segoe UI" panose="020B0502040204020203" pitchFamily="34" charset="0"/>
              </a:rPr>
              <a:t>Expose security vulnerabilities</a:t>
            </a:r>
            <a:r>
              <a:rPr lang="en-IN" b="0" i="0" dirty="0">
                <a:solidFill>
                  <a:srgbClr val="171717"/>
                </a:solidFill>
                <a:effectLst/>
                <a:latin typeface="Segoe UI" panose="020B0502040204020203" pitchFamily="34" charset="0"/>
              </a:rPr>
              <a:t>. When a user leaves the company the account must immediately be deprovisioned. It's easy to overlook this in large organizations.</a:t>
            </a:r>
          </a:p>
          <a:p>
            <a:pPr algn="l">
              <a:buFont typeface="Arial" panose="020B0604020202020204" pitchFamily="34" charset="0"/>
              <a:buChar char="•"/>
            </a:pPr>
            <a:r>
              <a:rPr lang="en-IN" b="1" i="0" dirty="0">
                <a:solidFill>
                  <a:srgbClr val="171717"/>
                </a:solidFill>
                <a:effectLst/>
                <a:latin typeface="Segoe UI" panose="020B0502040204020203" pitchFamily="34" charset="0"/>
              </a:rPr>
              <a:t>Complicate user management</a:t>
            </a:r>
            <a:r>
              <a:rPr lang="en-IN" b="0" i="0" dirty="0">
                <a:solidFill>
                  <a:srgbClr val="171717"/>
                </a:solidFill>
                <a:effectLst/>
                <a:latin typeface="Segoe UI" panose="020B0502040204020203" pitchFamily="34" charset="0"/>
              </a:rPr>
              <a:t>. Administrators must manage credentials for all of the users, and perform additional tasks such as providing password reminders.</a:t>
            </a:r>
          </a:p>
          <a:p>
            <a:pPr algn="l"/>
            <a:r>
              <a:rPr lang="en-IN" b="0" i="0" dirty="0">
                <a:solidFill>
                  <a:srgbClr val="171717"/>
                </a:solidFill>
                <a:effectLst/>
                <a:latin typeface="Segoe UI" panose="020B0502040204020203" pitchFamily="34" charset="0"/>
              </a:rPr>
              <a:t>Users typically prefer to use the same credentials for all these applications.</a:t>
            </a:r>
          </a:p>
          <a:p>
            <a:pPr algn="l"/>
            <a:endParaRPr lang="en-IN"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3816764F-DB7A-4C65-8613-44743F09ED94}" type="slidenum">
              <a:rPr lang="en-IN" smtClean="0"/>
              <a:t>45</a:t>
            </a:fld>
            <a:endParaRPr lang="en-IN"/>
          </a:p>
        </p:txBody>
      </p:sp>
    </p:spTree>
    <p:extLst>
      <p:ext uri="{BB962C8B-B14F-4D97-AF65-F5344CB8AC3E}">
        <p14:creationId xmlns:p14="http://schemas.microsoft.com/office/powerpoint/2010/main" val="848066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1" i="0" dirty="0">
                <a:solidFill>
                  <a:srgbClr val="171717"/>
                </a:solidFill>
                <a:effectLst/>
                <a:latin typeface="Segoe UI" panose="020B0502040204020203" pitchFamily="34" charset="0"/>
              </a:rPr>
              <a:t>Solution</a:t>
            </a:r>
          </a:p>
          <a:p>
            <a:pPr algn="l"/>
            <a:r>
              <a:rPr lang="en-IN" b="0" i="0" dirty="0">
                <a:solidFill>
                  <a:srgbClr val="171717"/>
                </a:solidFill>
                <a:effectLst/>
                <a:latin typeface="Segoe UI" panose="020B0502040204020203" pitchFamily="34" charset="0"/>
              </a:rPr>
              <a:t>Implement an authentication mechanism that can use federated identity. Separate user authentication from the application code, and delegate authentication to a trusted identity provider. This can simplify development and allow users to authenticate using a wider range of identity providers (IdP) while minimizing the administrative overhead. It also allows you to clearly decouple authentication from authorization.</a:t>
            </a:r>
          </a:p>
          <a:p>
            <a:pPr algn="l"/>
            <a:r>
              <a:rPr lang="en-IN" b="0" i="0" dirty="0">
                <a:solidFill>
                  <a:srgbClr val="171717"/>
                </a:solidFill>
                <a:effectLst/>
                <a:latin typeface="Segoe UI" panose="020B0502040204020203" pitchFamily="34" charset="0"/>
              </a:rPr>
              <a:t>The trusted identity providers include corporate directories, on-premises federation services, other security token services (STS) provided by business partners, or social identity providers that can authenticate users who have, for example, a Microsoft, Google, Yahoo!, or Facebook account.</a:t>
            </a:r>
          </a:p>
          <a:p>
            <a:pPr algn="l"/>
            <a:r>
              <a:rPr lang="en-IN" b="0" i="0" dirty="0">
                <a:solidFill>
                  <a:srgbClr val="171717"/>
                </a:solidFill>
                <a:effectLst/>
                <a:latin typeface="Segoe UI" panose="020B0502040204020203" pitchFamily="34" charset="0"/>
              </a:rPr>
              <a:t>The figure illustrates the Federated Identity pattern when a client application needs to access a service that requires authentication. The authentication is performed by an IdP that works in concert with an STS. The IdP issues security tokens that provide information about the authenticated user. This information, referred to as claims, includes the user’s identity, and might also include other information such as role membership and more granular access rights.</a:t>
            </a:r>
          </a:p>
          <a:p>
            <a:pPr algn="l"/>
            <a:endParaRPr lang="en-IN" dirty="0"/>
          </a:p>
        </p:txBody>
      </p:sp>
      <p:sp>
        <p:nvSpPr>
          <p:cNvPr id="4" name="Slide Number Placeholder 3"/>
          <p:cNvSpPr>
            <a:spLocks noGrp="1"/>
          </p:cNvSpPr>
          <p:nvPr>
            <p:ph type="sldNum" sz="quarter" idx="5"/>
          </p:nvPr>
        </p:nvSpPr>
        <p:spPr/>
        <p:txBody>
          <a:bodyPr/>
          <a:lstStyle/>
          <a:p>
            <a:fld id="{3816764F-DB7A-4C65-8613-44743F09ED94}" type="slidenum">
              <a:rPr lang="en-IN" smtClean="0"/>
              <a:t>46</a:t>
            </a:fld>
            <a:endParaRPr lang="en-IN"/>
          </a:p>
        </p:txBody>
      </p:sp>
    </p:spTree>
    <p:extLst>
      <p:ext uri="{BB962C8B-B14F-4D97-AF65-F5344CB8AC3E}">
        <p14:creationId xmlns:p14="http://schemas.microsoft.com/office/powerpoint/2010/main" val="39883199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1" i="0" dirty="0">
                <a:solidFill>
                  <a:srgbClr val="171717"/>
                </a:solidFill>
                <a:effectLst/>
                <a:latin typeface="Segoe UI" panose="020B0502040204020203" pitchFamily="34" charset="0"/>
              </a:rPr>
              <a:t>When to use this pattern</a:t>
            </a:r>
          </a:p>
          <a:p>
            <a:pPr algn="l"/>
            <a:r>
              <a:rPr lang="en-IN" b="0" i="0" dirty="0">
                <a:solidFill>
                  <a:srgbClr val="171717"/>
                </a:solidFill>
                <a:effectLst/>
                <a:latin typeface="Segoe UI" panose="020B0502040204020203" pitchFamily="34" charset="0"/>
              </a:rPr>
              <a:t>This pattern is useful for scenarios such as:</a:t>
            </a:r>
          </a:p>
          <a:p>
            <a:pPr algn="l">
              <a:buFont typeface="Arial" panose="020B0604020202020204" pitchFamily="34" charset="0"/>
              <a:buChar char="•"/>
            </a:pPr>
            <a:r>
              <a:rPr lang="en-IN" b="1" i="0" dirty="0">
                <a:solidFill>
                  <a:srgbClr val="171717"/>
                </a:solidFill>
                <a:effectLst/>
                <a:latin typeface="Segoe UI" panose="020B0502040204020203" pitchFamily="34" charset="0"/>
              </a:rPr>
              <a:t>Single sign-on in the enterprise</a:t>
            </a:r>
            <a:r>
              <a:rPr lang="en-IN" b="0" i="0" dirty="0">
                <a:solidFill>
                  <a:srgbClr val="171717"/>
                </a:solidFill>
                <a:effectLst/>
                <a:latin typeface="Segoe UI" panose="020B0502040204020203" pitchFamily="34" charset="0"/>
              </a:rPr>
              <a:t>. In this scenario you need to authenticate employees for corporate applications that are hosted in the cloud outside the corporate security boundary, without requiring them to sign in every time they visit an application. The user experience is the same as when using on-premises applications where they're authenticated when signing in to a corporate network, and from then on have access to all relevant applications without needing to sign in again.</a:t>
            </a:r>
          </a:p>
          <a:p>
            <a:pPr algn="l">
              <a:buFont typeface="Arial" panose="020B0604020202020204" pitchFamily="34" charset="0"/>
              <a:buChar char="•"/>
            </a:pPr>
            <a:r>
              <a:rPr lang="en-IN" b="1" i="0" dirty="0">
                <a:solidFill>
                  <a:srgbClr val="171717"/>
                </a:solidFill>
                <a:effectLst/>
                <a:latin typeface="Segoe UI" panose="020B0502040204020203" pitchFamily="34" charset="0"/>
              </a:rPr>
              <a:t>Federated identity with multiple partners</a:t>
            </a:r>
            <a:r>
              <a:rPr lang="en-IN" b="0" i="0" dirty="0">
                <a:solidFill>
                  <a:srgbClr val="171717"/>
                </a:solidFill>
                <a:effectLst/>
                <a:latin typeface="Segoe UI" panose="020B0502040204020203" pitchFamily="34" charset="0"/>
              </a:rPr>
              <a:t>. In this scenario you need to authenticate both corporate employees and business partners who don't have accounts in the corporate directory. This is common in business-to-business applications, applications that integrate with third-party services, and where companies with different IT systems have merged or shared resources.</a:t>
            </a:r>
          </a:p>
          <a:p>
            <a:pPr algn="l">
              <a:buFont typeface="Arial" panose="020B0604020202020204" pitchFamily="34" charset="0"/>
              <a:buChar char="•"/>
            </a:pPr>
            <a:r>
              <a:rPr lang="en-IN" b="1" i="0" dirty="0">
                <a:solidFill>
                  <a:srgbClr val="171717"/>
                </a:solidFill>
                <a:effectLst/>
                <a:latin typeface="Segoe UI" panose="020B0502040204020203" pitchFamily="34" charset="0"/>
              </a:rPr>
              <a:t>Federated identity in SaaS applications</a:t>
            </a:r>
            <a:r>
              <a:rPr lang="en-IN" b="0" i="0" dirty="0">
                <a:solidFill>
                  <a:srgbClr val="171717"/>
                </a:solidFill>
                <a:effectLst/>
                <a:latin typeface="Segoe UI" panose="020B0502040204020203" pitchFamily="34" charset="0"/>
              </a:rPr>
              <a:t>. In this scenario independent software vendors provide a ready-to-use service for multiple clients or tenants. Each tenant authenticates using a suitable identity provider. For example, business users will use their corporate credentials, while consumers and clients of the tenant will use their social identity credentials.</a:t>
            </a:r>
          </a:p>
          <a:p>
            <a:pPr algn="l"/>
            <a:r>
              <a:rPr lang="en-IN" b="0" i="0" dirty="0">
                <a:solidFill>
                  <a:srgbClr val="171717"/>
                </a:solidFill>
                <a:effectLst/>
                <a:latin typeface="Segoe UI" panose="020B0502040204020203" pitchFamily="34" charset="0"/>
              </a:rPr>
              <a:t>This pattern might not be useful in the following situations:</a:t>
            </a:r>
          </a:p>
          <a:p>
            <a:pPr algn="l">
              <a:buFont typeface="Arial" panose="020B0604020202020204" pitchFamily="34" charset="0"/>
              <a:buChar char="•"/>
            </a:pPr>
            <a:r>
              <a:rPr lang="en-IN" b="0" i="0" dirty="0">
                <a:solidFill>
                  <a:srgbClr val="171717"/>
                </a:solidFill>
                <a:effectLst/>
                <a:latin typeface="Segoe UI" panose="020B0502040204020203" pitchFamily="34" charset="0"/>
              </a:rPr>
              <a:t>All users of the application can be authenticated by one identity provider, and there's no requirement to authenticate using any other identity provider. This is typical in business applications that use a corporate directory (accessible within the application) for authentication, by using a VPN, or (in a cloud-hosted scenario) through a virtual network connection between the on-premises directory and the application.</a:t>
            </a:r>
          </a:p>
          <a:p>
            <a:pPr algn="l">
              <a:buFont typeface="Arial" panose="020B0604020202020204" pitchFamily="34" charset="0"/>
              <a:buChar char="•"/>
            </a:pPr>
            <a:r>
              <a:rPr lang="en-IN" b="0" i="0" dirty="0">
                <a:solidFill>
                  <a:srgbClr val="171717"/>
                </a:solidFill>
                <a:effectLst/>
                <a:latin typeface="Segoe UI" panose="020B0502040204020203" pitchFamily="34" charset="0"/>
              </a:rPr>
              <a:t>The application was originally built using a different authentication mechanism, perhaps with custom user stores, or doesn't have the capability to handle the negotiation standards used by claims-based technologies. Retrofitting claims-based authentication and access control into existing applications can be complex, and probably not cost effective.</a:t>
            </a:r>
          </a:p>
          <a:p>
            <a:pPr algn="l">
              <a:buFont typeface="Arial" panose="020B0604020202020204" pitchFamily="34" charset="0"/>
              <a:buNone/>
            </a:pPr>
            <a:endParaRPr lang="en-IN"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3816764F-DB7A-4C65-8613-44743F09ED94}" type="slidenum">
              <a:rPr lang="en-IN" smtClean="0"/>
              <a:t>47</a:t>
            </a:fld>
            <a:endParaRPr lang="en-IN"/>
          </a:p>
        </p:txBody>
      </p:sp>
    </p:spTree>
    <p:extLst>
      <p:ext uri="{BB962C8B-B14F-4D97-AF65-F5344CB8AC3E}">
        <p14:creationId xmlns:p14="http://schemas.microsoft.com/office/powerpoint/2010/main" val="2660194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1" i="0" dirty="0">
                <a:solidFill>
                  <a:srgbClr val="171717"/>
                </a:solidFill>
                <a:effectLst/>
                <a:latin typeface="Segoe UI" panose="020B0502040204020203" pitchFamily="34" charset="0"/>
              </a:rPr>
              <a:t>Context and problem</a:t>
            </a:r>
          </a:p>
          <a:p>
            <a:pPr algn="l"/>
            <a:r>
              <a:rPr lang="en-IN" b="0" i="0" dirty="0">
                <a:solidFill>
                  <a:srgbClr val="171717"/>
                </a:solidFill>
                <a:effectLst/>
                <a:latin typeface="Segoe UI" panose="020B0502040204020203" pitchFamily="34" charset="0"/>
              </a:rPr>
              <a:t>Applications expose their functionality to clients by accepting and processing requests. In cloud-hosted scenarios, applications expose endpoints clients connect to, and typically include the code to handle the requests from clients. This code performs authentication and validation, some or all request processing, and is likely to accesses storage and other services on behalf of the client.</a:t>
            </a:r>
          </a:p>
          <a:p>
            <a:pPr algn="l"/>
            <a:r>
              <a:rPr lang="en-IN" b="0" i="0" dirty="0">
                <a:solidFill>
                  <a:srgbClr val="171717"/>
                </a:solidFill>
                <a:effectLst/>
                <a:latin typeface="Segoe UI" panose="020B0502040204020203" pitchFamily="34" charset="0"/>
              </a:rPr>
              <a:t>If a malicious user is able to compromise the system and gain access to the application’s hosting environment, the security mechanisms it uses such as credentials and storage keys, and the services and data it accesses, are exposed. As a result, the malicious user can gain unrestrained access to sensitive information and other services.</a:t>
            </a:r>
          </a:p>
          <a:p>
            <a:pPr algn="l"/>
            <a:endParaRPr lang="en-IN"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3816764F-DB7A-4C65-8613-44743F09ED94}" type="slidenum">
              <a:rPr lang="en-IN" smtClean="0"/>
              <a:t>49</a:t>
            </a:fld>
            <a:endParaRPr lang="en-IN"/>
          </a:p>
        </p:txBody>
      </p:sp>
    </p:spTree>
    <p:extLst>
      <p:ext uri="{BB962C8B-B14F-4D97-AF65-F5344CB8AC3E}">
        <p14:creationId xmlns:p14="http://schemas.microsoft.com/office/powerpoint/2010/main" val="226787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1" i="0" dirty="0">
                <a:solidFill>
                  <a:srgbClr val="171717"/>
                </a:solidFill>
                <a:effectLst/>
                <a:latin typeface="Segoe UI" panose="020B0502040204020203" pitchFamily="34" charset="0"/>
              </a:rPr>
              <a:t>Solution</a:t>
            </a:r>
          </a:p>
          <a:p>
            <a:pPr algn="l"/>
            <a:r>
              <a:rPr lang="en-IN" b="0" i="0" dirty="0">
                <a:solidFill>
                  <a:srgbClr val="171717"/>
                </a:solidFill>
                <a:effectLst/>
                <a:latin typeface="Segoe UI" panose="020B0502040204020203" pitchFamily="34" charset="0"/>
              </a:rPr>
              <a:t>To minimize the risk of clients gaining access to sensitive information and services, decouple hosts or tasks that expose public endpoints from the code that processes requests and accesses storage. You can achieve this by using a façade or a dedicated task that interacts with clients and then hands off the request—perhaps through a decoupled interface—to the hosts or tasks that'll handle the request. The figure provides a high-level overview of this pattern.</a:t>
            </a:r>
          </a:p>
          <a:p>
            <a:pPr algn="l"/>
            <a:r>
              <a:rPr lang="en-IN" dirty="0"/>
              <a:t>T</a:t>
            </a:r>
            <a:r>
              <a:rPr lang="en-IN" b="0" i="0" dirty="0">
                <a:solidFill>
                  <a:srgbClr val="171717"/>
                </a:solidFill>
                <a:effectLst/>
                <a:latin typeface="Segoe UI" panose="020B0502040204020203" pitchFamily="34" charset="0"/>
              </a:rPr>
              <a:t>he gatekeeper pattern can be used to simply protect storage, or it can be used as a more comprehensive façade to protect all of the functions of the application. The important factors are:</a:t>
            </a:r>
          </a:p>
          <a:p>
            <a:pPr algn="l">
              <a:buFont typeface="Arial" panose="020B0604020202020204" pitchFamily="34" charset="0"/>
              <a:buChar char="•"/>
            </a:pPr>
            <a:r>
              <a:rPr lang="en-IN" b="1" i="0" dirty="0">
                <a:solidFill>
                  <a:srgbClr val="171717"/>
                </a:solidFill>
                <a:effectLst/>
                <a:latin typeface="Segoe UI" panose="020B0502040204020203" pitchFamily="34" charset="0"/>
              </a:rPr>
              <a:t>Controlled validation</a:t>
            </a:r>
            <a:r>
              <a:rPr lang="en-IN" b="0" i="0" dirty="0">
                <a:solidFill>
                  <a:srgbClr val="171717"/>
                </a:solidFill>
                <a:effectLst/>
                <a:latin typeface="Segoe UI" panose="020B0502040204020203" pitchFamily="34" charset="0"/>
              </a:rPr>
              <a:t>. The gatekeeper validates all requests, and rejects those that don't meet validation requirements.</a:t>
            </a:r>
          </a:p>
          <a:p>
            <a:pPr algn="l">
              <a:buFont typeface="Arial" panose="020B0604020202020204" pitchFamily="34" charset="0"/>
              <a:buChar char="•"/>
            </a:pPr>
            <a:r>
              <a:rPr lang="en-IN" b="1" i="0" dirty="0">
                <a:solidFill>
                  <a:srgbClr val="171717"/>
                </a:solidFill>
                <a:effectLst/>
                <a:latin typeface="Segoe UI" panose="020B0502040204020203" pitchFamily="34" charset="0"/>
              </a:rPr>
              <a:t>Limited risk and exposure</a:t>
            </a:r>
            <a:r>
              <a:rPr lang="en-IN" b="0" i="0" dirty="0">
                <a:solidFill>
                  <a:srgbClr val="171717"/>
                </a:solidFill>
                <a:effectLst/>
                <a:latin typeface="Segoe UI" panose="020B0502040204020203" pitchFamily="34" charset="0"/>
              </a:rPr>
              <a:t>. The gatekeeper doesn't have access to the credentials or keys used by the trusted host to access storage and services. If the gatekeeper is compromised, the attacker doesn't get access to these credentials or keys.</a:t>
            </a:r>
          </a:p>
          <a:p>
            <a:pPr algn="l">
              <a:buFont typeface="Arial" panose="020B0604020202020204" pitchFamily="34" charset="0"/>
              <a:buChar char="•"/>
            </a:pPr>
            <a:r>
              <a:rPr lang="en-IN" b="1" i="0" dirty="0">
                <a:solidFill>
                  <a:srgbClr val="171717"/>
                </a:solidFill>
                <a:effectLst/>
                <a:latin typeface="Segoe UI" panose="020B0502040204020203" pitchFamily="34" charset="0"/>
              </a:rPr>
              <a:t>Appropriate security</a:t>
            </a:r>
            <a:r>
              <a:rPr lang="en-IN" b="0" i="0" dirty="0">
                <a:solidFill>
                  <a:srgbClr val="171717"/>
                </a:solidFill>
                <a:effectLst/>
                <a:latin typeface="Segoe UI" panose="020B0502040204020203" pitchFamily="34" charset="0"/>
              </a:rPr>
              <a:t>. The gatekeeper runs in a limited privilege mode, while the rest of the application runs in the full trust mode required to access storage and services. If the gatekeeper is compromised, it can't directly access the application services or data.</a:t>
            </a:r>
          </a:p>
          <a:p>
            <a:pPr algn="l"/>
            <a:r>
              <a:rPr lang="en-IN" b="0" i="0" dirty="0">
                <a:solidFill>
                  <a:srgbClr val="171717"/>
                </a:solidFill>
                <a:effectLst/>
                <a:latin typeface="Segoe UI" panose="020B0502040204020203" pitchFamily="34" charset="0"/>
              </a:rPr>
              <a:t>This pattern acts like a firewall in a typical network topography. It allows the gatekeeper to examine requests and make a decision about whether to pass the request on to the trusted host that performs the required tasks. This decision typically requires the gatekeeper to validate and sanitize the request content before passing it on to the trusted host.</a:t>
            </a:r>
          </a:p>
          <a:p>
            <a:pPr algn="l"/>
            <a:endParaRPr lang="en-IN" dirty="0"/>
          </a:p>
        </p:txBody>
      </p:sp>
      <p:sp>
        <p:nvSpPr>
          <p:cNvPr id="4" name="Slide Number Placeholder 3"/>
          <p:cNvSpPr>
            <a:spLocks noGrp="1"/>
          </p:cNvSpPr>
          <p:nvPr>
            <p:ph type="sldNum" sz="quarter" idx="5"/>
          </p:nvPr>
        </p:nvSpPr>
        <p:spPr/>
        <p:txBody>
          <a:bodyPr/>
          <a:lstStyle/>
          <a:p>
            <a:fld id="{3816764F-DB7A-4C65-8613-44743F09ED94}" type="slidenum">
              <a:rPr lang="en-IN" smtClean="0"/>
              <a:t>50</a:t>
            </a:fld>
            <a:endParaRPr lang="en-IN"/>
          </a:p>
        </p:txBody>
      </p:sp>
    </p:spTree>
    <p:extLst>
      <p:ext uri="{BB962C8B-B14F-4D97-AF65-F5344CB8AC3E}">
        <p14:creationId xmlns:p14="http://schemas.microsoft.com/office/powerpoint/2010/main" val="3449117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Put client frameworks and libraries into an external process that acts as a proxy between your application and external services</a:t>
            </a:r>
          </a:p>
          <a:p>
            <a:r>
              <a:rPr lang="en-IN" dirty="0"/>
              <a:t>Deploy the proxy on the same host environment as your application to allow control over routing, resilience, security features and to avoid any host related access restrictions</a:t>
            </a:r>
          </a:p>
          <a:p>
            <a:r>
              <a:rPr lang="en-IN" dirty="0"/>
              <a:t>Features that are offloaded to the ambassador can be managed independently of the application. You can update and modify the ambassador without disturbing the application’s legacy functionality</a:t>
            </a:r>
          </a:p>
          <a:p>
            <a:endParaRPr lang="en-IN" dirty="0"/>
          </a:p>
          <a:p>
            <a:endParaRPr lang="en-IN" dirty="0"/>
          </a:p>
          <a:p>
            <a:r>
              <a:rPr lang="en-IN" dirty="0"/>
              <a:t>Service A calling Remote Service A</a:t>
            </a:r>
          </a:p>
          <a:p>
            <a:endParaRPr lang="en-IN" dirty="0"/>
          </a:p>
          <a:p>
            <a:r>
              <a:rPr lang="en-IN" dirty="0"/>
              <a:t>Extra services:</a:t>
            </a:r>
          </a:p>
          <a:p>
            <a:pPr marL="171450" indent="-171450">
              <a:buFont typeface="Arial" panose="020B0604020202020204" pitchFamily="34" charset="0"/>
              <a:buChar char="•"/>
            </a:pPr>
            <a:r>
              <a:rPr lang="en-IN" dirty="0"/>
              <a:t>Retry – short term failures</a:t>
            </a:r>
          </a:p>
          <a:p>
            <a:pPr marL="171450" indent="-171450">
              <a:buFont typeface="Arial" panose="020B0604020202020204" pitchFamily="34" charset="0"/>
              <a:buChar char="•"/>
            </a:pPr>
            <a:r>
              <a:rPr lang="en-IN" dirty="0"/>
              <a:t>Circuit breaking – long term failures</a:t>
            </a:r>
          </a:p>
          <a:p>
            <a:pPr marL="171450" indent="-171450">
              <a:buFont typeface="Arial" panose="020B0604020202020204" pitchFamily="34" charset="0"/>
              <a:buChar char="•"/>
            </a:pPr>
            <a:r>
              <a:rPr lang="en-IN" dirty="0"/>
              <a:t>Monitoring</a:t>
            </a:r>
          </a:p>
          <a:p>
            <a:pPr marL="171450" indent="-171450">
              <a:buFont typeface="Arial" panose="020B0604020202020204" pitchFamily="34" charset="0"/>
              <a:buChar char="•"/>
            </a:pPr>
            <a:r>
              <a:rPr lang="en-IN" dirty="0"/>
              <a:t>Security</a:t>
            </a:r>
          </a:p>
          <a:p>
            <a:endParaRPr lang="en-IN" dirty="0"/>
          </a:p>
          <a:p>
            <a:r>
              <a:rPr lang="en-IN" dirty="0"/>
              <a:t>Service B calling Remote Service B</a:t>
            </a:r>
          </a:p>
          <a:p>
            <a:r>
              <a:rPr lang="en-IN" dirty="0"/>
              <a:t>Service C calling Remote Service C</a:t>
            </a:r>
          </a:p>
          <a:p>
            <a:endParaRPr lang="en-IN" dirty="0"/>
          </a:p>
          <a:p>
            <a:r>
              <a:rPr lang="en-IN" dirty="0"/>
              <a:t>DRY (don’t repeat yourself )</a:t>
            </a:r>
          </a:p>
          <a:p>
            <a:r>
              <a:rPr lang="en-IN" dirty="0"/>
              <a:t>Avoid duplications</a:t>
            </a:r>
          </a:p>
          <a:p>
            <a:endParaRPr lang="en-IN" dirty="0"/>
          </a:p>
          <a:p>
            <a:r>
              <a:rPr lang="en-IN" dirty="0"/>
              <a:t>Adding tiny changes will create a good amount of effort</a:t>
            </a:r>
          </a:p>
          <a:p>
            <a:endParaRPr lang="en-IN" dirty="0"/>
          </a:p>
          <a:p>
            <a:r>
              <a:rPr lang="en-IN" dirty="0"/>
              <a:t>Dedicate a specific container for each Service to avoid dependency</a:t>
            </a:r>
          </a:p>
        </p:txBody>
      </p:sp>
      <p:sp>
        <p:nvSpPr>
          <p:cNvPr id="4" name="Slide Number Placeholder 3"/>
          <p:cNvSpPr>
            <a:spLocks noGrp="1"/>
          </p:cNvSpPr>
          <p:nvPr>
            <p:ph type="sldNum" sz="quarter" idx="5"/>
          </p:nvPr>
        </p:nvSpPr>
        <p:spPr/>
        <p:txBody>
          <a:bodyPr/>
          <a:lstStyle/>
          <a:p>
            <a:fld id="{3816764F-DB7A-4C65-8613-44743F09ED94}" type="slidenum">
              <a:rPr lang="en-IN" smtClean="0"/>
              <a:t>14</a:t>
            </a:fld>
            <a:endParaRPr lang="en-IN"/>
          </a:p>
        </p:txBody>
      </p:sp>
    </p:spTree>
    <p:extLst>
      <p:ext uri="{BB962C8B-B14F-4D97-AF65-F5344CB8AC3E}">
        <p14:creationId xmlns:p14="http://schemas.microsoft.com/office/powerpoint/2010/main" val="1103042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1" i="0" dirty="0">
                <a:solidFill>
                  <a:srgbClr val="171717"/>
                </a:solidFill>
                <a:effectLst/>
                <a:latin typeface="Segoe UI" panose="020B0502040204020203" pitchFamily="34" charset="0"/>
              </a:rPr>
              <a:t>Issues and considerations</a:t>
            </a:r>
          </a:p>
          <a:p>
            <a:pPr algn="l"/>
            <a:r>
              <a:rPr lang="en-IN" b="0" i="0" dirty="0">
                <a:solidFill>
                  <a:srgbClr val="171717"/>
                </a:solidFill>
                <a:effectLst/>
                <a:latin typeface="Segoe UI" panose="020B0502040204020203" pitchFamily="34" charset="0"/>
              </a:rPr>
              <a:t>Consider the following points when deciding how to implement this pattern:</a:t>
            </a:r>
          </a:p>
          <a:p>
            <a:pPr algn="l">
              <a:buFont typeface="Arial" panose="020B0604020202020204" pitchFamily="34" charset="0"/>
              <a:buChar char="•"/>
            </a:pPr>
            <a:r>
              <a:rPr lang="en-IN" b="0" i="0" dirty="0">
                <a:solidFill>
                  <a:srgbClr val="171717"/>
                </a:solidFill>
                <a:effectLst/>
                <a:latin typeface="Segoe UI" panose="020B0502040204020203" pitchFamily="34" charset="0"/>
              </a:rPr>
              <a:t>Ensure that the trusted hosts the gatekeeper passes requests to expose only internal or protected endpoints, and connect only to the gatekeeper. The trusted hosts shouldn't expose any external endpoints or interfaces.</a:t>
            </a:r>
          </a:p>
          <a:p>
            <a:pPr algn="l">
              <a:buFont typeface="Arial" panose="020B0604020202020204" pitchFamily="34" charset="0"/>
              <a:buChar char="•"/>
            </a:pPr>
            <a:r>
              <a:rPr lang="en-IN" b="0" i="0" dirty="0">
                <a:solidFill>
                  <a:srgbClr val="171717"/>
                </a:solidFill>
                <a:effectLst/>
                <a:latin typeface="Segoe UI" panose="020B0502040204020203" pitchFamily="34" charset="0"/>
              </a:rPr>
              <a:t>The gatekeeper must run in a limited privilege mode. Typically this means running the gatekeeper and the trusted host in separate hosted services or virtual machines.</a:t>
            </a:r>
          </a:p>
          <a:p>
            <a:pPr algn="l">
              <a:buFont typeface="Arial" panose="020B0604020202020204" pitchFamily="34" charset="0"/>
              <a:buChar char="•"/>
            </a:pPr>
            <a:r>
              <a:rPr lang="en-IN" b="0" i="0" dirty="0">
                <a:solidFill>
                  <a:srgbClr val="171717"/>
                </a:solidFill>
                <a:effectLst/>
                <a:latin typeface="Segoe UI" panose="020B0502040204020203" pitchFamily="34" charset="0"/>
              </a:rPr>
              <a:t>The gatekeeper shouldn't perform any processing related to the application or services, or access any data. Its function is purely to validate and sanitize requests. The trusted hosts might need to perform additional validation of requests, but the core validation should be performed by the gatekeeper.</a:t>
            </a:r>
          </a:p>
          <a:p>
            <a:pPr algn="l">
              <a:buFont typeface="Arial" panose="020B0604020202020204" pitchFamily="34" charset="0"/>
              <a:buChar char="•"/>
            </a:pPr>
            <a:r>
              <a:rPr lang="en-IN" b="0" i="0" dirty="0">
                <a:solidFill>
                  <a:srgbClr val="171717"/>
                </a:solidFill>
                <a:effectLst/>
                <a:latin typeface="Segoe UI" panose="020B0502040204020203" pitchFamily="34" charset="0"/>
              </a:rPr>
              <a:t>Use a secure communication channel (HTTPS, SSL, or TLS) between the gatekeeper and the trusted hosts or tasks where this is possible. However, some hosting environments don't support HTTPS on internal endpoints.</a:t>
            </a:r>
          </a:p>
          <a:p>
            <a:pPr algn="l">
              <a:buFont typeface="Arial" panose="020B0604020202020204" pitchFamily="34" charset="0"/>
              <a:buChar char="•"/>
            </a:pPr>
            <a:r>
              <a:rPr lang="en-IN" b="0" i="0" dirty="0">
                <a:solidFill>
                  <a:srgbClr val="171717"/>
                </a:solidFill>
                <a:effectLst/>
                <a:latin typeface="Segoe UI" panose="020B0502040204020203" pitchFamily="34" charset="0"/>
              </a:rPr>
              <a:t>Adding the extra layer to the application to implement the gatekeeper pattern is likely to have some impact on performance due to the additional processing and network communication it requires.</a:t>
            </a:r>
          </a:p>
          <a:p>
            <a:pPr algn="l">
              <a:buFont typeface="Arial" panose="020B0604020202020204" pitchFamily="34" charset="0"/>
              <a:buChar char="•"/>
            </a:pPr>
            <a:r>
              <a:rPr lang="en-IN" b="0" i="0" dirty="0">
                <a:solidFill>
                  <a:srgbClr val="171717"/>
                </a:solidFill>
                <a:effectLst/>
                <a:latin typeface="Segoe UI" panose="020B0502040204020203" pitchFamily="34" charset="0"/>
              </a:rPr>
              <a:t>The gatekeeper instance could be a single point of failure. To minimize the impact of a failure, consider deploying additional instances and using an autoscaling mechanism to ensure capacity to maintain availability.</a:t>
            </a:r>
          </a:p>
          <a:p>
            <a:pPr algn="l"/>
            <a:r>
              <a:rPr lang="en-IN" b="1" i="0" dirty="0">
                <a:solidFill>
                  <a:srgbClr val="171717"/>
                </a:solidFill>
                <a:effectLst/>
                <a:latin typeface="Segoe UI" panose="020B0502040204020203" pitchFamily="34" charset="0"/>
              </a:rPr>
              <a:t>When to use this pattern</a:t>
            </a:r>
          </a:p>
          <a:p>
            <a:pPr algn="l"/>
            <a:r>
              <a:rPr lang="en-IN" b="0" i="0" dirty="0">
                <a:solidFill>
                  <a:srgbClr val="171717"/>
                </a:solidFill>
                <a:effectLst/>
                <a:latin typeface="Segoe UI" panose="020B0502040204020203" pitchFamily="34" charset="0"/>
              </a:rPr>
              <a:t>This pattern is useful for:</a:t>
            </a:r>
          </a:p>
          <a:p>
            <a:pPr algn="l">
              <a:buFont typeface="Arial" panose="020B0604020202020204" pitchFamily="34" charset="0"/>
              <a:buChar char="•"/>
            </a:pPr>
            <a:r>
              <a:rPr lang="en-IN" b="0" i="0" dirty="0">
                <a:solidFill>
                  <a:srgbClr val="171717"/>
                </a:solidFill>
                <a:effectLst/>
                <a:latin typeface="Segoe UI" panose="020B0502040204020203" pitchFamily="34" charset="0"/>
              </a:rPr>
              <a:t>Applications that handle sensitive information, expose services that must have a high degree of protection from malicious attacks, or perform mission-critical operations that shouldn't be disrupted.</a:t>
            </a:r>
          </a:p>
          <a:p>
            <a:pPr algn="l">
              <a:buFont typeface="Arial" panose="020B0604020202020204" pitchFamily="34" charset="0"/>
              <a:buChar char="•"/>
            </a:pPr>
            <a:r>
              <a:rPr lang="en-IN" b="0" i="0" dirty="0">
                <a:solidFill>
                  <a:srgbClr val="171717"/>
                </a:solidFill>
                <a:effectLst/>
                <a:latin typeface="Segoe UI" panose="020B0502040204020203" pitchFamily="34" charset="0"/>
              </a:rPr>
              <a:t>Distributed applications where it's necessary to perform request validation separately from the main tasks, or to centralize this validation to simplify maintenance and administration.</a:t>
            </a:r>
          </a:p>
          <a:p>
            <a:pPr algn="l">
              <a:buFont typeface="Arial" panose="020B0604020202020204" pitchFamily="34" charset="0"/>
              <a:buNone/>
            </a:pPr>
            <a:endParaRPr lang="en-IN"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3816764F-DB7A-4C65-8613-44743F09ED94}" type="slidenum">
              <a:rPr lang="en-IN" smtClean="0"/>
              <a:t>51</a:t>
            </a:fld>
            <a:endParaRPr lang="en-IN"/>
          </a:p>
        </p:txBody>
      </p:sp>
    </p:spTree>
    <p:extLst>
      <p:ext uri="{BB962C8B-B14F-4D97-AF65-F5344CB8AC3E}">
        <p14:creationId xmlns:p14="http://schemas.microsoft.com/office/powerpoint/2010/main" val="17219524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1" i="0" dirty="0">
                <a:solidFill>
                  <a:srgbClr val="171717"/>
                </a:solidFill>
                <a:effectLst/>
                <a:latin typeface="Segoe UI" panose="020B0502040204020203" pitchFamily="34" charset="0"/>
              </a:rPr>
              <a:t>Context and problem</a:t>
            </a:r>
          </a:p>
          <a:p>
            <a:pPr algn="l"/>
            <a:r>
              <a:rPr lang="en-IN" b="0" i="0" dirty="0">
                <a:solidFill>
                  <a:srgbClr val="171717"/>
                </a:solidFill>
                <a:effectLst/>
                <a:latin typeface="Segoe UI" panose="020B0502040204020203" pitchFamily="34" charset="0"/>
              </a:rPr>
              <a:t>To perform a single task, a client may have to make multiple calls to various backend services. An application that relies on many services to perform a task must expend resources on each request. When any new feature or service is added to the application, additional requests are needed, further increasing resource requirements and network calls. This chattiness between a client and a backend can adversely impact the performance and scale of the application. Microservice architectures have made this problem more common, as applications built around many smaller services naturally have a higher amount of cross-service calls.</a:t>
            </a:r>
          </a:p>
          <a:p>
            <a:pPr algn="l"/>
            <a:r>
              <a:rPr lang="en-IN" b="0" i="0" dirty="0">
                <a:solidFill>
                  <a:srgbClr val="171717"/>
                </a:solidFill>
                <a:effectLst/>
                <a:latin typeface="Segoe UI" panose="020B0502040204020203" pitchFamily="34" charset="0"/>
              </a:rPr>
              <a:t>In the following diagram, the client sends requests to each service (1,2,3). Each service processes the request and sends the response back to the application (4,5,6). Over a cellular network with typically high latency, using individual requests in this manner is inefficient and could result in broken connectivity or incomplete requests. While each request may be done in parallel, the application must send, wait, and process data for each request, all on separate connections, increasing the chance of failure.</a:t>
            </a:r>
          </a:p>
          <a:p>
            <a:pPr algn="l"/>
            <a:endParaRPr lang="en-IN"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3816764F-DB7A-4C65-8613-44743F09ED94}" type="slidenum">
              <a:rPr lang="en-IN" smtClean="0"/>
              <a:t>53</a:t>
            </a:fld>
            <a:endParaRPr lang="en-IN"/>
          </a:p>
        </p:txBody>
      </p:sp>
    </p:spTree>
    <p:extLst>
      <p:ext uri="{BB962C8B-B14F-4D97-AF65-F5344CB8AC3E}">
        <p14:creationId xmlns:p14="http://schemas.microsoft.com/office/powerpoint/2010/main" val="4653272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1" i="0" dirty="0">
                <a:solidFill>
                  <a:srgbClr val="171717"/>
                </a:solidFill>
                <a:effectLst/>
                <a:latin typeface="Segoe UI" panose="020B0502040204020203" pitchFamily="34" charset="0"/>
              </a:rPr>
              <a:t>Solution</a:t>
            </a:r>
          </a:p>
          <a:p>
            <a:pPr algn="l"/>
            <a:r>
              <a:rPr lang="en-IN" b="0" i="0" dirty="0">
                <a:solidFill>
                  <a:srgbClr val="171717"/>
                </a:solidFill>
                <a:effectLst/>
                <a:latin typeface="Segoe UI" panose="020B0502040204020203" pitchFamily="34" charset="0"/>
              </a:rPr>
              <a:t>Use a gateway to reduce chattiness between the client and the services. The gateway receives client requests, dispatches requests to the various backend systems, and then aggregates the results and sends them back to the requesting client.</a:t>
            </a:r>
          </a:p>
          <a:p>
            <a:pPr algn="l"/>
            <a:r>
              <a:rPr lang="en-IN" b="0" i="0" dirty="0">
                <a:solidFill>
                  <a:srgbClr val="171717"/>
                </a:solidFill>
                <a:effectLst/>
                <a:latin typeface="Segoe UI" panose="020B0502040204020203" pitchFamily="34" charset="0"/>
              </a:rPr>
              <a:t>This pattern can reduce the number of requests that the application makes to backend services, and improve application performance over high-latency networks.</a:t>
            </a:r>
          </a:p>
          <a:p>
            <a:pPr algn="l"/>
            <a:r>
              <a:rPr lang="en-IN" b="0" i="0" dirty="0">
                <a:solidFill>
                  <a:srgbClr val="171717"/>
                </a:solidFill>
                <a:effectLst/>
                <a:latin typeface="Segoe UI" panose="020B0502040204020203" pitchFamily="34" charset="0"/>
              </a:rPr>
              <a:t>In the following diagram, the application sends a request to the gateway (1). The request contains a package of additional requests. The gateway decomposes these and processes each request by sending it to the relevant service (2). Each service returns a response to the gateway (3). The gateway combines the responses from each service and sends the response to the application (4). The application makes a single request and receives only a single response from the gateway.</a:t>
            </a:r>
          </a:p>
          <a:p>
            <a:pPr algn="l"/>
            <a:endParaRPr lang="en-IN" dirty="0"/>
          </a:p>
        </p:txBody>
      </p:sp>
      <p:sp>
        <p:nvSpPr>
          <p:cNvPr id="4" name="Slide Number Placeholder 3"/>
          <p:cNvSpPr>
            <a:spLocks noGrp="1"/>
          </p:cNvSpPr>
          <p:nvPr>
            <p:ph type="sldNum" sz="quarter" idx="5"/>
          </p:nvPr>
        </p:nvSpPr>
        <p:spPr/>
        <p:txBody>
          <a:bodyPr/>
          <a:lstStyle/>
          <a:p>
            <a:fld id="{3816764F-DB7A-4C65-8613-44743F09ED94}" type="slidenum">
              <a:rPr lang="en-IN" smtClean="0"/>
              <a:t>54</a:t>
            </a:fld>
            <a:endParaRPr lang="en-IN"/>
          </a:p>
        </p:txBody>
      </p:sp>
    </p:spTree>
    <p:extLst>
      <p:ext uri="{BB962C8B-B14F-4D97-AF65-F5344CB8AC3E}">
        <p14:creationId xmlns:p14="http://schemas.microsoft.com/office/powerpoint/2010/main" val="24286761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1" i="0" dirty="0">
                <a:solidFill>
                  <a:srgbClr val="171717"/>
                </a:solidFill>
                <a:effectLst/>
                <a:latin typeface="Segoe UI" panose="020B0502040204020203" pitchFamily="34" charset="0"/>
              </a:rPr>
              <a:t>Issues and considerations</a:t>
            </a:r>
          </a:p>
          <a:p>
            <a:pPr algn="l">
              <a:buFont typeface="Arial" panose="020B0604020202020204" pitchFamily="34" charset="0"/>
              <a:buChar char="•"/>
            </a:pPr>
            <a:r>
              <a:rPr lang="en-IN" b="0" i="0" dirty="0">
                <a:solidFill>
                  <a:srgbClr val="171717"/>
                </a:solidFill>
                <a:effectLst/>
                <a:latin typeface="Segoe UI" panose="020B0502040204020203" pitchFamily="34" charset="0"/>
              </a:rPr>
              <a:t>The gateway should not introduce service coupling across the backend services.</a:t>
            </a:r>
          </a:p>
          <a:p>
            <a:pPr algn="l">
              <a:buFont typeface="Arial" panose="020B0604020202020204" pitchFamily="34" charset="0"/>
              <a:buChar char="•"/>
            </a:pPr>
            <a:r>
              <a:rPr lang="en-IN" b="0" i="0" dirty="0">
                <a:solidFill>
                  <a:srgbClr val="171717"/>
                </a:solidFill>
                <a:effectLst/>
                <a:latin typeface="Segoe UI" panose="020B0502040204020203" pitchFamily="34" charset="0"/>
              </a:rPr>
              <a:t>The gateway should be located near the backend services to reduce latency as much as possible.</a:t>
            </a:r>
          </a:p>
          <a:p>
            <a:pPr algn="l">
              <a:buFont typeface="Arial" panose="020B0604020202020204" pitchFamily="34" charset="0"/>
              <a:buChar char="•"/>
            </a:pPr>
            <a:r>
              <a:rPr lang="en-IN" b="0" i="0" dirty="0">
                <a:solidFill>
                  <a:srgbClr val="171717"/>
                </a:solidFill>
                <a:effectLst/>
                <a:latin typeface="Segoe UI" panose="020B0502040204020203" pitchFamily="34" charset="0"/>
              </a:rPr>
              <a:t>The gateway service may introduce a single point of failure. Ensure the gateway is properly designed to meet your application's availability requirements.</a:t>
            </a:r>
          </a:p>
          <a:p>
            <a:pPr algn="l">
              <a:buFont typeface="Arial" panose="020B0604020202020204" pitchFamily="34" charset="0"/>
              <a:buChar char="•"/>
            </a:pPr>
            <a:r>
              <a:rPr lang="en-IN" b="0" i="0" dirty="0">
                <a:solidFill>
                  <a:srgbClr val="171717"/>
                </a:solidFill>
                <a:effectLst/>
                <a:latin typeface="Segoe UI" panose="020B0502040204020203" pitchFamily="34" charset="0"/>
              </a:rPr>
              <a:t>The gateway may introduce a bottleneck. Ensure the gateway has adequate performance to handle load and can be scaled to meet your anticipated growth.</a:t>
            </a:r>
          </a:p>
          <a:p>
            <a:pPr algn="l">
              <a:buFont typeface="Arial" panose="020B0604020202020204" pitchFamily="34" charset="0"/>
              <a:buChar char="•"/>
            </a:pPr>
            <a:r>
              <a:rPr lang="en-IN" b="0" i="0" dirty="0">
                <a:solidFill>
                  <a:srgbClr val="171717"/>
                </a:solidFill>
                <a:effectLst/>
                <a:latin typeface="Segoe UI" panose="020B0502040204020203" pitchFamily="34" charset="0"/>
              </a:rPr>
              <a:t>Perform load testing against the gateway to ensure you don't introduce cascading failures for services.</a:t>
            </a:r>
          </a:p>
          <a:p>
            <a:pPr algn="l">
              <a:buFont typeface="Arial" panose="020B0604020202020204" pitchFamily="34" charset="0"/>
              <a:buChar char="•"/>
            </a:pPr>
            <a:r>
              <a:rPr lang="en-IN" b="0" i="0" dirty="0">
                <a:solidFill>
                  <a:srgbClr val="171717"/>
                </a:solidFill>
                <a:effectLst/>
                <a:latin typeface="Segoe UI" panose="020B0502040204020203" pitchFamily="34" charset="0"/>
              </a:rPr>
              <a:t>Implement a resilient design, using techniques such as </a:t>
            </a:r>
            <a:r>
              <a:rPr lang="en-IN" b="0" i="0" u="none" strike="noStrike" dirty="0">
                <a:solidFill>
                  <a:srgbClr val="171717"/>
                </a:solidFill>
                <a:effectLst/>
                <a:latin typeface="Segoe UI" panose="020B0502040204020203" pitchFamily="34" charset="0"/>
                <a:hlinkClick r:id="rId3"/>
              </a:rPr>
              <a:t>bulkheads</a:t>
            </a:r>
            <a:r>
              <a:rPr lang="en-IN" b="0" i="0" dirty="0">
                <a:solidFill>
                  <a:srgbClr val="171717"/>
                </a:solidFill>
                <a:effectLst/>
                <a:latin typeface="Segoe UI" panose="020B0502040204020203" pitchFamily="34" charset="0"/>
              </a:rPr>
              <a:t>, </a:t>
            </a:r>
            <a:r>
              <a:rPr lang="en-IN" b="0" i="0" u="none" strike="noStrike" dirty="0">
                <a:solidFill>
                  <a:srgbClr val="171717"/>
                </a:solidFill>
                <a:effectLst/>
                <a:latin typeface="Segoe UI" panose="020B0502040204020203" pitchFamily="34" charset="0"/>
                <a:hlinkClick r:id="rId4"/>
              </a:rPr>
              <a:t>circuit breaking</a:t>
            </a:r>
            <a:r>
              <a:rPr lang="en-IN" b="0" i="0" dirty="0">
                <a:solidFill>
                  <a:srgbClr val="171717"/>
                </a:solidFill>
                <a:effectLst/>
                <a:latin typeface="Segoe UI" panose="020B0502040204020203" pitchFamily="34" charset="0"/>
              </a:rPr>
              <a:t>, </a:t>
            </a:r>
            <a:r>
              <a:rPr lang="en-IN" b="0" i="0" u="none" strike="noStrike" dirty="0">
                <a:solidFill>
                  <a:srgbClr val="171717"/>
                </a:solidFill>
                <a:effectLst/>
                <a:latin typeface="Segoe UI" panose="020B0502040204020203" pitchFamily="34" charset="0"/>
                <a:hlinkClick r:id="rId5"/>
              </a:rPr>
              <a:t>retry</a:t>
            </a:r>
            <a:r>
              <a:rPr lang="en-IN" b="0" i="0" dirty="0">
                <a:solidFill>
                  <a:srgbClr val="171717"/>
                </a:solidFill>
                <a:effectLst/>
                <a:latin typeface="Segoe UI" panose="020B0502040204020203" pitchFamily="34" charset="0"/>
              </a:rPr>
              <a:t>, and timeouts.</a:t>
            </a:r>
          </a:p>
          <a:p>
            <a:pPr algn="l">
              <a:buFont typeface="Arial" panose="020B0604020202020204" pitchFamily="34" charset="0"/>
              <a:buChar char="•"/>
            </a:pPr>
            <a:r>
              <a:rPr lang="en-IN" b="0" i="0" dirty="0">
                <a:solidFill>
                  <a:srgbClr val="171717"/>
                </a:solidFill>
                <a:effectLst/>
                <a:latin typeface="Segoe UI" panose="020B0502040204020203" pitchFamily="34" charset="0"/>
              </a:rPr>
              <a:t>If one or more service calls takes too long, it may be acceptable to timeout and return a partial set of data. Consider how your application will handle this scenario.</a:t>
            </a:r>
          </a:p>
          <a:p>
            <a:pPr algn="l">
              <a:buFont typeface="Arial" panose="020B0604020202020204" pitchFamily="34" charset="0"/>
              <a:buChar char="•"/>
            </a:pPr>
            <a:r>
              <a:rPr lang="en-IN" b="0" i="0" dirty="0">
                <a:solidFill>
                  <a:srgbClr val="171717"/>
                </a:solidFill>
                <a:effectLst/>
                <a:latin typeface="Segoe UI" panose="020B0502040204020203" pitchFamily="34" charset="0"/>
              </a:rPr>
              <a:t>Use asynchronous I/O to ensure that a delay at the backend doesn't cause performance issues in the application.</a:t>
            </a:r>
          </a:p>
          <a:p>
            <a:pPr algn="l">
              <a:buFont typeface="Arial" panose="020B0604020202020204" pitchFamily="34" charset="0"/>
              <a:buChar char="•"/>
            </a:pPr>
            <a:r>
              <a:rPr lang="en-IN" b="0" i="0" dirty="0">
                <a:solidFill>
                  <a:srgbClr val="171717"/>
                </a:solidFill>
                <a:effectLst/>
                <a:latin typeface="Segoe UI" panose="020B0502040204020203" pitchFamily="34" charset="0"/>
              </a:rPr>
              <a:t>Implement distributed tracing using correlation IDs to track each individual call.</a:t>
            </a:r>
          </a:p>
          <a:p>
            <a:pPr algn="l">
              <a:buFont typeface="Arial" panose="020B0604020202020204" pitchFamily="34" charset="0"/>
              <a:buChar char="•"/>
            </a:pPr>
            <a:r>
              <a:rPr lang="en-IN" b="0" i="0" dirty="0">
                <a:solidFill>
                  <a:srgbClr val="171717"/>
                </a:solidFill>
                <a:effectLst/>
                <a:latin typeface="Segoe UI" panose="020B0502040204020203" pitchFamily="34" charset="0"/>
              </a:rPr>
              <a:t>Monitor request metrics and response sizes.</a:t>
            </a:r>
          </a:p>
          <a:p>
            <a:pPr algn="l">
              <a:buFont typeface="Arial" panose="020B0604020202020204" pitchFamily="34" charset="0"/>
              <a:buChar char="•"/>
            </a:pPr>
            <a:r>
              <a:rPr lang="en-IN" b="0" i="0" dirty="0">
                <a:solidFill>
                  <a:srgbClr val="171717"/>
                </a:solidFill>
                <a:effectLst/>
                <a:latin typeface="Segoe UI" panose="020B0502040204020203" pitchFamily="34" charset="0"/>
              </a:rPr>
              <a:t>Consider returning cached data as a failover strategy to handle failures.</a:t>
            </a:r>
          </a:p>
          <a:p>
            <a:pPr algn="l">
              <a:buFont typeface="Arial" panose="020B0604020202020204" pitchFamily="34" charset="0"/>
              <a:buChar char="•"/>
            </a:pPr>
            <a:r>
              <a:rPr lang="en-IN" b="0" i="0" dirty="0">
                <a:solidFill>
                  <a:srgbClr val="171717"/>
                </a:solidFill>
                <a:effectLst/>
                <a:latin typeface="Segoe UI" panose="020B0502040204020203" pitchFamily="34" charset="0"/>
              </a:rPr>
              <a:t>Instead of building aggregation into the gateway, consider placing an aggregation service behind the gateway. Request aggregation will likely have different resource requirements than other services in the gateway and may impact the gateway's routing and offloading functionality.</a:t>
            </a:r>
          </a:p>
          <a:p>
            <a:pPr algn="l">
              <a:buFont typeface="Arial" panose="020B0604020202020204" pitchFamily="34" charset="0"/>
              <a:buNone/>
            </a:pPr>
            <a:endParaRPr lang="en-IN"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3816764F-DB7A-4C65-8613-44743F09ED94}" type="slidenum">
              <a:rPr lang="en-IN" smtClean="0"/>
              <a:t>55</a:t>
            </a:fld>
            <a:endParaRPr lang="en-IN"/>
          </a:p>
        </p:txBody>
      </p:sp>
    </p:spTree>
    <p:extLst>
      <p:ext uri="{BB962C8B-B14F-4D97-AF65-F5344CB8AC3E}">
        <p14:creationId xmlns:p14="http://schemas.microsoft.com/office/powerpoint/2010/main" val="26164716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1" i="0" dirty="0">
                <a:solidFill>
                  <a:srgbClr val="171717"/>
                </a:solidFill>
                <a:effectLst/>
                <a:latin typeface="Segoe UI" panose="020B0502040204020203" pitchFamily="34" charset="0"/>
              </a:rPr>
              <a:t>Context and problem</a:t>
            </a:r>
          </a:p>
          <a:p>
            <a:pPr algn="l"/>
            <a:r>
              <a:rPr lang="en-IN" b="0" i="0" dirty="0">
                <a:solidFill>
                  <a:srgbClr val="171717"/>
                </a:solidFill>
                <a:effectLst/>
                <a:latin typeface="Segoe UI" panose="020B0502040204020203" pitchFamily="34" charset="0"/>
              </a:rPr>
              <a:t>It's a good practice, and often a business requirement, to monitor web applications and back-end services, to ensure they're available and performing correctly. However, it's more difficult to monitor services running in the cloud than it is to monitor on-premises services. For example, you don't have full control of the hosting environment, and the services typically depend on other services provided by platform vendors and others.</a:t>
            </a:r>
          </a:p>
          <a:p>
            <a:pPr algn="l"/>
            <a:r>
              <a:rPr lang="en-IN" b="0" i="0" dirty="0">
                <a:solidFill>
                  <a:srgbClr val="171717"/>
                </a:solidFill>
                <a:effectLst/>
                <a:latin typeface="Segoe UI" panose="020B0502040204020203" pitchFamily="34" charset="0"/>
              </a:rPr>
              <a:t>There are many factors that affect cloud-hosted applications such as network latency, the performance and availability of the underlying compute and storage systems, and the network bandwidth between them. The service can fail entirely or partially due to any of these factors. Therefore, you must verify at regular intervals that the service is performing correctly to ensure the required level of availability, which might be part of your service level agreement (SLA).</a:t>
            </a:r>
          </a:p>
          <a:p>
            <a:pPr algn="l"/>
            <a:endParaRPr lang="en-IN"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3816764F-DB7A-4C65-8613-44743F09ED94}" type="slidenum">
              <a:rPr lang="en-IN" smtClean="0"/>
              <a:t>57</a:t>
            </a:fld>
            <a:endParaRPr lang="en-IN"/>
          </a:p>
        </p:txBody>
      </p:sp>
    </p:spTree>
    <p:extLst>
      <p:ext uri="{BB962C8B-B14F-4D97-AF65-F5344CB8AC3E}">
        <p14:creationId xmlns:p14="http://schemas.microsoft.com/office/powerpoint/2010/main" val="33727974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1" i="0" dirty="0">
                <a:solidFill>
                  <a:srgbClr val="171717"/>
                </a:solidFill>
                <a:effectLst/>
                <a:latin typeface="Segoe UI" panose="020B0502040204020203" pitchFamily="34" charset="0"/>
              </a:rPr>
              <a:t>Solution</a:t>
            </a:r>
          </a:p>
          <a:p>
            <a:pPr algn="l"/>
            <a:r>
              <a:rPr lang="en-IN" b="0" i="0" dirty="0">
                <a:solidFill>
                  <a:srgbClr val="171717"/>
                </a:solidFill>
                <a:effectLst/>
                <a:latin typeface="Segoe UI" panose="020B0502040204020203" pitchFamily="34" charset="0"/>
              </a:rPr>
              <a:t>Implement health monitoring by sending requests to an endpoint on the application. The application should perform the necessary checks, and return an indication of its status.</a:t>
            </a:r>
          </a:p>
          <a:p>
            <a:pPr algn="l"/>
            <a:r>
              <a:rPr lang="en-IN" b="0" i="0" dirty="0">
                <a:solidFill>
                  <a:srgbClr val="171717"/>
                </a:solidFill>
                <a:effectLst/>
                <a:latin typeface="Segoe UI" panose="020B0502040204020203" pitchFamily="34" charset="0"/>
              </a:rPr>
              <a:t>A health monitoring check typically combines two factors:</a:t>
            </a:r>
          </a:p>
          <a:p>
            <a:pPr algn="l">
              <a:buFont typeface="Arial" panose="020B0604020202020204" pitchFamily="34" charset="0"/>
              <a:buChar char="•"/>
            </a:pPr>
            <a:r>
              <a:rPr lang="en-IN" b="0" i="0" dirty="0">
                <a:solidFill>
                  <a:srgbClr val="171717"/>
                </a:solidFill>
                <a:effectLst/>
                <a:latin typeface="Segoe UI" panose="020B0502040204020203" pitchFamily="34" charset="0"/>
              </a:rPr>
              <a:t>The checks (if any) performed by the application or service in response to the request to the health verification endpoint.</a:t>
            </a:r>
          </a:p>
          <a:p>
            <a:pPr algn="l">
              <a:buFont typeface="Arial" panose="020B0604020202020204" pitchFamily="34" charset="0"/>
              <a:buChar char="•"/>
            </a:pPr>
            <a:r>
              <a:rPr lang="en-IN" b="0" i="0" dirty="0">
                <a:solidFill>
                  <a:srgbClr val="171717"/>
                </a:solidFill>
                <a:effectLst/>
                <a:latin typeface="Segoe UI" panose="020B0502040204020203" pitchFamily="34" charset="0"/>
              </a:rPr>
              <a:t>Analysis of the results by the tool or framework that performs the health verification check.</a:t>
            </a:r>
          </a:p>
          <a:p>
            <a:pPr algn="l"/>
            <a:r>
              <a:rPr lang="en-IN" b="0" i="0" dirty="0">
                <a:solidFill>
                  <a:srgbClr val="171717"/>
                </a:solidFill>
                <a:effectLst/>
                <a:latin typeface="Segoe UI" panose="020B0502040204020203" pitchFamily="34" charset="0"/>
              </a:rPr>
              <a:t>The response code indicates the status of the application and, optionally, any components or services it uses. The latency or response time check is performed by the monitoring tool or framework.</a:t>
            </a:r>
          </a:p>
          <a:p>
            <a:pPr algn="l"/>
            <a:endParaRPr lang="en-IN" dirty="0"/>
          </a:p>
        </p:txBody>
      </p:sp>
      <p:sp>
        <p:nvSpPr>
          <p:cNvPr id="4" name="Slide Number Placeholder 3"/>
          <p:cNvSpPr>
            <a:spLocks noGrp="1"/>
          </p:cNvSpPr>
          <p:nvPr>
            <p:ph type="sldNum" sz="quarter" idx="5"/>
          </p:nvPr>
        </p:nvSpPr>
        <p:spPr/>
        <p:txBody>
          <a:bodyPr/>
          <a:lstStyle/>
          <a:p>
            <a:fld id="{3816764F-DB7A-4C65-8613-44743F09ED94}" type="slidenum">
              <a:rPr lang="en-IN" smtClean="0"/>
              <a:t>58</a:t>
            </a:fld>
            <a:endParaRPr lang="en-IN"/>
          </a:p>
        </p:txBody>
      </p:sp>
    </p:spTree>
    <p:extLst>
      <p:ext uri="{BB962C8B-B14F-4D97-AF65-F5344CB8AC3E}">
        <p14:creationId xmlns:p14="http://schemas.microsoft.com/office/powerpoint/2010/main" val="21580913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1" i="0" dirty="0">
                <a:solidFill>
                  <a:srgbClr val="171717"/>
                </a:solidFill>
                <a:effectLst/>
                <a:latin typeface="Segoe UI" panose="020B0502040204020203" pitchFamily="34" charset="0"/>
              </a:rPr>
              <a:t>When to use this pattern</a:t>
            </a:r>
          </a:p>
          <a:p>
            <a:pPr algn="l"/>
            <a:r>
              <a:rPr lang="en-IN" b="0" i="0" dirty="0">
                <a:solidFill>
                  <a:srgbClr val="171717"/>
                </a:solidFill>
                <a:effectLst/>
                <a:latin typeface="Segoe UI" panose="020B0502040204020203" pitchFamily="34" charset="0"/>
              </a:rPr>
              <a:t>This pattern is useful for:</a:t>
            </a:r>
          </a:p>
          <a:p>
            <a:pPr algn="l">
              <a:buFont typeface="Arial" panose="020B0604020202020204" pitchFamily="34" charset="0"/>
              <a:buChar char="•"/>
            </a:pPr>
            <a:r>
              <a:rPr lang="en-IN" b="0" i="0" dirty="0">
                <a:solidFill>
                  <a:srgbClr val="171717"/>
                </a:solidFill>
                <a:effectLst/>
                <a:latin typeface="Segoe UI" panose="020B0502040204020203" pitchFamily="34" charset="0"/>
              </a:rPr>
              <a:t>Monitoring websites and web applications to verify availability.</a:t>
            </a:r>
          </a:p>
          <a:p>
            <a:pPr algn="l">
              <a:buFont typeface="Arial" panose="020B0604020202020204" pitchFamily="34" charset="0"/>
              <a:buChar char="•"/>
            </a:pPr>
            <a:r>
              <a:rPr lang="en-IN" b="0" i="0" dirty="0">
                <a:solidFill>
                  <a:srgbClr val="171717"/>
                </a:solidFill>
                <a:effectLst/>
                <a:latin typeface="Segoe UI" panose="020B0502040204020203" pitchFamily="34" charset="0"/>
              </a:rPr>
              <a:t>Monitoring websites and web applications to check for correct operation.</a:t>
            </a:r>
          </a:p>
          <a:p>
            <a:pPr algn="l">
              <a:buFont typeface="Arial" panose="020B0604020202020204" pitchFamily="34" charset="0"/>
              <a:buChar char="•"/>
            </a:pPr>
            <a:r>
              <a:rPr lang="en-IN" b="0" i="0" dirty="0">
                <a:solidFill>
                  <a:srgbClr val="171717"/>
                </a:solidFill>
                <a:effectLst/>
                <a:latin typeface="Segoe UI" panose="020B0502040204020203" pitchFamily="34" charset="0"/>
              </a:rPr>
              <a:t>Monitoring middle-tier or shared services to detect and isolate a failure that could disrupt other applications.</a:t>
            </a:r>
          </a:p>
          <a:p>
            <a:pPr algn="l">
              <a:buFont typeface="Arial" panose="020B0604020202020204" pitchFamily="34" charset="0"/>
              <a:buChar char="•"/>
            </a:pPr>
            <a:r>
              <a:rPr lang="en-IN" b="0" i="0" dirty="0">
                <a:solidFill>
                  <a:srgbClr val="171717"/>
                </a:solidFill>
                <a:effectLst/>
                <a:latin typeface="Segoe UI" panose="020B0502040204020203" pitchFamily="34" charset="0"/>
              </a:rPr>
              <a:t>Complementing existing instrumentation in the application, such as performance counters and error handlers. Health verification checking doesn't replace the requirement for logging and auditing in the application. Instrumentation can provide valuable information for an existing framework that monitors counters and error logs to detect failures or other issues. However, it can't provide information if the application is unavailable.</a:t>
            </a:r>
          </a:p>
          <a:p>
            <a:pPr algn="l">
              <a:buFont typeface="Arial" panose="020B0604020202020204" pitchFamily="34" charset="0"/>
              <a:buNone/>
            </a:pPr>
            <a:endParaRPr lang="en-IN"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3816764F-DB7A-4C65-8613-44743F09ED94}" type="slidenum">
              <a:rPr lang="en-IN" smtClean="0"/>
              <a:t>59</a:t>
            </a:fld>
            <a:endParaRPr lang="en-IN"/>
          </a:p>
        </p:txBody>
      </p:sp>
    </p:spTree>
    <p:extLst>
      <p:ext uri="{BB962C8B-B14F-4D97-AF65-F5344CB8AC3E}">
        <p14:creationId xmlns:p14="http://schemas.microsoft.com/office/powerpoint/2010/main" val="30096987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1" i="0" dirty="0">
                <a:solidFill>
                  <a:srgbClr val="171717"/>
                </a:solidFill>
                <a:effectLst/>
                <a:latin typeface="Segoe UI" panose="020B0502040204020203" pitchFamily="34" charset="0"/>
              </a:rPr>
              <a:t>Context and problem</a:t>
            </a:r>
          </a:p>
          <a:p>
            <a:pPr algn="l"/>
            <a:r>
              <a:rPr lang="en-IN" b="0" i="0" dirty="0">
                <a:solidFill>
                  <a:srgbClr val="171717"/>
                </a:solidFill>
                <a:effectLst/>
                <a:latin typeface="Segoe UI" panose="020B0502040204020203" pitchFamily="34" charset="0"/>
              </a:rPr>
              <a:t>A data store hosted by a single server might be subject to the following limitations:</a:t>
            </a:r>
          </a:p>
          <a:p>
            <a:pPr algn="l">
              <a:buFont typeface="Arial" panose="020B0604020202020204" pitchFamily="34" charset="0"/>
              <a:buChar char="•"/>
            </a:pPr>
            <a:r>
              <a:rPr lang="en-IN" b="1" i="0" dirty="0">
                <a:solidFill>
                  <a:srgbClr val="171717"/>
                </a:solidFill>
                <a:effectLst/>
                <a:latin typeface="Segoe UI" panose="020B0502040204020203" pitchFamily="34" charset="0"/>
              </a:rPr>
              <a:t>Storage space</a:t>
            </a:r>
            <a:r>
              <a:rPr lang="en-IN" b="0" i="0" dirty="0">
                <a:solidFill>
                  <a:srgbClr val="171717"/>
                </a:solidFill>
                <a:effectLst/>
                <a:latin typeface="Segoe UI" panose="020B0502040204020203" pitchFamily="34" charset="0"/>
              </a:rPr>
              <a:t>. A data store for a large-scale cloud application is expected to contain a huge volume of data that could increase significantly over time. A server typically provides only a finite amount of disk storage, but you can replace existing disks with larger ones, or add further disks to a machine as data volumes grow. However, the system will eventually reach a limit where it isn't possible to easily increase the storage capacity on a given server.</a:t>
            </a:r>
          </a:p>
          <a:p>
            <a:pPr algn="l">
              <a:buFont typeface="Arial" panose="020B0604020202020204" pitchFamily="34" charset="0"/>
              <a:buChar char="•"/>
            </a:pPr>
            <a:r>
              <a:rPr lang="en-IN" b="1" i="0" dirty="0">
                <a:solidFill>
                  <a:srgbClr val="171717"/>
                </a:solidFill>
                <a:effectLst/>
                <a:latin typeface="Segoe UI" panose="020B0502040204020203" pitchFamily="34" charset="0"/>
              </a:rPr>
              <a:t>Computing resources</a:t>
            </a:r>
            <a:r>
              <a:rPr lang="en-IN" b="0" i="0" dirty="0">
                <a:solidFill>
                  <a:srgbClr val="171717"/>
                </a:solidFill>
                <a:effectLst/>
                <a:latin typeface="Segoe UI" panose="020B0502040204020203" pitchFamily="34" charset="0"/>
              </a:rPr>
              <a:t>. A cloud application is required to support a large number of concurrent users, each of which run queries that retrieve information from the data store. A single server hosting the data store might not be able to provide the necessary computing power to support this load, resulting in extended response times for users and frequent failures as applications attempting to store and retrieve data time out. It might be possible to add memory or upgrade processors, but the system will reach a limit when it isn't possible to increase the compute resources any further.</a:t>
            </a:r>
          </a:p>
          <a:p>
            <a:pPr algn="l">
              <a:buFont typeface="Arial" panose="020B0604020202020204" pitchFamily="34" charset="0"/>
              <a:buChar char="•"/>
            </a:pPr>
            <a:r>
              <a:rPr lang="en-IN" b="1" i="0" dirty="0">
                <a:solidFill>
                  <a:srgbClr val="171717"/>
                </a:solidFill>
                <a:effectLst/>
                <a:latin typeface="Segoe UI" panose="020B0502040204020203" pitchFamily="34" charset="0"/>
              </a:rPr>
              <a:t>Network bandwidth</a:t>
            </a:r>
            <a:r>
              <a:rPr lang="en-IN" b="0" i="0" dirty="0">
                <a:solidFill>
                  <a:srgbClr val="171717"/>
                </a:solidFill>
                <a:effectLst/>
                <a:latin typeface="Segoe UI" panose="020B0502040204020203" pitchFamily="34" charset="0"/>
              </a:rPr>
              <a:t>. Ultimately, the performance of a data store running on a single server is governed by the rate the server can receive requests and send replies. It's possible that the volume of network traffic might exceed the capacity of the network used to connect to the server, resulting in failed requests.</a:t>
            </a:r>
          </a:p>
          <a:p>
            <a:pPr algn="l">
              <a:buFont typeface="Arial" panose="020B0604020202020204" pitchFamily="34" charset="0"/>
              <a:buChar char="•"/>
            </a:pPr>
            <a:r>
              <a:rPr lang="en-IN" b="1" i="0" dirty="0">
                <a:solidFill>
                  <a:srgbClr val="171717"/>
                </a:solidFill>
                <a:effectLst/>
                <a:latin typeface="Segoe UI" panose="020B0502040204020203" pitchFamily="34" charset="0"/>
              </a:rPr>
              <a:t>Geography</a:t>
            </a:r>
            <a:r>
              <a:rPr lang="en-IN" b="0" i="0" dirty="0">
                <a:solidFill>
                  <a:srgbClr val="171717"/>
                </a:solidFill>
                <a:effectLst/>
                <a:latin typeface="Segoe UI" panose="020B0502040204020203" pitchFamily="34" charset="0"/>
              </a:rPr>
              <a:t>. It might be necessary to store data generated by specific users in the same region as those users for legal, compliance, or performance reasons, or to reduce latency of data access. If the users are dispersed across different countries or regions, it might not be possible to store the entire data for the application in a single data store.</a:t>
            </a:r>
          </a:p>
          <a:p>
            <a:pPr algn="l"/>
            <a:r>
              <a:rPr lang="en-IN" b="0" i="0" dirty="0">
                <a:solidFill>
                  <a:srgbClr val="171717"/>
                </a:solidFill>
                <a:effectLst/>
                <a:latin typeface="Segoe UI" panose="020B0502040204020203" pitchFamily="34" charset="0"/>
              </a:rPr>
              <a:t>Scaling vertically by adding more disk capacity, processing power, memory, and network connections can postpone the effects of some of these limitations, but it's likely to only be a temporary solution. A commercial cloud application capable of supporting large numbers of users and high volumes of data must be able to scale almost indefinitely, so vertical scaling isn't necessarily the best solution.</a:t>
            </a:r>
          </a:p>
          <a:p>
            <a:br>
              <a:rPr lang="en-IN" b="1" i="0" dirty="0">
                <a:solidFill>
                  <a:srgbClr val="171717"/>
                </a:solidFill>
                <a:effectLst/>
                <a:latin typeface="Segoe UI" panose="020B0502040204020203" pitchFamily="34" charset="0"/>
              </a:rPr>
            </a:br>
            <a:endParaRPr lang="en-IN"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3816764F-DB7A-4C65-8613-44743F09ED94}" type="slidenum">
              <a:rPr lang="en-IN" smtClean="0"/>
              <a:t>61</a:t>
            </a:fld>
            <a:endParaRPr lang="en-IN"/>
          </a:p>
        </p:txBody>
      </p:sp>
    </p:spTree>
    <p:extLst>
      <p:ext uri="{BB962C8B-B14F-4D97-AF65-F5344CB8AC3E}">
        <p14:creationId xmlns:p14="http://schemas.microsoft.com/office/powerpoint/2010/main" val="28032494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1" i="0" dirty="0">
                <a:solidFill>
                  <a:srgbClr val="171717"/>
                </a:solidFill>
                <a:effectLst/>
                <a:latin typeface="Segoe UI" panose="020B0502040204020203" pitchFamily="34" charset="0"/>
              </a:rPr>
              <a:t>Solution</a:t>
            </a:r>
          </a:p>
          <a:p>
            <a:pPr algn="l"/>
            <a:r>
              <a:rPr lang="en-IN" b="0" i="0" dirty="0">
                <a:solidFill>
                  <a:srgbClr val="171717"/>
                </a:solidFill>
                <a:effectLst/>
                <a:latin typeface="Segoe UI" panose="020B0502040204020203" pitchFamily="34" charset="0"/>
              </a:rPr>
              <a:t>Divide the data store into horizontal partitions or shards. Each shard has the same schema, but holds its own distinct subset of the data. A shard is a data store in its own right (it can contain the data for many entities of different types), running on a server acting as a storage node.</a:t>
            </a:r>
          </a:p>
          <a:p>
            <a:pPr algn="l"/>
            <a:r>
              <a:rPr lang="en-IN" b="0" i="0" dirty="0">
                <a:solidFill>
                  <a:srgbClr val="171717"/>
                </a:solidFill>
                <a:effectLst/>
                <a:latin typeface="Segoe UI" panose="020B0502040204020203" pitchFamily="34" charset="0"/>
              </a:rPr>
              <a:t>This pattern has the following benefits:</a:t>
            </a:r>
          </a:p>
          <a:p>
            <a:pPr algn="l">
              <a:buFont typeface="Arial" panose="020B0604020202020204" pitchFamily="34" charset="0"/>
              <a:buChar char="•"/>
            </a:pPr>
            <a:r>
              <a:rPr lang="en-IN" b="0" i="0" dirty="0">
                <a:solidFill>
                  <a:srgbClr val="171717"/>
                </a:solidFill>
                <a:effectLst/>
                <a:latin typeface="Segoe UI" panose="020B0502040204020203" pitchFamily="34" charset="0"/>
              </a:rPr>
              <a:t>You can scale the system out by adding further shards running on additional storage nodes.</a:t>
            </a:r>
          </a:p>
          <a:p>
            <a:pPr algn="l">
              <a:buFont typeface="Arial" panose="020B0604020202020204" pitchFamily="34" charset="0"/>
              <a:buChar char="•"/>
            </a:pPr>
            <a:r>
              <a:rPr lang="en-IN" b="0" i="0" dirty="0">
                <a:solidFill>
                  <a:srgbClr val="171717"/>
                </a:solidFill>
                <a:effectLst/>
                <a:latin typeface="Segoe UI" panose="020B0502040204020203" pitchFamily="34" charset="0"/>
              </a:rPr>
              <a:t>A system can use off-the-shelf hardware rather than specialized and expensive computers for each storage node.</a:t>
            </a:r>
          </a:p>
          <a:p>
            <a:pPr algn="l">
              <a:buFont typeface="Arial" panose="020B0604020202020204" pitchFamily="34" charset="0"/>
              <a:buChar char="•"/>
            </a:pPr>
            <a:r>
              <a:rPr lang="en-IN" b="0" i="0" dirty="0">
                <a:solidFill>
                  <a:srgbClr val="171717"/>
                </a:solidFill>
                <a:effectLst/>
                <a:latin typeface="Segoe UI" panose="020B0502040204020203" pitchFamily="34" charset="0"/>
              </a:rPr>
              <a:t>You can reduce contention and improve performance by balancing the workload across shards.</a:t>
            </a:r>
          </a:p>
          <a:p>
            <a:pPr algn="l">
              <a:buFont typeface="Arial" panose="020B0604020202020204" pitchFamily="34" charset="0"/>
              <a:buChar char="•"/>
            </a:pPr>
            <a:r>
              <a:rPr lang="en-IN" b="0" i="0" dirty="0">
                <a:solidFill>
                  <a:srgbClr val="171717"/>
                </a:solidFill>
                <a:effectLst/>
                <a:latin typeface="Segoe UI" panose="020B0502040204020203" pitchFamily="34" charset="0"/>
              </a:rPr>
              <a:t>In the cloud, shards can be located physically close to the users that'll access the data.</a:t>
            </a:r>
          </a:p>
          <a:p>
            <a:pPr algn="l"/>
            <a:r>
              <a:rPr lang="en-IN" b="0" i="0" dirty="0">
                <a:solidFill>
                  <a:srgbClr val="171717"/>
                </a:solidFill>
                <a:effectLst/>
                <a:latin typeface="Segoe UI" panose="020B0502040204020203" pitchFamily="34" charset="0"/>
              </a:rPr>
              <a:t>When dividing a data store up into shards, decide which data should be placed in each shard. A shard typically contains items that fall within a specified range determined by one or more attributes of the data. These attributes form the shard key (sometimes referred to as the partition key). The shard key should be static. It shouldn't be based on data that might change.</a:t>
            </a:r>
          </a:p>
          <a:p>
            <a:pPr algn="l"/>
            <a:r>
              <a:rPr lang="en-IN" b="0" i="0" dirty="0" err="1">
                <a:solidFill>
                  <a:srgbClr val="171717"/>
                </a:solidFill>
                <a:effectLst/>
                <a:latin typeface="Segoe UI" panose="020B0502040204020203" pitchFamily="34" charset="0"/>
              </a:rPr>
              <a:t>Sharding</a:t>
            </a:r>
            <a:r>
              <a:rPr lang="en-IN" b="0" i="0" dirty="0">
                <a:solidFill>
                  <a:srgbClr val="171717"/>
                </a:solidFill>
                <a:effectLst/>
                <a:latin typeface="Segoe UI" panose="020B0502040204020203" pitchFamily="34" charset="0"/>
              </a:rPr>
              <a:t> physically organizes the data. When an application stores and retrieves data, the </a:t>
            </a:r>
            <a:r>
              <a:rPr lang="en-IN" b="0" i="0" dirty="0" err="1">
                <a:solidFill>
                  <a:srgbClr val="171717"/>
                </a:solidFill>
                <a:effectLst/>
                <a:latin typeface="Segoe UI" panose="020B0502040204020203" pitchFamily="34" charset="0"/>
              </a:rPr>
              <a:t>sharding</a:t>
            </a:r>
            <a:r>
              <a:rPr lang="en-IN" b="0" i="0" dirty="0">
                <a:solidFill>
                  <a:srgbClr val="171717"/>
                </a:solidFill>
                <a:effectLst/>
                <a:latin typeface="Segoe UI" panose="020B0502040204020203" pitchFamily="34" charset="0"/>
              </a:rPr>
              <a:t> logic directs the application to the appropriate shard. This </a:t>
            </a:r>
            <a:r>
              <a:rPr lang="en-IN" b="0" i="0" dirty="0" err="1">
                <a:solidFill>
                  <a:srgbClr val="171717"/>
                </a:solidFill>
                <a:effectLst/>
                <a:latin typeface="Segoe UI" panose="020B0502040204020203" pitchFamily="34" charset="0"/>
              </a:rPr>
              <a:t>sharding</a:t>
            </a:r>
            <a:r>
              <a:rPr lang="en-IN" b="0" i="0" dirty="0">
                <a:solidFill>
                  <a:srgbClr val="171717"/>
                </a:solidFill>
                <a:effectLst/>
                <a:latin typeface="Segoe UI" panose="020B0502040204020203" pitchFamily="34" charset="0"/>
              </a:rPr>
              <a:t> logic can be implemented as part of the data access code in the application, or it could be implemented by the data storage system if it transparently supports </a:t>
            </a:r>
            <a:r>
              <a:rPr lang="en-IN" b="0" i="0" dirty="0" err="1">
                <a:solidFill>
                  <a:srgbClr val="171717"/>
                </a:solidFill>
                <a:effectLst/>
                <a:latin typeface="Segoe UI" panose="020B0502040204020203" pitchFamily="34" charset="0"/>
              </a:rPr>
              <a:t>sharding</a:t>
            </a:r>
            <a:r>
              <a:rPr lang="en-IN" b="0" i="0" dirty="0">
                <a:solidFill>
                  <a:srgbClr val="171717"/>
                </a:solidFill>
                <a:effectLst/>
                <a:latin typeface="Segoe UI" panose="020B0502040204020203" pitchFamily="34" charset="0"/>
              </a:rPr>
              <a:t>.</a:t>
            </a:r>
          </a:p>
          <a:p>
            <a:pPr algn="l"/>
            <a:r>
              <a:rPr lang="en-IN" b="0" i="0" dirty="0">
                <a:solidFill>
                  <a:srgbClr val="171717"/>
                </a:solidFill>
                <a:effectLst/>
                <a:latin typeface="Segoe UI" panose="020B0502040204020203" pitchFamily="34" charset="0"/>
              </a:rPr>
              <a:t>Abstracting the physical location of the data in the </a:t>
            </a:r>
            <a:r>
              <a:rPr lang="en-IN" b="0" i="0" dirty="0" err="1">
                <a:solidFill>
                  <a:srgbClr val="171717"/>
                </a:solidFill>
                <a:effectLst/>
                <a:latin typeface="Segoe UI" panose="020B0502040204020203" pitchFamily="34" charset="0"/>
              </a:rPr>
              <a:t>sharding</a:t>
            </a:r>
            <a:r>
              <a:rPr lang="en-IN" b="0" i="0" dirty="0">
                <a:solidFill>
                  <a:srgbClr val="171717"/>
                </a:solidFill>
                <a:effectLst/>
                <a:latin typeface="Segoe UI" panose="020B0502040204020203" pitchFamily="34" charset="0"/>
              </a:rPr>
              <a:t> logic provides a high level of control over which shards contain which data. It also enables data to migrate between shards without reworking the business logic of an application if the data in the shards need to be redistributed later (for example, if the shards become unbalanced). The </a:t>
            </a:r>
            <a:r>
              <a:rPr lang="en-IN" b="0" i="0" dirty="0" err="1">
                <a:solidFill>
                  <a:srgbClr val="171717"/>
                </a:solidFill>
                <a:effectLst/>
                <a:latin typeface="Segoe UI" panose="020B0502040204020203" pitchFamily="34" charset="0"/>
              </a:rPr>
              <a:t>tradeoff</a:t>
            </a:r>
            <a:r>
              <a:rPr lang="en-IN" b="0" i="0" dirty="0">
                <a:solidFill>
                  <a:srgbClr val="171717"/>
                </a:solidFill>
                <a:effectLst/>
                <a:latin typeface="Segoe UI" panose="020B0502040204020203" pitchFamily="34" charset="0"/>
              </a:rPr>
              <a:t> is the additional data access overhead required in determining the location of each data item as it's retrieved.</a:t>
            </a:r>
          </a:p>
          <a:p>
            <a:pPr algn="l"/>
            <a:r>
              <a:rPr lang="en-IN" b="0" i="0" dirty="0">
                <a:solidFill>
                  <a:srgbClr val="171717"/>
                </a:solidFill>
                <a:effectLst/>
                <a:latin typeface="Segoe UI" panose="020B0502040204020203" pitchFamily="34" charset="0"/>
              </a:rPr>
              <a:t>To ensure optimal performance and scalability, it's important to split the data in a way that's appropriate for the types of queries that the application performs. In many cases, it's unlikely that the </a:t>
            </a:r>
            <a:r>
              <a:rPr lang="en-IN" b="0" i="0" dirty="0" err="1">
                <a:solidFill>
                  <a:srgbClr val="171717"/>
                </a:solidFill>
                <a:effectLst/>
                <a:latin typeface="Segoe UI" panose="020B0502040204020203" pitchFamily="34" charset="0"/>
              </a:rPr>
              <a:t>sharding</a:t>
            </a:r>
            <a:r>
              <a:rPr lang="en-IN" b="0" i="0" dirty="0">
                <a:solidFill>
                  <a:srgbClr val="171717"/>
                </a:solidFill>
                <a:effectLst/>
                <a:latin typeface="Segoe UI" panose="020B0502040204020203" pitchFamily="34" charset="0"/>
              </a:rPr>
              <a:t> scheme will exactly match the requirements of every query. For example, in a multi-tenant system an application might need to retrieve tenant data using the tenant ID, but it might also need to look up this data based on some other attribute such as the tenant’s name or location. To handle these situations, implement a </a:t>
            </a:r>
            <a:r>
              <a:rPr lang="en-IN" b="0" i="0" dirty="0" err="1">
                <a:solidFill>
                  <a:srgbClr val="171717"/>
                </a:solidFill>
                <a:effectLst/>
                <a:latin typeface="Segoe UI" panose="020B0502040204020203" pitchFamily="34" charset="0"/>
              </a:rPr>
              <a:t>sharding</a:t>
            </a:r>
            <a:r>
              <a:rPr lang="en-IN" b="0" i="0" dirty="0">
                <a:solidFill>
                  <a:srgbClr val="171717"/>
                </a:solidFill>
                <a:effectLst/>
                <a:latin typeface="Segoe UI" panose="020B0502040204020203" pitchFamily="34" charset="0"/>
              </a:rPr>
              <a:t> strategy with a shard key that supports the most commonly performed queries.</a:t>
            </a:r>
          </a:p>
          <a:p>
            <a:pPr algn="l"/>
            <a:r>
              <a:rPr lang="en-IN" b="0" i="0" dirty="0">
                <a:solidFill>
                  <a:srgbClr val="171717"/>
                </a:solidFill>
                <a:effectLst/>
                <a:latin typeface="Segoe UI" panose="020B0502040204020203" pitchFamily="34" charset="0"/>
              </a:rPr>
              <a:t>If queries regularly retrieve data using a combination of attribute values, you can likely define a composite shard key by linking attributes together. Alternatively, use a pattern such as </a:t>
            </a:r>
            <a:r>
              <a:rPr lang="en-IN" b="0" i="0" u="none" strike="noStrike" dirty="0">
                <a:solidFill>
                  <a:srgbClr val="171717"/>
                </a:solidFill>
                <a:effectLst/>
                <a:latin typeface="Segoe UI" panose="020B0502040204020203" pitchFamily="34" charset="0"/>
                <a:hlinkClick r:id="rId3"/>
              </a:rPr>
              <a:t>Index Table</a:t>
            </a:r>
            <a:r>
              <a:rPr lang="en-IN" b="0" i="0" dirty="0">
                <a:solidFill>
                  <a:srgbClr val="171717"/>
                </a:solidFill>
                <a:effectLst/>
                <a:latin typeface="Segoe UI" panose="020B0502040204020203" pitchFamily="34" charset="0"/>
              </a:rPr>
              <a:t> to provide fast lookup to data based on attributes that aren't covered by the shard key.</a:t>
            </a:r>
          </a:p>
          <a:p>
            <a:pPr algn="l"/>
            <a:endParaRPr lang="en-IN" dirty="0"/>
          </a:p>
        </p:txBody>
      </p:sp>
      <p:sp>
        <p:nvSpPr>
          <p:cNvPr id="4" name="Slide Number Placeholder 3"/>
          <p:cNvSpPr>
            <a:spLocks noGrp="1"/>
          </p:cNvSpPr>
          <p:nvPr>
            <p:ph type="sldNum" sz="quarter" idx="5"/>
          </p:nvPr>
        </p:nvSpPr>
        <p:spPr/>
        <p:txBody>
          <a:bodyPr/>
          <a:lstStyle/>
          <a:p>
            <a:fld id="{3816764F-DB7A-4C65-8613-44743F09ED94}" type="slidenum">
              <a:rPr lang="en-IN" smtClean="0"/>
              <a:t>62</a:t>
            </a:fld>
            <a:endParaRPr lang="en-IN"/>
          </a:p>
        </p:txBody>
      </p:sp>
    </p:spTree>
    <p:extLst>
      <p:ext uri="{BB962C8B-B14F-4D97-AF65-F5344CB8AC3E}">
        <p14:creationId xmlns:p14="http://schemas.microsoft.com/office/powerpoint/2010/main" val="6127750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IN" b="1" i="0" dirty="0">
                <a:solidFill>
                  <a:srgbClr val="171717"/>
                </a:solidFill>
                <a:effectLst/>
                <a:latin typeface="Segoe UI" panose="020B0502040204020203" pitchFamily="34" charset="0"/>
              </a:rPr>
              <a:t>Lookup</a:t>
            </a:r>
            <a:r>
              <a:rPr lang="en-IN" b="0" i="0" dirty="0">
                <a:solidFill>
                  <a:srgbClr val="171717"/>
                </a:solidFill>
                <a:effectLst/>
                <a:latin typeface="Segoe UI" panose="020B0502040204020203" pitchFamily="34" charset="0"/>
              </a:rPr>
              <a:t>. This offers more control over the way that shards are configured and used. Using virtual shards reduces the impact when rebalancing data because new physical partitions can be added to even out the workload. The mapping between a virtual shard and the physical partitions that implement the shard can be modified without affecting application code that uses a shard key to store and retrieve data. Looking up shard locations can impose an additional overhead.</a:t>
            </a:r>
          </a:p>
          <a:p>
            <a:br>
              <a:rPr lang="en-IN" dirty="0"/>
            </a:br>
            <a:endParaRPr lang="en-IN" dirty="0"/>
          </a:p>
        </p:txBody>
      </p:sp>
      <p:sp>
        <p:nvSpPr>
          <p:cNvPr id="4" name="Slide Number Placeholder 3"/>
          <p:cNvSpPr>
            <a:spLocks noGrp="1"/>
          </p:cNvSpPr>
          <p:nvPr>
            <p:ph type="sldNum" sz="quarter" idx="5"/>
          </p:nvPr>
        </p:nvSpPr>
        <p:spPr/>
        <p:txBody>
          <a:bodyPr/>
          <a:lstStyle/>
          <a:p>
            <a:fld id="{3816764F-DB7A-4C65-8613-44743F09ED94}" type="slidenum">
              <a:rPr lang="en-IN" smtClean="0"/>
              <a:t>63</a:t>
            </a:fld>
            <a:endParaRPr lang="en-IN"/>
          </a:p>
        </p:txBody>
      </p:sp>
    </p:spTree>
    <p:extLst>
      <p:ext uri="{BB962C8B-B14F-4D97-AF65-F5344CB8AC3E}">
        <p14:creationId xmlns:p14="http://schemas.microsoft.com/office/powerpoint/2010/main" val="2332752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dirty="0"/>
              <a:t>Use when:</a:t>
            </a:r>
          </a:p>
          <a:p>
            <a:pPr lvl="0"/>
            <a:r>
              <a:rPr lang="en-IN" dirty="0"/>
              <a:t>Need to build a common set of client connectivity features for multiple languages or frameworks</a:t>
            </a:r>
            <a:endParaRPr lang="en-US" dirty="0"/>
          </a:p>
          <a:p>
            <a:pPr lvl="0"/>
            <a:r>
              <a:rPr lang="en-IN" dirty="0"/>
              <a:t>Need to offload cross-cutting client connectivity concerns to infrastructure developers or other more specialised teams</a:t>
            </a:r>
            <a:endParaRPr lang="en-US" dirty="0"/>
          </a:p>
          <a:p>
            <a:pPr lvl="0"/>
            <a:r>
              <a:rPr lang="en-IN" dirty="0"/>
              <a:t>Need to support cloud or cluster connectivity requirements in a legacy application or an application that is difficult to modify</a:t>
            </a:r>
            <a:endParaRPr lang="en-US" dirty="0"/>
          </a:p>
          <a:p>
            <a:endParaRPr lang="en-IN" dirty="0"/>
          </a:p>
          <a:p>
            <a:r>
              <a:rPr lang="en-IN" dirty="0"/>
              <a:t>Avoid When:</a:t>
            </a:r>
          </a:p>
          <a:p>
            <a:pPr lvl="0"/>
            <a:r>
              <a:rPr lang="en-IN" dirty="0"/>
              <a:t>When network request latency is critical. A proxy will introduce some overhead, although minimal, and in some cases this may affect the application. </a:t>
            </a:r>
            <a:endParaRPr lang="en-US" dirty="0"/>
          </a:p>
          <a:p>
            <a:pPr lvl="0"/>
            <a:r>
              <a:rPr lang="en-IN" dirty="0"/>
              <a:t>When client connectivity features are consumed by a single language. In that case, a better option might be a client library that is distributed to the development teams as a package. </a:t>
            </a:r>
            <a:endParaRPr lang="en-US" dirty="0"/>
          </a:p>
          <a:p>
            <a:pPr lvl="0"/>
            <a:r>
              <a:rPr lang="en-IN" dirty="0"/>
              <a:t>When connectivity features cannot be generalised and require deeper integration with the client application.</a:t>
            </a:r>
            <a:endParaRPr lang="en-US" dirty="0"/>
          </a:p>
          <a:p>
            <a:endParaRPr lang="en-IN" dirty="0"/>
          </a:p>
        </p:txBody>
      </p:sp>
      <p:sp>
        <p:nvSpPr>
          <p:cNvPr id="4" name="Slide Number Placeholder 3"/>
          <p:cNvSpPr>
            <a:spLocks noGrp="1"/>
          </p:cNvSpPr>
          <p:nvPr>
            <p:ph type="sldNum" sz="quarter" idx="5"/>
          </p:nvPr>
        </p:nvSpPr>
        <p:spPr/>
        <p:txBody>
          <a:bodyPr/>
          <a:lstStyle/>
          <a:p>
            <a:fld id="{3816764F-DB7A-4C65-8613-44743F09ED94}" type="slidenum">
              <a:rPr lang="en-IN" smtClean="0"/>
              <a:t>15</a:t>
            </a:fld>
            <a:endParaRPr lang="en-IN"/>
          </a:p>
        </p:txBody>
      </p:sp>
    </p:spTree>
    <p:extLst>
      <p:ext uri="{BB962C8B-B14F-4D97-AF65-F5344CB8AC3E}">
        <p14:creationId xmlns:p14="http://schemas.microsoft.com/office/powerpoint/2010/main" val="25229670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i="0" dirty="0">
                <a:solidFill>
                  <a:srgbClr val="171717"/>
                </a:solidFill>
                <a:effectLst/>
                <a:latin typeface="Segoe UI" panose="020B0502040204020203" pitchFamily="34" charset="0"/>
              </a:rPr>
              <a:t>Range</a:t>
            </a:r>
            <a:r>
              <a:rPr lang="en-IN" b="0" i="0" dirty="0">
                <a:solidFill>
                  <a:srgbClr val="171717"/>
                </a:solidFill>
                <a:effectLst/>
                <a:latin typeface="Segoe UI" panose="020B0502040204020203" pitchFamily="34" charset="0"/>
              </a:rPr>
              <a:t>. This is easy to implement and works well with range queries because they can often fetch multiple data items from a single shard in a single operation. This strategy offers easier data management. For example, if users in the same region are in the same shard, updates can be scheduled in each time zone based on the local load and demand pattern. However, this strategy doesn't provide optimal balancing between shards. Rebalancing shards is difficult and might not resolve the problem of uneven load if the majority of activity is for adjacent shard keys.</a:t>
            </a:r>
          </a:p>
          <a:p>
            <a:endParaRPr lang="en-IN" dirty="0"/>
          </a:p>
        </p:txBody>
      </p:sp>
      <p:sp>
        <p:nvSpPr>
          <p:cNvPr id="4" name="Slide Number Placeholder 3"/>
          <p:cNvSpPr>
            <a:spLocks noGrp="1"/>
          </p:cNvSpPr>
          <p:nvPr>
            <p:ph type="sldNum" sz="quarter" idx="5"/>
          </p:nvPr>
        </p:nvSpPr>
        <p:spPr/>
        <p:txBody>
          <a:bodyPr/>
          <a:lstStyle/>
          <a:p>
            <a:fld id="{3816764F-DB7A-4C65-8613-44743F09ED94}" type="slidenum">
              <a:rPr lang="en-IN" smtClean="0"/>
              <a:t>64</a:t>
            </a:fld>
            <a:endParaRPr lang="en-IN"/>
          </a:p>
        </p:txBody>
      </p:sp>
    </p:spTree>
    <p:extLst>
      <p:ext uri="{BB962C8B-B14F-4D97-AF65-F5344CB8AC3E}">
        <p14:creationId xmlns:p14="http://schemas.microsoft.com/office/powerpoint/2010/main" val="41141129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i="0" dirty="0">
                <a:solidFill>
                  <a:srgbClr val="171717"/>
                </a:solidFill>
                <a:effectLst/>
                <a:latin typeface="Segoe UI" panose="020B0502040204020203" pitchFamily="34" charset="0"/>
              </a:rPr>
              <a:t>Hash</a:t>
            </a:r>
            <a:r>
              <a:rPr lang="en-IN" b="0" i="0" dirty="0">
                <a:solidFill>
                  <a:srgbClr val="171717"/>
                </a:solidFill>
                <a:effectLst/>
                <a:latin typeface="Segoe UI" panose="020B0502040204020203" pitchFamily="34" charset="0"/>
              </a:rPr>
              <a:t>. This strategy offers a better chance of more even data and load distribution. Request routing can be accomplished directly by using the hash function. There's no need to maintain a map. Note that computing the hash might impose an additional overhead. Also, rebalancing shards is difficult.</a:t>
            </a:r>
          </a:p>
          <a:p>
            <a:endParaRPr lang="en-IN" dirty="0"/>
          </a:p>
        </p:txBody>
      </p:sp>
      <p:sp>
        <p:nvSpPr>
          <p:cNvPr id="4" name="Slide Number Placeholder 3"/>
          <p:cNvSpPr>
            <a:spLocks noGrp="1"/>
          </p:cNvSpPr>
          <p:nvPr>
            <p:ph type="sldNum" sz="quarter" idx="5"/>
          </p:nvPr>
        </p:nvSpPr>
        <p:spPr/>
        <p:txBody>
          <a:bodyPr/>
          <a:lstStyle/>
          <a:p>
            <a:fld id="{3816764F-DB7A-4C65-8613-44743F09ED94}" type="slidenum">
              <a:rPr lang="en-IN" smtClean="0"/>
              <a:t>65</a:t>
            </a:fld>
            <a:endParaRPr lang="en-IN"/>
          </a:p>
        </p:txBody>
      </p:sp>
    </p:spTree>
    <p:extLst>
      <p:ext uri="{BB962C8B-B14F-4D97-AF65-F5344CB8AC3E}">
        <p14:creationId xmlns:p14="http://schemas.microsoft.com/office/powerpoint/2010/main" val="18950153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IN"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3816764F-DB7A-4C65-8613-44743F09ED94}" type="slidenum">
              <a:rPr lang="en-IN" smtClean="0"/>
              <a:t>66</a:t>
            </a:fld>
            <a:endParaRPr lang="en-IN"/>
          </a:p>
        </p:txBody>
      </p:sp>
    </p:spTree>
    <p:extLst>
      <p:ext uri="{BB962C8B-B14F-4D97-AF65-F5344CB8AC3E}">
        <p14:creationId xmlns:p14="http://schemas.microsoft.com/office/powerpoint/2010/main" val="1900687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171717"/>
                </a:solidFill>
                <a:effectLst/>
                <a:latin typeface="Segoe UI" panose="020B0502040204020203" pitchFamily="34" charset="0"/>
              </a:rPr>
              <a:t>Most applications rely on other systems for some data or functionality. For example, when a legacy application is migrated to a modern system, it may still need existing legacy resources. New features must be able to call the legacy system. This is especially true of gradual migrations, where different features of a larger </a:t>
            </a:r>
            <a:r>
              <a:rPr lang="en-IN" b="0" i="0" dirty="0" err="1">
                <a:solidFill>
                  <a:srgbClr val="171717"/>
                </a:solidFill>
                <a:effectLst/>
                <a:latin typeface="Segoe UI" panose="020B0502040204020203" pitchFamily="34" charset="0"/>
              </a:rPr>
              <a:t>applicat</a:t>
            </a:r>
            <a:endParaRPr lang="en-IN" b="0" i="0" dirty="0">
              <a:solidFill>
                <a:srgbClr val="171717"/>
              </a:solidFill>
              <a:effectLst/>
              <a:latin typeface="Segoe UI" panose="020B0502040204020203" pitchFamily="34" charset="0"/>
            </a:endParaRPr>
          </a:p>
          <a:p>
            <a:pPr algn="l"/>
            <a:r>
              <a:rPr lang="en-IN" b="0" i="0" dirty="0">
                <a:solidFill>
                  <a:srgbClr val="171717"/>
                </a:solidFill>
                <a:effectLst/>
                <a:latin typeface="Segoe UI" panose="020B0502040204020203" pitchFamily="34" charset="0"/>
              </a:rPr>
              <a:t>Often these legacy systems suffer from quality issues such as convoluted data schemas or obsolete APIs. The features and technologies used in legacy systems can vary widely from more modern systems. To interoperate with the legacy system, the new application may need to support outdated infrastructure, protocols, data models, APIs, or other features that you wouldn't otherwise put into a modern application.</a:t>
            </a:r>
          </a:p>
          <a:p>
            <a:pPr algn="l"/>
            <a:r>
              <a:rPr lang="en-IN" b="0" i="0" dirty="0">
                <a:solidFill>
                  <a:srgbClr val="171717"/>
                </a:solidFill>
                <a:effectLst/>
                <a:latin typeface="Segoe UI" panose="020B0502040204020203" pitchFamily="34" charset="0"/>
              </a:rPr>
              <a:t>Maintaining access between new and legacy systems can force the new system to adhere to at least some of the legacy system's APIs or other semantics. When these legacy features have quality issues, supporting them "corrupts" what might otherwise be a cleanly designed modern application.</a:t>
            </a:r>
          </a:p>
          <a:p>
            <a:pPr algn="l"/>
            <a:r>
              <a:rPr lang="en-IN" b="0" i="0" dirty="0">
                <a:solidFill>
                  <a:srgbClr val="171717"/>
                </a:solidFill>
                <a:effectLst/>
                <a:latin typeface="Segoe UI" panose="020B0502040204020203" pitchFamily="34" charset="0"/>
              </a:rPr>
              <a:t>Similar issues can arise with any external system that your development team doesn't control, not just legacy systems.</a:t>
            </a:r>
          </a:p>
          <a:p>
            <a:r>
              <a:rPr lang="en-IN" b="0" i="0" dirty="0">
                <a:solidFill>
                  <a:srgbClr val="171717"/>
                </a:solidFill>
                <a:effectLst/>
                <a:latin typeface="Segoe UI" panose="020B0502040204020203" pitchFamily="34" charset="0"/>
              </a:rPr>
              <a:t>ion are moved to a modern system over time.</a:t>
            </a:r>
            <a:endParaRPr lang="en-IN" dirty="0"/>
          </a:p>
        </p:txBody>
      </p:sp>
      <p:sp>
        <p:nvSpPr>
          <p:cNvPr id="4" name="Slide Number Placeholder 3"/>
          <p:cNvSpPr>
            <a:spLocks noGrp="1"/>
          </p:cNvSpPr>
          <p:nvPr>
            <p:ph type="sldNum" sz="quarter" idx="5"/>
          </p:nvPr>
        </p:nvSpPr>
        <p:spPr/>
        <p:txBody>
          <a:bodyPr/>
          <a:lstStyle/>
          <a:p>
            <a:fld id="{3816764F-DB7A-4C65-8613-44743F09ED94}" type="slidenum">
              <a:rPr lang="en-IN" smtClean="0"/>
              <a:t>17</a:t>
            </a:fld>
            <a:endParaRPr lang="en-IN"/>
          </a:p>
        </p:txBody>
      </p:sp>
    </p:spTree>
    <p:extLst>
      <p:ext uri="{BB962C8B-B14F-4D97-AF65-F5344CB8AC3E}">
        <p14:creationId xmlns:p14="http://schemas.microsoft.com/office/powerpoint/2010/main" val="3714464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Put client frameworks and libraries into an external process that acts as a proxy between your application and external services</a:t>
            </a:r>
          </a:p>
          <a:p>
            <a:r>
              <a:rPr lang="en-IN" dirty="0"/>
              <a:t>Deploy the proxy on the same host environment as your application to allow control over routing, resilience, security features and to avoid any </a:t>
            </a:r>
            <a:r>
              <a:rPr lang="en-IN" dirty="0" err="1"/>
              <a:t>hostrelated</a:t>
            </a:r>
            <a:r>
              <a:rPr lang="en-IN" dirty="0"/>
              <a:t> access restrictions</a:t>
            </a:r>
          </a:p>
          <a:p>
            <a:r>
              <a:rPr lang="en-IN" dirty="0"/>
              <a:t>Features that are offloaded to the ambassador can be managed independently of the application. You can update and modify the ambassador without disturbing the application’s legacy functionality</a:t>
            </a:r>
          </a:p>
          <a:p>
            <a:endParaRPr lang="en-IN" dirty="0"/>
          </a:p>
          <a:p>
            <a:endParaRPr lang="en-IN" dirty="0"/>
          </a:p>
          <a:p>
            <a:r>
              <a:rPr lang="en-IN" dirty="0"/>
              <a:t>API Management</a:t>
            </a:r>
          </a:p>
          <a:p>
            <a:r>
              <a:rPr lang="en-IN" dirty="0"/>
              <a:t>How we used this pattern in the migration at ASB from an old technology (WCF) to a new one (</a:t>
            </a:r>
            <a:r>
              <a:rPr lang="en-IN" dirty="0" err="1"/>
              <a:t>WebAPI</a:t>
            </a:r>
            <a:r>
              <a:rPr lang="en-IN" dirty="0"/>
              <a:t> microservices)</a:t>
            </a:r>
          </a:p>
        </p:txBody>
      </p:sp>
      <p:sp>
        <p:nvSpPr>
          <p:cNvPr id="4" name="Slide Number Placeholder 3"/>
          <p:cNvSpPr>
            <a:spLocks noGrp="1"/>
          </p:cNvSpPr>
          <p:nvPr>
            <p:ph type="sldNum" sz="quarter" idx="5"/>
          </p:nvPr>
        </p:nvSpPr>
        <p:spPr/>
        <p:txBody>
          <a:bodyPr/>
          <a:lstStyle/>
          <a:p>
            <a:fld id="{3816764F-DB7A-4C65-8613-44743F09ED94}" type="slidenum">
              <a:rPr lang="en-IN" smtClean="0"/>
              <a:t>18</a:t>
            </a:fld>
            <a:endParaRPr lang="en-IN"/>
          </a:p>
        </p:txBody>
      </p:sp>
    </p:spTree>
    <p:extLst>
      <p:ext uri="{BB962C8B-B14F-4D97-AF65-F5344CB8AC3E}">
        <p14:creationId xmlns:p14="http://schemas.microsoft.com/office/powerpoint/2010/main" val="1328585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dirty="0"/>
              <a:t>Use when:</a:t>
            </a:r>
          </a:p>
          <a:p>
            <a:pPr lvl="0"/>
            <a:r>
              <a:rPr lang="en-IN" dirty="0"/>
              <a:t>Need to build a common set of client connectivity features for multiple languages or frameworks</a:t>
            </a:r>
            <a:endParaRPr lang="en-US" dirty="0"/>
          </a:p>
          <a:p>
            <a:pPr lvl="0"/>
            <a:r>
              <a:rPr lang="en-IN" dirty="0"/>
              <a:t>Need to offload cross-cutting client connectivity concerns to infrastructure developers or other more specialised teams</a:t>
            </a:r>
            <a:endParaRPr lang="en-US" dirty="0"/>
          </a:p>
          <a:p>
            <a:pPr lvl="0"/>
            <a:r>
              <a:rPr lang="en-IN" dirty="0"/>
              <a:t>Need to support cloud or cluster connectivity requirements in a legacy application or an application that is difficult to modify</a:t>
            </a:r>
            <a:endParaRPr lang="en-US" dirty="0"/>
          </a:p>
          <a:p>
            <a:endParaRPr lang="en-IN" dirty="0"/>
          </a:p>
          <a:p>
            <a:r>
              <a:rPr lang="en-IN" dirty="0"/>
              <a:t>Avoid When:</a:t>
            </a:r>
          </a:p>
          <a:p>
            <a:pPr lvl="0"/>
            <a:r>
              <a:rPr lang="en-IN" dirty="0"/>
              <a:t>When network request latency is critical. A proxy will introduce some overhead, although minimal, and in some cases this may affect the application. </a:t>
            </a:r>
            <a:endParaRPr lang="en-US" dirty="0"/>
          </a:p>
          <a:p>
            <a:pPr lvl="0"/>
            <a:r>
              <a:rPr lang="en-IN" dirty="0"/>
              <a:t>When client connectivity features are consumed by a single language. In that case, a better option might be a client library that is distributed to the development teams as a package. </a:t>
            </a:r>
            <a:endParaRPr lang="en-US" dirty="0"/>
          </a:p>
          <a:p>
            <a:pPr lvl="0"/>
            <a:r>
              <a:rPr lang="en-IN" dirty="0"/>
              <a:t>When connectivity features cannot be generalised and require deeper integration with the client application.</a:t>
            </a:r>
            <a:endParaRPr lang="en-US" dirty="0"/>
          </a:p>
          <a:p>
            <a:endParaRPr lang="en-IN" dirty="0"/>
          </a:p>
        </p:txBody>
      </p:sp>
      <p:sp>
        <p:nvSpPr>
          <p:cNvPr id="4" name="Slide Number Placeholder 3"/>
          <p:cNvSpPr>
            <a:spLocks noGrp="1"/>
          </p:cNvSpPr>
          <p:nvPr>
            <p:ph type="sldNum" sz="quarter" idx="5"/>
          </p:nvPr>
        </p:nvSpPr>
        <p:spPr/>
        <p:txBody>
          <a:bodyPr/>
          <a:lstStyle/>
          <a:p>
            <a:fld id="{3816764F-DB7A-4C65-8613-44743F09ED94}" type="slidenum">
              <a:rPr lang="en-IN" smtClean="0"/>
              <a:t>20</a:t>
            </a:fld>
            <a:endParaRPr lang="en-IN"/>
          </a:p>
        </p:txBody>
      </p:sp>
    </p:spTree>
    <p:extLst>
      <p:ext uri="{BB962C8B-B14F-4D97-AF65-F5344CB8AC3E}">
        <p14:creationId xmlns:p14="http://schemas.microsoft.com/office/powerpoint/2010/main" val="1218210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 application may initially be targeted at a desktop web UI. Typically, a backend service is developed in parallel that provides the features needed for that UI. As the application’s user base grows, a mobile application is developed that must interact with the same backend. The backend service becomes a general-purpose backend, serving the requirements of both the desktop and mobile interfaces. But the capabilities of a mobile device differ significantly from a desktop browser, in terms screen size, performance and display limitations. As a result, the requirements for a mobile application backend differ from the desktop web UI</a:t>
            </a:r>
          </a:p>
          <a:p>
            <a:endParaRPr lang="en-IN" dirty="0"/>
          </a:p>
          <a:p>
            <a:r>
              <a:rPr lang="en-IN" dirty="0"/>
              <a:t>These differences result in competing requirements for the backend. The backend requires regular and significant changes to serve both the desktop web UI and the mobile application. Often, separate interface teams work on each frontend, causing the backend to become a bottleneck in the development process. Conflicting update requirements, and the need to keep the service working for both frontends, can result in spending a lot of effort on a single deployable resource. As the development activity focuses on the backend service, a separate team may be created to manage and maintain the backend. Ultimately, this results in a disconnect between the interface and backend development teams, placing a burden on the backend team to balance the competing requirements of the different UI teams. When one interface team requires changes to the backend, those changes must be validated with other interface teams before they can be integrated into the backend</a:t>
            </a:r>
          </a:p>
          <a:p>
            <a:endParaRPr lang="en-IN" dirty="0"/>
          </a:p>
          <a:p>
            <a:endParaRPr lang="en-IN" dirty="0"/>
          </a:p>
          <a:p>
            <a:r>
              <a:rPr lang="en-IN" dirty="0"/>
              <a:t>ASB example again</a:t>
            </a:r>
          </a:p>
          <a:p>
            <a:r>
              <a:rPr lang="en-IN" dirty="0"/>
              <a:t>Frontend have different experience APIs for its specific purpose</a:t>
            </a:r>
          </a:p>
          <a:p>
            <a:endParaRPr lang="en-IN" dirty="0"/>
          </a:p>
          <a:p>
            <a:r>
              <a:rPr lang="en-IN" dirty="0"/>
              <a:t>Personalisation</a:t>
            </a:r>
          </a:p>
          <a:p>
            <a:r>
              <a:rPr lang="en-IN" dirty="0"/>
              <a:t>Balance</a:t>
            </a:r>
          </a:p>
          <a:p>
            <a:r>
              <a:rPr lang="en-IN" dirty="0"/>
              <a:t>Dashboard</a:t>
            </a:r>
          </a:p>
        </p:txBody>
      </p:sp>
      <p:sp>
        <p:nvSpPr>
          <p:cNvPr id="4" name="Slide Number Placeholder 3"/>
          <p:cNvSpPr>
            <a:spLocks noGrp="1"/>
          </p:cNvSpPr>
          <p:nvPr>
            <p:ph type="sldNum" sz="quarter" idx="5"/>
          </p:nvPr>
        </p:nvSpPr>
        <p:spPr/>
        <p:txBody>
          <a:bodyPr/>
          <a:lstStyle/>
          <a:p>
            <a:fld id="{3816764F-DB7A-4C65-8613-44743F09ED94}" type="slidenum">
              <a:rPr lang="en-IN" smtClean="0"/>
              <a:t>22</a:t>
            </a:fld>
            <a:endParaRPr lang="en-IN"/>
          </a:p>
        </p:txBody>
      </p:sp>
    </p:spTree>
    <p:extLst>
      <p:ext uri="{BB962C8B-B14F-4D97-AF65-F5344CB8AC3E}">
        <p14:creationId xmlns:p14="http://schemas.microsoft.com/office/powerpoint/2010/main" val="2453213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Put client frameworks and libraries into an external process that acts as a proxy between your application and external services</a:t>
            </a:r>
          </a:p>
          <a:p>
            <a:r>
              <a:rPr lang="en-IN" dirty="0"/>
              <a:t>Deploy the proxy on the same host environment as your application to allow control over routing, resilience, security features and to avoid any </a:t>
            </a:r>
            <a:r>
              <a:rPr lang="en-IN" dirty="0" err="1"/>
              <a:t>hostrelated</a:t>
            </a:r>
            <a:r>
              <a:rPr lang="en-IN" dirty="0"/>
              <a:t> access restrictions</a:t>
            </a:r>
          </a:p>
          <a:p>
            <a:r>
              <a:rPr lang="en-IN" dirty="0"/>
              <a:t>Features that are offloaded to the ambassador can be managed independently of the application. You can update and modify the ambassador without disturbing the application’s legacy functionality</a:t>
            </a:r>
          </a:p>
          <a:p>
            <a:endParaRPr lang="en-IN" dirty="0"/>
          </a:p>
        </p:txBody>
      </p:sp>
      <p:sp>
        <p:nvSpPr>
          <p:cNvPr id="4" name="Slide Number Placeholder 3"/>
          <p:cNvSpPr>
            <a:spLocks noGrp="1"/>
          </p:cNvSpPr>
          <p:nvPr>
            <p:ph type="sldNum" sz="quarter" idx="5"/>
          </p:nvPr>
        </p:nvSpPr>
        <p:spPr/>
        <p:txBody>
          <a:bodyPr/>
          <a:lstStyle/>
          <a:p>
            <a:fld id="{3816764F-DB7A-4C65-8613-44743F09ED94}" type="slidenum">
              <a:rPr lang="en-IN" smtClean="0"/>
              <a:t>23</a:t>
            </a:fld>
            <a:endParaRPr lang="en-IN"/>
          </a:p>
        </p:txBody>
      </p:sp>
    </p:spTree>
    <p:extLst>
      <p:ext uri="{BB962C8B-B14F-4D97-AF65-F5344CB8AC3E}">
        <p14:creationId xmlns:p14="http://schemas.microsoft.com/office/powerpoint/2010/main" val="3659354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3.xml"/><Relationship Id="rId7"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6.emf"/></Relationships>
</file>

<file path=ppt/slideLayouts/_rels/slideLayout2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image" Target="../media/image6.emf"/><Relationship Id="rId4" Type="http://schemas.openxmlformats.org/officeDocument/2006/relationships/tags" Target="../tags/tag10.xml"/><Relationship Id="rId9" Type="http://schemas.openxmlformats.org/officeDocument/2006/relationships/oleObject" Target="../embeddings/oleObject2.bin"/></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6.xml"/><Relationship Id="rId7"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9" Type="http://schemas.openxmlformats.org/officeDocument/2006/relationships/image" Target="../media/image6.emf"/></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22.xml"/><Relationship Id="rId7"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media/image6.emf"/></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jpe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304800" y="3352800"/>
            <a:ext cx="11582400"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72114">
              <a:defRPr/>
            </a:pPr>
            <a:endParaRPr lang="en-US" sz="2400">
              <a:solidFill>
                <a:prstClr val="white"/>
              </a:solidFill>
            </a:endParaRPr>
          </a:p>
        </p:txBody>
      </p:sp>
      <p:sp>
        <p:nvSpPr>
          <p:cNvPr id="2" name="Title 1"/>
          <p:cNvSpPr>
            <a:spLocks noGrp="1"/>
          </p:cNvSpPr>
          <p:nvPr>
            <p:ph type="ctrTitle"/>
          </p:nvPr>
        </p:nvSpPr>
        <p:spPr>
          <a:xfrm>
            <a:off x="1016000" y="980729"/>
            <a:ext cx="10363200" cy="1470025"/>
          </a:xfrm>
        </p:spPr>
        <p:txBody>
          <a:bodyPr/>
          <a:lstStyle>
            <a:lvl1pPr algn="ctr">
              <a:defRPr sz="3600">
                <a:solidFill>
                  <a:schemeClr val="bg1"/>
                </a:solidFill>
                <a:latin typeface="Segoe UI Light" pitchFamily="34" charset="0"/>
                <a:cs typeface="Arial"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5135894" y="4782481"/>
            <a:ext cx="5472608" cy="533400"/>
          </a:xfrm>
        </p:spPr>
        <p:txBody>
          <a:bodyPr anchor="ctr"/>
          <a:lstStyle>
            <a:lvl1pPr marL="0" indent="0" algn="l">
              <a:buNone/>
              <a:defRPr sz="2000">
                <a:solidFill>
                  <a:schemeClr val="tx1">
                    <a:lumMod val="85000"/>
                    <a:lumOff val="15000"/>
                  </a:schemeClr>
                </a:solidFill>
                <a:latin typeface="Segoe UI" pitchFamily="34" charset="0"/>
                <a:ea typeface="Segoe UI" pitchFamily="34" charset="0"/>
                <a:cs typeface="Segoe UI" pitchFamily="34" charset="0"/>
              </a:defRPr>
            </a:lvl1pPr>
            <a:lvl2pPr marL="457112" indent="0" algn="ctr">
              <a:buNone/>
              <a:defRPr>
                <a:solidFill>
                  <a:schemeClr val="tx1">
                    <a:tint val="75000"/>
                  </a:schemeClr>
                </a:solidFill>
              </a:defRPr>
            </a:lvl2pPr>
            <a:lvl3pPr marL="914225" indent="0" algn="ctr">
              <a:buNone/>
              <a:defRPr>
                <a:solidFill>
                  <a:schemeClr val="tx1">
                    <a:tint val="75000"/>
                  </a:schemeClr>
                </a:solidFill>
              </a:defRPr>
            </a:lvl3pPr>
            <a:lvl4pPr marL="1371337" indent="0" algn="ctr">
              <a:buNone/>
              <a:defRPr>
                <a:solidFill>
                  <a:schemeClr val="tx1">
                    <a:tint val="75000"/>
                  </a:schemeClr>
                </a:solidFill>
              </a:defRPr>
            </a:lvl4pPr>
            <a:lvl5pPr marL="1828449" indent="0" algn="ctr">
              <a:buNone/>
              <a:defRPr>
                <a:solidFill>
                  <a:schemeClr val="tx1">
                    <a:tint val="75000"/>
                  </a:schemeClr>
                </a:solidFill>
              </a:defRPr>
            </a:lvl5pPr>
            <a:lvl6pPr marL="2285561" indent="0" algn="ctr">
              <a:buNone/>
              <a:defRPr>
                <a:solidFill>
                  <a:schemeClr val="tx1">
                    <a:tint val="75000"/>
                  </a:schemeClr>
                </a:solidFill>
              </a:defRPr>
            </a:lvl6pPr>
            <a:lvl7pPr marL="2742674" indent="0" algn="ctr">
              <a:buNone/>
              <a:defRPr>
                <a:solidFill>
                  <a:schemeClr val="tx1">
                    <a:tint val="75000"/>
                  </a:schemeClr>
                </a:solidFill>
              </a:defRPr>
            </a:lvl7pPr>
            <a:lvl8pPr marL="3199785" indent="0" algn="ctr">
              <a:buNone/>
              <a:defRPr>
                <a:solidFill>
                  <a:schemeClr val="tx1">
                    <a:tint val="75000"/>
                  </a:schemeClr>
                </a:solidFill>
              </a:defRPr>
            </a:lvl8pPr>
            <a:lvl9pPr marL="3656897" indent="0" algn="ctr">
              <a:buNone/>
              <a:defRPr>
                <a:solidFill>
                  <a:schemeClr val="tx1">
                    <a:tint val="75000"/>
                  </a:schemeClr>
                </a:solidFill>
              </a:defRPr>
            </a:lvl9pPr>
          </a:lstStyle>
          <a:p>
            <a:r>
              <a:rPr lang="en-US"/>
              <a:t>Click to edit Master subtitle style</a:t>
            </a:r>
            <a:endParaRPr lang="en-US" dirty="0"/>
          </a:p>
        </p:txBody>
      </p:sp>
      <p:cxnSp>
        <p:nvCxnSpPr>
          <p:cNvPr id="14" name="Straight Connector 13"/>
          <p:cNvCxnSpPr/>
          <p:nvPr/>
        </p:nvCxnSpPr>
        <p:spPr>
          <a:xfrm>
            <a:off x="5039883" y="3717033"/>
            <a:ext cx="0" cy="266429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7895376"/>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p>
        </p:txBody>
      </p:sp>
      <p:sp>
        <p:nvSpPr>
          <p:cNvPr id="3" name="Vertical Text Placeholder 2"/>
          <p:cNvSpPr>
            <a:spLocks noGrp="1"/>
          </p:cNvSpPr>
          <p:nvPr>
            <p:ph type="body" orient="vert" idx="1"/>
          </p:nvPr>
        </p:nvSpPr>
        <p:spPr>
          <a:xfrm>
            <a:off x="4470400" y="1066800"/>
            <a:ext cx="71120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59B8DC7-4F8C-4701-9734-DAD6EEC8ACFC}" type="datetimeFigureOut">
              <a:rPr lang="en-IN" smtClean="0"/>
              <a:t>07-06-2021</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80F9998C-91AD-447C-9956-B7625B6DF7A8}" type="slidenum">
              <a:rPr lang="en-IN" smtClean="0"/>
              <a:t>‹#›</a:t>
            </a:fld>
            <a:endParaRPr lang="en-IN"/>
          </a:p>
        </p:txBody>
      </p:sp>
    </p:spTree>
    <p:extLst>
      <p:ext uri="{BB962C8B-B14F-4D97-AF65-F5344CB8AC3E}">
        <p14:creationId xmlns:p14="http://schemas.microsoft.com/office/powerpoint/2010/main" val="1947932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49"/>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400"/>
            </a:lvl1pPr>
            <a:lvl2pPr marL="457112" indent="0">
              <a:buNone/>
              <a:defRPr sz="1200"/>
            </a:lvl2pPr>
            <a:lvl3pPr marL="914225" indent="0">
              <a:buNone/>
              <a:defRPr sz="1000"/>
            </a:lvl3pPr>
            <a:lvl4pPr marL="1371337" indent="0">
              <a:buNone/>
              <a:defRPr sz="900"/>
            </a:lvl4pPr>
            <a:lvl5pPr marL="1828449" indent="0">
              <a:buNone/>
              <a:defRPr sz="900"/>
            </a:lvl5pPr>
            <a:lvl6pPr marL="2285561" indent="0">
              <a:buNone/>
              <a:defRPr sz="900"/>
            </a:lvl6pPr>
            <a:lvl7pPr marL="2742674" indent="0">
              <a:buNone/>
              <a:defRPr sz="900"/>
            </a:lvl7pPr>
            <a:lvl8pPr marL="3199785" indent="0">
              <a:buNone/>
              <a:defRPr sz="900"/>
            </a:lvl8pPr>
            <a:lvl9pPr marL="3656897"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59B8DC7-4F8C-4701-9734-DAD6EEC8ACFC}" type="datetimeFigureOut">
              <a:rPr lang="en-IN" smtClean="0"/>
              <a:t>07-06-2021</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
        <p:nvSpPr>
          <p:cNvPr id="7" name="Slide Number Placeholder 5"/>
          <p:cNvSpPr>
            <a:spLocks noGrp="1"/>
          </p:cNvSpPr>
          <p:nvPr>
            <p:ph type="sldNum" sz="quarter" idx="12"/>
          </p:nvPr>
        </p:nvSpPr>
        <p:spPr/>
        <p:txBody>
          <a:bodyPr/>
          <a:lstStyle>
            <a:lvl1pPr>
              <a:defRPr/>
            </a:lvl1pPr>
          </a:lstStyle>
          <a:p>
            <a:fld id="{80F9998C-91AD-447C-9956-B7625B6DF7A8}" type="slidenum">
              <a:rPr lang="en-IN" smtClean="0"/>
              <a:t>‹#›</a:t>
            </a:fld>
            <a:endParaRPr lang="en-IN"/>
          </a:p>
        </p:txBody>
      </p:sp>
    </p:spTree>
    <p:extLst>
      <p:ext uri="{BB962C8B-B14F-4D97-AF65-F5344CB8AC3E}">
        <p14:creationId xmlns:p14="http://schemas.microsoft.com/office/powerpoint/2010/main" val="363929105"/>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8" y="612776"/>
            <a:ext cx="7315200" cy="4114800"/>
          </a:xfrm>
        </p:spPr>
        <p:txBody>
          <a:bodyPr rtlCol="0">
            <a:normAutofit/>
          </a:bodyPr>
          <a:lstStyle>
            <a:lvl1pPr marL="0" indent="0">
              <a:buNone/>
              <a:defRPr sz="3200"/>
            </a:lvl1pPr>
            <a:lvl2pPr marL="457112" indent="0">
              <a:buNone/>
              <a:defRPr sz="2800"/>
            </a:lvl2pPr>
            <a:lvl3pPr marL="914225" indent="0">
              <a:buNone/>
              <a:defRPr sz="2400"/>
            </a:lvl3pPr>
            <a:lvl4pPr marL="1371337" indent="0">
              <a:buNone/>
              <a:defRPr sz="2000"/>
            </a:lvl4pPr>
            <a:lvl5pPr marL="1828449" indent="0">
              <a:buNone/>
              <a:defRPr sz="2000"/>
            </a:lvl5pPr>
            <a:lvl6pPr marL="2285561" indent="0">
              <a:buNone/>
              <a:defRPr sz="2000"/>
            </a:lvl6pPr>
            <a:lvl7pPr marL="2742674" indent="0">
              <a:buNone/>
              <a:defRPr sz="2000"/>
            </a:lvl7pPr>
            <a:lvl8pPr marL="3199785" indent="0">
              <a:buNone/>
              <a:defRPr sz="2000"/>
            </a:lvl8pPr>
            <a:lvl9pPr marL="3656897"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8" y="5367338"/>
            <a:ext cx="7315200" cy="804863"/>
          </a:xfrm>
        </p:spPr>
        <p:txBody>
          <a:bodyPr/>
          <a:lstStyle>
            <a:lvl1pPr marL="0" indent="0">
              <a:buNone/>
              <a:defRPr sz="1400"/>
            </a:lvl1pPr>
            <a:lvl2pPr marL="457112" indent="0">
              <a:buNone/>
              <a:defRPr sz="1200"/>
            </a:lvl2pPr>
            <a:lvl3pPr marL="914225" indent="0">
              <a:buNone/>
              <a:defRPr sz="1000"/>
            </a:lvl3pPr>
            <a:lvl4pPr marL="1371337" indent="0">
              <a:buNone/>
              <a:defRPr sz="900"/>
            </a:lvl4pPr>
            <a:lvl5pPr marL="1828449" indent="0">
              <a:buNone/>
              <a:defRPr sz="900"/>
            </a:lvl5pPr>
            <a:lvl6pPr marL="2285561" indent="0">
              <a:buNone/>
              <a:defRPr sz="900"/>
            </a:lvl6pPr>
            <a:lvl7pPr marL="2742674" indent="0">
              <a:buNone/>
              <a:defRPr sz="900"/>
            </a:lvl7pPr>
            <a:lvl8pPr marL="3199785" indent="0">
              <a:buNone/>
              <a:defRPr sz="900"/>
            </a:lvl8pPr>
            <a:lvl9pPr marL="3656897"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59B8DC7-4F8C-4701-9734-DAD6EEC8ACFC}" type="datetimeFigureOut">
              <a:rPr lang="en-IN" smtClean="0"/>
              <a:t>07-06-2021</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
        <p:nvSpPr>
          <p:cNvPr id="7" name="Slide Number Placeholder 5"/>
          <p:cNvSpPr>
            <a:spLocks noGrp="1"/>
          </p:cNvSpPr>
          <p:nvPr>
            <p:ph type="sldNum" sz="quarter" idx="12"/>
          </p:nvPr>
        </p:nvSpPr>
        <p:spPr/>
        <p:txBody>
          <a:bodyPr/>
          <a:lstStyle>
            <a:lvl1pPr>
              <a:defRPr/>
            </a:lvl1pPr>
          </a:lstStyle>
          <a:p>
            <a:fld id="{80F9998C-91AD-447C-9956-B7625B6DF7A8}" type="slidenum">
              <a:rPr lang="en-IN" smtClean="0"/>
              <a:t>‹#›</a:t>
            </a:fld>
            <a:endParaRPr lang="en-IN"/>
          </a:p>
        </p:txBody>
      </p:sp>
    </p:spTree>
    <p:extLst>
      <p:ext uri="{BB962C8B-B14F-4D97-AF65-F5344CB8AC3E}">
        <p14:creationId xmlns:p14="http://schemas.microsoft.com/office/powerpoint/2010/main" val="3572276545"/>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59B8DC7-4F8C-4701-9734-DAD6EEC8ACFC}" type="datetimeFigureOut">
              <a:rPr lang="en-IN" smtClean="0"/>
              <a:t>07-06-2021</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80F9998C-91AD-447C-9956-B7625B6DF7A8}" type="slidenum">
              <a:rPr lang="en-IN" smtClean="0"/>
              <a:t>‹#›</a:t>
            </a:fld>
            <a:endParaRPr lang="en-IN"/>
          </a:p>
        </p:txBody>
      </p:sp>
    </p:spTree>
    <p:extLst>
      <p:ext uri="{BB962C8B-B14F-4D97-AF65-F5344CB8AC3E}">
        <p14:creationId xmlns:p14="http://schemas.microsoft.com/office/powerpoint/2010/main" val="3559994745"/>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defTabSz="767965" rtl="0" eaLnBrk="1" latinLnBrk="0" hangingPunct="1">
              <a:lnSpc>
                <a:spcPct val="90000"/>
              </a:lnSpc>
              <a:spcBef>
                <a:spcPct val="0"/>
              </a:spcBef>
              <a:buNone/>
              <a:defRPr lang="en-US" sz="4400" b="0" kern="1200" cap="none" spc="-84" baseline="0" dirty="0">
                <a:ln w="3175">
                  <a:noFill/>
                </a:ln>
                <a:gradFill>
                  <a:gsLst>
                    <a:gs pos="1250">
                      <a:schemeClr val="tx2"/>
                    </a:gs>
                    <a:gs pos="100000">
                      <a:schemeClr val="tx2"/>
                    </a:gs>
                  </a:gsLst>
                  <a:lin ang="5400000" scaled="0"/>
                </a:gradFill>
                <a:effectLst/>
                <a:latin typeface="+mj-lt"/>
                <a:ea typeface="+mn-ea"/>
                <a:cs typeface="Arial" charset="0"/>
              </a:defRPr>
            </a:lvl1pPr>
          </a:lstStyle>
          <a:p>
            <a:r>
              <a:rPr lang="en-US" dirty="0"/>
              <a:t>Click to edit master title style</a:t>
            </a:r>
          </a:p>
        </p:txBody>
      </p:sp>
    </p:spTree>
    <p:extLst>
      <p:ext uri="{BB962C8B-B14F-4D97-AF65-F5344CB8AC3E}">
        <p14:creationId xmlns:p14="http://schemas.microsoft.com/office/powerpoint/2010/main" val="28909211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2389" y="436566"/>
            <a:ext cx="11401219" cy="450123"/>
          </a:xfrm>
          <a:prstGeom prst="rect">
            <a:avLst/>
          </a:prstGeo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422389" y="1198567"/>
            <a:ext cx="11401219" cy="133780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p:cNvPicPr>
            <a:picLocks noChangeAspect="1"/>
          </p:cNvPicPr>
          <p:nvPr/>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2" y="6344945"/>
            <a:ext cx="1371957" cy="436856"/>
          </a:xfrm>
          <a:prstGeom prst="rect">
            <a:avLst/>
          </a:prstGeom>
        </p:spPr>
      </p:pic>
    </p:spTree>
    <p:extLst>
      <p:ext uri="{BB962C8B-B14F-4D97-AF65-F5344CB8AC3E}">
        <p14:creationId xmlns:p14="http://schemas.microsoft.com/office/powerpoint/2010/main" val="147944370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20836" y="1447801"/>
            <a:ext cx="5396366" cy="2677656"/>
          </a:xfrm>
        </p:spPr>
        <p:txBody>
          <a:bodyPr>
            <a:spAutoFit/>
          </a:bodyPr>
          <a:lstStyle>
            <a:lvl1pPr marL="292044" indent="-292044">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600" indent="-228556">
              <a:defRPr sz="2000"/>
            </a:lvl2pPr>
            <a:lvl3pPr marL="685668" indent="-165068">
              <a:tabLst/>
              <a:defRPr sz="2000"/>
            </a:lvl3pPr>
            <a:lvl4pPr marL="863435" indent="-177766">
              <a:defRPr/>
            </a:lvl4pPr>
            <a:lvl5pPr marL="1028502" indent="-16506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79562" y="1447802"/>
            <a:ext cx="5396366" cy="2855141"/>
          </a:xfrm>
        </p:spPr>
        <p:txBody>
          <a:bodyPr>
            <a:spAutoFit/>
          </a:bodyPr>
          <a:lstStyle>
            <a:lvl1pPr marL="339660" indent="-339660">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4879" indent="-342834">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435" indent="-342834">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502" indent="-342834">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268" indent="-342834">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044" marR="0" lvl="0" indent="-292044" algn="l" defTabSz="91418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Click to edit Master text styles</a:t>
            </a:r>
          </a:p>
          <a:p>
            <a:pPr marL="292044" marR="0" lvl="1" indent="-292044" algn="l" defTabSz="91418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Second level</a:t>
            </a:r>
          </a:p>
          <a:p>
            <a:pPr marL="292044" marR="0" lvl="2" indent="-292044" algn="l" defTabSz="91418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Third level</a:t>
            </a:r>
          </a:p>
          <a:p>
            <a:pPr marL="292044" marR="0" lvl="3" indent="-292044" algn="l" defTabSz="91418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Fourth level</a:t>
            </a:r>
          </a:p>
          <a:p>
            <a:pPr marL="292044" marR="0" lvl="4" indent="-292044" algn="l" defTabSz="91418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Fifth level</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80F9998C-91AD-447C-9956-B7625B6DF7A8}" type="slidenum">
              <a:rPr lang="en-IN" smtClean="0"/>
              <a:t>‹#›</a:t>
            </a:fld>
            <a:endParaRPr lang="en-IN"/>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82916" y="6021143"/>
            <a:ext cx="1763728" cy="813816"/>
          </a:xfrm>
          <a:prstGeom prst="rect">
            <a:avLst/>
          </a:prstGeom>
        </p:spPr>
      </p:pic>
    </p:spTree>
    <p:extLst>
      <p:ext uri="{BB962C8B-B14F-4D97-AF65-F5344CB8AC3E}">
        <p14:creationId xmlns:p14="http://schemas.microsoft.com/office/powerpoint/2010/main" val="83038059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8"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799"/>
            <a:ext cx="11151918" cy="2043636"/>
          </a:xfrm>
          <a:prstGeom prst="rect">
            <a:avLst/>
          </a:prstGeom>
        </p:spPr>
        <p:txBody>
          <a:bodyPr/>
          <a:lstStyle>
            <a:lvl1pPr marL="284109" indent="-284109">
              <a:buFont typeface="Wingdings" pitchFamily="2" charset="2"/>
              <a:buChar char=""/>
              <a:defRPr sz="4000"/>
            </a:lvl1pPr>
            <a:lvl2pPr marL="517426" indent="-233318">
              <a:buFont typeface="Wingdings" pitchFamily="2" charset="2"/>
              <a:buChar char=""/>
              <a:defRPr>
                <a:latin typeface="+mn-lt"/>
              </a:defRPr>
            </a:lvl2pPr>
            <a:lvl3pPr marL="741221" indent="-223795">
              <a:buFont typeface="Wingdings" pitchFamily="2" charset="2"/>
              <a:buChar char=""/>
              <a:tabLst/>
              <a:defRPr>
                <a:latin typeface="+mn-lt"/>
              </a:defRPr>
            </a:lvl3pPr>
            <a:lvl4pPr marL="914225" indent="-173004">
              <a:buFont typeface="Wingdings" pitchFamily="2" charset="2"/>
              <a:buChar char=""/>
              <a:defRPr>
                <a:latin typeface="+mn-lt"/>
              </a:defRPr>
            </a:lvl4pPr>
            <a:lvl5pPr marL="1087229" indent="-173004">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80F9998C-91AD-447C-9956-B7625B6DF7A8}" type="slidenum">
              <a:rPr lang="en-IN" smtClean="0"/>
              <a:t>‹#›</a:t>
            </a:fld>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0828" y="6100347"/>
            <a:ext cx="2165148" cy="749808"/>
          </a:xfrm>
          <a:prstGeom prst="rect">
            <a:avLst/>
          </a:prstGeo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24304"/>
          <a:stretch/>
        </p:blipFill>
        <p:spPr bwMode="black">
          <a:xfrm>
            <a:off x="10305783" y="6142288"/>
            <a:ext cx="1600254" cy="548640"/>
          </a:xfrm>
          <a:prstGeom prst="rect">
            <a:avLst/>
          </a:prstGeom>
        </p:spPr>
      </p:pic>
    </p:spTree>
    <p:extLst>
      <p:ext uri="{BB962C8B-B14F-4D97-AF65-F5344CB8AC3E}">
        <p14:creationId xmlns:p14="http://schemas.microsoft.com/office/powerpoint/2010/main" val="39817748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1" y="2980724"/>
            <a:ext cx="6274975" cy="896552"/>
          </a:xfrm>
        </p:spPr>
        <p:txBody>
          <a:bodyPr vert="horz" wrap="square" lIns="182880" tIns="146304" rIns="182880" bIns="146304" rtlCol="0" anchor="ctr">
            <a:noAutofit/>
          </a:bodyPr>
          <a:lstStyle>
            <a:lvl1pPr>
              <a:defRPr lang="en-US" sz="3528" kern="1200" dirty="0" smtClean="0">
                <a:gradFill>
                  <a:gsLst>
                    <a:gs pos="0">
                      <a:srgbClr val="505050"/>
                    </a:gs>
                    <a:gs pos="100000">
                      <a:srgbClr val="505050"/>
                    </a:gs>
                  </a:gsLst>
                  <a:lin ang="5400000" scaled="0"/>
                </a:gradFill>
                <a:latin typeface="+mj-lt"/>
                <a:ea typeface="+mn-ea"/>
                <a:cs typeface="+mn-cs"/>
              </a:defRPr>
            </a:lvl1pPr>
          </a:lstStyle>
          <a:p>
            <a:pPr marL="0" lvl="0" indent="0" algn="l" defTabSz="895985" rtl="0" eaLnBrk="1" latinLnBrk="0" hangingPunct="1">
              <a:spcBef>
                <a:spcPct val="20000"/>
              </a:spcBef>
              <a:buFont typeface="Arial" pitchFamily="34" charset="0"/>
              <a:buNone/>
            </a:pPr>
            <a:r>
              <a:rPr lang="en-US"/>
              <a:t>Click to edit Master text styles</a:t>
            </a:r>
          </a:p>
        </p:txBody>
      </p:sp>
      <p:sp>
        <p:nvSpPr>
          <p:cNvPr id="7" name="Picture Placeholder 12"/>
          <p:cNvSpPr>
            <a:spLocks noGrp="1"/>
          </p:cNvSpPr>
          <p:nvPr>
            <p:ph type="pic" sz="quarter" idx="16"/>
          </p:nvPr>
        </p:nvSpPr>
        <p:spPr>
          <a:xfrm>
            <a:off x="269239" y="1187625"/>
            <a:ext cx="4482124" cy="446846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8277146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a:t>Click to edit master title style</a:t>
            </a:r>
          </a:p>
        </p:txBody>
      </p:sp>
      <p:sp>
        <p:nvSpPr>
          <p:cNvPr id="5" name="Text Placeholder 4"/>
          <p:cNvSpPr>
            <a:spLocks noGrp="1"/>
          </p:cNvSpPr>
          <p:nvPr>
            <p:ph type="body" sz="quarter" idx="10"/>
          </p:nvPr>
        </p:nvSpPr>
        <p:spPr>
          <a:xfrm>
            <a:off x="269240" y="1187621"/>
            <a:ext cx="11653523" cy="53777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7334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1"/>
            <a:ext cx="9253174" cy="792163"/>
          </a:xfrm>
        </p:spPr>
        <p:txBody>
          <a:bodyPr>
            <a:normAutofit/>
          </a:bodyPr>
          <a:lstStyle>
            <a:lvl1pPr algn="l">
              <a:defRPr sz="2800">
                <a:latin typeface="Segoe UI Light"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371600"/>
            <a:ext cx="11176000" cy="5486400"/>
          </a:xfrm>
        </p:spPr>
        <p:txBody>
          <a:bodyPr>
            <a:normAutofit/>
          </a:bodyPr>
          <a:lstStyle>
            <a:lvl1pPr>
              <a:buClr>
                <a:schemeClr val="bg1"/>
              </a:buClr>
              <a:buSzPct val="75000"/>
              <a:buFont typeface="Webdings" pitchFamily="18" charset="2"/>
              <a:buChar char=""/>
              <a:defRPr sz="2400">
                <a:solidFill>
                  <a:schemeClr val="bg1"/>
                </a:solidFill>
                <a:latin typeface="Segoe UI" pitchFamily="34" charset="0"/>
                <a:ea typeface="Segoe UI" pitchFamily="34" charset="0"/>
                <a:cs typeface="Segoe UI" pitchFamily="34" charset="0"/>
              </a:defRPr>
            </a:lvl1pPr>
            <a:lvl2pPr>
              <a:buClr>
                <a:schemeClr val="bg1"/>
              </a:buClr>
              <a:buSzPct val="75000"/>
              <a:buFont typeface="Webdings" pitchFamily="18" charset="2"/>
              <a:buChar char=""/>
              <a:defRPr sz="2000">
                <a:solidFill>
                  <a:schemeClr val="bg1"/>
                </a:solidFill>
                <a:latin typeface="Segoe UI" pitchFamily="34" charset="0"/>
                <a:ea typeface="Segoe UI" pitchFamily="34" charset="0"/>
                <a:cs typeface="Segoe UI" pitchFamily="34" charset="0"/>
              </a:defRPr>
            </a:lvl2pPr>
            <a:lvl3pPr>
              <a:buClr>
                <a:schemeClr val="bg1"/>
              </a:buClr>
              <a:buSzPct val="75000"/>
              <a:buFont typeface="Webdings" pitchFamily="18" charset="2"/>
              <a:buChar char=""/>
              <a:defRPr sz="1800">
                <a:solidFill>
                  <a:schemeClr val="bg1"/>
                </a:solidFill>
                <a:latin typeface="Segoe UI" pitchFamily="34" charset="0"/>
                <a:ea typeface="Segoe UI" pitchFamily="34" charset="0"/>
                <a:cs typeface="Segoe UI" pitchFamily="34" charset="0"/>
              </a:defRPr>
            </a:lvl3pPr>
            <a:lvl4pPr>
              <a:buClr>
                <a:schemeClr val="bg1"/>
              </a:buClr>
              <a:buSzPct val="75000"/>
              <a:buFont typeface="Webdings" pitchFamily="18" charset="2"/>
              <a:buChar char=""/>
              <a:defRPr sz="1600">
                <a:solidFill>
                  <a:schemeClr val="bg1"/>
                </a:solidFill>
                <a:latin typeface="Segoe UI" pitchFamily="34" charset="0"/>
                <a:ea typeface="Segoe UI" pitchFamily="34" charset="0"/>
                <a:cs typeface="Segoe UI" pitchFamily="34" charset="0"/>
              </a:defRPr>
            </a:lvl4pPr>
            <a:lvl5pPr>
              <a:buClr>
                <a:schemeClr val="bg1"/>
              </a:buClr>
              <a:buSzPct val="75000"/>
              <a:buFont typeface="Webdings" pitchFamily="18" charset="2"/>
              <a:buChar char=""/>
              <a:defRPr sz="1600">
                <a:solidFill>
                  <a:schemeClr val="bg1"/>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fld id="{E59B8DC7-4F8C-4701-9734-DAD6EEC8ACFC}" type="datetimeFigureOut">
              <a:rPr lang="en-IN" smtClean="0"/>
              <a:t>07-06-2021</a:t>
            </a:fld>
            <a:endParaRPr lang="en-IN"/>
          </a:p>
        </p:txBody>
      </p:sp>
      <p:sp>
        <p:nvSpPr>
          <p:cNvPr id="7" name="Footer Placeholder 4"/>
          <p:cNvSpPr>
            <a:spLocks noGrp="1"/>
          </p:cNvSpPr>
          <p:nvPr>
            <p:ph type="ftr" sz="quarter" idx="11"/>
          </p:nvPr>
        </p:nvSpPr>
        <p:spPr/>
        <p:txBody>
          <a:bodyPr/>
          <a:lstStyle>
            <a:lvl1pPr>
              <a:defRPr/>
            </a:lvl1pPr>
          </a:lstStyle>
          <a:p>
            <a:endParaRPr lang="en-IN"/>
          </a:p>
        </p:txBody>
      </p:sp>
      <p:sp>
        <p:nvSpPr>
          <p:cNvPr id="10" name="Slide Number Placeholder 5"/>
          <p:cNvSpPr>
            <a:spLocks noGrp="1"/>
          </p:cNvSpPr>
          <p:nvPr>
            <p:ph type="sldNum" sz="quarter" idx="12"/>
          </p:nvPr>
        </p:nvSpPr>
        <p:spPr>
          <a:xfrm>
            <a:off x="8737600" y="6356352"/>
            <a:ext cx="2844800" cy="365125"/>
          </a:xfrm>
        </p:spPr>
        <p:txBody>
          <a:bodyPr/>
          <a:lstStyle>
            <a:lvl1pPr>
              <a:defRPr/>
            </a:lvl1pPr>
          </a:lstStyle>
          <a:p>
            <a:fld id="{80F9998C-91AD-447C-9956-B7625B6DF7A8}" type="slidenum">
              <a:rPr lang="en-IN" smtClean="0"/>
              <a:t>‹#›</a:t>
            </a:fld>
            <a:endParaRPr lang="en-IN"/>
          </a:p>
        </p:txBody>
      </p:sp>
      <p:sp>
        <p:nvSpPr>
          <p:cNvPr id="8" name="Rectangle 7"/>
          <p:cNvSpPr/>
          <p:nvPr/>
        </p:nvSpPr>
        <p:spPr>
          <a:xfrm>
            <a:off x="0" y="1066800"/>
            <a:ext cx="12192000" cy="381000"/>
          </a:xfrm>
          <a:prstGeom prst="rect">
            <a:avLst/>
          </a:prstGeom>
          <a:gradFill flip="none" rotWithShape="1">
            <a:gsLst>
              <a:gs pos="0">
                <a:schemeClr val="tx1">
                  <a:alpha val="13000"/>
                </a:schemeClr>
              </a:gs>
              <a:gs pos="66000">
                <a:schemeClr val="bg1">
                  <a:alpha val="0"/>
                </a:schemeClr>
              </a:gs>
              <a:gs pos="48000">
                <a:srgbClr val="000000">
                  <a:tint val="23500"/>
                  <a:satMod val="16000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114"/>
            <a:endParaRPr lang="en-US" sz="2400">
              <a:solidFill>
                <a:prstClr val="white"/>
              </a:solidFill>
            </a:endParaRPr>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2"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0319801"/>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8"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799"/>
            <a:ext cx="11151918" cy="2043636"/>
          </a:xfrm>
          <a:prstGeom prst="rect">
            <a:avLst/>
          </a:prstGeom>
        </p:spPr>
        <p:txBody>
          <a:bodyPr/>
          <a:lstStyle>
            <a:lvl1pPr marL="284109" indent="-284109">
              <a:buFont typeface="Wingdings" pitchFamily="2" charset="2"/>
              <a:buChar char=""/>
              <a:defRPr sz="4000"/>
            </a:lvl1pPr>
            <a:lvl2pPr marL="517426" indent="-233318">
              <a:buFont typeface="Wingdings" pitchFamily="2" charset="2"/>
              <a:buChar char=""/>
              <a:defRPr>
                <a:latin typeface="+mn-lt"/>
              </a:defRPr>
            </a:lvl2pPr>
            <a:lvl3pPr marL="741221" indent="-223795">
              <a:buFont typeface="Wingdings" pitchFamily="2" charset="2"/>
              <a:buChar char=""/>
              <a:tabLst/>
              <a:defRPr>
                <a:latin typeface="+mn-lt"/>
              </a:defRPr>
            </a:lvl3pPr>
            <a:lvl4pPr marL="914225" indent="-173004">
              <a:buFont typeface="Wingdings" pitchFamily="2" charset="2"/>
              <a:buChar char=""/>
              <a:defRPr>
                <a:latin typeface="+mn-lt"/>
              </a:defRPr>
            </a:lvl4pPr>
            <a:lvl5pPr marL="1087229" indent="-173004">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24304"/>
          <a:stretch/>
        </p:blipFill>
        <p:spPr bwMode="black">
          <a:xfrm>
            <a:off x="10305783" y="6142288"/>
            <a:ext cx="1600254" cy="548640"/>
          </a:xfrm>
          <a:prstGeom prst="rect">
            <a:avLst/>
          </a:prstGeom>
        </p:spPr>
      </p:pic>
    </p:spTree>
    <p:extLst>
      <p:ext uri="{BB962C8B-B14F-4D97-AF65-F5344CB8AC3E}">
        <p14:creationId xmlns:p14="http://schemas.microsoft.com/office/powerpoint/2010/main" val="321713060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8"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30" indent="0">
              <a:buNone/>
              <a:defRPr sz="2000">
                <a:gradFill>
                  <a:gsLst>
                    <a:gs pos="100000">
                      <a:schemeClr val="bg2"/>
                    </a:gs>
                    <a:gs pos="6000">
                      <a:schemeClr val="bg2"/>
                    </a:gs>
                  </a:gsLst>
                  <a:lin ang="5400000" scaled="0"/>
                </a:gradFill>
              </a:defRPr>
            </a:lvl3pPr>
            <a:lvl4pPr marL="457112" indent="0">
              <a:buNone/>
              <a:defRPr sz="2000">
                <a:gradFill>
                  <a:gsLst>
                    <a:gs pos="100000">
                      <a:schemeClr val="bg2"/>
                    </a:gs>
                    <a:gs pos="6000">
                      <a:schemeClr val="bg2"/>
                    </a:gs>
                  </a:gsLst>
                  <a:lin ang="5400000" scaled="0"/>
                </a:gradFill>
              </a:defRPr>
            </a:lvl4pPr>
            <a:lvl5pPr marL="693604" indent="0">
              <a:buNone/>
              <a:defRPr sz="200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24304"/>
          <a:stretch/>
        </p:blipFill>
        <p:spPr bwMode="black">
          <a:xfrm>
            <a:off x="10305783" y="6142288"/>
            <a:ext cx="1600254" cy="548640"/>
          </a:xfrm>
          <a:prstGeom prst="rect">
            <a:avLst/>
          </a:prstGeom>
        </p:spPr>
      </p:pic>
    </p:spTree>
    <p:extLst>
      <p:ext uri="{BB962C8B-B14F-4D97-AF65-F5344CB8AC3E}">
        <p14:creationId xmlns:p14="http://schemas.microsoft.com/office/powerpoint/2010/main" val="62822126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8"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30" indent="0">
              <a:buNone/>
              <a:defRPr sz="2000">
                <a:gradFill>
                  <a:gsLst>
                    <a:gs pos="100000">
                      <a:schemeClr val="bg2"/>
                    </a:gs>
                    <a:gs pos="0">
                      <a:schemeClr val="bg2"/>
                    </a:gs>
                  </a:gsLst>
                  <a:lin ang="5400000" scaled="0"/>
                </a:gradFill>
              </a:defRPr>
            </a:lvl3pPr>
            <a:lvl4pPr marL="457112" indent="0">
              <a:buNone/>
              <a:defRPr sz="2000">
                <a:gradFill>
                  <a:gsLst>
                    <a:gs pos="100000">
                      <a:schemeClr val="bg2"/>
                    </a:gs>
                    <a:gs pos="0">
                      <a:schemeClr val="bg2"/>
                    </a:gs>
                  </a:gsLst>
                  <a:lin ang="5400000" scaled="0"/>
                </a:gradFill>
              </a:defRPr>
            </a:lvl4pPr>
            <a:lvl5pPr marL="693604" indent="0">
              <a:buNone/>
              <a:defRPr sz="20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24304"/>
          <a:stretch/>
        </p:blipFill>
        <p:spPr bwMode="black">
          <a:xfrm>
            <a:off x="10305783" y="6142288"/>
            <a:ext cx="1600254" cy="548640"/>
          </a:xfrm>
          <a:prstGeom prst="rect">
            <a:avLst/>
          </a:prstGeom>
        </p:spPr>
      </p:pic>
    </p:spTree>
    <p:extLst>
      <p:ext uri="{BB962C8B-B14F-4D97-AF65-F5344CB8AC3E}">
        <p14:creationId xmlns:p14="http://schemas.microsoft.com/office/powerpoint/2010/main" val="193349209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9791"/>
            <a:ext cx="8964246" cy="1075884"/>
          </a:xfrm>
        </p:spPr>
        <p:txBody>
          <a:bodyPr lIns="157541" tIns="98464" rIns="157541" bIns="98464"/>
          <a:lstStyle>
            <a:lvl1pPr>
              <a:lnSpc>
                <a:spcPts val="6650"/>
              </a:lnSpc>
              <a:defRPr sz="6176" baseline="0">
                <a:solidFill>
                  <a:schemeClr val="accent1"/>
                </a:solidFill>
              </a:defRPr>
            </a:lvl1pPr>
          </a:lstStyle>
          <a:p>
            <a:r>
              <a:rPr lang="en-US"/>
              <a:t>Lorem ipsum dolor sit.</a:t>
            </a:r>
          </a:p>
        </p:txBody>
      </p:sp>
      <p:sp>
        <p:nvSpPr>
          <p:cNvPr id="4" name="Slide Number Placeholder 3"/>
          <p:cNvSpPr>
            <a:spLocks noGrp="1"/>
          </p:cNvSpPr>
          <p:nvPr>
            <p:ph type="sldNum" sz="quarter" idx="11"/>
          </p:nvPr>
        </p:nvSpPr>
        <p:spPr/>
        <p:txBody>
          <a:bodyPr/>
          <a:lstStyle/>
          <a:p>
            <a:fld id="{80F9998C-91AD-447C-9956-B7625B6DF7A8}" type="slidenum">
              <a:rPr lang="en-IN" smtClean="0"/>
              <a:t>‹#›</a:t>
            </a:fld>
            <a:endParaRPr lang="en-IN"/>
          </a:p>
        </p:txBody>
      </p:sp>
    </p:spTree>
    <p:extLst>
      <p:ext uri="{BB962C8B-B14F-4D97-AF65-F5344CB8AC3E}">
        <p14:creationId xmlns:p14="http://schemas.microsoft.com/office/powerpoint/2010/main" val="3197985431"/>
      </p:ext>
    </p:extLst>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3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90" y="1590"/>
          <a:ext cx="1587" cy="1587"/>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3" name="Object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90" y="1590"/>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custDataLst>
              <p:tags r:id="rId2"/>
            </p:custDataLst>
          </p:nvPr>
        </p:nvSpPr>
        <p:spPr>
          <a:xfrm>
            <a:off x="9" y="6478601"/>
            <a:ext cx="12191999"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55" tIns="38077" rIns="76155" bIns="38077" rtlCol="0" anchor="ctr"/>
          <a:lstStyle/>
          <a:p>
            <a:pPr algn="ctr" defTabSz="1087673"/>
            <a:endParaRPr lang="en-US" sz="2157" dirty="0">
              <a:solidFill>
                <a:prstClr val="white"/>
              </a:solidFill>
            </a:endParaRPr>
          </a:p>
        </p:txBody>
      </p:sp>
      <p:sp>
        <p:nvSpPr>
          <p:cNvPr id="2" name="Title 1"/>
          <p:cNvSpPr>
            <a:spLocks noGrp="1"/>
          </p:cNvSpPr>
          <p:nvPr>
            <p:ph type="title"/>
            <p:custDataLst>
              <p:tags r:id="rId3"/>
            </p:custDataLst>
          </p:nvPr>
        </p:nvSpPr>
        <p:spPr>
          <a:xfrm>
            <a:off x="0" y="192026"/>
            <a:ext cx="12192000" cy="646042"/>
          </a:xfrm>
        </p:spPr>
        <p:txBody>
          <a:bodyPr>
            <a:noAutofit/>
          </a:bodyPr>
          <a:lstStyle>
            <a:lvl1pPr>
              <a:defRPr/>
            </a:lvl1pPr>
          </a:lstStyle>
          <a:p>
            <a:r>
              <a:rPr lang="en-US"/>
              <a:t>Click to edit Master title style</a:t>
            </a:r>
            <a:endParaRPr lang="en-US" dirty="0"/>
          </a:p>
        </p:txBody>
      </p:sp>
      <p:sp>
        <p:nvSpPr>
          <p:cNvPr id="4" name="Footer Placeholder 3"/>
          <p:cNvSpPr>
            <a:spLocks noGrp="1"/>
          </p:cNvSpPr>
          <p:nvPr>
            <p:ph type="ftr" sz="quarter" idx="11"/>
            <p:custDataLst>
              <p:tags r:id="rId4"/>
            </p:custDataLst>
          </p:nvPr>
        </p:nvSpPr>
        <p:spPr>
          <a:xfrm>
            <a:off x="3048002" y="6477887"/>
            <a:ext cx="8382000" cy="380127"/>
          </a:xfrm>
          <a:prstGeom prst="rect">
            <a:avLst/>
          </a:prstGeom>
        </p:spPr>
        <p:txBody>
          <a:bodyPr/>
          <a:lstStyle/>
          <a:p>
            <a:endParaRPr lang="en-IN"/>
          </a:p>
        </p:txBody>
      </p:sp>
      <p:sp>
        <p:nvSpPr>
          <p:cNvPr id="5" name="Slide Number Placeholder 4"/>
          <p:cNvSpPr>
            <a:spLocks noGrp="1"/>
          </p:cNvSpPr>
          <p:nvPr>
            <p:ph type="sldNum" sz="quarter" idx="12"/>
            <p:custDataLst>
              <p:tags r:id="rId5"/>
            </p:custDataLst>
          </p:nvPr>
        </p:nvSpPr>
        <p:spPr>
          <a:xfrm>
            <a:off x="11430009" y="6478601"/>
            <a:ext cx="761999" cy="379413"/>
          </a:xfrm>
          <a:prstGeom prst="rect">
            <a:avLst/>
          </a:prstGeom>
        </p:spPr>
        <p:txBody>
          <a:bodyPr/>
          <a:lstStyle/>
          <a:p>
            <a:fld id="{80F9998C-91AD-447C-9956-B7625B6DF7A8}" type="slidenum">
              <a:rPr lang="en-IN" smtClean="0"/>
              <a:t>‹#›</a:t>
            </a:fld>
            <a:endParaRPr lang="en-IN"/>
          </a:p>
        </p:txBody>
      </p:sp>
      <p:sp>
        <p:nvSpPr>
          <p:cNvPr id="6" name="Text Placeholder 5"/>
          <p:cNvSpPr>
            <a:spLocks noGrp="1"/>
          </p:cNvSpPr>
          <p:nvPr>
            <p:ph type="body" sz="quarter" idx="13" hasCustomPrompt="1"/>
            <p:custDataLst>
              <p:tags r:id="rId6"/>
            </p:custDataLst>
          </p:nvPr>
        </p:nvSpPr>
        <p:spPr>
          <a:xfrm>
            <a:off x="0" y="832104"/>
            <a:ext cx="12192000" cy="373063"/>
          </a:xfrm>
          <a:prstGeom prst="rect">
            <a:avLst/>
          </a:prstGeom>
        </p:spPr>
        <p:txBody>
          <a:bodyPr lIns="388468" tIns="54385" rIns="54385" bIns="54385">
            <a:noAutofit/>
          </a:bodyPr>
          <a:lstStyle>
            <a:lvl1pPr marL="0" indent="0">
              <a:buNone/>
              <a:defRPr sz="2843">
                <a:latin typeface="Segoe UI Light" pitchFamily="34" charset="0"/>
              </a:defRPr>
            </a:lvl1pPr>
            <a:lvl2pPr marL="281563" indent="0">
              <a:buNone/>
              <a:defRPr/>
            </a:lvl2pPr>
            <a:lvl3pPr marL="588243" indent="0">
              <a:buNone/>
              <a:defRPr/>
            </a:lvl3pPr>
            <a:lvl4pPr marL="869805" indent="0">
              <a:buNone/>
              <a:defRPr/>
            </a:lvl4pPr>
            <a:lvl5pPr marL="1105101" indent="0">
              <a:buNone/>
              <a:defRPr/>
            </a:lvl5pPr>
          </a:lstStyle>
          <a:p>
            <a:pPr lvl="0"/>
            <a:r>
              <a:rPr lang="en-US" dirty="0"/>
              <a:t>Click to add subtitle</a:t>
            </a:r>
          </a:p>
        </p:txBody>
      </p:sp>
    </p:spTree>
    <p:extLst>
      <p:ext uri="{BB962C8B-B14F-4D97-AF65-F5344CB8AC3E}">
        <p14:creationId xmlns:p14="http://schemas.microsoft.com/office/powerpoint/2010/main" val="39628714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90" y="1590"/>
          <a:ext cx="1587" cy="1587"/>
        </p:xfrm>
        <a:graphic>
          <a:graphicData uri="http://schemas.openxmlformats.org/presentationml/2006/ole">
            <mc:AlternateContent xmlns:mc="http://schemas.openxmlformats.org/markup-compatibility/2006">
              <mc:Choice xmlns:v="urn:schemas-microsoft-com:vml" Requires="v">
                <p:oleObj name="think-cell Slide" r:id="rId9" imgW="360" imgH="360" progId="">
                  <p:embed/>
                </p:oleObj>
              </mc:Choice>
              <mc:Fallback>
                <p:oleObj name="think-cell Slide" r:id="rId9" imgW="360" imgH="360" progId="">
                  <p:embed/>
                  <p:pic>
                    <p:nvPicPr>
                      <p:cNvPr id="3" name="Object 2"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90" y="1590"/>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20"/>
          <p:cNvSpPr/>
          <p:nvPr>
            <p:custDataLst>
              <p:tags r:id="rId2"/>
            </p:custDataLst>
          </p:nvPr>
        </p:nvSpPr>
        <p:spPr>
          <a:xfrm>
            <a:off x="9" y="6478601"/>
            <a:ext cx="12191999"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55" tIns="38077" rIns="76155" bIns="38077" rtlCol="0" anchor="ctr"/>
          <a:lstStyle/>
          <a:p>
            <a:pPr algn="ctr" defTabSz="1087673"/>
            <a:endParaRPr lang="en-US" sz="2157" dirty="0">
              <a:solidFill>
                <a:prstClr val="white"/>
              </a:solidFill>
            </a:endParaRPr>
          </a:p>
        </p:txBody>
      </p:sp>
      <p:sp>
        <p:nvSpPr>
          <p:cNvPr id="2" name="Title 1"/>
          <p:cNvSpPr>
            <a:spLocks noGrp="1"/>
          </p:cNvSpPr>
          <p:nvPr>
            <p:ph type="title"/>
            <p:custDataLst>
              <p:tags r:id="rId3"/>
            </p:custDataLst>
          </p:nvPr>
        </p:nvSpPr>
        <p:spPr>
          <a:xfrm>
            <a:off x="0" y="192026"/>
            <a:ext cx="12192000" cy="646042"/>
          </a:xfrm>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custDataLst>
              <p:tags r:id="rId4"/>
            </p:custDataLst>
          </p:nvPr>
        </p:nvSpPr>
        <p:spPr>
          <a:xfrm>
            <a:off x="0" y="850392"/>
            <a:ext cx="12192000" cy="373063"/>
          </a:xfrm>
          <a:prstGeom prst="rect">
            <a:avLst/>
          </a:prstGeom>
        </p:spPr>
        <p:txBody>
          <a:bodyPr lIns="388468" tIns="54385" rIns="54385" bIns="54385">
            <a:noAutofit/>
          </a:bodyPr>
          <a:lstStyle>
            <a:lvl1pPr marL="0" indent="0">
              <a:buNone/>
              <a:defRPr sz="2843">
                <a:latin typeface="Segoe UI Light" pitchFamily="34" charset="0"/>
              </a:defRPr>
            </a:lvl1pPr>
            <a:lvl2pPr marL="281563" indent="0">
              <a:buNone/>
              <a:defRPr/>
            </a:lvl2pPr>
            <a:lvl3pPr marL="588243" indent="0">
              <a:buNone/>
              <a:defRPr/>
            </a:lvl3pPr>
            <a:lvl4pPr marL="869805" indent="0">
              <a:buNone/>
              <a:defRPr/>
            </a:lvl4pPr>
            <a:lvl5pPr marL="1105101" indent="0">
              <a:buNone/>
              <a:defRPr/>
            </a:lvl5pPr>
          </a:lstStyle>
          <a:p>
            <a:pPr lvl="0"/>
            <a:r>
              <a:rPr lang="en-US" dirty="0"/>
              <a:t>Click to add subtitle</a:t>
            </a:r>
          </a:p>
        </p:txBody>
      </p:sp>
      <p:sp>
        <p:nvSpPr>
          <p:cNvPr id="16" name="Text Placeholder 15"/>
          <p:cNvSpPr>
            <a:spLocks noGrp="1"/>
          </p:cNvSpPr>
          <p:nvPr>
            <p:ph type="body" sz="quarter" idx="14"/>
            <p:custDataLst>
              <p:tags r:id="rId5"/>
            </p:custDataLst>
          </p:nvPr>
        </p:nvSpPr>
        <p:spPr>
          <a:xfrm>
            <a:off x="404813" y="1330326"/>
            <a:ext cx="11365992" cy="21848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custDataLst>
              <p:tags r:id="rId6"/>
            </p:custDataLst>
          </p:nvPr>
        </p:nvSpPr>
        <p:spPr>
          <a:xfrm>
            <a:off x="11430009" y="6477876"/>
            <a:ext cx="761999" cy="380126"/>
          </a:xfrm>
          <a:prstGeom prst="rect">
            <a:avLst/>
          </a:prstGeom>
        </p:spPr>
        <p:txBody>
          <a:bodyPr/>
          <a:lstStyle/>
          <a:p>
            <a:fld id="{80F9998C-91AD-447C-9956-B7625B6DF7A8}" type="slidenum">
              <a:rPr lang="en-IN" smtClean="0"/>
              <a:t>‹#›</a:t>
            </a:fld>
            <a:endParaRPr lang="en-IN"/>
          </a:p>
        </p:txBody>
      </p:sp>
      <p:sp>
        <p:nvSpPr>
          <p:cNvPr id="20" name="Footer Placeholder 19"/>
          <p:cNvSpPr>
            <a:spLocks noGrp="1"/>
          </p:cNvSpPr>
          <p:nvPr>
            <p:ph type="ftr" sz="quarter" idx="16"/>
            <p:custDataLst>
              <p:tags r:id="rId7"/>
            </p:custDataLst>
          </p:nvPr>
        </p:nvSpPr>
        <p:spPr>
          <a:xfrm>
            <a:off x="3048002" y="6477887"/>
            <a:ext cx="8382000" cy="380127"/>
          </a:xfrm>
          <a:prstGeom prst="rect">
            <a:avLst/>
          </a:prstGeom>
        </p:spPr>
        <p:txBody>
          <a:bodyPr/>
          <a:lstStyle/>
          <a:p>
            <a:endParaRPr lang="en-IN"/>
          </a:p>
        </p:txBody>
      </p:sp>
    </p:spTree>
    <p:extLst>
      <p:ext uri="{BB962C8B-B14F-4D97-AF65-F5344CB8AC3E}">
        <p14:creationId xmlns:p14="http://schemas.microsoft.com/office/powerpoint/2010/main" val="72635567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Windows Azur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618682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54pt Title Only">
    <p:spTree>
      <p:nvGrpSpPr>
        <p:cNvPr id="1" name=""/>
        <p:cNvGrpSpPr/>
        <p:nvPr/>
      </p:nvGrpSpPr>
      <p:grpSpPr>
        <a:xfrm>
          <a:off x="0" y="0"/>
          <a:ext cx="0" cy="0"/>
          <a:chOff x="0" y="0"/>
          <a:chExt cx="0" cy="0"/>
        </a:xfrm>
      </p:grpSpPr>
      <p:sp>
        <p:nvSpPr>
          <p:cNvPr id="7"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32644994"/>
      </p:ext>
    </p:extLst>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3" name="Content Placeholder 2"/>
          <p:cNvSpPr>
            <a:spLocks noGrp="1"/>
          </p:cNvSpPr>
          <p:nvPr>
            <p:ph sz="half" idx="1"/>
          </p:nvPr>
        </p:nvSpPr>
        <p:spPr>
          <a:xfrm>
            <a:off x="609600" y="1762126"/>
            <a:ext cx="5384800" cy="3902075"/>
          </a:xfrm>
        </p:spPr>
        <p:txBody>
          <a:bodyPr>
            <a:normAutofit/>
          </a:bodyPr>
          <a:lstStyle>
            <a:lvl1pPr>
              <a:defRPr sz="2353"/>
            </a:lvl1pPr>
            <a:lvl2pPr>
              <a:defRPr sz="2157"/>
            </a:lvl2pPr>
            <a:lvl3pPr>
              <a:defRPr sz="1863"/>
            </a:lvl3pPr>
            <a:lvl4pPr>
              <a:defRPr sz="1568"/>
            </a:lvl4pPr>
            <a:lvl5pPr>
              <a:defRPr sz="1568"/>
            </a:lvl5pPr>
            <a:lvl6pPr>
              <a:defRPr sz="2353"/>
            </a:lvl6pPr>
            <a:lvl7pPr>
              <a:defRPr sz="2353"/>
            </a:lvl7pPr>
            <a:lvl8pPr>
              <a:defRPr sz="2353"/>
            </a:lvl8pPr>
            <a:lvl9pPr>
              <a:defRPr sz="23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dirty="0"/>
          </a:p>
        </p:txBody>
      </p:sp>
      <p:sp>
        <p:nvSpPr>
          <p:cNvPr id="4" name="Content Placeholder 3"/>
          <p:cNvSpPr>
            <a:spLocks noGrp="1"/>
          </p:cNvSpPr>
          <p:nvPr>
            <p:ph sz="half" idx="2"/>
          </p:nvPr>
        </p:nvSpPr>
        <p:spPr>
          <a:xfrm>
            <a:off x="6197600" y="1762126"/>
            <a:ext cx="5384800" cy="3902075"/>
          </a:xfrm>
        </p:spPr>
        <p:txBody>
          <a:bodyPr>
            <a:normAutofit/>
          </a:bodyPr>
          <a:lstStyle>
            <a:lvl1pPr>
              <a:defRPr sz="2353"/>
            </a:lvl1pPr>
            <a:lvl2pPr>
              <a:defRPr sz="2157"/>
            </a:lvl2pPr>
            <a:lvl3pPr>
              <a:defRPr sz="1863"/>
            </a:lvl3pPr>
            <a:lvl4pPr>
              <a:defRPr sz="1568"/>
            </a:lvl4pPr>
            <a:lvl5pPr>
              <a:defRPr sz="1568"/>
            </a:lvl5pPr>
            <a:lvl6pPr>
              <a:defRPr sz="2353"/>
            </a:lvl6pPr>
            <a:lvl7pPr>
              <a:defRPr sz="2353"/>
            </a:lvl7pPr>
            <a:lvl8pPr>
              <a:defRPr sz="2353"/>
            </a:lvl8pPr>
            <a:lvl9pPr>
              <a:defRPr sz="23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dirty="0"/>
          </a:p>
        </p:txBody>
      </p:sp>
      <p:sp>
        <p:nvSpPr>
          <p:cNvPr id="5" name="Date Placeholder 4"/>
          <p:cNvSpPr>
            <a:spLocks noGrp="1"/>
          </p:cNvSpPr>
          <p:nvPr>
            <p:ph type="dt" sz="half" idx="10"/>
          </p:nvPr>
        </p:nvSpPr>
        <p:spPr>
          <a:xfrm>
            <a:off x="8940800" y="177801"/>
            <a:ext cx="2844800" cy="365125"/>
          </a:xfrm>
          <a:prstGeom prst="rect">
            <a:avLst/>
          </a:prstGeom>
        </p:spPr>
        <p:txBody>
          <a:bodyPr/>
          <a:lstStyle/>
          <a:p>
            <a:fld id="{E59B8DC7-4F8C-4701-9734-DAD6EEC8ACFC}" type="datetimeFigureOut">
              <a:rPr lang="en-IN" smtClean="0"/>
              <a:t>07-06-2021</a:t>
            </a:fld>
            <a:endParaRPr lang="en-IN"/>
          </a:p>
        </p:txBody>
      </p:sp>
      <p:sp>
        <p:nvSpPr>
          <p:cNvPr id="9" name="Text Placeholder 17"/>
          <p:cNvSpPr>
            <a:spLocks noGrp="1"/>
          </p:cNvSpPr>
          <p:nvPr>
            <p:ph type="body" sz="quarter" idx="23"/>
          </p:nvPr>
        </p:nvSpPr>
        <p:spPr>
          <a:xfrm>
            <a:off x="609600" y="1168400"/>
            <a:ext cx="10972800" cy="431800"/>
          </a:xfrm>
        </p:spPr>
        <p:txBody>
          <a:bodyPr>
            <a:noAutofit/>
          </a:bodyPr>
          <a:lstStyle>
            <a:lvl1pPr marL="0" indent="0" algn="l">
              <a:buFontTx/>
              <a:buNone/>
              <a:defRPr sz="1863" b="0">
                <a:solidFill>
                  <a:schemeClr val="tx1">
                    <a:lumMod val="65000"/>
                    <a:lumOff val="35000"/>
                  </a:schemeClr>
                </a:solidFill>
                <a:latin typeface="+mj-lt"/>
                <a:ea typeface="Open Sans Light" panose="020B0306030504020204" pitchFamily="34" charset="0"/>
                <a:cs typeface="Open Sans Light" panose="020B0306030504020204" pitchFamily="34" charset="0"/>
              </a:defRPr>
            </a:lvl1pPr>
            <a:lvl2pPr marL="609543" indent="0">
              <a:buFontTx/>
              <a:buNone/>
              <a:defRPr sz="1372">
                <a:latin typeface="Mission Gothic Regular" pitchFamily="50" charset="0"/>
              </a:defRPr>
            </a:lvl2pPr>
            <a:lvl3pPr marL="1219085" indent="0">
              <a:buFontTx/>
              <a:buNone/>
              <a:defRPr sz="1372">
                <a:latin typeface="Mission Gothic Regular" pitchFamily="50" charset="0"/>
              </a:defRPr>
            </a:lvl3pPr>
            <a:lvl4pPr marL="1828628" indent="0">
              <a:buFontTx/>
              <a:buNone/>
              <a:defRPr sz="1372">
                <a:latin typeface="Mission Gothic Regular" pitchFamily="50" charset="0"/>
              </a:defRPr>
            </a:lvl4pPr>
            <a:lvl5pPr marL="2438171" indent="0">
              <a:buFontTx/>
              <a:buNone/>
              <a:defRPr sz="1372">
                <a:latin typeface="Mission Gothic Regular" pitchFamily="50" charset="0"/>
              </a:defRPr>
            </a:lvl5pPr>
          </a:lstStyle>
          <a:p>
            <a:pPr lvl="0"/>
            <a:r>
              <a:rPr lang="en-US"/>
              <a:t>Click to edit Master text styles</a:t>
            </a:r>
          </a:p>
        </p:txBody>
      </p:sp>
    </p:spTree>
    <p:extLst>
      <p:ext uri="{BB962C8B-B14F-4D97-AF65-F5344CB8AC3E}">
        <p14:creationId xmlns:p14="http://schemas.microsoft.com/office/powerpoint/2010/main" val="264043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3" name="Date Placeholder 2"/>
          <p:cNvSpPr>
            <a:spLocks noGrp="1"/>
          </p:cNvSpPr>
          <p:nvPr>
            <p:ph type="dt" sz="half" idx="10"/>
          </p:nvPr>
        </p:nvSpPr>
        <p:spPr>
          <a:xfrm>
            <a:off x="8940800" y="177801"/>
            <a:ext cx="2844800" cy="365125"/>
          </a:xfrm>
          <a:prstGeom prst="rect">
            <a:avLst/>
          </a:prstGeom>
        </p:spPr>
        <p:txBody>
          <a:bodyPr/>
          <a:lstStyle/>
          <a:p>
            <a:fld id="{E59B8DC7-4F8C-4701-9734-DAD6EEC8ACFC}" type="datetimeFigureOut">
              <a:rPr lang="en-IN" smtClean="0"/>
              <a:t>07-06-2021</a:t>
            </a:fld>
            <a:endParaRPr lang="en-IN"/>
          </a:p>
        </p:txBody>
      </p:sp>
      <p:sp>
        <p:nvSpPr>
          <p:cNvPr id="7" name="Text Placeholder 17"/>
          <p:cNvSpPr>
            <a:spLocks noGrp="1"/>
          </p:cNvSpPr>
          <p:nvPr>
            <p:ph type="body" sz="quarter" idx="23"/>
          </p:nvPr>
        </p:nvSpPr>
        <p:spPr>
          <a:xfrm>
            <a:off x="609600" y="1168400"/>
            <a:ext cx="10972800" cy="431800"/>
          </a:xfrm>
        </p:spPr>
        <p:txBody>
          <a:bodyPr>
            <a:noAutofit/>
          </a:bodyPr>
          <a:lstStyle>
            <a:lvl1pPr marL="0" indent="0" algn="l">
              <a:buFontTx/>
              <a:buNone/>
              <a:defRPr sz="1863" b="0">
                <a:solidFill>
                  <a:schemeClr val="tx1">
                    <a:lumMod val="65000"/>
                    <a:lumOff val="35000"/>
                  </a:schemeClr>
                </a:solidFill>
                <a:latin typeface="+mj-lt"/>
                <a:ea typeface="Open Sans Light" panose="020B0306030504020204" pitchFamily="34" charset="0"/>
                <a:cs typeface="Open Sans Light" panose="020B0306030504020204" pitchFamily="34" charset="0"/>
              </a:defRPr>
            </a:lvl1pPr>
            <a:lvl2pPr marL="609543" indent="0">
              <a:buFontTx/>
              <a:buNone/>
              <a:defRPr sz="1372">
                <a:latin typeface="Mission Gothic Regular" pitchFamily="50" charset="0"/>
              </a:defRPr>
            </a:lvl2pPr>
            <a:lvl3pPr marL="1219085" indent="0">
              <a:buFontTx/>
              <a:buNone/>
              <a:defRPr sz="1372">
                <a:latin typeface="Mission Gothic Regular" pitchFamily="50" charset="0"/>
              </a:defRPr>
            </a:lvl3pPr>
            <a:lvl4pPr marL="1828628" indent="0">
              <a:buFontTx/>
              <a:buNone/>
              <a:defRPr sz="1372">
                <a:latin typeface="Mission Gothic Regular" pitchFamily="50" charset="0"/>
              </a:defRPr>
            </a:lvl4pPr>
            <a:lvl5pPr marL="2438171" indent="0">
              <a:buFontTx/>
              <a:buNone/>
              <a:defRPr sz="1372">
                <a:latin typeface="Mission Gothic Regular" pitchFamily="50" charset="0"/>
              </a:defRPr>
            </a:lvl5pPr>
          </a:lstStyle>
          <a:p>
            <a:pPr lvl="0"/>
            <a:r>
              <a:rPr lang="en-US"/>
              <a:t>Click to edit Master text styles</a:t>
            </a:r>
          </a:p>
        </p:txBody>
      </p:sp>
    </p:spTree>
    <p:extLst>
      <p:ext uri="{BB962C8B-B14F-4D97-AF65-F5344CB8AC3E}">
        <p14:creationId xmlns:p14="http://schemas.microsoft.com/office/powerpoint/2010/main" val="467994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9" name="Rectangle 8"/>
          <p:cNvSpPr/>
          <p:nvPr/>
        </p:nvSpPr>
        <p:spPr>
          <a:xfrm>
            <a:off x="0" y="1052767"/>
            <a:ext cx="12192000" cy="5819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114"/>
            <a:endParaRPr lang="en-US" sz="2353">
              <a:solidFill>
                <a:prstClr val="white"/>
              </a:solidFill>
            </a:endParaRPr>
          </a:p>
        </p:txBody>
      </p:sp>
      <p:sp>
        <p:nvSpPr>
          <p:cNvPr id="2" name="Title 1"/>
          <p:cNvSpPr>
            <a:spLocks noGrp="1"/>
          </p:cNvSpPr>
          <p:nvPr>
            <p:ph type="title"/>
          </p:nvPr>
        </p:nvSpPr>
        <p:spPr>
          <a:xfrm>
            <a:off x="203200" y="152401"/>
            <a:ext cx="10374924" cy="792163"/>
          </a:xfrm>
        </p:spPr>
        <p:txBody>
          <a:bodyPr>
            <a:normAutofit/>
          </a:bodyPr>
          <a:lstStyle>
            <a:lvl1pPr algn="l">
              <a:defRPr sz="2800">
                <a:latin typeface="Segoe UI Semibold" panose="020B0702040204020203" pitchFamily="34" charset="0"/>
                <a:cs typeface="Segoe UI Semibold" panose="020B0702040204020203"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371600"/>
            <a:ext cx="11176000" cy="5486400"/>
          </a:xfrm>
        </p:spPr>
        <p:txBody>
          <a:bodyPr>
            <a:normAutofit/>
          </a:bodyPr>
          <a:lstStyle>
            <a:lvl1pPr>
              <a:buClr>
                <a:srgbClr val="0070C0"/>
              </a:buClr>
              <a:buSzPct val="75000"/>
              <a:buFont typeface="Webdings" pitchFamily="18" charset="2"/>
              <a:buChar char=""/>
              <a:defRPr sz="2400">
                <a:solidFill>
                  <a:schemeClr val="tx1"/>
                </a:solidFill>
                <a:latin typeface="Segoe UI" pitchFamily="34" charset="0"/>
                <a:ea typeface="Segoe UI" pitchFamily="34" charset="0"/>
                <a:cs typeface="Segoe UI" pitchFamily="34" charset="0"/>
              </a:defRPr>
            </a:lvl1pPr>
            <a:lvl2pPr>
              <a:buClr>
                <a:srgbClr val="0070C0"/>
              </a:buClr>
              <a:buSzPct val="75000"/>
              <a:buFont typeface="Webdings" pitchFamily="18" charset="2"/>
              <a:buChar char=""/>
              <a:defRPr sz="2000">
                <a:solidFill>
                  <a:schemeClr val="tx1"/>
                </a:solidFill>
                <a:latin typeface="Segoe UI" pitchFamily="34" charset="0"/>
                <a:ea typeface="Segoe UI" pitchFamily="34" charset="0"/>
                <a:cs typeface="Segoe UI" pitchFamily="34" charset="0"/>
              </a:defRPr>
            </a:lvl2pPr>
            <a:lvl3pPr>
              <a:buClr>
                <a:srgbClr val="0070C0"/>
              </a:buClr>
              <a:buSzPct val="75000"/>
              <a:buFont typeface="Webdings" pitchFamily="18" charset="2"/>
              <a:buChar char=""/>
              <a:defRPr sz="1800">
                <a:solidFill>
                  <a:schemeClr val="tx1"/>
                </a:solidFill>
                <a:latin typeface="Segoe UI" pitchFamily="34" charset="0"/>
                <a:ea typeface="Segoe UI" pitchFamily="34" charset="0"/>
                <a:cs typeface="Segoe UI" pitchFamily="34" charset="0"/>
              </a:defRPr>
            </a:lvl3pPr>
            <a:lvl4pPr>
              <a:buClr>
                <a:srgbClr val="0070C0"/>
              </a:buClr>
              <a:buSzPct val="75000"/>
              <a:buFont typeface="Webdings" pitchFamily="18" charset="2"/>
              <a:buChar char=""/>
              <a:defRPr sz="1600">
                <a:solidFill>
                  <a:schemeClr val="tx1"/>
                </a:solidFill>
                <a:latin typeface="Segoe UI" pitchFamily="34" charset="0"/>
                <a:ea typeface="Segoe UI" pitchFamily="34" charset="0"/>
                <a:cs typeface="Segoe UI" pitchFamily="34" charset="0"/>
              </a:defRPr>
            </a:lvl4pPr>
            <a:lvl5pPr>
              <a:buClr>
                <a:srgbClr val="0070C0"/>
              </a:buClr>
              <a:buSzPct val="75000"/>
              <a:buFont typeface="Webdings" pitchFamily="18" charset="2"/>
              <a:buChar char=""/>
              <a:defRPr sz="1600">
                <a:solidFill>
                  <a:schemeClr val="tx1"/>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fld id="{E59B8DC7-4F8C-4701-9734-DAD6EEC8ACFC}" type="datetimeFigureOut">
              <a:rPr lang="en-IN" smtClean="0"/>
              <a:t>07-06-2021</a:t>
            </a:fld>
            <a:endParaRPr lang="en-IN"/>
          </a:p>
        </p:txBody>
      </p:sp>
      <p:sp>
        <p:nvSpPr>
          <p:cNvPr id="7" name="Footer Placeholder 4"/>
          <p:cNvSpPr>
            <a:spLocks noGrp="1"/>
          </p:cNvSpPr>
          <p:nvPr>
            <p:ph type="ftr" sz="quarter" idx="11"/>
          </p:nvPr>
        </p:nvSpPr>
        <p:spPr/>
        <p:txBody>
          <a:bodyPr/>
          <a:lstStyle>
            <a:lvl1pPr>
              <a:defRPr/>
            </a:lvl1pPr>
          </a:lstStyle>
          <a:p>
            <a:endParaRPr lang="en-IN"/>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2"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0" y="1066800"/>
            <a:ext cx="12192000" cy="381000"/>
          </a:xfrm>
          <a:prstGeom prst="rect">
            <a:avLst/>
          </a:prstGeom>
          <a:gradFill flip="none" rotWithShape="1">
            <a:gsLst>
              <a:gs pos="0">
                <a:schemeClr val="tx1">
                  <a:alpha val="13000"/>
                </a:schemeClr>
              </a:gs>
              <a:gs pos="66000">
                <a:schemeClr val="bg1">
                  <a:alpha val="0"/>
                </a:schemeClr>
              </a:gs>
              <a:gs pos="48000">
                <a:srgbClr val="000000">
                  <a:tint val="23500"/>
                  <a:satMod val="16000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114"/>
            <a:endParaRPr lang="en-US" sz="2400">
              <a:solidFill>
                <a:prstClr val="white"/>
              </a:solidFill>
            </a:endParaRPr>
          </a:p>
        </p:txBody>
      </p:sp>
      <p:sp>
        <p:nvSpPr>
          <p:cNvPr id="11" name="Slide Number Placeholder 5"/>
          <p:cNvSpPr txBox="1">
            <a:spLocks/>
          </p:cNvSpPr>
          <p:nvPr/>
        </p:nvSpPr>
        <p:spPr>
          <a:xfrm rot="16200000">
            <a:off x="11653702" y="6345404"/>
            <a:ext cx="630855" cy="448212"/>
          </a:xfrm>
          <a:prstGeom prst="rect">
            <a:avLst/>
          </a:prstGeom>
          <a:solidFill>
            <a:srgbClr val="7F7F7F">
              <a:alpha val="50196"/>
            </a:srgbClr>
          </a:solidFill>
        </p:spPr>
        <p:txBody>
          <a:bodyPr vert="horz" lIns="89642" tIns="44821" rIns="89642" bIns="44821" rtlCol="0" anchor="ctr"/>
          <a:lstStyle>
            <a:lvl1pPr algn="ctr">
              <a:defRPr/>
            </a:lvl1pPr>
          </a:lstStyle>
          <a:p>
            <a:pPr defTabSz="1172114">
              <a:defRPr/>
            </a:pPr>
            <a:fld id="{B2AB7D3B-191E-4EB7-8AFB-BE108A4D0AFC}" type="slidenum">
              <a:rPr lang="en-US" sz="1200" smtClean="0">
                <a:solidFill>
                  <a:prstClr val="black">
                    <a:tint val="75000"/>
                  </a:prstClr>
                </a:solidFill>
              </a:rPr>
              <a:pPr defTabSz="1172114">
                <a:defRPr/>
              </a:pPr>
              <a:t>‹#›</a:t>
            </a:fld>
            <a:endParaRPr lang="en-US" sz="1200" dirty="0">
              <a:solidFill>
                <a:prstClr val="black">
                  <a:tint val="75000"/>
                </a:prstClr>
              </a:solidFill>
            </a:endParaRPr>
          </a:p>
        </p:txBody>
      </p:sp>
    </p:spTree>
    <p:extLst>
      <p:ext uri="{BB962C8B-B14F-4D97-AF65-F5344CB8AC3E}">
        <p14:creationId xmlns:p14="http://schemas.microsoft.com/office/powerpoint/2010/main" val="2534311584"/>
      </p:ext>
    </p:extLst>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pic>
        <p:nvPicPr>
          <p:cNvPr id="9" name="Picture 8" descr="kkk.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Date Placeholder 3"/>
          <p:cNvSpPr>
            <a:spLocks noGrp="1"/>
          </p:cNvSpPr>
          <p:nvPr>
            <p:ph type="dt" sz="half" idx="10"/>
          </p:nvPr>
        </p:nvSpPr>
        <p:spPr>
          <a:xfrm>
            <a:off x="8940800" y="177801"/>
            <a:ext cx="2844800" cy="365125"/>
          </a:xfrm>
          <a:prstGeom prst="rect">
            <a:avLst/>
          </a:prstGeom>
        </p:spPr>
        <p:txBody>
          <a:bodyPr/>
          <a:lstStyle/>
          <a:p>
            <a:fld id="{E59B8DC7-4F8C-4701-9734-DAD6EEC8ACFC}" type="datetimeFigureOut">
              <a:rPr lang="en-IN" smtClean="0"/>
              <a:t>07-06-2021</a:t>
            </a:fld>
            <a:endParaRPr lang="en-IN"/>
          </a:p>
        </p:txBody>
      </p:sp>
      <p:sp>
        <p:nvSpPr>
          <p:cNvPr id="8" name="Picture Placeholder 11"/>
          <p:cNvSpPr>
            <a:spLocks noGrp="1"/>
          </p:cNvSpPr>
          <p:nvPr>
            <p:ph type="pic" sz="quarter" idx="14"/>
          </p:nvPr>
        </p:nvSpPr>
        <p:spPr>
          <a:xfrm>
            <a:off x="0" y="0"/>
            <a:ext cx="12192000" cy="6858000"/>
          </a:xfrm>
        </p:spPr>
        <p:txBody>
          <a:bodyPr/>
          <a:lstStyle/>
          <a:p>
            <a:r>
              <a:rPr lang="en-US"/>
              <a:t>Click icon to add picture</a:t>
            </a:r>
          </a:p>
        </p:txBody>
      </p:sp>
    </p:spTree>
    <p:extLst>
      <p:ext uri="{BB962C8B-B14F-4D97-AF65-F5344CB8AC3E}">
        <p14:creationId xmlns:p14="http://schemas.microsoft.com/office/powerpoint/2010/main" val="3500244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9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3" name="Object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9"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custDataLst>
              <p:tags r:id="rId2"/>
            </p:custDataLst>
          </p:nvPr>
        </p:nvSpPr>
        <p:spPr>
          <a:xfrm>
            <a:off x="8" y="6478600"/>
            <a:ext cx="12191999"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66" tIns="38083" rIns="76166" bIns="38083" rtlCol="0" anchor="ctr"/>
          <a:lstStyle/>
          <a:p>
            <a:pPr algn="ctr" defTabSz="1087882"/>
            <a:endParaRPr lang="en-US" sz="2157" dirty="0">
              <a:solidFill>
                <a:prstClr val="white"/>
              </a:solidFill>
            </a:endParaRPr>
          </a:p>
        </p:txBody>
      </p:sp>
      <p:sp>
        <p:nvSpPr>
          <p:cNvPr id="2" name="Title 1"/>
          <p:cNvSpPr>
            <a:spLocks noGrp="1"/>
          </p:cNvSpPr>
          <p:nvPr>
            <p:ph type="title"/>
            <p:custDataLst>
              <p:tags r:id="rId3"/>
            </p:custDataLst>
          </p:nvPr>
        </p:nvSpPr>
        <p:spPr>
          <a:xfrm>
            <a:off x="0" y="192025"/>
            <a:ext cx="12192000" cy="646042"/>
          </a:xfrm>
        </p:spPr>
        <p:txBody>
          <a:bodyPr>
            <a:noAutofit/>
          </a:bodyPr>
          <a:lstStyle>
            <a:lvl1pPr>
              <a:defRPr/>
            </a:lvl1pPr>
          </a:lstStyle>
          <a:p>
            <a:r>
              <a:rPr lang="en-US"/>
              <a:t>Click to edit Master title style</a:t>
            </a:r>
            <a:endParaRPr lang="en-US" dirty="0"/>
          </a:p>
        </p:txBody>
      </p:sp>
      <p:sp>
        <p:nvSpPr>
          <p:cNvPr id="4" name="Footer Placeholder 3"/>
          <p:cNvSpPr>
            <a:spLocks noGrp="1"/>
          </p:cNvSpPr>
          <p:nvPr>
            <p:ph type="ftr" sz="quarter" idx="11"/>
            <p:custDataLst>
              <p:tags r:id="rId4"/>
            </p:custDataLst>
          </p:nvPr>
        </p:nvSpPr>
        <p:spPr/>
        <p:txBody>
          <a:bodyPr/>
          <a:lstStyle/>
          <a:p>
            <a:endParaRPr lang="en-IN"/>
          </a:p>
        </p:txBody>
      </p:sp>
      <p:sp>
        <p:nvSpPr>
          <p:cNvPr id="5" name="Slide Number Placeholder 4"/>
          <p:cNvSpPr>
            <a:spLocks noGrp="1"/>
          </p:cNvSpPr>
          <p:nvPr>
            <p:ph type="sldNum" sz="quarter" idx="12"/>
            <p:custDataLst>
              <p:tags r:id="rId5"/>
            </p:custDataLst>
          </p:nvPr>
        </p:nvSpPr>
        <p:spPr>
          <a:xfrm>
            <a:off x="11430008" y="6478600"/>
            <a:ext cx="761999" cy="379413"/>
          </a:xfrm>
          <a:prstGeom prst="rect">
            <a:avLst/>
          </a:prstGeom>
        </p:spPr>
        <p:txBody>
          <a:bodyPr/>
          <a:lstStyle/>
          <a:p>
            <a:fld id="{80F9998C-91AD-447C-9956-B7625B6DF7A8}" type="slidenum">
              <a:rPr lang="en-IN" smtClean="0"/>
              <a:t>‹#›</a:t>
            </a:fld>
            <a:endParaRPr lang="en-IN"/>
          </a:p>
        </p:txBody>
      </p:sp>
      <p:sp>
        <p:nvSpPr>
          <p:cNvPr id="6" name="Text Placeholder 5"/>
          <p:cNvSpPr>
            <a:spLocks noGrp="1"/>
          </p:cNvSpPr>
          <p:nvPr>
            <p:ph type="body" sz="quarter" idx="13" hasCustomPrompt="1"/>
            <p:custDataLst>
              <p:tags r:id="rId6"/>
            </p:custDataLst>
          </p:nvPr>
        </p:nvSpPr>
        <p:spPr>
          <a:xfrm>
            <a:off x="0" y="832104"/>
            <a:ext cx="12192000" cy="373063"/>
          </a:xfrm>
          <a:prstGeom prst="rect">
            <a:avLst/>
          </a:prstGeom>
        </p:spPr>
        <p:txBody>
          <a:bodyPr lIns="388468" tIns="54385" rIns="54385" bIns="54385">
            <a:noAutofit/>
          </a:bodyPr>
          <a:lstStyle>
            <a:lvl1pPr marL="0" indent="0">
              <a:buNone/>
              <a:defRPr sz="2843">
                <a:latin typeface="Segoe UI Light" pitchFamily="34" charset="0"/>
              </a:defRPr>
            </a:lvl1pPr>
            <a:lvl2pPr marL="281617" indent="0">
              <a:buNone/>
              <a:defRPr/>
            </a:lvl2pPr>
            <a:lvl3pPr marL="588355" indent="0">
              <a:buNone/>
              <a:defRPr/>
            </a:lvl3pPr>
            <a:lvl4pPr marL="869971" indent="0">
              <a:buNone/>
              <a:defRPr/>
            </a:lvl4pPr>
            <a:lvl5pPr marL="1105313" indent="0">
              <a:buNone/>
              <a:defRPr/>
            </a:lvl5pPr>
          </a:lstStyle>
          <a:p>
            <a:pPr lvl="0"/>
            <a:r>
              <a:rPr lang="en-US" dirty="0"/>
              <a:t>Click to add subtitle</a:t>
            </a:r>
          </a:p>
        </p:txBody>
      </p:sp>
    </p:spTree>
    <p:extLst>
      <p:ext uri="{BB962C8B-B14F-4D97-AF65-F5344CB8AC3E}">
        <p14:creationId xmlns:p14="http://schemas.microsoft.com/office/powerpoint/2010/main" val="68083435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7"/>
            <a:ext cx="11653523" cy="2052030"/>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sz="1961"/>
            </a:lvl3pPr>
            <a:lvl4pPr marL="448107" indent="0">
              <a:buNone/>
              <a:defRPr sz="1765"/>
            </a:lvl4pPr>
            <a:lvl5pPr marL="67216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919870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3" name="Object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9"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a:xfrm>
            <a:off x="0" y="192025"/>
            <a:ext cx="12192000" cy="646042"/>
          </a:xfrm>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custDataLst>
              <p:tags r:id="rId3"/>
            </p:custDataLst>
          </p:nvPr>
        </p:nvSpPr>
        <p:spPr>
          <a:xfrm>
            <a:off x="0" y="850392"/>
            <a:ext cx="12192000" cy="373063"/>
          </a:xfrm>
          <a:prstGeom prst="rect">
            <a:avLst/>
          </a:prstGeom>
        </p:spPr>
        <p:txBody>
          <a:bodyPr lIns="388468" tIns="54385" rIns="54385" bIns="54385">
            <a:noAutofit/>
          </a:bodyPr>
          <a:lstStyle>
            <a:lvl1pPr marL="0" indent="0">
              <a:buNone/>
              <a:defRPr sz="2843">
                <a:latin typeface="Segoe UI Light" pitchFamily="34" charset="0"/>
              </a:defRPr>
            </a:lvl1pPr>
            <a:lvl2pPr marL="281617" indent="0">
              <a:buNone/>
              <a:defRPr/>
            </a:lvl2pPr>
            <a:lvl3pPr marL="588355" indent="0">
              <a:buNone/>
              <a:defRPr/>
            </a:lvl3pPr>
            <a:lvl4pPr marL="869971" indent="0">
              <a:buNone/>
              <a:defRPr/>
            </a:lvl4pPr>
            <a:lvl5pPr marL="1105313" indent="0">
              <a:buNone/>
              <a:defRPr/>
            </a:lvl5pPr>
          </a:lstStyle>
          <a:p>
            <a:pPr lvl="0"/>
            <a:r>
              <a:rPr lang="en-US" dirty="0"/>
              <a:t>Click to add subtitle</a:t>
            </a:r>
          </a:p>
        </p:txBody>
      </p:sp>
      <p:sp>
        <p:nvSpPr>
          <p:cNvPr id="16" name="Text Placeholder 15"/>
          <p:cNvSpPr>
            <a:spLocks noGrp="1"/>
          </p:cNvSpPr>
          <p:nvPr>
            <p:ph type="body" sz="quarter" idx="14"/>
            <p:custDataLst>
              <p:tags r:id="rId4"/>
            </p:custDataLst>
          </p:nvPr>
        </p:nvSpPr>
        <p:spPr>
          <a:xfrm>
            <a:off x="404813" y="1330326"/>
            <a:ext cx="11365992" cy="4918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custDataLst>
              <p:tags r:id="rId5"/>
            </p:custDataLst>
          </p:nvPr>
        </p:nvSpPr>
        <p:spPr/>
        <p:txBody>
          <a:bodyPr/>
          <a:lstStyle/>
          <a:p>
            <a:fld id="{80F9998C-91AD-447C-9956-B7625B6DF7A8}" type="slidenum">
              <a:rPr lang="en-IN" smtClean="0"/>
              <a:t>‹#›</a:t>
            </a:fld>
            <a:endParaRPr lang="en-IN"/>
          </a:p>
        </p:txBody>
      </p:sp>
      <p:sp>
        <p:nvSpPr>
          <p:cNvPr id="20" name="Footer Placeholder 19"/>
          <p:cNvSpPr>
            <a:spLocks noGrp="1"/>
          </p:cNvSpPr>
          <p:nvPr>
            <p:ph type="ftr" sz="quarter" idx="16"/>
            <p:custDataLst>
              <p:tags r:id="rId6"/>
            </p:custDataLst>
          </p:nvPr>
        </p:nvSpPr>
        <p:spPr>
          <a:xfrm>
            <a:off x="4165600" y="6356352"/>
            <a:ext cx="3860800" cy="365125"/>
          </a:xfrm>
          <a:prstGeom prst="rect">
            <a:avLst/>
          </a:prstGeom>
        </p:spPr>
        <p:txBody>
          <a:bodyPr/>
          <a:lstStyle/>
          <a:p>
            <a:endParaRPr lang="en-IN"/>
          </a:p>
        </p:txBody>
      </p:sp>
    </p:spTree>
    <p:extLst>
      <p:ext uri="{BB962C8B-B14F-4D97-AF65-F5344CB8AC3E}">
        <p14:creationId xmlns:p14="http://schemas.microsoft.com/office/powerpoint/2010/main" val="190860830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110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_Color Shape &amp; White Backgroun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7808" b="7722"/>
          <a:stretch/>
        </p:blipFill>
        <p:spPr>
          <a:xfrm>
            <a:off x="1091" y="3"/>
            <a:ext cx="12192933" cy="6865026"/>
          </a:xfrm>
          <a:prstGeom prst="rect">
            <a:avLst/>
          </a:prstGeom>
          <a:noFill/>
          <a:ln>
            <a:noFill/>
          </a:ln>
        </p:spPr>
      </p:pic>
      <p:sp>
        <p:nvSpPr>
          <p:cNvPr id="6" name="Rectangle 5"/>
          <p:cNvSpPr/>
          <p:nvPr/>
        </p:nvSpPr>
        <p:spPr>
          <a:xfrm flipV="1">
            <a:off x="1090" y="4770546"/>
            <a:ext cx="12190133" cy="2087327"/>
          </a:xfrm>
          <a:prstGeom prst="rect">
            <a:avLst/>
          </a:prstGeom>
          <a:gradFill>
            <a:gsLst>
              <a:gs pos="0">
                <a:schemeClr val="tx1">
                  <a:alpha val="50000"/>
                </a:schemeClr>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defTabSz="1218805"/>
            <a:endParaRPr lang="en-US" sz="2353" dirty="0">
              <a:solidFill>
                <a:srgbClr val="FFFFFF"/>
              </a:solidFill>
            </a:endParaRPr>
          </a:p>
        </p:txBody>
      </p:sp>
      <p:pic>
        <p:nvPicPr>
          <p:cNvPr id="9" name="Picture 2" descr="C:\Users\v-maryba\Dropbox\ZumTeam\Team_Resources\Design Resources\2012\Microsoft_logotype\MSFT_logotype_rgb_CG11.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11144950" y="241041"/>
            <a:ext cx="874553" cy="334935"/>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p:cNvSpPr>
            <a:spLocks noGrp="1"/>
          </p:cNvSpPr>
          <p:nvPr>
            <p:ph type="ctrTitle"/>
          </p:nvPr>
        </p:nvSpPr>
        <p:spPr>
          <a:xfrm>
            <a:off x="484724" y="2931044"/>
            <a:ext cx="3998976" cy="995914"/>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ABEC">
              <a:alpha val="80000"/>
            </a:srgbClr>
          </a:solidFill>
          <a:ln>
            <a:noFill/>
          </a:ln>
        </p:spPr>
        <p:txBody>
          <a:bodyPr vert="horz" wrap="square" lIns="253603" tIns="0" rIns="253603" bIns="0" numCol="1" anchor="ctr" anchorCtr="0" compatLnSpc="1">
            <a:prstTxWarp prst="textNoShape">
              <a:avLst/>
            </a:prstTxWarp>
          </a:bodyPr>
          <a:lstStyle>
            <a:lvl1pPr>
              <a:lnSpc>
                <a:spcPct val="95000"/>
              </a:lnSpc>
              <a:defRPr lang="en-US" sz="3235" kern="1200" dirty="0" smtClean="0">
                <a:solidFill>
                  <a:schemeClr val="bg1"/>
                </a:solidFill>
                <a:latin typeface="Segoe UI Light"/>
                <a:ea typeface="ＭＳ Ｐゴシック" charset="0"/>
                <a:cs typeface="Segoe UI Light"/>
              </a:defRPr>
            </a:lvl1pPr>
          </a:lstStyle>
          <a:p>
            <a:pPr marL="0" lvl="0" indent="0" algn="l" defTabSz="1218684" rtl="0" eaLnBrk="1" fontAlgn="base" latinLnBrk="0" hangingPunct="1">
              <a:lnSpc>
                <a:spcPct val="100000"/>
              </a:lnSpc>
              <a:spcBef>
                <a:spcPct val="0"/>
              </a:spcBef>
              <a:spcAft>
                <a:spcPct val="0"/>
              </a:spcAft>
              <a:buFontTx/>
              <a:buNone/>
            </a:pPr>
            <a:r>
              <a:rPr lang="en-US"/>
              <a:t>Click to edit Master title style</a:t>
            </a:r>
            <a:endParaRPr lang="en-US" dirty="0"/>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98324" y="6327286"/>
            <a:ext cx="1633607" cy="431096"/>
          </a:xfrm>
          <a:prstGeom prst="rect">
            <a:avLst/>
          </a:prstGeom>
        </p:spPr>
      </p:pic>
    </p:spTree>
    <p:extLst>
      <p:ext uri="{BB962C8B-B14F-4D97-AF65-F5344CB8AC3E}">
        <p14:creationId xmlns:p14="http://schemas.microsoft.com/office/powerpoint/2010/main" val="218816441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216355"/>
            <a:ext cx="11176000" cy="563562"/>
          </a:xfrm>
        </p:spPr>
        <p:txBody>
          <a:bodyPr>
            <a:noAutofit/>
          </a:bodyPr>
          <a:lstStyle>
            <a:lvl1pPr algn="l">
              <a:defRPr sz="3100">
                <a:solidFill>
                  <a:schemeClr val="bg1"/>
                </a:solidFill>
                <a:latin typeface="Segoe UI Light"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06400" y="1066800"/>
            <a:ext cx="11176000" cy="5486400"/>
          </a:xfrm>
        </p:spPr>
        <p:txBody>
          <a:bodyPr/>
          <a:lstStyle>
            <a:lvl1pPr>
              <a:defRPr>
                <a:solidFill>
                  <a:schemeClr val="tx1">
                    <a:lumMod val="50000"/>
                    <a:lumOff val="50000"/>
                  </a:schemeClr>
                </a:solidFill>
                <a:latin typeface="Segoe UI" pitchFamily="34" charset="0"/>
                <a:ea typeface="Segoe UI" pitchFamily="34" charset="0"/>
                <a:cs typeface="Segoe UI" pitchFamily="34" charset="0"/>
              </a:defRPr>
            </a:lvl1pPr>
            <a:lvl2pPr>
              <a:defRPr>
                <a:solidFill>
                  <a:schemeClr val="tx1">
                    <a:lumMod val="50000"/>
                    <a:lumOff val="50000"/>
                  </a:schemeClr>
                </a:solidFill>
                <a:latin typeface="Segoe UI" pitchFamily="34" charset="0"/>
                <a:ea typeface="Segoe UI" pitchFamily="34" charset="0"/>
                <a:cs typeface="Segoe UI" pitchFamily="34" charset="0"/>
              </a:defRPr>
            </a:lvl2pPr>
            <a:lvl3pPr>
              <a:defRPr>
                <a:solidFill>
                  <a:schemeClr val="tx1">
                    <a:lumMod val="50000"/>
                    <a:lumOff val="50000"/>
                  </a:schemeClr>
                </a:solidFill>
                <a:latin typeface="Segoe UI" pitchFamily="34" charset="0"/>
                <a:ea typeface="Segoe UI" pitchFamily="34" charset="0"/>
                <a:cs typeface="Segoe UI" pitchFamily="34" charset="0"/>
              </a:defRPr>
            </a:lvl3pPr>
            <a:lvl4pPr>
              <a:defRPr>
                <a:solidFill>
                  <a:schemeClr val="tx1">
                    <a:lumMod val="50000"/>
                    <a:lumOff val="50000"/>
                  </a:schemeClr>
                </a:solidFill>
                <a:latin typeface="Segoe UI" pitchFamily="34" charset="0"/>
                <a:ea typeface="Segoe UI" pitchFamily="34" charset="0"/>
                <a:cs typeface="Segoe UI" pitchFamily="34" charset="0"/>
              </a:defRPr>
            </a:lvl4pPr>
            <a:lvl5pPr>
              <a:defRPr>
                <a:solidFill>
                  <a:schemeClr val="tx1">
                    <a:lumMod val="50000"/>
                    <a:lumOff val="50000"/>
                  </a:schemeClr>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4"/>
          </p:nvPr>
        </p:nvSpPr>
        <p:spPr>
          <a:xfrm rot="16200000">
            <a:off x="11605686" y="6271683"/>
            <a:ext cx="685800" cy="486833"/>
          </a:xfrm>
          <a:prstGeom prst="rect">
            <a:avLst/>
          </a:prstGeom>
          <a:solidFill>
            <a:srgbClr val="99CC00"/>
          </a:solidFill>
        </p:spPr>
        <p:txBody>
          <a:bodyPr vert="horz" lIns="108839" tIns="54419" rIns="108839" bIns="54419" rtlCol="0" anchor="ctr"/>
          <a:lstStyle>
            <a:lvl1pPr algn="ctr">
              <a:defRPr sz="1500">
                <a:solidFill>
                  <a:schemeClr val="bg1"/>
                </a:solidFill>
                <a:latin typeface="Segoe UI Semibold" pitchFamily="34" charset="0"/>
              </a:defRPr>
            </a:lvl1pPr>
          </a:lstStyle>
          <a:p>
            <a:fld id="{80F9998C-91AD-447C-9956-B7625B6DF7A8}" type="slidenum">
              <a:rPr lang="en-IN" smtClean="0"/>
              <a:t>‹#›</a:t>
            </a:fld>
            <a:endParaRPr lang="en-IN"/>
          </a:p>
        </p:txBody>
      </p:sp>
      <p:sp>
        <p:nvSpPr>
          <p:cNvPr id="11" name="Text Placeholder 10"/>
          <p:cNvSpPr>
            <a:spLocks noGrp="1"/>
          </p:cNvSpPr>
          <p:nvPr>
            <p:ph type="body" sz="quarter" idx="10"/>
          </p:nvPr>
        </p:nvSpPr>
        <p:spPr>
          <a:xfrm rot="5400000">
            <a:off x="9405096" y="3331755"/>
            <a:ext cx="5080462" cy="493345"/>
          </a:xfrm>
        </p:spPr>
        <p:txBody>
          <a:bodyPr>
            <a:noAutofit/>
          </a:bodyPr>
          <a:lstStyle>
            <a:lvl1pPr algn="ctr">
              <a:buNone/>
              <a:defRPr sz="24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666174948"/>
      </p:ext>
    </p:extLst>
  </p:cSld>
  <p:clrMapOvr>
    <a:masterClrMapping/>
  </p:clrMapOvr>
  <p:transition spd="med">
    <p:push/>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B53A7951-1658-4778-938E-2E6BDE9E7745}" type="datetimeFigureOut">
              <a:rPr lang="en-US" smtClean="0"/>
              <a:t>6/7/2021</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FB4F0EA5-8389-4884-A9A5-A844C62AB2F1}"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6788145"/>
      </p:ext>
    </p:extLst>
  </p:cSld>
  <p:clrMapOvr>
    <a:masterClrMapping/>
  </p:clrMapOvr>
  <p:transition spd="slow">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endParaRPr lang="en-US">
              <a:solidFill>
                <a:prstClr val="black">
                  <a:tint val="75000"/>
                </a:prstClr>
              </a:solidFill>
            </a:endParaRPr>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B2AB7D3B-191E-4EB7-8AFB-BE108A4D0AF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4489007"/>
      </p:ext>
    </p:extLst>
  </p:cSld>
  <p:clrMapOvr>
    <a:masterClrMapping/>
  </p:clrMapOvr>
  <p:transition spd="slow">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endParaRPr lang="en-US">
              <a:solidFill>
                <a:prstClr val="black">
                  <a:tint val="75000"/>
                </a:prstClr>
              </a:solidFill>
            </a:endParaRPr>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FB4F0EA5-8389-4884-A9A5-A844C62AB2F1}"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id="{E31283E7-7320-432F-85EE-E596A3C714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79316" y="6224803"/>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2124247"/>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9" name="Rectangle 8"/>
          <p:cNvSpPr/>
          <p:nvPr/>
        </p:nvSpPr>
        <p:spPr>
          <a:xfrm>
            <a:off x="0" y="1052767"/>
            <a:ext cx="12192000" cy="5819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114"/>
            <a:endParaRPr lang="en-US" sz="2353">
              <a:solidFill>
                <a:prstClr val="white"/>
              </a:solidFill>
            </a:endParaRPr>
          </a:p>
        </p:txBody>
      </p:sp>
      <p:sp>
        <p:nvSpPr>
          <p:cNvPr id="2" name="Title 1"/>
          <p:cNvSpPr>
            <a:spLocks noGrp="1"/>
          </p:cNvSpPr>
          <p:nvPr>
            <p:ph type="title"/>
          </p:nvPr>
        </p:nvSpPr>
        <p:spPr>
          <a:xfrm>
            <a:off x="203200" y="152401"/>
            <a:ext cx="10374924" cy="792163"/>
          </a:xfrm>
        </p:spPr>
        <p:txBody>
          <a:bodyPr>
            <a:normAutofit/>
          </a:bodyPr>
          <a:lstStyle>
            <a:lvl1pPr algn="l">
              <a:defRPr sz="2800">
                <a:latin typeface="Segoe UI Semibold" panose="020B0702040204020203" pitchFamily="34" charset="0"/>
                <a:cs typeface="Segoe UI Semibold" panose="020B0702040204020203" pitchFamily="34" charset="0"/>
              </a:defRPr>
            </a:lvl1pPr>
          </a:lstStyle>
          <a:p>
            <a:r>
              <a:rPr lang="en-US"/>
              <a:t>Click to edit Master title style</a:t>
            </a:r>
            <a:endParaRPr lang="en-US" dirty="0"/>
          </a:p>
        </p:txBody>
      </p:sp>
      <p:sp>
        <p:nvSpPr>
          <p:cNvPr id="6" name="Date Placeholder 3"/>
          <p:cNvSpPr>
            <a:spLocks noGrp="1"/>
          </p:cNvSpPr>
          <p:nvPr>
            <p:ph type="dt" sz="half" idx="10"/>
          </p:nvPr>
        </p:nvSpPr>
        <p:spPr/>
        <p:txBody>
          <a:bodyPr/>
          <a:lstStyle>
            <a:lvl1pPr>
              <a:defRPr/>
            </a:lvl1pPr>
          </a:lstStyle>
          <a:p>
            <a:fld id="{E59B8DC7-4F8C-4701-9734-DAD6EEC8ACFC}" type="datetimeFigureOut">
              <a:rPr lang="en-IN" smtClean="0"/>
              <a:t>07-06-2021</a:t>
            </a:fld>
            <a:endParaRPr lang="en-IN"/>
          </a:p>
        </p:txBody>
      </p:sp>
      <p:sp>
        <p:nvSpPr>
          <p:cNvPr id="7" name="Footer Placeholder 4"/>
          <p:cNvSpPr>
            <a:spLocks noGrp="1"/>
          </p:cNvSpPr>
          <p:nvPr>
            <p:ph type="ftr" sz="quarter" idx="11"/>
          </p:nvPr>
        </p:nvSpPr>
        <p:spPr/>
        <p:txBody>
          <a:bodyPr/>
          <a:lstStyle>
            <a:lvl1pPr>
              <a:defRPr/>
            </a:lvl1pPr>
          </a:lstStyle>
          <a:p>
            <a:endParaRPr lang="en-IN"/>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2"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0" y="1066800"/>
            <a:ext cx="12192000" cy="381000"/>
          </a:xfrm>
          <a:prstGeom prst="rect">
            <a:avLst/>
          </a:prstGeom>
          <a:gradFill flip="none" rotWithShape="1">
            <a:gsLst>
              <a:gs pos="0">
                <a:schemeClr val="tx1">
                  <a:alpha val="13000"/>
                </a:schemeClr>
              </a:gs>
              <a:gs pos="66000">
                <a:schemeClr val="bg1">
                  <a:alpha val="0"/>
                </a:schemeClr>
              </a:gs>
              <a:gs pos="48000">
                <a:srgbClr val="000000">
                  <a:tint val="23500"/>
                  <a:satMod val="16000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114"/>
            <a:endParaRPr lang="en-US" sz="2400">
              <a:solidFill>
                <a:prstClr val="white"/>
              </a:solidFill>
            </a:endParaRPr>
          </a:p>
        </p:txBody>
      </p:sp>
      <p:sp>
        <p:nvSpPr>
          <p:cNvPr id="11" name="Slide Number Placeholder 5"/>
          <p:cNvSpPr txBox="1">
            <a:spLocks/>
          </p:cNvSpPr>
          <p:nvPr/>
        </p:nvSpPr>
        <p:spPr>
          <a:xfrm>
            <a:off x="11561234" y="6268081"/>
            <a:ext cx="630766" cy="448276"/>
          </a:xfrm>
          <a:prstGeom prst="rect">
            <a:avLst/>
          </a:prstGeom>
          <a:solidFill>
            <a:srgbClr val="7F7F7F">
              <a:alpha val="50196"/>
            </a:srgbClr>
          </a:solidFill>
        </p:spPr>
        <p:txBody>
          <a:bodyPr vert="horz" lIns="89642" tIns="44821" rIns="89642" bIns="44821" rtlCol="0" anchor="ctr"/>
          <a:lstStyle>
            <a:lvl1pPr algn="ctr">
              <a:defRPr/>
            </a:lvl1pPr>
          </a:lstStyle>
          <a:p>
            <a:pPr defTabSz="1172114">
              <a:defRPr/>
            </a:pPr>
            <a:fld id="{B2AB7D3B-191E-4EB7-8AFB-BE108A4D0AFC}" type="slidenum">
              <a:rPr lang="en-US" sz="1200" smtClean="0">
                <a:solidFill>
                  <a:prstClr val="black">
                    <a:tint val="75000"/>
                  </a:prstClr>
                </a:solidFill>
              </a:rPr>
              <a:pPr defTabSz="1172114">
                <a:defRPr/>
              </a:pPr>
              <a:t>‹#›</a:t>
            </a:fld>
            <a:endParaRPr lang="en-US" sz="1200" dirty="0">
              <a:solidFill>
                <a:prstClr val="black">
                  <a:tint val="75000"/>
                </a:prstClr>
              </a:solidFill>
            </a:endParaRPr>
          </a:p>
        </p:txBody>
      </p:sp>
    </p:spTree>
    <p:extLst>
      <p:ext uri="{BB962C8B-B14F-4D97-AF65-F5344CB8AC3E}">
        <p14:creationId xmlns:p14="http://schemas.microsoft.com/office/powerpoint/2010/main" val="2443220992"/>
      </p:ext>
    </p:extLst>
  </p:cSld>
  <p:clrMapOvr>
    <a:masterClrMapping/>
  </p:clrMapOvr>
  <p:transition spd="slow">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endParaRPr lang="en-US">
              <a:solidFill>
                <a:prstClr val="black">
                  <a:tint val="75000"/>
                </a:prstClr>
              </a:solidFill>
            </a:endParaRPr>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B2AB7D3B-191E-4EB7-8AFB-BE108A4D0AF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86523290"/>
      </p:ext>
    </p:extLst>
  </p:cSld>
  <p:clrMapOvr>
    <a:masterClrMapping/>
  </p:clrMapOvr>
  <p:transition spd="slow">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endParaRPr lang="en-US">
              <a:solidFill>
                <a:prstClr val="black">
                  <a:tint val="75000"/>
                </a:prstClr>
              </a:solidFill>
            </a:endParaRPr>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B2AB7D3B-191E-4EB7-8AFB-BE108A4D0AF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0118689"/>
      </p:ext>
    </p:extLst>
  </p:cSld>
  <p:clrMapOvr>
    <a:masterClrMapping/>
  </p:clrMapOvr>
  <p:transition spd="slow">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B53A7951-1658-4778-938E-2E6BDE9E7745}" type="datetimeFigureOut">
              <a:rPr lang="en-US" smtClean="0"/>
              <a:t>6/7/2021</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FB4F0EA5-8389-4884-A9A5-A844C62AB2F1}" type="slidenum">
              <a:rPr lang="en-US" smtClean="0"/>
              <a:t>‹#›</a:t>
            </a:fld>
            <a:endParaRPr lang="en-US"/>
          </a:p>
        </p:txBody>
      </p:sp>
    </p:spTree>
    <p:extLst>
      <p:ext uri="{BB962C8B-B14F-4D97-AF65-F5344CB8AC3E}">
        <p14:creationId xmlns:p14="http://schemas.microsoft.com/office/powerpoint/2010/main" val="29555187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pPr defTabSz="1172114"/>
            <a:endParaRPr lang="en-US">
              <a:solidFill>
                <a:prstClr val="black">
                  <a:tint val="75000"/>
                </a:prstClr>
              </a:solidFill>
            </a:endParaRPr>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pPr defTabSz="1172114"/>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pPr defTabSz="1172114"/>
            <a:fld id="{B2AB7D3B-191E-4EB7-8AFB-BE108A4D0AFC}" type="slidenum">
              <a:rPr lang="en-US" smtClean="0">
                <a:solidFill>
                  <a:prstClr val="black">
                    <a:tint val="75000"/>
                  </a:prstClr>
                </a:solidFill>
              </a:rPr>
              <a:pPr defTabSz="1172114"/>
              <a:t>‹#›</a:t>
            </a:fld>
            <a:endParaRPr lang="en-US">
              <a:solidFill>
                <a:prstClr val="black">
                  <a:tint val="75000"/>
                </a:prstClr>
              </a:solidFill>
            </a:endParaRPr>
          </a:p>
        </p:txBody>
      </p:sp>
    </p:spTree>
    <p:extLst>
      <p:ext uri="{BB962C8B-B14F-4D97-AF65-F5344CB8AC3E}">
        <p14:creationId xmlns:p14="http://schemas.microsoft.com/office/powerpoint/2010/main" val="2709722592"/>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endParaRPr lang="en-US">
              <a:solidFill>
                <a:prstClr val="black">
                  <a:tint val="75000"/>
                </a:prstClr>
              </a:solidFill>
            </a:endParaRPr>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B2AB7D3B-191E-4EB7-8AFB-BE108A4D0AF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49247087"/>
      </p:ext>
    </p:extLst>
  </p:cSld>
  <p:clrMapOvr>
    <a:masterClrMapping/>
  </p:clrMapOvr>
  <p:transition spd="slow">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endParaRPr lang="en-US">
              <a:solidFill>
                <a:prstClr val="black">
                  <a:tint val="75000"/>
                </a:prstClr>
              </a:solidFill>
            </a:endParaRPr>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B2AB7D3B-191E-4EB7-8AFB-BE108A4D0AF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19712409"/>
      </p:ext>
    </p:extLst>
  </p:cSld>
  <p:clrMapOvr>
    <a:masterClrMapping/>
  </p:clrMapOvr>
  <p:transition spd="slow">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pPr defTabSz="1172114"/>
            <a:endParaRPr lang="en-US">
              <a:solidFill>
                <a:prstClr val="black">
                  <a:tint val="75000"/>
                </a:prstClr>
              </a:solidFill>
            </a:endParaRPr>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pPr defTabSz="1172114"/>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pPr defTabSz="1172114"/>
            <a:fld id="{B2AB7D3B-191E-4EB7-8AFB-BE108A4D0AFC}" type="slidenum">
              <a:rPr lang="en-US" smtClean="0">
                <a:solidFill>
                  <a:prstClr val="black">
                    <a:tint val="75000"/>
                  </a:prstClr>
                </a:solidFill>
              </a:rPr>
              <a:pPr defTabSz="1172114"/>
              <a:t>‹#›</a:t>
            </a:fld>
            <a:endParaRPr lang="en-US">
              <a:solidFill>
                <a:prstClr val="black">
                  <a:tint val="75000"/>
                </a:prstClr>
              </a:solidFill>
            </a:endParaRPr>
          </a:p>
        </p:txBody>
      </p:sp>
    </p:spTree>
    <p:extLst>
      <p:ext uri="{BB962C8B-B14F-4D97-AF65-F5344CB8AC3E}">
        <p14:creationId xmlns:p14="http://schemas.microsoft.com/office/powerpoint/2010/main" val="3433607747"/>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endParaRPr lang="en-US">
              <a:solidFill>
                <a:prstClr val="black">
                  <a:tint val="75000"/>
                </a:prstClr>
              </a:solidFill>
            </a:endParaRPr>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B2AB7D3B-191E-4EB7-8AFB-BE108A4D0AF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840444"/>
      </p:ext>
    </p:extLst>
  </p:cSld>
  <p:clrMapOvr>
    <a:masterClrMapping/>
  </p:clrMapOvr>
  <p:transition spd="slow">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Color Shape &amp; White Backgroun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7808" b="7722"/>
          <a:stretch/>
        </p:blipFill>
        <p:spPr>
          <a:xfrm>
            <a:off x="1091" y="3"/>
            <a:ext cx="12192933" cy="6865026"/>
          </a:xfrm>
          <a:prstGeom prst="rect">
            <a:avLst/>
          </a:prstGeom>
          <a:noFill/>
          <a:ln>
            <a:noFill/>
          </a:ln>
        </p:spPr>
      </p:pic>
      <p:sp>
        <p:nvSpPr>
          <p:cNvPr id="6" name="Rectangle 5"/>
          <p:cNvSpPr/>
          <p:nvPr/>
        </p:nvSpPr>
        <p:spPr>
          <a:xfrm flipV="1">
            <a:off x="1090" y="4770546"/>
            <a:ext cx="12190133" cy="2087327"/>
          </a:xfrm>
          <a:prstGeom prst="rect">
            <a:avLst/>
          </a:prstGeom>
          <a:gradFill>
            <a:gsLst>
              <a:gs pos="0">
                <a:schemeClr val="tx1">
                  <a:alpha val="50000"/>
                </a:schemeClr>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defTabSz="1218805"/>
            <a:endParaRPr lang="en-US" sz="2353" dirty="0">
              <a:solidFill>
                <a:srgbClr val="FFFFFF"/>
              </a:solidFill>
            </a:endParaRPr>
          </a:p>
        </p:txBody>
      </p:sp>
      <p:pic>
        <p:nvPicPr>
          <p:cNvPr id="9" name="Picture 2" descr="C:\Users\v-maryba\Dropbox\ZumTeam\Team_Resources\Design Resources\2012\Microsoft_logotype\MSFT_logotype_rgb_CG11.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11144950" y="241041"/>
            <a:ext cx="874553" cy="334935"/>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p:cNvSpPr>
            <a:spLocks noGrp="1"/>
          </p:cNvSpPr>
          <p:nvPr>
            <p:ph type="ctrTitle"/>
          </p:nvPr>
        </p:nvSpPr>
        <p:spPr>
          <a:xfrm>
            <a:off x="484724" y="2931044"/>
            <a:ext cx="3998976" cy="995914"/>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ABEC">
              <a:alpha val="80000"/>
            </a:srgbClr>
          </a:solidFill>
          <a:ln>
            <a:noFill/>
          </a:ln>
        </p:spPr>
        <p:txBody>
          <a:bodyPr vert="horz" wrap="square" lIns="253603" tIns="0" rIns="253603" bIns="0" numCol="1" anchor="ctr" anchorCtr="0" compatLnSpc="1">
            <a:prstTxWarp prst="textNoShape">
              <a:avLst/>
            </a:prstTxWarp>
          </a:bodyPr>
          <a:lstStyle>
            <a:lvl1pPr>
              <a:lnSpc>
                <a:spcPct val="95000"/>
              </a:lnSpc>
              <a:defRPr lang="en-US" sz="3235" kern="1200" dirty="0" smtClean="0">
                <a:solidFill>
                  <a:schemeClr val="bg1"/>
                </a:solidFill>
                <a:latin typeface="Segoe UI Light"/>
                <a:ea typeface="ＭＳ Ｐゴシック" charset="0"/>
                <a:cs typeface="Segoe UI Light"/>
              </a:defRPr>
            </a:lvl1pPr>
          </a:lstStyle>
          <a:p>
            <a:pPr marL="0" lvl="0" indent="0" algn="l" defTabSz="1218684" rtl="0" eaLnBrk="1" fontAlgn="base" latinLnBrk="0" hangingPunct="1">
              <a:lnSpc>
                <a:spcPct val="100000"/>
              </a:lnSpc>
              <a:spcBef>
                <a:spcPct val="0"/>
              </a:spcBef>
              <a:spcAft>
                <a:spcPct val="0"/>
              </a:spcAft>
              <a:buFontTx/>
              <a:buNone/>
            </a:pPr>
            <a:r>
              <a:rPr lang="en-US"/>
              <a:t>Click to edit Master title style</a:t>
            </a:r>
            <a:endParaRPr lang="en-US" dirty="0"/>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98324" y="6327286"/>
            <a:ext cx="1633607" cy="431096"/>
          </a:xfrm>
          <a:prstGeom prst="rect">
            <a:avLst/>
          </a:prstGeom>
        </p:spPr>
      </p:pic>
    </p:spTree>
    <p:extLst>
      <p:ext uri="{BB962C8B-B14F-4D97-AF65-F5344CB8AC3E}">
        <p14:creationId xmlns:p14="http://schemas.microsoft.com/office/powerpoint/2010/main" val="141642079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08E056-43B6-483A-BF07-52D50277A817}" type="datetimeFigureOut">
              <a:rPr lang="en-US" smtClean="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7D71DF-F3FE-4509-89D5-9771867493DD}" type="slidenum">
              <a:rPr lang="en-US" smtClean="0"/>
              <a:pPr/>
              <a:t>‹#›</a:t>
            </a:fld>
            <a:endParaRPr lang="en-US" dirty="0"/>
          </a:p>
        </p:txBody>
      </p:sp>
      <p:sp>
        <p:nvSpPr>
          <p:cNvPr id="7" name="Rectangle 6"/>
          <p:cNvSpPr/>
          <p:nvPr/>
        </p:nvSpPr>
        <p:spPr>
          <a:xfrm>
            <a:off x="0" y="0"/>
            <a:ext cx="12192000" cy="1173707"/>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42152" y="204716"/>
            <a:ext cx="10515600" cy="859809"/>
          </a:xfrm>
        </p:spPr>
        <p:txBody>
          <a:bodyPr>
            <a:normAutofit/>
          </a:bodyPr>
          <a:lstStyle>
            <a:lvl1pPr>
              <a:defRPr sz="3200">
                <a:solidFill>
                  <a:schemeClr val="bg1"/>
                </a:solidFill>
                <a:latin typeface="Segoe UI Light" pitchFamily="34" charset="0"/>
              </a:defRPr>
            </a:lvl1pPr>
          </a:lstStyle>
          <a:p>
            <a:r>
              <a:rPr lang="en-US"/>
              <a:t>Click to edit Master title style</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3"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1696131" y="1187355"/>
            <a:ext cx="495869" cy="56706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3531476" y="1403131"/>
            <a:ext cx="8166538" cy="5454869"/>
          </a:xfrm>
          <a:prstGeom prst="rect">
            <a:avLst/>
          </a:prstGeom>
          <a:gradFill>
            <a:gsLst>
              <a:gs pos="0">
                <a:schemeClr val="bg1">
                  <a:lumMod val="85000"/>
                  <a:alpha val="48000"/>
                </a:schemeClr>
              </a:gs>
              <a:gs pos="50000">
                <a:schemeClr val="accent1">
                  <a:tint val="44500"/>
                  <a:satMod val="160000"/>
                  <a:alpha val="0"/>
                </a:schemeClr>
              </a:gs>
              <a:gs pos="100000">
                <a:schemeClr val="accent1">
                  <a:tint val="23500"/>
                  <a:satMod val="160000"/>
                  <a:alpha val="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cio.jpg"/>
          <p:cNvPicPr>
            <a:picLocks noChangeAspect="1"/>
          </p:cNvPicPr>
          <p:nvPr/>
        </p:nvPicPr>
        <p:blipFill>
          <a:blip r:embed="rId3" cstate="print">
            <a:clrChange>
              <a:clrFrom>
                <a:srgbClr val="FFFFFF"/>
              </a:clrFrom>
              <a:clrTo>
                <a:srgbClr val="FFFFFF">
                  <a:alpha val="0"/>
                </a:srgbClr>
              </a:clrTo>
            </a:clrChange>
          </a:blip>
          <a:stretch>
            <a:fillRect/>
          </a:stretch>
        </p:blipFill>
        <p:spPr>
          <a:xfrm flipH="1">
            <a:off x="-2" y="1166648"/>
            <a:ext cx="3342292" cy="5690866"/>
          </a:xfrm>
          <a:prstGeom prst="rect">
            <a:avLst/>
          </a:prstGeom>
        </p:spPr>
      </p:pic>
    </p:spTree>
    <p:extLst>
      <p:ext uri="{BB962C8B-B14F-4D97-AF65-F5344CB8AC3E}">
        <p14:creationId xmlns:p14="http://schemas.microsoft.com/office/powerpoint/2010/main" val="1203342693"/>
      </p:ext>
    </p:extLst>
  </p:cSld>
  <p:clrMapOvr>
    <a:masterClrMapping/>
  </p:clrMapOvr>
  <p:transition spd="med">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6B27A69-40AC-42ED-87EA-62528B03D405}"/>
              </a:ext>
            </a:extLst>
          </p:cNvPr>
          <p:cNvSpPr/>
          <p:nvPr userDrawn="1"/>
        </p:nvSpPr>
        <p:spPr>
          <a:xfrm>
            <a:off x="0" y="0"/>
            <a:ext cx="3454400" cy="685263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454400" y="0"/>
            <a:ext cx="8737600" cy="68725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114"/>
            <a:endParaRPr lang="en-US" sz="2353">
              <a:solidFill>
                <a:prstClr val="white"/>
              </a:solidFill>
            </a:endParaRPr>
          </a:p>
        </p:txBody>
      </p:sp>
      <p:sp>
        <p:nvSpPr>
          <p:cNvPr id="2" name="Title 1"/>
          <p:cNvSpPr>
            <a:spLocks noGrp="1"/>
          </p:cNvSpPr>
          <p:nvPr>
            <p:ph type="title"/>
          </p:nvPr>
        </p:nvSpPr>
        <p:spPr>
          <a:xfrm>
            <a:off x="261256" y="2442754"/>
            <a:ext cx="2844801" cy="1959429"/>
          </a:xfrm>
        </p:spPr>
        <p:txBody>
          <a:bodyPr>
            <a:normAutofit/>
          </a:bodyPr>
          <a:lstStyle>
            <a:lvl1pPr algn="ctr">
              <a:defRPr sz="2800">
                <a:solidFill>
                  <a:schemeClr val="bg1"/>
                </a:solidFill>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6" name="Date Placeholder 3"/>
          <p:cNvSpPr>
            <a:spLocks noGrp="1"/>
          </p:cNvSpPr>
          <p:nvPr>
            <p:ph type="dt" sz="half" idx="10"/>
          </p:nvPr>
        </p:nvSpPr>
        <p:spPr/>
        <p:txBody>
          <a:bodyPr/>
          <a:lstStyle>
            <a:lvl1pPr>
              <a:defRPr/>
            </a:lvl1pPr>
          </a:lstStyle>
          <a:p>
            <a:fld id="{E59B8DC7-4F8C-4701-9734-DAD6EEC8ACFC}" type="datetimeFigureOut">
              <a:rPr lang="en-IN" smtClean="0"/>
              <a:t>07-06-2021</a:t>
            </a:fld>
            <a:endParaRPr lang="en-IN"/>
          </a:p>
        </p:txBody>
      </p:sp>
      <p:sp>
        <p:nvSpPr>
          <p:cNvPr id="7" name="Footer Placeholder 4"/>
          <p:cNvSpPr>
            <a:spLocks noGrp="1"/>
          </p:cNvSpPr>
          <p:nvPr>
            <p:ph type="ftr" sz="quarter" idx="11"/>
          </p:nvPr>
        </p:nvSpPr>
        <p:spPr/>
        <p:txBody>
          <a:bodyPr/>
          <a:lstStyle>
            <a:lvl1pPr>
              <a:defRPr/>
            </a:lvl1pPr>
          </a:lstStyle>
          <a:p>
            <a:endParaRPr lang="en-IN"/>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187" y="6193364"/>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rot="5400000">
            <a:off x="18113" y="3225844"/>
            <a:ext cx="6872573" cy="381000"/>
          </a:xfrm>
          <a:prstGeom prst="rect">
            <a:avLst/>
          </a:prstGeom>
          <a:gradFill flip="none" rotWithShape="1">
            <a:gsLst>
              <a:gs pos="0">
                <a:schemeClr val="tx1">
                  <a:alpha val="13000"/>
                </a:schemeClr>
              </a:gs>
              <a:gs pos="66000">
                <a:schemeClr val="bg1">
                  <a:alpha val="0"/>
                </a:schemeClr>
              </a:gs>
              <a:gs pos="48000">
                <a:srgbClr val="000000">
                  <a:tint val="23500"/>
                  <a:satMod val="16000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114"/>
            <a:endParaRPr lang="en-US" sz="2400">
              <a:solidFill>
                <a:prstClr val="white"/>
              </a:solidFill>
            </a:endParaRPr>
          </a:p>
        </p:txBody>
      </p:sp>
      <p:sp>
        <p:nvSpPr>
          <p:cNvPr id="11" name="Slide Number Placeholder 5"/>
          <p:cNvSpPr txBox="1">
            <a:spLocks/>
          </p:cNvSpPr>
          <p:nvPr/>
        </p:nvSpPr>
        <p:spPr>
          <a:xfrm>
            <a:off x="11561234" y="6268081"/>
            <a:ext cx="630766" cy="448276"/>
          </a:xfrm>
          <a:prstGeom prst="rect">
            <a:avLst/>
          </a:prstGeom>
          <a:solidFill>
            <a:srgbClr val="7F7F7F">
              <a:alpha val="50196"/>
            </a:srgbClr>
          </a:solidFill>
        </p:spPr>
        <p:txBody>
          <a:bodyPr vert="horz" lIns="89642" tIns="44821" rIns="89642" bIns="44821" rtlCol="0" anchor="ctr"/>
          <a:lstStyle>
            <a:lvl1pPr algn="ctr">
              <a:defRPr/>
            </a:lvl1pPr>
          </a:lstStyle>
          <a:p>
            <a:pPr defTabSz="1172114">
              <a:defRPr/>
            </a:pPr>
            <a:fld id="{B2AB7D3B-191E-4EB7-8AFB-BE108A4D0AFC}" type="slidenum">
              <a:rPr lang="en-US" sz="1200" smtClean="0">
                <a:solidFill>
                  <a:prstClr val="black">
                    <a:tint val="75000"/>
                  </a:prstClr>
                </a:solidFill>
              </a:rPr>
              <a:pPr defTabSz="1172114">
                <a:defRPr/>
              </a:pPr>
              <a:t>‹#›</a:t>
            </a:fld>
            <a:endParaRPr lang="en-US" sz="1200" dirty="0">
              <a:solidFill>
                <a:prstClr val="black">
                  <a:tint val="75000"/>
                </a:prstClr>
              </a:solidFill>
            </a:endParaRPr>
          </a:p>
        </p:txBody>
      </p:sp>
    </p:spTree>
    <p:extLst>
      <p:ext uri="{BB962C8B-B14F-4D97-AF65-F5344CB8AC3E}">
        <p14:creationId xmlns:p14="http://schemas.microsoft.com/office/powerpoint/2010/main" val="151998947"/>
      </p:ext>
    </p:extLst>
  </p:cSld>
  <p:clrMapOvr>
    <a:masterClrMapping/>
  </p:clrMapOvr>
  <p:transition spd="slow">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075884"/>
          </a:xfrm>
        </p:spPr>
        <p:txBody>
          <a:bodyPr lIns="143422" tIns="89639" rIns="143422" bIns="89639"/>
          <a:lstStyle>
            <a:lvl1pPr>
              <a:lnSpc>
                <a:spcPts val="6176"/>
              </a:lnSpc>
              <a:defRPr sz="5700" baseline="0">
                <a:solidFill>
                  <a:schemeClr val="accent1"/>
                </a:solidFill>
              </a:defRPr>
            </a:lvl1pPr>
          </a:lstStyle>
          <a:p>
            <a:r>
              <a:rPr lang="en-US"/>
              <a:t>Lorem ipsum dolor sit.</a:t>
            </a:r>
          </a:p>
        </p:txBody>
      </p:sp>
      <p:sp>
        <p:nvSpPr>
          <p:cNvPr id="4" name="Slide Number Placeholder 3"/>
          <p:cNvSpPr>
            <a:spLocks noGrp="1"/>
          </p:cNvSpPr>
          <p:nvPr>
            <p:ph type="sldNum" sz="quarter" idx="11"/>
          </p:nvPr>
        </p:nvSpPr>
        <p:spPr/>
        <p:txBody>
          <a:bodyPr/>
          <a:lstStyle/>
          <a:p>
            <a:fld id="{27258FFF-F925-446B-8502-81C933981705}" type="slidenum">
              <a:rPr>
                <a:solidFill>
                  <a:srgbClr val="68217A"/>
                </a:solidFill>
              </a:rPr>
              <a:pPr/>
              <a:t>‹#›</a:t>
            </a:fld>
            <a:endParaRPr dirty="0">
              <a:solidFill>
                <a:srgbClr val="68217A"/>
              </a:solidFill>
            </a:endParaRPr>
          </a:p>
        </p:txBody>
      </p:sp>
    </p:spTree>
    <p:extLst>
      <p:ext uri="{BB962C8B-B14F-4D97-AF65-F5344CB8AC3E}">
        <p14:creationId xmlns:p14="http://schemas.microsoft.com/office/powerpoint/2010/main" val="673879406"/>
      </p:ext>
    </p:extLst>
  </p:cSld>
  <p:clrMapOvr>
    <a:masterClrMapping/>
  </p:clrMapOvr>
  <p:transition spd="slow">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304801" y="3352800"/>
            <a:ext cx="11582400"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 name="Title 1"/>
          <p:cNvSpPr>
            <a:spLocks noGrp="1"/>
          </p:cNvSpPr>
          <p:nvPr>
            <p:ph type="ctrTitle"/>
          </p:nvPr>
        </p:nvSpPr>
        <p:spPr>
          <a:xfrm>
            <a:off x="1016001" y="980729"/>
            <a:ext cx="10363200" cy="1470025"/>
          </a:xfrm>
        </p:spPr>
        <p:txBody>
          <a:bodyPr/>
          <a:lstStyle>
            <a:lvl1pPr algn="ctr">
              <a:defRPr sz="3600">
                <a:solidFill>
                  <a:schemeClr val="bg1"/>
                </a:solidFill>
                <a:latin typeface="Segoe UI Light" pitchFamily="34" charset="0"/>
                <a:cs typeface="Arial"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5135894" y="4782480"/>
            <a:ext cx="5472608" cy="533400"/>
          </a:xfrm>
        </p:spPr>
        <p:txBody>
          <a:bodyPr anchor="ctr"/>
          <a:lstStyle>
            <a:lvl1pPr marL="0" indent="0" algn="l">
              <a:buNone/>
              <a:defRPr sz="2000">
                <a:solidFill>
                  <a:schemeClr val="tx1">
                    <a:lumMod val="85000"/>
                    <a:lumOff val="1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9" name="Group 8"/>
          <p:cNvGrpSpPr/>
          <p:nvPr/>
        </p:nvGrpSpPr>
        <p:grpSpPr>
          <a:xfrm>
            <a:off x="722736" y="4734867"/>
            <a:ext cx="4153155" cy="628626"/>
            <a:chOff x="2693644" y="1483765"/>
            <a:chExt cx="3657600" cy="738157"/>
          </a:xfrm>
        </p:grpSpPr>
        <p:pic>
          <p:nvPicPr>
            <p:cNvPr id="10" name="Picture 9" descr="44.png"/>
            <p:cNvPicPr>
              <a:picLocks noChangeAspect="1"/>
            </p:cNvPicPr>
            <p:nvPr/>
          </p:nvPicPr>
          <p:blipFill>
            <a:blip r:embed="rId2" cstate="print"/>
            <a:stretch>
              <a:fillRect/>
            </a:stretch>
          </p:blipFill>
          <p:spPr>
            <a:xfrm>
              <a:off x="2693644" y="1483765"/>
              <a:ext cx="3657600" cy="440872"/>
            </a:xfrm>
            <a:prstGeom prst="rect">
              <a:avLst/>
            </a:prstGeom>
            <a:noFill/>
            <a:ln>
              <a:noFill/>
            </a:ln>
          </p:spPr>
        </p:pic>
        <p:sp>
          <p:nvSpPr>
            <p:cNvPr id="11" name="TextBox 10"/>
            <p:cNvSpPr txBox="1"/>
            <p:nvPr/>
          </p:nvSpPr>
          <p:spPr>
            <a:xfrm>
              <a:off x="3042140" y="1932800"/>
              <a:ext cx="2960609" cy="289122"/>
            </a:xfrm>
            <a:prstGeom prst="rect">
              <a:avLst/>
            </a:prstGeom>
            <a:noFill/>
          </p:spPr>
          <p:txBody>
            <a:bodyPr wrap="none" rtlCol="0">
              <a:spAutoFit/>
            </a:bodyPr>
            <a:lstStyle/>
            <a:p>
              <a:pPr algn="ctr"/>
              <a:r>
                <a:rPr lang="en-US" sz="1000" spc="70" dirty="0">
                  <a:solidFill>
                    <a:schemeClr val="tx1">
                      <a:lumMod val="85000"/>
                      <a:lumOff val="15000"/>
                    </a:schemeClr>
                  </a:solidFill>
                  <a:latin typeface="Segoe UI Semibold" pitchFamily="34" charset="0"/>
                  <a:ea typeface="Segoe UI" pitchFamily="34" charset="0"/>
                  <a:cs typeface="Segoe UI" pitchFamily="34" charset="0"/>
                </a:rPr>
                <a:t>Training | Consulting | Cloud Services | Staffing</a:t>
              </a:r>
            </a:p>
          </p:txBody>
        </p:sp>
      </p:grpSp>
      <p:cxnSp>
        <p:nvCxnSpPr>
          <p:cNvPr id="14" name="Straight Connector 13"/>
          <p:cNvCxnSpPr/>
          <p:nvPr/>
        </p:nvCxnSpPr>
        <p:spPr>
          <a:xfrm>
            <a:off x="5039882" y="3717032"/>
            <a:ext cx="0" cy="266429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8120763"/>
      </p:ext>
    </p:extLst>
  </p:cSld>
  <p:clrMapOvr>
    <a:masterClrMapping/>
  </p:clrMapOvr>
  <p:transition spd="slow">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2"/>
          <p:cNvSpPr/>
          <p:nvPr/>
        </p:nvSpPr>
        <p:spPr>
          <a:xfrm>
            <a:off x="9305770" y="229672"/>
            <a:ext cx="2880320" cy="620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203200" y="152402"/>
            <a:ext cx="9253174" cy="792163"/>
          </a:xfrm>
        </p:spPr>
        <p:txBody>
          <a:bodyPr>
            <a:normAutofit/>
          </a:bodyPr>
          <a:lstStyle>
            <a:lvl1pPr algn="l">
              <a:defRPr sz="2800">
                <a:latin typeface="Segoe UI Light"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371600"/>
            <a:ext cx="11176000" cy="5486400"/>
          </a:xfrm>
        </p:spPr>
        <p:txBody>
          <a:bodyPr>
            <a:normAutofit/>
          </a:bodyPr>
          <a:lstStyle>
            <a:lvl1pPr>
              <a:buClr>
                <a:schemeClr val="bg1"/>
              </a:buClr>
              <a:buSzPct val="75000"/>
              <a:buFont typeface="Webdings" pitchFamily="18" charset="2"/>
              <a:buChar char=""/>
              <a:defRPr sz="2400">
                <a:solidFill>
                  <a:schemeClr val="bg1"/>
                </a:solidFill>
                <a:latin typeface="Segoe UI" pitchFamily="34" charset="0"/>
                <a:ea typeface="Segoe UI" pitchFamily="34" charset="0"/>
                <a:cs typeface="Segoe UI" pitchFamily="34" charset="0"/>
              </a:defRPr>
            </a:lvl1pPr>
            <a:lvl2pPr>
              <a:buClr>
                <a:schemeClr val="bg1"/>
              </a:buClr>
              <a:buSzPct val="75000"/>
              <a:buFont typeface="Webdings" pitchFamily="18" charset="2"/>
              <a:buChar char=""/>
              <a:defRPr sz="2000">
                <a:solidFill>
                  <a:schemeClr val="bg1"/>
                </a:solidFill>
                <a:latin typeface="Segoe UI" pitchFamily="34" charset="0"/>
                <a:ea typeface="Segoe UI" pitchFamily="34" charset="0"/>
                <a:cs typeface="Segoe UI" pitchFamily="34" charset="0"/>
              </a:defRPr>
            </a:lvl2pPr>
            <a:lvl3pPr>
              <a:buClr>
                <a:schemeClr val="bg1"/>
              </a:buClr>
              <a:buSzPct val="75000"/>
              <a:buFont typeface="Webdings" pitchFamily="18" charset="2"/>
              <a:buChar char=""/>
              <a:defRPr sz="1800">
                <a:solidFill>
                  <a:schemeClr val="bg1"/>
                </a:solidFill>
                <a:latin typeface="Segoe UI" pitchFamily="34" charset="0"/>
                <a:ea typeface="Segoe UI" pitchFamily="34" charset="0"/>
                <a:cs typeface="Segoe UI" pitchFamily="34" charset="0"/>
              </a:defRPr>
            </a:lvl3pPr>
            <a:lvl4pPr>
              <a:buClr>
                <a:schemeClr val="bg1"/>
              </a:buClr>
              <a:buSzPct val="75000"/>
              <a:buFont typeface="Webdings" pitchFamily="18" charset="2"/>
              <a:buChar char=""/>
              <a:defRPr sz="1600">
                <a:solidFill>
                  <a:schemeClr val="bg1"/>
                </a:solidFill>
                <a:latin typeface="Segoe UI" pitchFamily="34" charset="0"/>
                <a:ea typeface="Segoe UI" pitchFamily="34" charset="0"/>
                <a:cs typeface="Segoe UI" pitchFamily="34" charset="0"/>
              </a:defRPr>
            </a:lvl4pPr>
            <a:lvl5pPr>
              <a:buClr>
                <a:schemeClr val="bg1"/>
              </a:buClr>
              <a:buSzPct val="75000"/>
              <a:buFont typeface="Webdings" pitchFamily="18" charset="2"/>
              <a:buChar char=""/>
              <a:defRPr sz="1600">
                <a:solidFill>
                  <a:schemeClr val="bg1"/>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fld id="{43037A93-DACB-4401-873D-0E6BB417A721}" type="datetimeFigureOut">
              <a:rPr lang="en-US" smtClean="0"/>
              <a:t>6/7/2021</a:t>
            </a:fld>
            <a:endParaRPr lang="en-US"/>
          </a:p>
        </p:txBody>
      </p:sp>
      <p:sp>
        <p:nvSpPr>
          <p:cNvPr id="7"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a:xfrm>
            <a:off x="8737601" y="6356353"/>
            <a:ext cx="2844800" cy="365125"/>
          </a:xfrm>
        </p:spPr>
        <p:txBody>
          <a:bodyPr/>
          <a:lstStyle>
            <a:lvl1pPr>
              <a:defRPr/>
            </a:lvl1pPr>
          </a:lstStyle>
          <a:p>
            <a:fld id="{EE74E9DE-A064-4967-AD5E-8AEB14326EC8}" type="slidenum">
              <a:rPr lang="en-US" smtClean="0"/>
              <a:t>‹#›</a:t>
            </a:fld>
            <a:endParaRPr lang="en-US" dirty="0"/>
          </a:p>
        </p:txBody>
      </p:sp>
      <p:sp>
        <p:nvSpPr>
          <p:cNvPr id="8" name="Rectangle 7"/>
          <p:cNvSpPr/>
          <p:nvPr/>
        </p:nvSpPr>
        <p:spPr>
          <a:xfrm>
            <a:off x="1" y="1066800"/>
            <a:ext cx="12192000" cy="381000"/>
          </a:xfrm>
          <a:prstGeom prst="rect">
            <a:avLst/>
          </a:prstGeom>
          <a:gradFill flip="none" rotWithShape="1">
            <a:gsLst>
              <a:gs pos="0">
                <a:schemeClr val="tx1">
                  <a:alpha val="13000"/>
                </a:schemeClr>
              </a:gs>
              <a:gs pos="66000">
                <a:schemeClr val="bg1">
                  <a:alpha val="0"/>
                </a:schemeClr>
              </a:gs>
              <a:gs pos="48000">
                <a:srgbClr val="000000">
                  <a:tint val="23500"/>
                  <a:satMod val="16000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4" name="Group 8"/>
          <p:cNvGrpSpPr/>
          <p:nvPr/>
        </p:nvGrpSpPr>
        <p:grpSpPr>
          <a:xfrm>
            <a:off x="9529187" y="382074"/>
            <a:ext cx="2464526" cy="427521"/>
            <a:chOff x="2693644" y="1483765"/>
            <a:chExt cx="3657600" cy="766205"/>
          </a:xfrm>
          <a:effectLst/>
        </p:grpSpPr>
        <p:pic>
          <p:nvPicPr>
            <p:cNvPr id="11" name="Picture 10" descr="44.png"/>
            <p:cNvPicPr>
              <a:picLocks noChangeAspect="1"/>
            </p:cNvPicPr>
            <p:nvPr/>
          </p:nvPicPr>
          <p:blipFill>
            <a:blip r:embed="rId2" cstate="print"/>
            <a:stretch>
              <a:fillRect/>
            </a:stretch>
          </p:blipFill>
          <p:spPr>
            <a:xfrm>
              <a:off x="2693644" y="1483765"/>
              <a:ext cx="3657600" cy="440872"/>
            </a:xfrm>
            <a:prstGeom prst="rect">
              <a:avLst/>
            </a:prstGeom>
            <a:noFill/>
            <a:ln>
              <a:noFill/>
            </a:ln>
            <a:effectLst/>
          </p:spPr>
        </p:pic>
        <p:sp>
          <p:nvSpPr>
            <p:cNvPr id="12" name="TextBox 11"/>
            <p:cNvSpPr txBox="1"/>
            <p:nvPr/>
          </p:nvSpPr>
          <p:spPr>
            <a:xfrm>
              <a:off x="2949979" y="1932800"/>
              <a:ext cx="3144926" cy="317170"/>
            </a:xfrm>
            <a:prstGeom prst="rect">
              <a:avLst/>
            </a:prstGeom>
            <a:noFill/>
          </p:spPr>
          <p:txBody>
            <a:bodyPr wrap="none" rtlCol="0">
              <a:spAutoFit/>
            </a:bodyPr>
            <a:lstStyle/>
            <a:p>
              <a:pPr algn="ctr"/>
              <a:r>
                <a:rPr lang="en-US" sz="550" spc="70" dirty="0">
                  <a:solidFill>
                    <a:schemeClr val="tx1">
                      <a:lumMod val="65000"/>
                      <a:lumOff val="35000"/>
                    </a:schemeClr>
                  </a:solidFill>
                  <a:latin typeface="Segoe UI Semibold" pitchFamily="34" charset="0"/>
                  <a:ea typeface="Segoe UI" pitchFamily="34" charset="0"/>
                  <a:cs typeface="Segoe UI" pitchFamily="34" charset="0"/>
                </a:rPr>
                <a:t>Training | Consulting | Cloud Services | Staffing</a:t>
              </a:r>
            </a:p>
          </p:txBody>
        </p:sp>
      </p:grpSp>
    </p:spTree>
    <p:extLst>
      <p:ext uri="{BB962C8B-B14F-4D97-AF65-F5344CB8AC3E}">
        <p14:creationId xmlns:p14="http://schemas.microsoft.com/office/powerpoint/2010/main" val="3697632980"/>
      </p:ext>
    </p:extLst>
  </p:cSld>
  <p:clrMapOvr>
    <a:masterClrMapping/>
  </p:clrMapOvr>
  <p:transition spd="slow">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04801" y="228600"/>
            <a:ext cx="115824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 name="Title 1"/>
          <p:cNvSpPr>
            <a:spLocks noGrp="1"/>
          </p:cNvSpPr>
          <p:nvPr>
            <p:ph type="title"/>
          </p:nvPr>
        </p:nvSpPr>
        <p:spPr>
          <a:xfrm>
            <a:off x="963084" y="4406903"/>
            <a:ext cx="10363200" cy="1362075"/>
          </a:xfrm>
        </p:spPr>
        <p:txBody>
          <a:bodyPr/>
          <a:lstStyle>
            <a:lvl1pPr algn="ctr">
              <a:defRPr sz="4000" b="0" cap="none">
                <a:latin typeface="Segoe UI Light" pitchFamily="34" charset="0"/>
                <a:ea typeface="Segoe UI" pitchFamily="34" charset="0"/>
                <a:cs typeface="Segoe UI"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963084" y="2590801"/>
            <a:ext cx="10363200" cy="685800"/>
          </a:xfrm>
        </p:spPr>
        <p:txBody>
          <a:bodyPr anchor="ctr"/>
          <a:lstStyle>
            <a:lvl1pPr marL="0" indent="0" algn="ctr">
              <a:buNone/>
              <a:defRPr sz="32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43037A93-DACB-4401-873D-0E6BB417A721}" type="datetimeFigureOut">
              <a:rPr lang="en-US" smtClean="0"/>
              <a:t>6/7/2021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grpSp>
        <p:nvGrpSpPr>
          <p:cNvPr id="7" name="Group 6"/>
          <p:cNvGrpSpPr/>
          <p:nvPr/>
        </p:nvGrpSpPr>
        <p:grpSpPr>
          <a:xfrm>
            <a:off x="3657601" y="1427685"/>
            <a:ext cx="4876800" cy="726035"/>
            <a:chOff x="2693644" y="1483765"/>
            <a:chExt cx="3657600" cy="726035"/>
          </a:xfrm>
        </p:grpSpPr>
        <p:pic>
          <p:nvPicPr>
            <p:cNvPr id="8" name="Picture 7" descr="44.png"/>
            <p:cNvPicPr>
              <a:picLocks noChangeAspect="1"/>
            </p:cNvPicPr>
            <p:nvPr/>
          </p:nvPicPr>
          <p:blipFill>
            <a:blip r:embed="rId2" cstate="print"/>
            <a:stretch>
              <a:fillRect/>
            </a:stretch>
          </p:blipFill>
          <p:spPr>
            <a:xfrm>
              <a:off x="2693644" y="1483765"/>
              <a:ext cx="3657600" cy="440872"/>
            </a:xfrm>
            <a:prstGeom prst="rect">
              <a:avLst/>
            </a:prstGeom>
            <a:noFill/>
            <a:ln>
              <a:noFill/>
            </a:ln>
          </p:spPr>
        </p:pic>
        <p:sp>
          <p:nvSpPr>
            <p:cNvPr id="9" name="TextBox 8"/>
            <p:cNvSpPr txBox="1"/>
            <p:nvPr/>
          </p:nvSpPr>
          <p:spPr>
            <a:xfrm>
              <a:off x="3066234" y="1932801"/>
              <a:ext cx="2912421" cy="276999"/>
            </a:xfrm>
            <a:prstGeom prst="rect">
              <a:avLst/>
            </a:prstGeom>
            <a:noFill/>
          </p:spPr>
          <p:txBody>
            <a:bodyPr wrap="none" rtlCol="0">
              <a:spAutoFit/>
            </a:bodyPr>
            <a:lstStyle/>
            <a:p>
              <a:pPr algn="ctr"/>
              <a:r>
                <a:rPr lang="en-US" sz="1200" spc="70" dirty="0">
                  <a:solidFill>
                    <a:schemeClr val="tx1">
                      <a:lumMod val="85000"/>
                      <a:lumOff val="15000"/>
                    </a:schemeClr>
                  </a:solidFill>
                  <a:latin typeface="Segoe UI Semibold" pitchFamily="34" charset="0"/>
                  <a:ea typeface="Segoe UI" pitchFamily="34" charset="0"/>
                  <a:cs typeface="Segoe UI" pitchFamily="34" charset="0"/>
                </a:rPr>
                <a:t>Training | Consulting | Cloud Services | Staffing</a:t>
              </a:r>
            </a:p>
          </p:txBody>
        </p:sp>
      </p:grpSp>
    </p:spTree>
    <p:extLst>
      <p:ext uri="{BB962C8B-B14F-4D97-AF65-F5344CB8AC3E}">
        <p14:creationId xmlns:p14="http://schemas.microsoft.com/office/powerpoint/2010/main" val="1838511091"/>
      </p:ext>
    </p:extLst>
  </p:cSld>
  <p:clrMapOvr>
    <a:masterClrMapping/>
  </p:clrMapOvr>
  <p:transition spd="slow">
    <p:fade/>
  </p:transition>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defTabSz="768113" rtl="0" eaLnBrk="1" latinLnBrk="0" hangingPunct="1">
              <a:lnSpc>
                <a:spcPct val="90000"/>
              </a:lnSpc>
              <a:spcBef>
                <a:spcPct val="0"/>
              </a:spcBef>
              <a:buNone/>
              <a:defRPr lang="en-US" sz="4400" b="0" kern="1200" cap="none" spc="-84" baseline="0" dirty="0">
                <a:ln w="3175">
                  <a:noFill/>
                </a:ln>
                <a:gradFill>
                  <a:gsLst>
                    <a:gs pos="1250">
                      <a:schemeClr val="tx2"/>
                    </a:gs>
                    <a:gs pos="100000">
                      <a:schemeClr val="tx2"/>
                    </a:gs>
                  </a:gsLst>
                  <a:lin ang="5400000" scaled="0"/>
                </a:gradFill>
                <a:effectLst/>
                <a:latin typeface="+mj-lt"/>
                <a:ea typeface="+mn-ea"/>
                <a:cs typeface="Arial" charset="0"/>
              </a:defRPr>
            </a:lvl1pPr>
          </a:lstStyle>
          <a:p>
            <a:r>
              <a:rPr lang="en-US" dirty="0"/>
              <a:t>Click to edit master title style</a:t>
            </a:r>
          </a:p>
        </p:txBody>
      </p:sp>
    </p:spTree>
    <p:extLst>
      <p:ext uri="{BB962C8B-B14F-4D97-AF65-F5344CB8AC3E}">
        <p14:creationId xmlns:p14="http://schemas.microsoft.com/office/powerpoint/2010/main" val="97747186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2"/>
            <a:ext cx="9860674" cy="1793881"/>
          </a:xfrm>
          <a:noFill/>
        </p:spPr>
        <p:txBody>
          <a:bodyPr lIns="179259" tIns="143407" rIns="179259" bIns="143407">
            <a:noAutofit/>
          </a:bodyPr>
          <a:lstStyle>
            <a:lvl1pPr marL="0" indent="0">
              <a:spcBef>
                <a:spcPts val="0"/>
              </a:spcBef>
              <a:buNone/>
              <a:defRPr sz="35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0111420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304801" y="3352800"/>
            <a:ext cx="11582400"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 name="Title 1"/>
          <p:cNvSpPr>
            <a:spLocks noGrp="1"/>
          </p:cNvSpPr>
          <p:nvPr>
            <p:ph type="ctrTitle"/>
          </p:nvPr>
        </p:nvSpPr>
        <p:spPr>
          <a:xfrm>
            <a:off x="1016001" y="980729"/>
            <a:ext cx="10363200" cy="1470025"/>
          </a:xfrm>
        </p:spPr>
        <p:txBody>
          <a:bodyPr/>
          <a:lstStyle>
            <a:lvl1pPr algn="ctr">
              <a:defRPr sz="3600">
                <a:solidFill>
                  <a:schemeClr val="bg1"/>
                </a:solidFill>
                <a:latin typeface="Segoe UI Light" pitchFamily="34" charset="0"/>
                <a:cs typeface="Arial"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5135894" y="4782480"/>
            <a:ext cx="5472608" cy="533400"/>
          </a:xfrm>
        </p:spPr>
        <p:txBody>
          <a:bodyPr anchor="ctr"/>
          <a:lstStyle>
            <a:lvl1pPr marL="0" indent="0" algn="l">
              <a:buNone/>
              <a:defRPr sz="2000">
                <a:solidFill>
                  <a:schemeClr val="tx1">
                    <a:lumMod val="85000"/>
                    <a:lumOff val="1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9" name="Group 8"/>
          <p:cNvGrpSpPr/>
          <p:nvPr/>
        </p:nvGrpSpPr>
        <p:grpSpPr>
          <a:xfrm>
            <a:off x="722736" y="4734867"/>
            <a:ext cx="4153155" cy="628626"/>
            <a:chOff x="2693644" y="1483765"/>
            <a:chExt cx="3657600" cy="738157"/>
          </a:xfrm>
        </p:grpSpPr>
        <p:pic>
          <p:nvPicPr>
            <p:cNvPr id="10" name="Picture 9" descr="44.png"/>
            <p:cNvPicPr>
              <a:picLocks noChangeAspect="1"/>
            </p:cNvPicPr>
            <p:nvPr/>
          </p:nvPicPr>
          <p:blipFill>
            <a:blip r:embed="rId2" cstate="print"/>
            <a:stretch>
              <a:fillRect/>
            </a:stretch>
          </p:blipFill>
          <p:spPr>
            <a:xfrm>
              <a:off x="2693644" y="1483765"/>
              <a:ext cx="3657600" cy="440872"/>
            </a:xfrm>
            <a:prstGeom prst="rect">
              <a:avLst/>
            </a:prstGeom>
            <a:noFill/>
            <a:ln>
              <a:noFill/>
            </a:ln>
          </p:spPr>
        </p:pic>
        <p:sp>
          <p:nvSpPr>
            <p:cNvPr id="11" name="TextBox 10"/>
            <p:cNvSpPr txBox="1"/>
            <p:nvPr/>
          </p:nvSpPr>
          <p:spPr>
            <a:xfrm>
              <a:off x="3042140" y="1932800"/>
              <a:ext cx="2960609" cy="289122"/>
            </a:xfrm>
            <a:prstGeom prst="rect">
              <a:avLst/>
            </a:prstGeom>
            <a:noFill/>
          </p:spPr>
          <p:txBody>
            <a:bodyPr wrap="none" rtlCol="0">
              <a:spAutoFit/>
            </a:bodyPr>
            <a:lstStyle/>
            <a:p>
              <a:pPr algn="ctr"/>
              <a:r>
                <a:rPr lang="en-US" sz="1000" spc="70" dirty="0">
                  <a:solidFill>
                    <a:schemeClr val="tx1">
                      <a:lumMod val="85000"/>
                      <a:lumOff val="15000"/>
                    </a:schemeClr>
                  </a:solidFill>
                  <a:latin typeface="Segoe UI Semibold" pitchFamily="34" charset="0"/>
                  <a:ea typeface="Segoe UI" pitchFamily="34" charset="0"/>
                  <a:cs typeface="Segoe UI" pitchFamily="34" charset="0"/>
                </a:rPr>
                <a:t>Training | Consulting | Cloud Services | Staffing</a:t>
              </a:r>
            </a:p>
          </p:txBody>
        </p:sp>
      </p:grpSp>
      <p:cxnSp>
        <p:nvCxnSpPr>
          <p:cNvPr id="14" name="Straight Connector 13"/>
          <p:cNvCxnSpPr/>
          <p:nvPr/>
        </p:nvCxnSpPr>
        <p:spPr>
          <a:xfrm>
            <a:off x="5039882" y="3717032"/>
            <a:ext cx="0" cy="266429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211507"/>
      </p:ext>
    </p:extLst>
  </p:cSld>
  <p:clrMapOvr>
    <a:masterClrMapping/>
  </p:clrMapOvr>
  <p:transition spd="slow">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2"/>
          <p:cNvSpPr/>
          <p:nvPr/>
        </p:nvSpPr>
        <p:spPr>
          <a:xfrm>
            <a:off x="9305770" y="229672"/>
            <a:ext cx="2880320" cy="620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203200" y="152402"/>
            <a:ext cx="9253174" cy="792163"/>
          </a:xfrm>
        </p:spPr>
        <p:txBody>
          <a:bodyPr>
            <a:normAutofit/>
          </a:bodyPr>
          <a:lstStyle>
            <a:lvl1pPr algn="l">
              <a:defRPr sz="2800">
                <a:latin typeface="Segoe UI Light"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371600"/>
            <a:ext cx="11176000" cy="5486400"/>
          </a:xfrm>
        </p:spPr>
        <p:txBody>
          <a:bodyPr>
            <a:normAutofit/>
          </a:bodyPr>
          <a:lstStyle>
            <a:lvl1pPr>
              <a:buClr>
                <a:schemeClr val="bg1"/>
              </a:buClr>
              <a:buSzPct val="75000"/>
              <a:buFont typeface="Webdings" pitchFamily="18" charset="2"/>
              <a:buChar char=""/>
              <a:defRPr sz="2400">
                <a:solidFill>
                  <a:schemeClr val="bg1"/>
                </a:solidFill>
                <a:latin typeface="Segoe UI" pitchFamily="34" charset="0"/>
                <a:ea typeface="Segoe UI" pitchFamily="34" charset="0"/>
                <a:cs typeface="Segoe UI" pitchFamily="34" charset="0"/>
              </a:defRPr>
            </a:lvl1pPr>
            <a:lvl2pPr>
              <a:buClr>
                <a:schemeClr val="bg1"/>
              </a:buClr>
              <a:buSzPct val="75000"/>
              <a:buFont typeface="Webdings" pitchFamily="18" charset="2"/>
              <a:buChar char=""/>
              <a:defRPr sz="2000">
                <a:solidFill>
                  <a:schemeClr val="bg1"/>
                </a:solidFill>
                <a:latin typeface="Segoe UI" pitchFamily="34" charset="0"/>
                <a:ea typeface="Segoe UI" pitchFamily="34" charset="0"/>
                <a:cs typeface="Segoe UI" pitchFamily="34" charset="0"/>
              </a:defRPr>
            </a:lvl2pPr>
            <a:lvl3pPr>
              <a:buClr>
                <a:schemeClr val="bg1"/>
              </a:buClr>
              <a:buSzPct val="75000"/>
              <a:buFont typeface="Webdings" pitchFamily="18" charset="2"/>
              <a:buChar char=""/>
              <a:defRPr sz="1800">
                <a:solidFill>
                  <a:schemeClr val="bg1"/>
                </a:solidFill>
                <a:latin typeface="Segoe UI" pitchFamily="34" charset="0"/>
                <a:ea typeface="Segoe UI" pitchFamily="34" charset="0"/>
                <a:cs typeface="Segoe UI" pitchFamily="34" charset="0"/>
              </a:defRPr>
            </a:lvl3pPr>
            <a:lvl4pPr>
              <a:buClr>
                <a:schemeClr val="bg1"/>
              </a:buClr>
              <a:buSzPct val="75000"/>
              <a:buFont typeface="Webdings" pitchFamily="18" charset="2"/>
              <a:buChar char=""/>
              <a:defRPr sz="1600">
                <a:solidFill>
                  <a:schemeClr val="bg1"/>
                </a:solidFill>
                <a:latin typeface="Segoe UI" pitchFamily="34" charset="0"/>
                <a:ea typeface="Segoe UI" pitchFamily="34" charset="0"/>
                <a:cs typeface="Segoe UI" pitchFamily="34" charset="0"/>
              </a:defRPr>
            </a:lvl4pPr>
            <a:lvl5pPr>
              <a:buClr>
                <a:schemeClr val="bg1"/>
              </a:buClr>
              <a:buSzPct val="75000"/>
              <a:buFont typeface="Webdings" pitchFamily="18" charset="2"/>
              <a:buChar char=""/>
              <a:defRPr sz="1600">
                <a:solidFill>
                  <a:schemeClr val="bg1"/>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fld id="{05CF1095-26AB-4ECF-A963-5C34790DE886}" type="datetimeFigureOut">
              <a:rPr lang="en-US" smtClean="0"/>
              <a:t>6/7/2021</a:t>
            </a:fld>
            <a:endParaRPr lang="en-US"/>
          </a:p>
        </p:txBody>
      </p:sp>
      <p:sp>
        <p:nvSpPr>
          <p:cNvPr id="7"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a:xfrm>
            <a:off x="8737601" y="6356353"/>
            <a:ext cx="2844800" cy="365125"/>
          </a:xfrm>
        </p:spPr>
        <p:txBody>
          <a:bodyPr/>
          <a:lstStyle>
            <a:lvl1pPr>
              <a:defRPr/>
            </a:lvl1pPr>
          </a:lstStyle>
          <a:p>
            <a:fld id="{D483C0CD-571F-41E5-9617-171A18461DA8}" type="slidenum">
              <a:rPr lang="en-US" smtClean="0"/>
              <a:t>‹#›</a:t>
            </a:fld>
            <a:endParaRPr lang="en-US"/>
          </a:p>
        </p:txBody>
      </p:sp>
      <p:sp>
        <p:nvSpPr>
          <p:cNvPr id="8" name="Rectangle 7"/>
          <p:cNvSpPr/>
          <p:nvPr/>
        </p:nvSpPr>
        <p:spPr>
          <a:xfrm>
            <a:off x="1" y="1066800"/>
            <a:ext cx="12192000" cy="381000"/>
          </a:xfrm>
          <a:prstGeom prst="rect">
            <a:avLst/>
          </a:prstGeom>
          <a:gradFill flip="none" rotWithShape="1">
            <a:gsLst>
              <a:gs pos="0">
                <a:schemeClr val="tx1">
                  <a:alpha val="13000"/>
                </a:schemeClr>
              </a:gs>
              <a:gs pos="66000">
                <a:schemeClr val="bg1">
                  <a:alpha val="0"/>
                </a:schemeClr>
              </a:gs>
              <a:gs pos="48000">
                <a:srgbClr val="000000">
                  <a:tint val="23500"/>
                  <a:satMod val="16000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4" name="Group 8"/>
          <p:cNvGrpSpPr/>
          <p:nvPr/>
        </p:nvGrpSpPr>
        <p:grpSpPr>
          <a:xfrm>
            <a:off x="9529187" y="382074"/>
            <a:ext cx="2464526" cy="427521"/>
            <a:chOff x="2693644" y="1483765"/>
            <a:chExt cx="3657600" cy="766205"/>
          </a:xfrm>
          <a:effectLst/>
        </p:grpSpPr>
        <p:pic>
          <p:nvPicPr>
            <p:cNvPr id="11" name="Picture 10" descr="44.png"/>
            <p:cNvPicPr>
              <a:picLocks noChangeAspect="1"/>
            </p:cNvPicPr>
            <p:nvPr/>
          </p:nvPicPr>
          <p:blipFill>
            <a:blip r:embed="rId2" cstate="print"/>
            <a:stretch>
              <a:fillRect/>
            </a:stretch>
          </p:blipFill>
          <p:spPr>
            <a:xfrm>
              <a:off x="2693644" y="1483765"/>
              <a:ext cx="3657600" cy="440872"/>
            </a:xfrm>
            <a:prstGeom prst="rect">
              <a:avLst/>
            </a:prstGeom>
            <a:noFill/>
            <a:ln>
              <a:noFill/>
            </a:ln>
            <a:effectLst/>
          </p:spPr>
        </p:pic>
        <p:sp>
          <p:nvSpPr>
            <p:cNvPr id="12" name="TextBox 11"/>
            <p:cNvSpPr txBox="1"/>
            <p:nvPr/>
          </p:nvSpPr>
          <p:spPr>
            <a:xfrm>
              <a:off x="2949979" y="1932800"/>
              <a:ext cx="3144926" cy="317170"/>
            </a:xfrm>
            <a:prstGeom prst="rect">
              <a:avLst/>
            </a:prstGeom>
            <a:noFill/>
          </p:spPr>
          <p:txBody>
            <a:bodyPr wrap="none" rtlCol="0">
              <a:spAutoFit/>
            </a:bodyPr>
            <a:lstStyle/>
            <a:p>
              <a:pPr algn="ctr"/>
              <a:r>
                <a:rPr lang="en-US" sz="550" spc="70" dirty="0">
                  <a:solidFill>
                    <a:schemeClr val="tx1">
                      <a:lumMod val="65000"/>
                      <a:lumOff val="35000"/>
                    </a:schemeClr>
                  </a:solidFill>
                  <a:latin typeface="Segoe UI Semibold" pitchFamily="34" charset="0"/>
                  <a:ea typeface="Segoe UI" pitchFamily="34" charset="0"/>
                  <a:cs typeface="Segoe UI" pitchFamily="34" charset="0"/>
                </a:rPr>
                <a:t>Training | Consulting | Cloud Services | Staffing</a:t>
              </a:r>
            </a:p>
          </p:txBody>
        </p:sp>
      </p:grpSp>
    </p:spTree>
    <p:extLst>
      <p:ext uri="{BB962C8B-B14F-4D97-AF65-F5344CB8AC3E}">
        <p14:creationId xmlns:p14="http://schemas.microsoft.com/office/powerpoint/2010/main" val="868192321"/>
      </p:ext>
    </p:extLst>
  </p:cSld>
  <p:clrMapOvr>
    <a:masterClrMapping/>
  </p:clrMapOvr>
  <p:transition spd="slow">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04801" y="228600"/>
            <a:ext cx="115824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 name="Title 1"/>
          <p:cNvSpPr>
            <a:spLocks noGrp="1"/>
          </p:cNvSpPr>
          <p:nvPr>
            <p:ph type="title"/>
          </p:nvPr>
        </p:nvSpPr>
        <p:spPr>
          <a:xfrm>
            <a:off x="963084" y="4406903"/>
            <a:ext cx="10363200" cy="1362075"/>
          </a:xfrm>
        </p:spPr>
        <p:txBody>
          <a:bodyPr/>
          <a:lstStyle>
            <a:lvl1pPr algn="ctr">
              <a:defRPr sz="4000" b="0" cap="none">
                <a:latin typeface="Segoe UI Light" pitchFamily="34" charset="0"/>
                <a:ea typeface="Segoe UI" pitchFamily="34" charset="0"/>
                <a:cs typeface="Segoe UI"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963084" y="2590801"/>
            <a:ext cx="10363200" cy="685800"/>
          </a:xfrm>
        </p:spPr>
        <p:txBody>
          <a:bodyPr anchor="ctr"/>
          <a:lstStyle>
            <a:lvl1pPr marL="0" indent="0" algn="ctr">
              <a:buNone/>
              <a:defRPr sz="32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05CF1095-26AB-4ECF-A963-5C34790DE886}" type="datetimeFigureOut">
              <a:rPr lang="en-US" smtClean="0"/>
              <a:t>6/7/2021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grpSp>
        <p:nvGrpSpPr>
          <p:cNvPr id="7" name="Group 6"/>
          <p:cNvGrpSpPr/>
          <p:nvPr/>
        </p:nvGrpSpPr>
        <p:grpSpPr>
          <a:xfrm>
            <a:off x="3657601" y="1427685"/>
            <a:ext cx="4876800" cy="726035"/>
            <a:chOff x="2693644" y="1483765"/>
            <a:chExt cx="3657600" cy="726035"/>
          </a:xfrm>
        </p:grpSpPr>
        <p:pic>
          <p:nvPicPr>
            <p:cNvPr id="8" name="Picture 7" descr="44.png"/>
            <p:cNvPicPr>
              <a:picLocks noChangeAspect="1"/>
            </p:cNvPicPr>
            <p:nvPr/>
          </p:nvPicPr>
          <p:blipFill>
            <a:blip r:embed="rId2" cstate="print"/>
            <a:stretch>
              <a:fillRect/>
            </a:stretch>
          </p:blipFill>
          <p:spPr>
            <a:xfrm>
              <a:off x="2693644" y="1483765"/>
              <a:ext cx="3657600" cy="440872"/>
            </a:xfrm>
            <a:prstGeom prst="rect">
              <a:avLst/>
            </a:prstGeom>
            <a:noFill/>
            <a:ln>
              <a:noFill/>
            </a:ln>
          </p:spPr>
        </p:pic>
        <p:sp>
          <p:nvSpPr>
            <p:cNvPr id="9" name="TextBox 8"/>
            <p:cNvSpPr txBox="1"/>
            <p:nvPr/>
          </p:nvSpPr>
          <p:spPr>
            <a:xfrm>
              <a:off x="3066234" y="1932801"/>
              <a:ext cx="2912421" cy="276999"/>
            </a:xfrm>
            <a:prstGeom prst="rect">
              <a:avLst/>
            </a:prstGeom>
            <a:noFill/>
          </p:spPr>
          <p:txBody>
            <a:bodyPr wrap="none" rtlCol="0">
              <a:spAutoFit/>
            </a:bodyPr>
            <a:lstStyle/>
            <a:p>
              <a:pPr algn="ctr"/>
              <a:r>
                <a:rPr lang="en-US" sz="1200" spc="70" dirty="0">
                  <a:solidFill>
                    <a:schemeClr val="tx1">
                      <a:lumMod val="85000"/>
                      <a:lumOff val="15000"/>
                    </a:schemeClr>
                  </a:solidFill>
                  <a:latin typeface="Segoe UI Semibold" pitchFamily="34" charset="0"/>
                  <a:ea typeface="Segoe UI" pitchFamily="34" charset="0"/>
                  <a:cs typeface="Segoe UI" pitchFamily="34" charset="0"/>
                </a:rPr>
                <a:t>Training | Consulting | Cloud Services | Staffing</a:t>
              </a:r>
            </a:p>
          </p:txBody>
        </p:sp>
      </p:grpSp>
    </p:spTree>
    <p:extLst>
      <p:ext uri="{BB962C8B-B14F-4D97-AF65-F5344CB8AC3E}">
        <p14:creationId xmlns:p14="http://schemas.microsoft.com/office/powerpoint/2010/main" val="3010983556"/>
      </p:ext>
    </p:extLst>
  </p:cSld>
  <p:clrMapOvr>
    <a:masterClrMapping/>
  </p:clrMapOvr>
  <p:transition spd="slow">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05514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72114">
              <a:defRPr/>
            </a:pPr>
            <a:endParaRPr lang="en-US" sz="2400">
              <a:solidFill>
                <a:prstClr val="white"/>
              </a:solidFill>
            </a:endParaRPr>
          </a:p>
        </p:txBody>
      </p:sp>
      <p:sp>
        <p:nvSpPr>
          <p:cNvPr id="2" name="Title 1"/>
          <p:cNvSpPr>
            <a:spLocks noGrp="1"/>
          </p:cNvSpPr>
          <p:nvPr>
            <p:ph type="title"/>
          </p:nvPr>
        </p:nvSpPr>
        <p:spPr>
          <a:xfrm>
            <a:off x="812800" y="274638"/>
            <a:ext cx="10871200" cy="792163"/>
          </a:xfrm>
        </p:spPr>
        <p:txBody>
          <a:bodyPr>
            <a:normAutofit/>
          </a:bodyPr>
          <a:lstStyle>
            <a:lvl1pPr algn="l">
              <a:defRPr sz="3600">
                <a:solidFill>
                  <a:srgbClr val="0070C0"/>
                </a:solidFill>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219200"/>
            <a:ext cx="10972800" cy="5181600"/>
          </a:xfrm>
        </p:spPr>
        <p:txBody>
          <a:bodyPr>
            <a:normAutofit/>
          </a:bodyPr>
          <a:lstStyle>
            <a:lvl1pPr>
              <a:buFont typeface="Webdings" pitchFamily="18" charset="2"/>
              <a:buChar char="a"/>
              <a:defRPr sz="2800">
                <a:solidFill>
                  <a:schemeClr val="tx1"/>
                </a:solidFill>
                <a:latin typeface="Arial" pitchFamily="34" charset="0"/>
                <a:cs typeface="Arial" pitchFamily="34" charset="0"/>
              </a:defRPr>
            </a:lvl1pPr>
            <a:lvl2pPr>
              <a:defRPr sz="2400">
                <a:solidFill>
                  <a:schemeClr val="tx1"/>
                </a:solidFill>
                <a:latin typeface="Arial" pitchFamily="34" charset="0"/>
                <a:cs typeface="Arial" pitchFamily="34" charset="0"/>
              </a:defRPr>
            </a:lvl2pPr>
            <a:lvl3pPr>
              <a:defRPr sz="20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E59B8DC7-4F8C-4701-9734-DAD6EEC8ACFC}" type="datetimeFigureOut">
              <a:rPr lang="en-IN" smtClean="0"/>
              <a:t>07-06-2021</a:t>
            </a:fld>
            <a:endParaRPr lang="en-IN"/>
          </a:p>
        </p:txBody>
      </p:sp>
      <p:sp>
        <p:nvSpPr>
          <p:cNvPr id="11" name="Footer Placeholder 4"/>
          <p:cNvSpPr>
            <a:spLocks noGrp="1"/>
          </p:cNvSpPr>
          <p:nvPr>
            <p:ph type="ftr" sz="quarter" idx="11"/>
          </p:nvPr>
        </p:nvSpPr>
        <p:spPr/>
        <p:txBody>
          <a:bodyPr/>
          <a:lstStyle>
            <a:lvl1pPr>
              <a:defRPr/>
            </a:lvl1pPr>
          </a:lstStyle>
          <a:p>
            <a:endParaRPr lang="en-IN"/>
          </a:p>
        </p:txBody>
      </p:sp>
      <p:sp>
        <p:nvSpPr>
          <p:cNvPr id="12" name="Slide Number Placeholder 5"/>
          <p:cNvSpPr>
            <a:spLocks noGrp="1"/>
          </p:cNvSpPr>
          <p:nvPr>
            <p:ph type="sldNum" sz="quarter" idx="12"/>
          </p:nvPr>
        </p:nvSpPr>
        <p:spPr/>
        <p:txBody>
          <a:bodyPr/>
          <a:lstStyle>
            <a:lvl1pPr>
              <a:defRPr/>
            </a:lvl1pPr>
          </a:lstStyle>
          <a:p>
            <a:fld id="{80F9998C-91AD-447C-9956-B7625B6DF7A8}" type="slidenum">
              <a:rPr lang="en-IN" smtClean="0"/>
              <a:t>‹#›</a:t>
            </a:fld>
            <a:endParaRPr lang="en-IN"/>
          </a:p>
        </p:txBody>
      </p:sp>
    </p:spTree>
    <p:extLst>
      <p:ext uri="{BB962C8B-B14F-4D97-AF65-F5344CB8AC3E}">
        <p14:creationId xmlns:p14="http://schemas.microsoft.com/office/powerpoint/2010/main" val="3692860008"/>
      </p:ext>
    </p:extLst>
  </p:cSld>
  <p:clrMapOvr>
    <a:masterClrMapping/>
  </p:clrMapOvr>
  <p:transition spd="slow">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9163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Footer Placeholder 3"/>
          <p:cNvSpPr>
            <a:spLocks noGrp="1"/>
          </p:cNvSpPr>
          <p:nvPr>
            <p:ph type="ftr" sz="quarter" idx="11"/>
          </p:nvPr>
        </p:nvSpPr>
        <p:spPr>
          <a:xfrm>
            <a:off x="3048000" y="6477874"/>
            <a:ext cx="8382000" cy="380127"/>
          </a:xfrm>
          <a:prstGeom prst="rect">
            <a:avLst/>
          </a:prstGeom>
        </p:spPr>
        <p:txBody>
          <a:bodyPr/>
          <a:lstStyle/>
          <a:p>
            <a:endParaRPr lang="en-US" dirty="0">
              <a:solidFill>
                <a:srgbClr val="505050"/>
              </a:solidFill>
            </a:endParaRPr>
          </a:p>
        </p:txBody>
      </p:sp>
      <p:sp>
        <p:nvSpPr>
          <p:cNvPr id="5" name="Slide Number Placeholder 4"/>
          <p:cNvSpPr>
            <a:spLocks noGrp="1"/>
          </p:cNvSpPr>
          <p:nvPr>
            <p:ph type="sldNum" sz="quarter" idx="12"/>
          </p:nvPr>
        </p:nvSpPr>
        <p:spPr>
          <a:xfrm>
            <a:off x="11430001" y="6478588"/>
            <a:ext cx="761998"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6" name="Text Placeholder 5"/>
          <p:cNvSpPr>
            <a:spLocks noGrp="1"/>
          </p:cNvSpPr>
          <p:nvPr>
            <p:ph type="body" sz="quarter" idx="13" hasCustomPrompt="1"/>
          </p:nvPr>
        </p:nvSpPr>
        <p:spPr>
          <a:xfrm>
            <a:off x="1" y="573605"/>
            <a:ext cx="12192000"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Tree>
    <p:extLst>
      <p:ext uri="{BB962C8B-B14F-4D97-AF65-F5344CB8AC3E}">
        <p14:creationId xmlns:p14="http://schemas.microsoft.com/office/powerpoint/2010/main" val="16914208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lank Dark">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7736573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Pentagon 684"/>
          <p:cNvSpPr/>
          <p:nvPr/>
        </p:nvSpPr>
        <p:spPr>
          <a:xfrm>
            <a:off x="1" y="0"/>
            <a:ext cx="6096000" cy="6858000"/>
          </a:xfrm>
          <a:prstGeom prst="rect">
            <a:avLst/>
          </a:prstGeom>
          <a:solidFill>
            <a:srgbClr val="389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3989" y="1995715"/>
            <a:ext cx="4908024" cy="2866570"/>
          </a:xfrm>
        </p:spPr>
        <p:txBody>
          <a:bodyPr anchor="ctr">
            <a:normAutofit/>
          </a:bodyPr>
          <a:lstStyle>
            <a:lvl1pPr>
              <a:defRPr sz="3600">
                <a:solidFill>
                  <a:schemeClr val="bg1"/>
                </a:solidFill>
              </a:defRPr>
            </a:lvl1pPr>
          </a:lstStyle>
          <a:p>
            <a:r>
              <a:rPr lang="en-US"/>
              <a:t>Click to edit Master title style</a:t>
            </a:r>
          </a:p>
        </p:txBody>
      </p:sp>
    </p:spTree>
    <p:extLst>
      <p:ext uri="{BB962C8B-B14F-4D97-AF65-F5344CB8AC3E}">
        <p14:creationId xmlns:p14="http://schemas.microsoft.com/office/powerpoint/2010/main" val="1119960825"/>
      </p:ext>
    </p:extLst>
  </p:cSld>
  <p:clrMapOvr>
    <a:masterClrMapping/>
  </p:clrMapOvr>
  <p:transition spd="slow">
    <p:push/>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59B4D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97824074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2_Title Only_3">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546760"/>
      </p:ext>
    </p:extLst>
  </p:cSld>
  <p:clrMapOvr>
    <a:masterClrMapping/>
  </p:clrMapOvr>
  <p:transition spd="slow">
    <p:push/>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234986"/>
          </a:xfrm>
        </p:spPr>
        <p:txBody>
          <a:bodyPr anchor="ctr">
            <a:normAutofit/>
          </a:bodyPr>
          <a:lstStyle>
            <a:lvl1pPr algn="ctr">
              <a:defRPr sz="5400">
                <a:solidFill>
                  <a:schemeClr val="tx1">
                    <a:lumMod val="75000"/>
                    <a:lumOff val="25000"/>
                  </a:schemeClr>
                </a:solidFill>
                <a:latin typeface="Segoe UI Light" pitchFamily="34" charset="0"/>
                <a:ea typeface="Segoe UI" pitchFamily="34" charset="0"/>
                <a:cs typeface="Segoe UI" pitchFamily="34" charset="0"/>
              </a:defRPr>
            </a:lvl1pPr>
          </a:lstStyle>
          <a:p>
            <a:r>
              <a:rPr lang="en-US"/>
              <a:t>Click to edit Master title style</a:t>
            </a:r>
          </a:p>
        </p:txBody>
      </p:sp>
      <p:sp>
        <p:nvSpPr>
          <p:cNvPr id="4" name="Date Placeholder 3"/>
          <p:cNvSpPr>
            <a:spLocks noGrp="1"/>
          </p:cNvSpPr>
          <p:nvPr>
            <p:ph type="dt" sz="half" idx="10"/>
          </p:nvPr>
        </p:nvSpPr>
        <p:spPr/>
        <p:txBody>
          <a:bodyPr/>
          <a:lstStyle/>
          <a:p>
            <a:fld id="{5508E056-43B6-483A-BF07-52D50277A817}" type="datetimeFigureOut">
              <a:rPr lang="en-US" smtClean="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7D71DF-F3FE-4509-89D5-9771867493DD}" type="slidenum">
              <a:rPr lang="en-US" smtClean="0"/>
              <a:pPr/>
              <a:t>‹#›</a:t>
            </a:fld>
            <a:endParaRPr lang="en-US" dirty="0"/>
          </a:p>
        </p:txBody>
      </p:sp>
      <p:sp>
        <p:nvSpPr>
          <p:cNvPr id="7" name="Rectangle 6"/>
          <p:cNvSpPr/>
          <p:nvPr/>
        </p:nvSpPr>
        <p:spPr>
          <a:xfrm>
            <a:off x="0" y="3398293"/>
            <a:ext cx="12192000" cy="3459707"/>
          </a:xfrm>
          <a:prstGeom prst="rect">
            <a:avLst/>
          </a:prstGeom>
          <a:solidFill>
            <a:srgbClr val="E63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524000" y="4188902"/>
            <a:ext cx="9144000" cy="1655762"/>
          </a:xfrm>
        </p:spPr>
        <p:txBody>
          <a:bodyPr anchor="ctr">
            <a:normAutofit/>
          </a:bodyPr>
          <a:lstStyle>
            <a:lvl1pPr marL="0" indent="0" algn="ctr">
              <a:buNone/>
              <a:defRPr sz="3600" b="0">
                <a:solidFill>
                  <a:schemeClr val="bg1"/>
                </a:solidFill>
                <a:latin typeface="Segoe UI" pitchFamily="34" charset="0"/>
                <a:ea typeface="Segoe UI" pitchFamily="34" charset="0"/>
                <a:cs typeface="Segoe UI"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70387" y="6224803"/>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0" y="3289110"/>
            <a:ext cx="12192000" cy="1091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0808415"/>
      </p:ext>
    </p:extLst>
  </p:cSld>
  <p:clrMapOvr>
    <a:masterClrMapping/>
  </p:clrMapOvr>
  <p:transition spd="med">
    <p:push/>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10" name="Rectangle 9"/>
          <p:cNvSpPr/>
          <p:nvPr/>
        </p:nvSpPr>
        <p:spPr>
          <a:xfrm>
            <a:off x="0" y="0"/>
            <a:ext cx="12192000" cy="32949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524000" y="1122363"/>
            <a:ext cx="9144000" cy="2234986"/>
          </a:xfrm>
        </p:spPr>
        <p:txBody>
          <a:bodyPr anchor="ctr">
            <a:normAutofit/>
          </a:bodyPr>
          <a:lstStyle>
            <a:lvl1pPr algn="ctr">
              <a:defRPr sz="5400">
                <a:solidFill>
                  <a:schemeClr val="tx1">
                    <a:lumMod val="75000"/>
                    <a:lumOff val="25000"/>
                  </a:schemeClr>
                </a:solidFill>
                <a:latin typeface="Segoe UI Light" pitchFamily="34" charset="0"/>
                <a:ea typeface="Segoe UI" pitchFamily="34" charset="0"/>
                <a:cs typeface="Segoe UI" pitchFamily="34" charset="0"/>
              </a:defRPr>
            </a:lvl1pPr>
          </a:lstStyle>
          <a:p>
            <a:r>
              <a:rPr lang="en-US"/>
              <a:t>Click to edit Master title style</a:t>
            </a:r>
          </a:p>
        </p:txBody>
      </p:sp>
      <p:sp>
        <p:nvSpPr>
          <p:cNvPr id="4" name="Date Placeholder 3"/>
          <p:cNvSpPr>
            <a:spLocks noGrp="1"/>
          </p:cNvSpPr>
          <p:nvPr>
            <p:ph type="dt" sz="half" idx="10"/>
          </p:nvPr>
        </p:nvSpPr>
        <p:spPr/>
        <p:txBody>
          <a:bodyPr/>
          <a:lstStyle/>
          <a:p>
            <a:fld id="{5508E056-43B6-483A-BF07-52D50277A817}" type="datetimeFigureOut">
              <a:rPr lang="en-US" smtClean="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7D71DF-F3FE-4509-89D5-9771867493DD}" type="slidenum">
              <a:rPr lang="en-US" smtClean="0"/>
              <a:pPr/>
              <a:t>‹#›</a:t>
            </a:fld>
            <a:endParaRPr lang="en-US" dirty="0"/>
          </a:p>
        </p:txBody>
      </p:sp>
      <p:sp>
        <p:nvSpPr>
          <p:cNvPr id="7" name="Rectangle 6"/>
          <p:cNvSpPr/>
          <p:nvPr/>
        </p:nvSpPr>
        <p:spPr>
          <a:xfrm>
            <a:off x="0" y="3398293"/>
            <a:ext cx="12192000" cy="3459707"/>
          </a:xfrm>
          <a:prstGeom prst="rect">
            <a:avLst/>
          </a:prstGeom>
          <a:solidFill>
            <a:srgbClr val="E63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524000" y="4188902"/>
            <a:ext cx="9144000" cy="1655762"/>
          </a:xfrm>
        </p:spPr>
        <p:txBody>
          <a:bodyPr anchor="ctr">
            <a:normAutofit/>
          </a:bodyPr>
          <a:lstStyle>
            <a:lvl1pPr marL="0" indent="0" algn="ctr">
              <a:buNone/>
              <a:defRPr sz="3600" b="0">
                <a:solidFill>
                  <a:schemeClr val="bg1"/>
                </a:solidFill>
                <a:latin typeface="Segoe UI" pitchFamily="34" charset="0"/>
                <a:ea typeface="Segoe UI" pitchFamily="34" charset="0"/>
                <a:cs typeface="Segoe UI"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70387" y="6224803"/>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0" y="3289110"/>
            <a:ext cx="12192000" cy="1091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12773995"/>
      </p:ext>
    </p:extLst>
  </p:cSld>
  <p:clrMapOvr>
    <a:masterClrMapping/>
  </p:clrMapOvr>
  <p:transition spd="med">
    <p:push/>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697" y="1388896"/>
            <a:ext cx="11349251" cy="5216619"/>
          </a:xfrm>
        </p:spPr>
        <p:txBody>
          <a:bodyPr>
            <a:normAutofit/>
          </a:bodyPr>
          <a:lstStyle>
            <a:lvl1pPr>
              <a:defRPr sz="3200">
                <a:solidFill>
                  <a:schemeClr val="tx1">
                    <a:lumMod val="75000"/>
                    <a:lumOff val="25000"/>
                  </a:schemeClr>
                </a:solidFill>
                <a:latin typeface="Segoe UI" pitchFamily="34" charset="0"/>
                <a:ea typeface="Segoe UI" pitchFamily="34" charset="0"/>
                <a:cs typeface="Segoe UI" pitchFamily="34" charset="0"/>
              </a:defRPr>
            </a:lvl1pPr>
            <a:lvl2pPr>
              <a:defRPr sz="2800">
                <a:solidFill>
                  <a:schemeClr val="tx1">
                    <a:lumMod val="75000"/>
                    <a:lumOff val="25000"/>
                  </a:schemeClr>
                </a:solidFill>
                <a:latin typeface="Segoe UI" pitchFamily="34" charset="0"/>
                <a:ea typeface="Segoe UI" pitchFamily="34" charset="0"/>
                <a:cs typeface="Segoe UI" pitchFamily="34" charset="0"/>
              </a:defRPr>
            </a:lvl2pPr>
            <a:lvl3pPr>
              <a:defRPr sz="2400">
                <a:solidFill>
                  <a:schemeClr val="tx1">
                    <a:lumMod val="75000"/>
                    <a:lumOff val="25000"/>
                  </a:schemeClr>
                </a:solidFill>
                <a:latin typeface="Segoe UI" pitchFamily="34" charset="0"/>
                <a:ea typeface="Segoe UI" pitchFamily="34" charset="0"/>
                <a:cs typeface="Segoe UI" pitchFamily="34" charset="0"/>
              </a:defRPr>
            </a:lvl3pPr>
            <a:lvl4pPr>
              <a:defRPr sz="2000">
                <a:solidFill>
                  <a:schemeClr val="tx1">
                    <a:lumMod val="75000"/>
                    <a:lumOff val="25000"/>
                  </a:schemeClr>
                </a:solidFill>
                <a:latin typeface="Segoe UI" pitchFamily="34" charset="0"/>
                <a:ea typeface="Segoe UI" pitchFamily="34" charset="0"/>
                <a:cs typeface="Segoe UI" pitchFamily="34" charset="0"/>
              </a:defRPr>
            </a:lvl4pPr>
            <a:lvl5pPr>
              <a:defRPr sz="2000">
                <a:solidFill>
                  <a:schemeClr val="tx1">
                    <a:lumMod val="75000"/>
                    <a:lumOff val="25000"/>
                  </a:schemeClr>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08E056-43B6-483A-BF07-52D50277A817}" type="datetimeFigureOut">
              <a:rPr lang="en-US" smtClean="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7D71DF-F3FE-4509-89D5-9771867493DD}" type="slidenum">
              <a:rPr lang="en-US" smtClean="0"/>
              <a:pPr/>
              <a:t>‹#›</a:t>
            </a:fld>
            <a:endParaRPr lang="en-US" dirty="0"/>
          </a:p>
        </p:txBody>
      </p:sp>
      <p:sp>
        <p:nvSpPr>
          <p:cNvPr id="7" name="Rectangle 6"/>
          <p:cNvSpPr/>
          <p:nvPr/>
        </p:nvSpPr>
        <p:spPr>
          <a:xfrm>
            <a:off x="0" y="0"/>
            <a:ext cx="12192000" cy="1173707"/>
          </a:xfrm>
          <a:prstGeom prst="rect">
            <a:avLst/>
          </a:prstGeom>
          <a:solidFill>
            <a:srgbClr val="E63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42152" y="204716"/>
            <a:ext cx="10515600" cy="859809"/>
          </a:xfrm>
        </p:spPr>
        <p:txBody>
          <a:bodyPr>
            <a:normAutofit/>
          </a:bodyPr>
          <a:lstStyle>
            <a:lvl1pPr>
              <a:defRPr sz="3200">
                <a:solidFill>
                  <a:schemeClr val="bg1"/>
                </a:solidFill>
                <a:latin typeface="Segoe UI Light" pitchFamily="34" charset="0"/>
              </a:defRPr>
            </a:lvl1pPr>
          </a:lstStyle>
          <a:p>
            <a:r>
              <a:rPr lang="en-US"/>
              <a:t>Click to edit Master title style</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3"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0" y="1173707"/>
            <a:ext cx="12192000" cy="545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24598986"/>
      </p:ext>
    </p:extLst>
  </p:cSld>
  <p:clrMapOvr>
    <a:masterClrMapping/>
  </p:clrMapOvr>
  <p:transition spd="med">
    <p:push/>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697" y="1388896"/>
            <a:ext cx="11349251" cy="5216619"/>
          </a:xfrm>
        </p:spPr>
        <p:txBody>
          <a:bodyPr>
            <a:normAutofit/>
          </a:bodyPr>
          <a:lstStyle>
            <a:lvl1pPr>
              <a:defRPr sz="3200">
                <a:solidFill>
                  <a:schemeClr val="tx1">
                    <a:lumMod val="75000"/>
                    <a:lumOff val="25000"/>
                  </a:schemeClr>
                </a:solidFill>
                <a:latin typeface="Segoe UI" pitchFamily="34" charset="0"/>
                <a:ea typeface="Segoe UI" pitchFamily="34" charset="0"/>
                <a:cs typeface="Segoe UI" pitchFamily="34" charset="0"/>
              </a:defRPr>
            </a:lvl1pPr>
            <a:lvl2pPr>
              <a:defRPr sz="2800">
                <a:solidFill>
                  <a:schemeClr val="tx1">
                    <a:lumMod val="75000"/>
                    <a:lumOff val="25000"/>
                  </a:schemeClr>
                </a:solidFill>
                <a:latin typeface="Segoe UI" pitchFamily="34" charset="0"/>
                <a:ea typeface="Segoe UI" pitchFamily="34" charset="0"/>
                <a:cs typeface="Segoe UI" pitchFamily="34" charset="0"/>
              </a:defRPr>
            </a:lvl2pPr>
            <a:lvl3pPr>
              <a:defRPr sz="2400">
                <a:solidFill>
                  <a:schemeClr val="tx1">
                    <a:lumMod val="75000"/>
                    <a:lumOff val="25000"/>
                  </a:schemeClr>
                </a:solidFill>
                <a:latin typeface="Segoe UI" pitchFamily="34" charset="0"/>
                <a:ea typeface="Segoe UI" pitchFamily="34" charset="0"/>
                <a:cs typeface="Segoe UI" pitchFamily="34" charset="0"/>
              </a:defRPr>
            </a:lvl3pPr>
            <a:lvl4pPr>
              <a:defRPr sz="2000">
                <a:solidFill>
                  <a:schemeClr val="tx1">
                    <a:lumMod val="75000"/>
                    <a:lumOff val="25000"/>
                  </a:schemeClr>
                </a:solidFill>
                <a:latin typeface="Segoe UI" pitchFamily="34" charset="0"/>
                <a:ea typeface="Segoe UI" pitchFamily="34" charset="0"/>
                <a:cs typeface="Segoe UI" pitchFamily="34" charset="0"/>
              </a:defRPr>
            </a:lvl4pPr>
            <a:lvl5pPr>
              <a:defRPr sz="2000">
                <a:solidFill>
                  <a:schemeClr val="tx1">
                    <a:lumMod val="75000"/>
                    <a:lumOff val="25000"/>
                  </a:schemeClr>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08E056-43B6-483A-BF07-52D50277A817}" type="datetimeFigureOut">
              <a:rPr lang="en-US" smtClean="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7D71DF-F3FE-4509-89D5-9771867493DD}" type="slidenum">
              <a:rPr lang="en-US" smtClean="0"/>
              <a:pPr/>
              <a:t>‹#›</a:t>
            </a:fld>
            <a:endParaRPr lang="en-US" dirty="0"/>
          </a:p>
        </p:txBody>
      </p:sp>
      <p:sp>
        <p:nvSpPr>
          <p:cNvPr id="7" name="Rectangle 6"/>
          <p:cNvSpPr/>
          <p:nvPr/>
        </p:nvSpPr>
        <p:spPr>
          <a:xfrm>
            <a:off x="0" y="0"/>
            <a:ext cx="12192000" cy="1173707"/>
          </a:xfrm>
          <a:prstGeom prst="rect">
            <a:avLst/>
          </a:prstGeom>
          <a:solidFill>
            <a:srgbClr val="E63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42152" y="204716"/>
            <a:ext cx="10515600" cy="859809"/>
          </a:xfrm>
        </p:spPr>
        <p:txBody>
          <a:bodyPr>
            <a:normAutofit/>
          </a:bodyPr>
          <a:lstStyle>
            <a:lvl1pPr>
              <a:defRPr sz="3200">
                <a:solidFill>
                  <a:schemeClr val="bg1"/>
                </a:solidFill>
                <a:latin typeface="Segoe UI Light" pitchFamily="34" charset="0"/>
              </a:defRPr>
            </a:lvl1pPr>
          </a:lstStyle>
          <a:p>
            <a:r>
              <a:rPr lang="en-US"/>
              <a:t>Click to edit Master title style</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3"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1696131" y="1187355"/>
            <a:ext cx="495869" cy="56706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6260133"/>
      </p:ext>
    </p:extLst>
  </p:cSld>
  <p:clrMapOvr>
    <a:masterClrMapping/>
  </p:clrMapOvr>
  <p:transition spd="med">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04800" y="228601"/>
            <a:ext cx="115824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72114">
              <a:defRPr/>
            </a:pPr>
            <a:endParaRPr lang="en-US" sz="2400">
              <a:solidFill>
                <a:prstClr val="white"/>
              </a:solidFill>
            </a:endParaRPr>
          </a:p>
        </p:txBody>
      </p:sp>
      <p:sp>
        <p:nvSpPr>
          <p:cNvPr id="2" name="Title 1"/>
          <p:cNvSpPr>
            <a:spLocks noGrp="1"/>
          </p:cNvSpPr>
          <p:nvPr>
            <p:ph type="title"/>
          </p:nvPr>
        </p:nvSpPr>
        <p:spPr>
          <a:xfrm>
            <a:off x="963084" y="4406902"/>
            <a:ext cx="10363200" cy="1362075"/>
          </a:xfrm>
        </p:spPr>
        <p:txBody>
          <a:bodyPr/>
          <a:lstStyle>
            <a:lvl1pPr algn="ctr">
              <a:defRPr sz="4000" b="0" cap="none">
                <a:latin typeface="Segoe UI Light" pitchFamily="34" charset="0"/>
                <a:ea typeface="Segoe UI" pitchFamily="34" charset="0"/>
                <a:cs typeface="Segoe UI"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963084" y="2590802"/>
            <a:ext cx="10363200" cy="685800"/>
          </a:xfrm>
        </p:spPr>
        <p:txBody>
          <a:bodyPr anchor="ctr"/>
          <a:lstStyle>
            <a:lvl1pPr marL="0" indent="0" algn="ctr">
              <a:buNone/>
              <a:defRPr sz="3200">
                <a:solidFill>
                  <a:schemeClr val="tx1">
                    <a:lumMod val="75000"/>
                    <a:lumOff val="25000"/>
                  </a:schemeClr>
                </a:solidFill>
                <a:latin typeface="Segoe UI" pitchFamily="34" charset="0"/>
                <a:ea typeface="Segoe UI" pitchFamily="34" charset="0"/>
                <a:cs typeface="Segoe UI" pitchFamily="34" charset="0"/>
              </a:defRPr>
            </a:lvl1pPr>
            <a:lvl2pPr marL="457112" indent="0">
              <a:buNone/>
              <a:defRPr sz="1800">
                <a:solidFill>
                  <a:schemeClr val="tx1">
                    <a:tint val="75000"/>
                  </a:schemeClr>
                </a:solidFill>
              </a:defRPr>
            </a:lvl2pPr>
            <a:lvl3pPr marL="914225" indent="0">
              <a:buNone/>
              <a:defRPr sz="1600">
                <a:solidFill>
                  <a:schemeClr val="tx1">
                    <a:tint val="75000"/>
                  </a:schemeClr>
                </a:solidFill>
              </a:defRPr>
            </a:lvl3pPr>
            <a:lvl4pPr marL="1371337" indent="0">
              <a:buNone/>
              <a:defRPr sz="1400">
                <a:solidFill>
                  <a:schemeClr val="tx1">
                    <a:tint val="75000"/>
                  </a:schemeClr>
                </a:solidFill>
              </a:defRPr>
            </a:lvl4pPr>
            <a:lvl5pPr marL="1828449" indent="0">
              <a:buNone/>
              <a:defRPr sz="1400">
                <a:solidFill>
                  <a:schemeClr val="tx1">
                    <a:tint val="75000"/>
                  </a:schemeClr>
                </a:solidFill>
              </a:defRPr>
            </a:lvl5pPr>
            <a:lvl6pPr marL="2285561" indent="0">
              <a:buNone/>
              <a:defRPr sz="1400">
                <a:solidFill>
                  <a:schemeClr val="tx1">
                    <a:tint val="75000"/>
                  </a:schemeClr>
                </a:solidFill>
              </a:defRPr>
            </a:lvl6pPr>
            <a:lvl7pPr marL="2742674" indent="0">
              <a:buNone/>
              <a:defRPr sz="1400">
                <a:solidFill>
                  <a:schemeClr val="tx1">
                    <a:tint val="75000"/>
                  </a:schemeClr>
                </a:solidFill>
              </a:defRPr>
            </a:lvl7pPr>
            <a:lvl8pPr marL="3199785" indent="0">
              <a:buNone/>
              <a:defRPr sz="1400">
                <a:solidFill>
                  <a:schemeClr val="tx1">
                    <a:tint val="75000"/>
                  </a:schemeClr>
                </a:solidFill>
              </a:defRPr>
            </a:lvl8pPr>
            <a:lvl9pPr marL="3656897"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59B8DC7-4F8C-4701-9734-DAD6EEC8ACFC}" type="datetimeFigureOut">
              <a:rPr lang="en-IN" smtClean="0"/>
              <a:t>07-06-2021</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79316" y="6224803"/>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3120443"/>
      </p:ext>
    </p:extLst>
  </p:cSld>
  <p:clrMapOvr>
    <a:masterClrMapping/>
  </p:clrMapOvr>
  <p:transition spd="slow">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08E056-43B6-483A-BF07-52D50277A817}" type="datetimeFigureOut">
              <a:rPr lang="en-US" smtClean="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7D71DF-F3FE-4509-89D5-9771867493DD}" type="slidenum">
              <a:rPr lang="en-US" smtClean="0"/>
              <a:pPr/>
              <a:t>‹#›</a:t>
            </a:fld>
            <a:endParaRPr lang="en-US" dirty="0"/>
          </a:p>
        </p:txBody>
      </p:sp>
      <p:sp>
        <p:nvSpPr>
          <p:cNvPr id="7" name="Rectangle 6"/>
          <p:cNvSpPr/>
          <p:nvPr/>
        </p:nvSpPr>
        <p:spPr>
          <a:xfrm>
            <a:off x="0" y="0"/>
            <a:ext cx="12192000" cy="1173707"/>
          </a:xfrm>
          <a:prstGeom prst="rect">
            <a:avLst/>
          </a:prstGeom>
          <a:solidFill>
            <a:srgbClr val="E63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42152" y="204716"/>
            <a:ext cx="10515600" cy="859809"/>
          </a:xfrm>
        </p:spPr>
        <p:txBody>
          <a:bodyPr>
            <a:normAutofit/>
          </a:bodyPr>
          <a:lstStyle>
            <a:lvl1pPr>
              <a:defRPr sz="3200">
                <a:solidFill>
                  <a:schemeClr val="bg1"/>
                </a:solidFill>
                <a:latin typeface="Segoe UI Light" pitchFamily="34" charset="0"/>
              </a:defRPr>
            </a:lvl1pPr>
          </a:lstStyle>
          <a:p>
            <a:r>
              <a:rPr lang="en-US"/>
              <a:t>Click to edit Master title style</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3"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1696131" y="1187355"/>
            <a:ext cx="495869" cy="56706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3531476" y="1403131"/>
            <a:ext cx="8166538" cy="5454869"/>
          </a:xfrm>
          <a:prstGeom prst="rect">
            <a:avLst/>
          </a:prstGeom>
          <a:gradFill>
            <a:gsLst>
              <a:gs pos="0">
                <a:schemeClr val="bg1">
                  <a:lumMod val="85000"/>
                  <a:alpha val="48000"/>
                </a:schemeClr>
              </a:gs>
              <a:gs pos="50000">
                <a:schemeClr val="accent1">
                  <a:tint val="44500"/>
                  <a:satMod val="160000"/>
                  <a:alpha val="0"/>
                </a:schemeClr>
              </a:gs>
              <a:gs pos="100000">
                <a:schemeClr val="accent1">
                  <a:tint val="23500"/>
                  <a:satMod val="160000"/>
                  <a:alpha val="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cio.jpg"/>
          <p:cNvPicPr>
            <a:picLocks noChangeAspect="1"/>
          </p:cNvPicPr>
          <p:nvPr/>
        </p:nvPicPr>
        <p:blipFill>
          <a:blip r:embed="rId3" cstate="print">
            <a:clrChange>
              <a:clrFrom>
                <a:srgbClr val="FFFFFF"/>
              </a:clrFrom>
              <a:clrTo>
                <a:srgbClr val="FFFFFF">
                  <a:alpha val="0"/>
                </a:srgbClr>
              </a:clrTo>
            </a:clrChange>
          </a:blip>
          <a:stretch>
            <a:fillRect/>
          </a:stretch>
        </p:blipFill>
        <p:spPr>
          <a:xfrm flipH="1">
            <a:off x="-2" y="1166648"/>
            <a:ext cx="3342292" cy="5690866"/>
          </a:xfrm>
          <a:prstGeom prst="rect">
            <a:avLst/>
          </a:prstGeom>
        </p:spPr>
      </p:pic>
    </p:spTree>
    <p:extLst>
      <p:ext uri="{BB962C8B-B14F-4D97-AF65-F5344CB8AC3E}">
        <p14:creationId xmlns:p14="http://schemas.microsoft.com/office/powerpoint/2010/main" val="1999587063"/>
      </p:ext>
    </p:extLst>
  </p:cSld>
  <p:clrMapOvr>
    <a:masterClrMapping/>
  </p:clrMapOvr>
  <p:transition spd="med">
    <p:push/>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08E056-43B6-483A-BF07-52D50277A817}" type="datetimeFigureOut">
              <a:rPr lang="en-US" smtClean="0"/>
              <a:pPr/>
              <a:t>6/7/2021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7D71DF-F3FE-4509-89D5-9771867493DD}" type="slidenum">
              <a:rPr lang="en-US" smtClean="0"/>
              <a:pPr/>
              <a:t>‹#›</a:t>
            </a:fld>
            <a:endParaRPr lang="en-US" dirty="0"/>
          </a:p>
        </p:txBody>
      </p:sp>
    </p:spTree>
    <p:extLst>
      <p:ext uri="{BB962C8B-B14F-4D97-AF65-F5344CB8AC3E}">
        <p14:creationId xmlns:p14="http://schemas.microsoft.com/office/powerpoint/2010/main" val="1348988509"/>
      </p:ext>
    </p:extLst>
  </p:cSld>
  <p:clrMapOvr>
    <a:masterClrMapping/>
  </p:clrMapOvr>
  <p:transition spd="med">
    <p:push/>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9" name="Rectangle 8"/>
          <p:cNvSpPr/>
          <p:nvPr/>
        </p:nvSpPr>
        <p:spPr>
          <a:xfrm>
            <a:off x="0" y="1052768"/>
            <a:ext cx="12192000" cy="5819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9635" tIns="44816" rIns="89635" bIns="44816" rtlCol="0" anchor="ctr"/>
          <a:lstStyle/>
          <a:p>
            <a:pPr algn="ctr" defTabSz="1172004"/>
            <a:endParaRPr lang="en-US" sz="2353" dirty="0">
              <a:solidFill>
                <a:prstClr val="white"/>
              </a:solidFill>
            </a:endParaRPr>
          </a:p>
        </p:txBody>
      </p:sp>
      <p:sp>
        <p:nvSpPr>
          <p:cNvPr id="2" name="Title 1"/>
          <p:cNvSpPr>
            <a:spLocks noGrp="1"/>
          </p:cNvSpPr>
          <p:nvPr>
            <p:ph type="title"/>
          </p:nvPr>
        </p:nvSpPr>
        <p:spPr>
          <a:xfrm>
            <a:off x="203201" y="152402"/>
            <a:ext cx="10374924" cy="792163"/>
          </a:xfrm>
        </p:spPr>
        <p:txBody>
          <a:bodyPr>
            <a:normAutofit/>
          </a:bodyPr>
          <a:lstStyle>
            <a:lvl1pPr algn="l">
              <a:defRPr sz="3921">
                <a:latin typeface="Segoe UI Light" pitchFamily="34" charset="0"/>
                <a:cs typeface="Arial" pitchFamily="34" charset="0"/>
              </a:defRPr>
            </a:lvl1pPr>
          </a:lstStyle>
          <a:p>
            <a:r>
              <a:rPr lang="en-US"/>
              <a:t>Click to edit Master title style</a:t>
            </a:r>
            <a:endParaRPr lang="en-US" dirty="0"/>
          </a:p>
        </p:txBody>
      </p:sp>
      <p:sp>
        <p:nvSpPr>
          <p:cNvPr id="6" name="Date Placeholder 3"/>
          <p:cNvSpPr>
            <a:spLocks noGrp="1"/>
          </p:cNvSpPr>
          <p:nvPr>
            <p:ph type="dt" sz="half" idx="10"/>
          </p:nvPr>
        </p:nvSpPr>
        <p:spPr/>
        <p:txBody>
          <a:bodyPr/>
          <a:lstStyle>
            <a:lvl1pPr>
              <a:defRPr/>
            </a:lvl1pPr>
          </a:lstStyle>
          <a:p>
            <a:fld id="{FE336CBD-E99F-49DC-8C1F-AF2D3D047386}" type="datetime1">
              <a:rPr lang="en-JM" smtClean="0">
                <a:solidFill>
                  <a:prstClr val="black">
                    <a:tint val="75000"/>
                  </a:prstClr>
                </a:solidFill>
              </a:rPr>
              <a:pPr/>
              <a:t>7/6/2021</a:t>
            </a:fld>
            <a:endParaRPr lang="en-US" dirty="0">
              <a:solidFill>
                <a:prstClr val="black">
                  <a:tint val="75000"/>
                </a:prstClr>
              </a:solidFill>
            </a:endParaRPr>
          </a:p>
        </p:txBody>
      </p:sp>
      <p:sp>
        <p:nvSpPr>
          <p:cNvPr id="7" name="Footer Placeholder 4"/>
          <p:cNvSpPr>
            <a:spLocks noGrp="1"/>
          </p:cNvSpPr>
          <p:nvPr>
            <p:ph type="ftr" sz="quarter" idx="11"/>
          </p:nvPr>
        </p:nvSpPr>
        <p:spPr/>
        <p:txBody>
          <a:bodyPr/>
          <a:lstStyle>
            <a:lvl1pPr>
              <a:defRPr/>
            </a:lvl1pPr>
          </a:lstStyle>
          <a:p>
            <a:endParaRPr lang="en-US" dirty="0">
              <a:solidFill>
                <a:prstClr val="black">
                  <a:tint val="75000"/>
                </a:prstClr>
              </a:solidFill>
            </a:endParaRPr>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3"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0" y="1066800"/>
            <a:ext cx="12192000" cy="381000"/>
          </a:xfrm>
          <a:prstGeom prst="rect">
            <a:avLst/>
          </a:prstGeom>
          <a:gradFill flip="none" rotWithShape="1">
            <a:gsLst>
              <a:gs pos="0">
                <a:schemeClr val="tx1">
                  <a:alpha val="13000"/>
                </a:schemeClr>
              </a:gs>
              <a:gs pos="66000">
                <a:schemeClr val="bg1">
                  <a:alpha val="0"/>
                </a:schemeClr>
              </a:gs>
              <a:gs pos="48000">
                <a:srgbClr val="000000">
                  <a:tint val="23500"/>
                  <a:satMod val="16000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635" tIns="44816" rIns="89635" bIns="44816" rtlCol="0" anchor="ctr"/>
          <a:lstStyle/>
          <a:p>
            <a:pPr algn="ctr" defTabSz="1172004"/>
            <a:endParaRPr lang="en-US" sz="2353" dirty="0">
              <a:solidFill>
                <a:prstClr val="white"/>
              </a:solidFill>
            </a:endParaRPr>
          </a:p>
        </p:txBody>
      </p:sp>
      <p:sp>
        <p:nvSpPr>
          <p:cNvPr id="11" name="Slide Number Placeholder 5"/>
          <p:cNvSpPr>
            <a:spLocks noGrp="1"/>
          </p:cNvSpPr>
          <p:nvPr>
            <p:ph type="sldNum" sz="quarter" idx="12"/>
          </p:nvPr>
        </p:nvSpPr>
        <p:spPr>
          <a:xfrm>
            <a:off x="11623954" y="6268082"/>
            <a:ext cx="568047" cy="365125"/>
          </a:xfrm>
          <a:solidFill>
            <a:schemeClr val="bg1">
              <a:lumMod val="85000"/>
            </a:schemeClr>
          </a:solidFill>
        </p:spPr>
        <p:txBody>
          <a:bodyPr/>
          <a:lstStyle>
            <a:lvl1pPr>
              <a:defRPr/>
            </a:lvl1pPr>
          </a:lstStyle>
          <a:p>
            <a:fld id="{B2AB7D3B-191E-4EB7-8AFB-BE108A4D0AF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25309112"/>
      </p:ext>
    </p:extLst>
  </p:cSld>
  <p:clrMapOvr>
    <a:masterClrMapping/>
  </p:clrMapOvr>
  <p:transition spd="med">
    <p:push/>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075884"/>
          </a:xfrm>
        </p:spPr>
        <p:txBody>
          <a:bodyPr lIns="143422" tIns="89639" rIns="143422" bIns="89639"/>
          <a:lstStyle>
            <a:lvl1pPr>
              <a:lnSpc>
                <a:spcPts val="6176"/>
              </a:lnSpc>
              <a:defRPr sz="5700" baseline="0">
                <a:solidFill>
                  <a:schemeClr val="accent1"/>
                </a:solidFill>
              </a:defRPr>
            </a:lvl1pPr>
          </a:lstStyle>
          <a:p>
            <a:r>
              <a:rPr lang="en-US"/>
              <a:t>Lorem ipsum dolor sit.</a:t>
            </a:r>
          </a:p>
        </p:txBody>
      </p:sp>
      <p:sp>
        <p:nvSpPr>
          <p:cNvPr id="4" name="Slide Number Placeholder 3"/>
          <p:cNvSpPr>
            <a:spLocks noGrp="1"/>
          </p:cNvSpPr>
          <p:nvPr>
            <p:ph type="sldNum" sz="quarter" idx="11"/>
          </p:nvPr>
        </p:nvSpPr>
        <p:spPr/>
        <p:txBody>
          <a:bodyPr/>
          <a:lstStyle/>
          <a:p>
            <a:fld id="{27258FFF-F925-446B-8502-81C933981705}" type="slidenum">
              <a:rPr>
                <a:solidFill>
                  <a:srgbClr val="68217A"/>
                </a:solidFill>
              </a:rPr>
              <a:pPr/>
              <a:t>‹#›</a:t>
            </a:fld>
            <a:endParaRPr dirty="0">
              <a:solidFill>
                <a:srgbClr val="68217A"/>
              </a:solidFill>
            </a:endParaRPr>
          </a:p>
        </p:txBody>
      </p:sp>
    </p:spTree>
    <p:extLst>
      <p:ext uri="{BB962C8B-B14F-4D97-AF65-F5344CB8AC3E}">
        <p14:creationId xmlns:p14="http://schemas.microsoft.com/office/powerpoint/2010/main" val="1246973063"/>
      </p:ext>
    </p:extLst>
  </p:cSld>
  <p:clrMapOvr>
    <a:masterClrMapping/>
  </p:clrMapOvr>
  <p:transition spd="slow">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3_Title and Content">
    <p:spTree>
      <p:nvGrpSpPr>
        <p:cNvPr id="1" name=""/>
        <p:cNvGrpSpPr/>
        <p:nvPr/>
      </p:nvGrpSpPr>
      <p:grpSpPr>
        <a:xfrm>
          <a:off x="0" y="0"/>
          <a:ext cx="0" cy="0"/>
          <a:chOff x="0" y="0"/>
          <a:chExt cx="0" cy="0"/>
        </a:xfrm>
      </p:grpSpPr>
      <p:sp>
        <p:nvSpPr>
          <p:cNvPr id="9" name="Rectangle 8"/>
          <p:cNvSpPr/>
          <p:nvPr/>
        </p:nvSpPr>
        <p:spPr>
          <a:xfrm>
            <a:off x="0" y="1052768"/>
            <a:ext cx="12192000" cy="5819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9635" tIns="44816" rIns="89635" bIns="44816" rtlCol="0" anchor="ctr"/>
          <a:lstStyle/>
          <a:p>
            <a:pPr algn="ctr"/>
            <a:endParaRPr lang="en-US" sz="1765"/>
          </a:p>
        </p:txBody>
      </p:sp>
      <p:sp>
        <p:nvSpPr>
          <p:cNvPr id="2" name="Title 1"/>
          <p:cNvSpPr>
            <a:spLocks noGrp="1"/>
          </p:cNvSpPr>
          <p:nvPr>
            <p:ph type="title"/>
          </p:nvPr>
        </p:nvSpPr>
        <p:spPr>
          <a:xfrm>
            <a:off x="203201" y="152402"/>
            <a:ext cx="10374924" cy="792163"/>
          </a:xfrm>
        </p:spPr>
        <p:txBody>
          <a:bodyPr>
            <a:normAutofit/>
          </a:bodyPr>
          <a:lstStyle>
            <a:lvl1pPr algn="l">
              <a:defRPr sz="3921">
                <a:latin typeface="Segoe UI Light" pitchFamily="34" charset="0"/>
                <a:cs typeface="Arial" pitchFamily="34" charset="0"/>
              </a:defRPr>
            </a:lvl1pPr>
          </a:lstStyle>
          <a:p>
            <a:r>
              <a:rPr lang="en-US"/>
              <a:t>Click to edit Master title style</a:t>
            </a:r>
            <a:endParaRPr lang="en-US" dirty="0"/>
          </a:p>
        </p:txBody>
      </p:sp>
      <p:sp>
        <p:nvSpPr>
          <p:cNvPr id="6" name="Date Placeholder 3"/>
          <p:cNvSpPr>
            <a:spLocks noGrp="1"/>
          </p:cNvSpPr>
          <p:nvPr>
            <p:ph type="dt" sz="half" idx="10"/>
          </p:nvPr>
        </p:nvSpPr>
        <p:spPr/>
        <p:txBody>
          <a:bodyPr/>
          <a:lstStyle>
            <a:lvl1pPr>
              <a:defRPr/>
            </a:lvl1pPr>
          </a:lstStyle>
          <a:p>
            <a:fld id="{FE336CBD-E99F-49DC-8C1F-AF2D3D047386}" type="datetime1">
              <a:rPr lang="en-JM" smtClean="0"/>
              <a:pPr/>
              <a:t>7/6/2021</a:t>
            </a:fld>
            <a:endParaRPr lang="en-US"/>
          </a:p>
        </p:txBody>
      </p:sp>
      <p:sp>
        <p:nvSpPr>
          <p:cNvPr id="7" name="Footer Placeholder 4"/>
          <p:cNvSpPr>
            <a:spLocks noGrp="1"/>
          </p:cNvSpPr>
          <p:nvPr>
            <p:ph type="ftr" sz="quarter" idx="11"/>
          </p:nvPr>
        </p:nvSpPr>
        <p:spPr/>
        <p:txBody>
          <a:bodyPr/>
          <a:lstStyle>
            <a:lvl1pPr>
              <a:defRPr/>
            </a:lvl1pPr>
          </a:lstStyle>
          <a:p>
            <a:endParaRPr lang="en-US"/>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3"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0" y="1066800"/>
            <a:ext cx="12192000" cy="381000"/>
          </a:xfrm>
          <a:prstGeom prst="rect">
            <a:avLst/>
          </a:prstGeom>
          <a:gradFill flip="none" rotWithShape="1">
            <a:gsLst>
              <a:gs pos="0">
                <a:schemeClr val="tx1">
                  <a:alpha val="13000"/>
                </a:schemeClr>
              </a:gs>
              <a:gs pos="66000">
                <a:schemeClr val="bg1">
                  <a:alpha val="0"/>
                </a:schemeClr>
              </a:gs>
              <a:gs pos="48000">
                <a:srgbClr val="000000">
                  <a:tint val="23500"/>
                  <a:satMod val="16000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635" tIns="44816" rIns="89635" bIns="44816" rtlCol="0" anchor="ctr"/>
          <a:lstStyle/>
          <a:p>
            <a:pPr algn="ctr"/>
            <a:endParaRPr lang="en-US" sz="2353" dirty="0"/>
          </a:p>
        </p:txBody>
      </p:sp>
      <p:sp>
        <p:nvSpPr>
          <p:cNvPr id="11" name="Slide Number Placeholder 5"/>
          <p:cNvSpPr>
            <a:spLocks noGrp="1"/>
          </p:cNvSpPr>
          <p:nvPr>
            <p:ph type="sldNum" sz="quarter" idx="12"/>
          </p:nvPr>
        </p:nvSpPr>
        <p:spPr>
          <a:xfrm>
            <a:off x="11623954" y="6268082"/>
            <a:ext cx="568047" cy="365125"/>
          </a:xfrm>
          <a:solidFill>
            <a:schemeClr val="bg1">
              <a:lumMod val="85000"/>
            </a:schemeClr>
          </a:solidFill>
        </p:spPr>
        <p:txBody>
          <a:bodyPr/>
          <a:lstStyle>
            <a:lvl1pPr>
              <a:defRPr/>
            </a:lvl1pPr>
          </a:lstStyle>
          <a:p>
            <a:fld id="{B2AB7D3B-191E-4EB7-8AFB-BE108A4D0AFC}" type="slidenum">
              <a:rPr lang="en-US" smtClean="0"/>
              <a:pPr/>
              <a:t>‹#›</a:t>
            </a:fld>
            <a:endParaRPr lang="en-US"/>
          </a:p>
        </p:txBody>
      </p:sp>
    </p:spTree>
    <p:extLst>
      <p:ext uri="{BB962C8B-B14F-4D97-AF65-F5344CB8AC3E}">
        <p14:creationId xmlns:p14="http://schemas.microsoft.com/office/powerpoint/2010/main" val="3916439374"/>
      </p:ext>
    </p:extLst>
  </p:cSld>
  <p:clrMapOvr>
    <a:masterClrMapping/>
  </p:clrMapOvr>
  <p:transition spd="slow">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B1D9D-BE9D-4DD8-B9E6-7FEB60B3E3CD}" type="datetime1">
              <a:rPr lang="en-US" smtClean="0"/>
              <a:pPr/>
              <a:t>6/7/2021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F950FA-1B5C-4FC6-94D2-10A138D941FD}" type="slidenum">
              <a:rPr lang="en-US" smtClean="0"/>
              <a:pPr/>
              <a:t>‹#›</a:t>
            </a:fld>
            <a:endParaRPr lang="en-US"/>
          </a:p>
        </p:txBody>
      </p:sp>
    </p:spTree>
    <p:extLst>
      <p:ext uri="{BB962C8B-B14F-4D97-AF65-F5344CB8AC3E}">
        <p14:creationId xmlns:p14="http://schemas.microsoft.com/office/powerpoint/2010/main" val="4083393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0" cy="762000"/>
          </a:xfrm>
        </p:spPr>
        <p:txBody>
          <a:bodyPr>
            <a:normAutofit/>
          </a:bodyPr>
          <a:lstStyle>
            <a:lvl1pPr algn="l">
              <a:defRPr sz="3600"/>
            </a:lvl1pPr>
          </a:lstStyle>
          <a:p>
            <a:r>
              <a:rPr lang="en-US"/>
              <a:t>Click to edit Master title style</a:t>
            </a:r>
          </a:p>
        </p:txBody>
      </p:sp>
      <p:sp>
        <p:nvSpPr>
          <p:cNvPr id="3" name="Content Placeholder 2"/>
          <p:cNvSpPr>
            <a:spLocks noGrp="1"/>
          </p:cNvSpPr>
          <p:nvPr>
            <p:ph sz="half" idx="1"/>
          </p:nvPr>
        </p:nvSpPr>
        <p:spPr>
          <a:xfrm>
            <a:off x="609600" y="1219200"/>
            <a:ext cx="53848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19200"/>
            <a:ext cx="53848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4"/>
          <p:cNvSpPr>
            <a:spLocks noGrp="1"/>
          </p:cNvSpPr>
          <p:nvPr>
            <p:ph type="dt" sz="half" idx="10"/>
          </p:nvPr>
        </p:nvSpPr>
        <p:spPr/>
        <p:txBody>
          <a:bodyPr/>
          <a:lstStyle>
            <a:lvl1pPr>
              <a:defRPr/>
            </a:lvl1pPr>
          </a:lstStyle>
          <a:p>
            <a:fld id="{E59B8DC7-4F8C-4701-9734-DAD6EEC8ACFC}" type="datetimeFigureOut">
              <a:rPr lang="en-IN" smtClean="0"/>
              <a:t>07-06-2021</a:t>
            </a:fld>
            <a:endParaRPr lang="en-IN"/>
          </a:p>
        </p:txBody>
      </p:sp>
      <p:sp>
        <p:nvSpPr>
          <p:cNvPr id="8" name="Footer Placeholder 5"/>
          <p:cNvSpPr>
            <a:spLocks noGrp="1"/>
          </p:cNvSpPr>
          <p:nvPr>
            <p:ph type="ftr" sz="quarter" idx="11"/>
          </p:nvPr>
        </p:nvSpPr>
        <p:spPr/>
        <p:txBody>
          <a:bodyPr/>
          <a:lstStyle>
            <a:lvl1pPr>
              <a:defRPr/>
            </a:lvl1pPr>
          </a:lstStyle>
          <a:p>
            <a:endParaRPr lang="en-IN"/>
          </a:p>
        </p:txBody>
      </p:sp>
      <p:sp>
        <p:nvSpPr>
          <p:cNvPr id="9" name="Slide Number Placeholder 6"/>
          <p:cNvSpPr>
            <a:spLocks noGrp="1"/>
          </p:cNvSpPr>
          <p:nvPr>
            <p:ph type="sldNum" sz="quarter" idx="12"/>
          </p:nvPr>
        </p:nvSpPr>
        <p:spPr/>
        <p:txBody>
          <a:bodyPr/>
          <a:lstStyle>
            <a:lvl1pPr>
              <a:defRPr/>
            </a:lvl1pPr>
          </a:lstStyle>
          <a:p>
            <a:fld id="{80F9998C-91AD-447C-9956-B7625B6DF7A8}" type="slidenum">
              <a:rPr lang="en-IN" smtClean="0"/>
              <a:t>‹#›</a:t>
            </a:fld>
            <a:endParaRPr lang="en-IN"/>
          </a:p>
        </p:txBody>
      </p:sp>
    </p:spTree>
    <p:extLst>
      <p:ext uri="{BB962C8B-B14F-4D97-AF65-F5344CB8AC3E}">
        <p14:creationId xmlns:p14="http://schemas.microsoft.com/office/powerpoint/2010/main" val="2309162619"/>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72114">
              <a:defRPr/>
            </a:pPr>
            <a:endParaRPr lang="en-US" sz="2400">
              <a:solidFill>
                <a:prstClr val="white"/>
              </a:solidFill>
            </a:endParaRPr>
          </a:p>
        </p:txBody>
      </p:sp>
      <p:sp>
        <p:nvSpPr>
          <p:cNvPr id="2" name="Title 1"/>
          <p:cNvSpPr>
            <a:spLocks noGrp="1"/>
          </p:cNvSpPr>
          <p:nvPr>
            <p:ph type="title"/>
          </p:nvPr>
        </p:nvSpPr>
        <p:spPr>
          <a:xfrm>
            <a:off x="609600" y="381000"/>
            <a:ext cx="10972800" cy="609600"/>
          </a:xfrm>
        </p:spPr>
        <p:txBody>
          <a:bodyPr>
            <a:no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609600" y="1143001"/>
            <a:ext cx="5386917" cy="639763"/>
          </a:xfr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782763"/>
            <a:ext cx="5386917" cy="46180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143001"/>
            <a:ext cx="5389034" cy="639763"/>
          </a:xfr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1782763"/>
            <a:ext cx="5389034" cy="46180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6"/>
          <p:cNvSpPr>
            <a:spLocks noGrp="1"/>
          </p:cNvSpPr>
          <p:nvPr>
            <p:ph type="dt" sz="half" idx="10"/>
          </p:nvPr>
        </p:nvSpPr>
        <p:spPr/>
        <p:txBody>
          <a:bodyPr/>
          <a:lstStyle>
            <a:lvl1pPr>
              <a:defRPr/>
            </a:lvl1pPr>
          </a:lstStyle>
          <a:p>
            <a:fld id="{E59B8DC7-4F8C-4701-9734-DAD6EEC8ACFC}" type="datetimeFigureOut">
              <a:rPr lang="en-IN" smtClean="0"/>
              <a:t>07-06-2021</a:t>
            </a:fld>
            <a:endParaRPr lang="en-IN"/>
          </a:p>
        </p:txBody>
      </p:sp>
      <p:sp>
        <p:nvSpPr>
          <p:cNvPr id="10" name="Footer Placeholder 7"/>
          <p:cNvSpPr>
            <a:spLocks noGrp="1"/>
          </p:cNvSpPr>
          <p:nvPr>
            <p:ph type="ftr" sz="quarter" idx="11"/>
          </p:nvPr>
        </p:nvSpPr>
        <p:spPr/>
        <p:txBody>
          <a:bodyPr/>
          <a:lstStyle>
            <a:lvl1pPr>
              <a:defRPr/>
            </a:lvl1pPr>
          </a:lstStyle>
          <a:p>
            <a:endParaRPr lang="en-IN"/>
          </a:p>
        </p:txBody>
      </p:sp>
      <p:sp>
        <p:nvSpPr>
          <p:cNvPr id="11" name="Slide Number Placeholder 8"/>
          <p:cNvSpPr>
            <a:spLocks noGrp="1"/>
          </p:cNvSpPr>
          <p:nvPr>
            <p:ph type="sldNum" sz="quarter" idx="12"/>
          </p:nvPr>
        </p:nvSpPr>
        <p:spPr/>
        <p:txBody>
          <a:bodyPr/>
          <a:lstStyle>
            <a:lvl1pPr>
              <a:defRPr/>
            </a:lvl1pPr>
          </a:lstStyle>
          <a:p>
            <a:fld id="{80F9998C-91AD-447C-9956-B7625B6DF7A8}" type="slidenum">
              <a:rPr lang="en-IN" smtClean="0"/>
              <a:t>‹#›</a:t>
            </a:fld>
            <a:endParaRPr lang="en-IN"/>
          </a:p>
        </p:txBody>
      </p:sp>
    </p:spTree>
    <p:extLst>
      <p:ext uri="{BB962C8B-B14F-4D97-AF65-F5344CB8AC3E}">
        <p14:creationId xmlns:p14="http://schemas.microsoft.com/office/powerpoint/2010/main" val="268977362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theme" Target="../theme/theme2.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theme" Target="../theme/theme3.xml"/><Relationship Id="rId5" Type="http://schemas.openxmlformats.org/officeDocument/2006/relationships/slideLayout" Target="../slideLayouts/slideLayout55.xml"/><Relationship Id="rId4" Type="http://schemas.openxmlformats.org/officeDocument/2006/relationships/slideLayout" Target="../slideLayouts/slideLayout5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theme" Target="../theme/theme4.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3.xml"/><Relationship Id="rId3" Type="http://schemas.openxmlformats.org/officeDocument/2006/relationships/slideLayout" Target="../slideLayouts/slideLayout68.xml"/><Relationship Id="rId7" Type="http://schemas.openxmlformats.org/officeDocument/2006/relationships/slideLayout" Target="../slideLayouts/slideLayout72.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theme" Target="../theme/theme5.xml"/><Relationship Id="rId5" Type="http://schemas.openxmlformats.org/officeDocument/2006/relationships/slideLayout" Target="../slideLayouts/slideLayout7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60A8"/>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609600" y="274638"/>
            <a:ext cx="109728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609600" y="1066800"/>
            <a:ext cx="109728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B8DC7-4F8C-4701-9734-DAD6EEC8ACFC}" type="datetimeFigureOut">
              <a:rPr lang="en-IN" smtClean="0"/>
              <a:t>07-06-2021</a:t>
            </a:fld>
            <a:endParaRPr lang="en-IN"/>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9998C-91AD-447C-9956-B7625B6DF7A8}" type="slidenum">
              <a:rPr lang="en-IN" smtClean="0"/>
              <a:t>‹#›</a:t>
            </a:fld>
            <a:endParaRPr lang="en-IN"/>
          </a:p>
        </p:txBody>
      </p:sp>
    </p:spTree>
    <p:extLst>
      <p:ext uri="{BB962C8B-B14F-4D97-AF65-F5344CB8AC3E}">
        <p14:creationId xmlns:p14="http://schemas.microsoft.com/office/powerpoint/2010/main" val="8245639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739"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Lst>
  <p:transition spd="slow">
    <p:fade/>
  </p:transition>
  <p:txStyles>
    <p:titleStyle>
      <a:lvl1pPr algn="l" rtl="0" eaLnBrk="1" fontAlgn="base" hangingPunct="1">
        <a:spcBef>
          <a:spcPct val="0"/>
        </a:spcBef>
        <a:spcAft>
          <a:spcPct val="0"/>
        </a:spcAft>
        <a:defRPr sz="2800" kern="12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Calibri" pitchFamily="34" charset="0"/>
        </a:defRPr>
      </a:lvl2pPr>
      <a:lvl3pPr algn="l" rtl="0" eaLnBrk="1" fontAlgn="base" hangingPunct="1">
        <a:spcBef>
          <a:spcPct val="0"/>
        </a:spcBef>
        <a:spcAft>
          <a:spcPct val="0"/>
        </a:spcAft>
        <a:defRPr sz="2800">
          <a:solidFill>
            <a:schemeClr val="bg1"/>
          </a:solidFill>
          <a:latin typeface="Calibri" pitchFamily="34" charset="0"/>
        </a:defRPr>
      </a:lvl3pPr>
      <a:lvl4pPr algn="l" rtl="0" eaLnBrk="1" fontAlgn="base" hangingPunct="1">
        <a:spcBef>
          <a:spcPct val="0"/>
        </a:spcBef>
        <a:spcAft>
          <a:spcPct val="0"/>
        </a:spcAft>
        <a:defRPr sz="2800">
          <a:solidFill>
            <a:schemeClr val="bg1"/>
          </a:solidFill>
          <a:latin typeface="Calibri" pitchFamily="34" charset="0"/>
        </a:defRPr>
      </a:lvl4pPr>
      <a:lvl5pPr algn="l" rtl="0" eaLnBrk="1" fontAlgn="base" hangingPunct="1">
        <a:spcBef>
          <a:spcPct val="0"/>
        </a:spcBef>
        <a:spcAft>
          <a:spcPct val="0"/>
        </a:spcAft>
        <a:defRPr sz="2800">
          <a:solidFill>
            <a:schemeClr val="bg1"/>
          </a:solidFill>
          <a:latin typeface="Calibri" pitchFamily="34" charset="0"/>
        </a:defRPr>
      </a:lvl5pPr>
      <a:lvl6pPr marL="457112" algn="ctr" rtl="0" eaLnBrk="1" fontAlgn="base" hangingPunct="1">
        <a:spcBef>
          <a:spcPct val="0"/>
        </a:spcBef>
        <a:spcAft>
          <a:spcPct val="0"/>
        </a:spcAft>
        <a:defRPr sz="4400">
          <a:solidFill>
            <a:schemeClr val="bg1"/>
          </a:solidFill>
          <a:latin typeface="Calibri" pitchFamily="34" charset="0"/>
        </a:defRPr>
      </a:lvl6pPr>
      <a:lvl7pPr marL="914225" algn="ctr" rtl="0" eaLnBrk="1" fontAlgn="base" hangingPunct="1">
        <a:spcBef>
          <a:spcPct val="0"/>
        </a:spcBef>
        <a:spcAft>
          <a:spcPct val="0"/>
        </a:spcAft>
        <a:defRPr sz="4400">
          <a:solidFill>
            <a:schemeClr val="bg1"/>
          </a:solidFill>
          <a:latin typeface="Calibri" pitchFamily="34" charset="0"/>
        </a:defRPr>
      </a:lvl7pPr>
      <a:lvl8pPr marL="1371337" algn="ctr" rtl="0" eaLnBrk="1" fontAlgn="base" hangingPunct="1">
        <a:spcBef>
          <a:spcPct val="0"/>
        </a:spcBef>
        <a:spcAft>
          <a:spcPct val="0"/>
        </a:spcAft>
        <a:defRPr sz="4400">
          <a:solidFill>
            <a:schemeClr val="bg1"/>
          </a:solidFill>
          <a:latin typeface="Calibri" pitchFamily="34" charset="0"/>
        </a:defRPr>
      </a:lvl8pPr>
      <a:lvl9pPr marL="1828449" algn="ctr" rtl="0" eaLnBrk="1" fontAlgn="base" hangingPunct="1">
        <a:spcBef>
          <a:spcPct val="0"/>
        </a:spcBef>
        <a:spcAft>
          <a:spcPct val="0"/>
        </a:spcAft>
        <a:defRPr sz="4400">
          <a:solidFill>
            <a:schemeClr val="bg1"/>
          </a:solidFill>
          <a:latin typeface="Calibri" pitchFamily="34" charset="0"/>
        </a:defRPr>
      </a:lvl9pPr>
    </p:titleStyle>
    <p:bodyStyle>
      <a:lvl1pPr marL="342834" indent="-342834" algn="l" rtl="0" eaLnBrk="1" fontAlgn="base" hangingPunct="1">
        <a:spcBef>
          <a:spcPct val="20000"/>
        </a:spcBef>
        <a:spcAft>
          <a:spcPct val="0"/>
        </a:spcAft>
        <a:buFont typeface="Arial" charset="0"/>
        <a:buChar char="•"/>
        <a:defRPr sz="2800" kern="1200">
          <a:solidFill>
            <a:schemeClr val="bg1"/>
          </a:solidFill>
          <a:latin typeface="+mn-lt"/>
          <a:ea typeface="+mn-ea"/>
          <a:cs typeface="+mn-cs"/>
        </a:defRPr>
      </a:lvl1pPr>
      <a:lvl2pPr marL="742808" indent="-285695" algn="l" rtl="0" eaLnBrk="1" fontAlgn="base" hangingPunct="1">
        <a:spcBef>
          <a:spcPct val="20000"/>
        </a:spcBef>
        <a:spcAft>
          <a:spcPct val="0"/>
        </a:spcAft>
        <a:buFont typeface="Arial" charset="0"/>
        <a:buChar char="–"/>
        <a:defRPr sz="2400" kern="1200">
          <a:solidFill>
            <a:schemeClr val="bg1"/>
          </a:solidFill>
          <a:latin typeface="+mn-lt"/>
          <a:ea typeface="+mn-ea"/>
          <a:cs typeface="+mn-cs"/>
        </a:defRPr>
      </a:lvl2pPr>
      <a:lvl3pPr marL="1142781" indent="-228556"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3pPr>
      <a:lvl4pPr marL="1599893" indent="-228556"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4pPr>
      <a:lvl5pPr marL="2057005" indent="-228556"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1172114"/>
            <a:endParaRPr lang="en-US">
              <a:solidFill>
                <a:prstClr val="black">
                  <a:tint val="75000"/>
                </a:prstClr>
              </a:solidFill>
            </a:endParaRPr>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1172114"/>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1172114"/>
            <a:fld id="{B2AB7D3B-191E-4EB7-8AFB-BE108A4D0AFC}" type="slidenum">
              <a:rPr lang="en-US" smtClean="0">
                <a:solidFill>
                  <a:prstClr val="black">
                    <a:tint val="75000"/>
                  </a:prstClr>
                </a:solidFill>
              </a:rPr>
              <a:pPr defTabSz="1172114"/>
              <a:t>‹#›</a:t>
            </a:fld>
            <a:endParaRPr lang="en-US">
              <a:solidFill>
                <a:prstClr val="black">
                  <a:tint val="75000"/>
                </a:prstClr>
              </a:solidFill>
            </a:endParaRPr>
          </a:p>
        </p:txBody>
      </p:sp>
    </p:spTree>
    <p:extLst>
      <p:ext uri="{BB962C8B-B14F-4D97-AF65-F5344CB8AC3E}">
        <p14:creationId xmlns:p14="http://schemas.microsoft.com/office/powerpoint/2010/main" val="216562364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Lst>
  <p:transition spd="slow">
    <p:fad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60A8"/>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609600" y="274639"/>
            <a:ext cx="10972801"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609600" y="1066800"/>
            <a:ext cx="10972801"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037A93-DACB-4401-873D-0E6BB417A721}" type="datetimeFigureOut">
              <a:rPr lang="en-US" smtClean="0"/>
              <a:t>6/7/2021</a:t>
            </a:fld>
            <a:endParaRPr lang="en-US"/>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4E9DE-A064-4967-AD5E-8AEB14326EC8}" type="slidenum">
              <a:rPr lang="en-US" smtClean="0"/>
              <a:t>‹#›</a:t>
            </a:fld>
            <a:endParaRPr lang="en-US"/>
          </a:p>
        </p:txBody>
      </p:sp>
    </p:spTree>
    <p:extLst>
      <p:ext uri="{BB962C8B-B14F-4D97-AF65-F5344CB8AC3E}">
        <p14:creationId xmlns:p14="http://schemas.microsoft.com/office/powerpoint/2010/main" val="264100728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Lst>
  <p:transition spd="slow">
    <p:fade/>
  </p:transition>
  <p:hf hdr="0" ftr="0" dt="0"/>
  <p:txStyles>
    <p:titleStyle>
      <a:lvl1pPr algn="l" rtl="0" eaLnBrk="1" fontAlgn="base" hangingPunct="1">
        <a:spcBef>
          <a:spcPct val="0"/>
        </a:spcBef>
        <a:spcAft>
          <a:spcPct val="0"/>
        </a:spcAft>
        <a:defRPr sz="2800" kern="12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Calibri" pitchFamily="34" charset="0"/>
        </a:defRPr>
      </a:lvl2pPr>
      <a:lvl3pPr algn="l" rtl="0" eaLnBrk="1" fontAlgn="base" hangingPunct="1">
        <a:spcBef>
          <a:spcPct val="0"/>
        </a:spcBef>
        <a:spcAft>
          <a:spcPct val="0"/>
        </a:spcAft>
        <a:defRPr sz="2800">
          <a:solidFill>
            <a:schemeClr val="bg1"/>
          </a:solidFill>
          <a:latin typeface="Calibri" pitchFamily="34" charset="0"/>
        </a:defRPr>
      </a:lvl3pPr>
      <a:lvl4pPr algn="l" rtl="0" eaLnBrk="1" fontAlgn="base" hangingPunct="1">
        <a:spcBef>
          <a:spcPct val="0"/>
        </a:spcBef>
        <a:spcAft>
          <a:spcPct val="0"/>
        </a:spcAft>
        <a:defRPr sz="2800">
          <a:solidFill>
            <a:schemeClr val="bg1"/>
          </a:solidFill>
          <a:latin typeface="Calibri" pitchFamily="34" charset="0"/>
        </a:defRPr>
      </a:lvl4pPr>
      <a:lvl5pPr algn="l" rtl="0" eaLnBrk="1" fontAlgn="base" hangingPunct="1">
        <a:spcBef>
          <a:spcPct val="0"/>
        </a:spcBef>
        <a:spcAft>
          <a:spcPct val="0"/>
        </a:spcAft>
        <a:defRPr sz="2800">
          <a:solidFill>
            <a:schemeClr val="bg1"/>
          </a:solidFill>
          <a:latin typeface="Calibri" pitchFamily="34" charset="0"/>
        </a:defRPr>
      </a:lvl5pPr>
      <a:lvl6pPr marL="457200" algn="ctr" rtl="0" eaLnBrk="1" fontAlgn="base" hangingPunct="1">
        <a:spcBef>
          <a:spcPct val="0"/>
        </a:spcBef>
        <a:spcAft>
          <a:spcPct val="0"/>
        </a:spcAft>
        <a:defRPr sz="4400">
          <a:solidFill>
            <a:schemeClr val="bg1"/>
          </a:solidFill>
          <a:latin typeface="Calibri" pitchFamily="34" charset="0"/>
        </a:defRPr>
      </a:lvl6pPr>
      <a:lvl7pPr marL="914400" algn="ctr" rtl="0" eaLnBrk="1" fontAlgn="base" hangingPunct="1">
        <a:spcBef>
          <a:spcPct val="0"/>
        </a:spcBef>
        <a:spcAft>
          <a:spcPct val="0"/>
        </a:spcAft>
        <a:defRPr sz="4400">
          <a:solidFill>
            <a:schemeClr val="bg1"/>
          </a:solidFill>
          <a:latin typeface="Calibri" pitchFamily="34" charset="0"/>
        </a:defRPr>
      </a:lvl7pPr>
      <a:lvl8pPr marL="1371600" algn="ctr" rtl="0" eaLnBrk="1" fontAlgn="base" hangingPunct="1">
        <a:spcBef>
          <a:spcPct val="0"/>
        </a:spcBef>
        <a:spcAft>
          <a:spcPct val="0"/>
        </a:spcAft>
        <a:defRPr sz="4400">
          <a:solidFill>
            <a:schemeClr val="bg1"/>
          </a:solidFill>
          <a:latin typeface="Calibri" pitchFamily="34" charset="0"/>
        </a:defRPr>
      </a:lvl8pPr>
      <a:lvl9pPr marL="1828800" algn="ctr" rtl="0" eaLnBrk="1" fontAlgn="base" hangingPunct="1">
        <a:spcBef>
          <a:spcPct val="0"/>
        </a:spcBef>
        <a:spcAft>
          <a:spcPct val="0"/>
        </a:spcAft>
        <a:defRPr sz="4400">
          <a:solidFill>
            <a:schemeClr val="bg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400" kern="1200">
          <a:solidFill>
            <a:schemeClr val="bg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060A8"/>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609600" y="274639"/>
            <a:ext cx="10972801"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609600" y="1066800"/>
            <a:ext cx="10972801"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CF1095-26AB-4ECF-A963-5C34790DE886}" type="datetimeFigureOut">
              <a:rPr lang="en-US" smtClean="0"/>
              <a:t>6/7/2021</a:t>
            </a:fld>
            <a:endParaRPr lang="en-US"/>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83C0CD-571F-41E5-9617-171A18461DA8}" type="slidenum">
              <a:rPr lang="en-US" smtClean="0"/>
              <a:t>‹#›</a:t>
            </a:fld>
            <a:endParaRPr lang="en-US"/>
          </a:p>
        </p:txBody>
      </p:sp>
    </p:spTree>
    <p:extLst>
      <p:ext uri="{BB962C8B-B14F-4D97-AF65-F5344CB8AC3E}">
        <p14:creationId xmlns:p14="http://schemas.microsoft.com/office/powerpoint/2010/main" val="215967062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Lst>
  <p:transition spd="slow">
    <p:fade/>
  </p:transition>
  <p:txStyles>
    <p:titleStyle>
      <a:lvl1pPr algn="l" rtl="0" eaLnBrk="1" fontAlgn="base" hangingPunct="1">
        <a:spcBef>
          <a:spcPct val="0"/>
        </a:spcBef>
        <a:spcAft>
          <a:spcPct val="0"/>
        </a:spcAft>
        <a:defRPr sz="2800" kern="12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Calibri" pitchFamily="34" charset="0"/>
        </a:defRPr>
      </a:lvl2pPr>
      <a:lvl3pPr algn="l" rtl="0" eaLnBrk="1" fontAlgn="base" hangingPunct="1">
        <a:spcBef>
          <a:spcPct val="0"/>
        </a:spcBef>
        <a:spcAft>
          <a:spcPct val="0"/>
        </a:spcAft>
        <a:defRPr sz="2800">
          <a:solidFill>
            <a:schemeClr val="bg1"/>
          </a:solidFill>
          <a:latin typeface="Calibri" pitchFamily="34" charset="0"/>
        </a:defRPr>
      </a:lvl3pPr>
      <a:lvl4pPr algn="l" rtl="0" eaLnBrk="1" fontAlgn="base" hangingPunct="1">
        <a:spcBef>
          <a:spcPct val="0"/>
        </a:spcBef>
        <a:spcAft>
          <a:spcPct val="0"/>
        </a:spcAft>
        <a:defRPr sz="2800">
          <a:solidFill>
            <a:schemeClr val="bg1"/>
          </a:solidFill>
          <a:latin typeface="Calibri" pitchFamily="34" charset="0"/>
        </a:defRPr>
      </a:lvl4pPr>
      <a:lvl5pPr algn="l" rtl="0" eaLnBrk="1" fontAlgn="base" hangingPunct="1">
        <a:spcBef>
          <a:spcPct val="0"/>
        </a:spcBef>
        <a:spcAft>
          <a:spcPct val="0"/>
        </a:spcAft>
        <a:defRPr sz="2800">
          <a:solidFill>
            <a:schemeClr val="bg1"/>
          </a:solidFill>
          <a:latin typeface="Calibri" pitchFamily="34" charset="0"/>
        </a:defRPr>
      </a:lvl5pPr>
      <a:lvl6pPr marL="457200" algn="ctr" rtl="0" eaLnBrk="1" fontAlgn="base" hangingPunct="1">
        <a:spcBef>
          <a:spcPct val="0"/>
        </a:spcBef>
        <a:spcAft>
          <a:spcPct val="0"/>
        </a:spcAft>
        <a:defRPr sz="4400">
          <a:solidFill>
            <a:schemeClr val="bg1"/>
          </a:solidFill>
          <a:latin typeface="Calibri" pitchFamily="34" charset="0"/>
        </a:defRPr>
      </a:lvl6pPr>
      <a:lvl7pPr marL="914400" algn="ctr" rtl="0" eaLnBrk="1" fontAlgn="base" hangingPunct="1">
        <a:spcBef>
          <a:spcPct val="0"/>
        </a:spcBef>
        <a:spcAft>
          <a:spcPct val="0"/>
        </a:spcAft>
        <a:defRPr sz="4400">
          <a:solidFill>
            <a:schemeClr val="bg1"/>
          </a:solidFill>
          <a:latin typeface="Calibri" pitchFamily="34" charset="0"/>
        </a:defRPr>
      </a:lvl7pPr>
      <a:lvl8pPr marL="1371600" algn="ctr" rtl="0" eaLnBrk="1" fontAlgn="base" hangingPunct="1">
        <a:spcBef>
          <a:spcPct val="0"/>
        </a:spcBef>
        <a:spcAft>
          <a:spcPct val="0"/>
        </a:spcAft>
        <a:defRPr sz="4400">
          <a:solidFill>
            <a:schemeClr val="bg1"/>
          </a:solidFill>
          <a:latin typeface="Calibri" pitchFamily="34" charset="0"/>
        </a:defRPr>
      </a:lvl8pPr>
      <a:lvl9pPr marL="1828800" algn="ctr" rtl="0" eaLnBrk="1" fontAlgn="base" hangingPunct="1">
        <a:spcBef>
          <a:spcPct val="0"/>
        </a:spcBef>
        <a:spcAft>
          <a:spcPct val="0"/>
        </a:spcAft>
        <a:defRPr sz="4400">
          <a:solidFill>
            <a:schemeClr val="bg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400" kern="1200">
          <a:solidFill>
            <a:schemeClr val="bg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8E056-43B6-483A-BF07-52D50277A817}" type="datetimeFigureOut">
              <a:rPr lang="en-US" smtClean="0"/>
              <a:pPr/>
              <a:t>6/7/2021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D71DF-F3FE-4509-89D5-9771867493DD}" type="slidenum">
              <a:rPr lang="en-US" smtClean="0"/>
              <a:pPr/>
              <a:t>‹#›</a:t>
            </a:fld>
            <a:endParaRPr lang="en-US" dirty="0"/>
          </a:p>
        </p:txBody>
      </p:sp>
    </p:spTree>
    <p:extLst>
      <p:ext uri="{BB962C8B-B14F-4D97-AF65-F5344CB8AC3E}">
        <p14:creationId xmlns:p14="http://schemas.microsoft.com/office/powerpoint/2010/main" val="404705291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Lst>
  <p:transition spd="med">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hyperlink" Target="https://www.linkedin.com/in/alessandromourabr/" TargetMode="External"/><Relationship Id="rId5" Type="http://schemas.openxmlformats.org/officeDocument/2006/relationships/hyperlink" Target="http://www.alessandromoura.com.br/" TargetMode="External"/><Relationship Id="rId4" Type="http://schemas.openxmlformats.org/officeDocument/2006/relationships/image" Target="../media/image21.jpe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3.xml"/><Relationship Id="rId1" Type="http://schemas.openxmlformats.org/officeDocument/2006/relationships/slideLayout" Target="../slideLayouts/slideLayout5.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6.xml"/><Relationship Id="rId1" Type="http://schemas.openxmlformats.org/officeDocument/2006/relationships/slideLayout" Target="../slideLayouts/slideLayout5.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2.xml"/><Relationship Id="rId1" Type="http://schemas.openxmlformats.org/officeDocument/2006/relationships/slideLayout" Target="../slideLayouts/slideLayout5.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82DCE-2542-4B01-AC5B-90CB8800A73B}"/>
              </a:ext>
            </a:extLst>
          </p:cNvPr>
          <p:cNvSpPr>
            <a:spLocks noGrp="1"/>
          </p:cNvSpPr>
          <p:nvPr>
            <p:ph type="title"/>
          </p:nvPr>
        </p:nvSpPr>
        <p:spPr/>
        <p:txBody>
          <a:bodyPr/>
          <a:lstStyle/>
          <a:p>
            <a:r>
              <a:rPr lang="en-IN" dirty="0"/>
              <a:t>Cloud Patterns </a:t>
            </a:r>
          </a:p>
        </p:txBody>
      </p:sp>
      <p:sp>
        <p:nvSpPr>
          <p:cNvPr id="3" name="Subtitle 2">
            <a:extLst>
              <a:ext uri="{FF2B5EF4-FFF2-40B4-BE49-F238E27FC236}">
                <a16:creationId xmlns:a16="http://schemas.microsoft.com/office/drawing/2014/main" id="{D25A8A9B-4CF1-45BA-B688-98207D65EC4C}"/>
              </a:ext>
            </a:extLst>
          </p:cNvPr>
          <p:cNvSpPr>
            <a:spLocks noGrp="1"/>
          </p:cNvSpPr>
          <p:nvPr>
            <p:ph type="body" idx="1"/>
          </p:nvPr>
        </p:nvSpPr>
        <p:spPr/>
        <p:txBody>
          <a:bodyPr/>
          <a:lstStyle/>
          <a:p>
            <a:r>
              <a:rPr lang="en-IN" dirty="0"/>
              <a:t>Day 5</a:t>
            </a:r>
          </a:p>
        </p:txBody>
      </p:sp>
    </p:spTree>
    <p:extLst>
      <p:ext uri="{BB962C8B-B14F-4D97-AF65-F5344CB8AC3E}">
        <p14:creationId xmlns:p14="http://schemas.microsoft.com/office/powerpoint/2010/main" val="2089244056"/>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4D107-1CF5-44FB-A883-9388BBD112DE}"/>
              </a:ext>
            </a:extLst>
          </p:cNvPr>
          <p:cNvSpPr>
            <a:spLocks noGrp="1"/>
          </p:cNvSpPr>
          <p:nvPr>
            <p:ph type="title"/>
          </p:nvPr>
        </p:nvSpPr>
        <p:spPr/>
        <p:txBody>
          <a:bodyPr/>
          <a:lstStyle/>
          <a:p>
            <a:r>
              <a:rPr lang="en-IN" dirty="0"/>
              <a:t>Management and Monitoring</a:t>
            </a:r>
          </a:p>
        </p:txBody>
      </p:sp>
      <p:sp>
        <p:nvSpPr>
          <p:cNvPr id="3" name="Content Placeholder 2">
            <a:extLst>
              <a:ext uri="{FF2B5EF4-FFF2-40B4-BE49-F238E27FC236}">
                <a16:creationId xmlns:a16="http://schemas.microsoft.com/office/drawing/2014/main" id="{F868994D-7425-498D-8B2F-0ACE733911DC}"/>
              </a:ext>
            </a:extLst>
          </p:cNvPr>
          <p:cNvSpPr>
            <a:spLocks noGrp="1"/>
          </p:cNvSpPr>
          <p:nvPr>
            <p:ph idx="1"/>
          </p:nvPr>
        </p:nvSpPr>
        <p:spPr/>
        <p:txBody>
          <a:bodyPr/>
          <a:lstStyle/>
          <a:p>
            <a:r>
              <a:rPr lang="en-IN" dirty="0"/>
              <a:t>To ensure High availability and resiliency for cloud applications, designing the correct monitoring solution is essential</a:t>
            </a:r>
          </a:p>
          <a:p>
            <a:r>
              <a:rPr lang="en-IN" dirty="0"/>
              <a:t>As the physical infrastructure and in case of PaaS the virtual platform is managed by the vendor, customers need to instrument applications to provide necessary application specific parameters for monitoring and managing it</a:t>
            </a:r>
          </a:p>
        </p:txBody>
      </p:sp>
    </p:spTree>
    <p:extLst>
      <p:ext uri="{BB962C8B-B14F-4D97-AF65-F5344CB8AC3E}">
        <p14:creationId xmlns:p14="http://schemas.microsoft.com/office/powerpoint/2010/main" val="1548923391"/>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6903-39C8-4BB2-8764-6AFEFF19E8FB}"/>
              </a:ext>
            </a:extLst>
          </p:cNvPr>
          <p:cNvSpPr>
            <a:spLocks noGrp="1"/>
          </p:cNvSpPr>
          <p:nvPr>
            <p:ph type="title"/>
          </p:nvPr>
        </p:nvSpPr>
        <p:spPr/>
        <p:txBody>
          <a:bodyPr/>
          <a:lstStyle/>
          <a:p>
            <a:r>
              <a:rPr lang="en-IN" dirty="0"/>
              <a:t>Cloud Design Patterns</a:t>
            </a:r>
          </a:p>
        </p:txBody>
      </p:sp>
      <p:sp>
        <p:nvSpPr>
          <p:cNvPr id="3" name="Content Placeholder 2">
            <a:extLst>
              <a:ext uri="{FF2B5EF4-FFF2-40B4-BE49-F238E27FC236}">
                <a16:creationId xmlns:a16="http://schemas.microsoft.com/office/drawing/2014/main" id="{9FAFD5B8-AC2A-4F14-AA7C-A3850F8F595A}"/>
              </a:ext>
            </a:extLst>
          </p:cNvPr>
          <p:cNvSpPr>
            <a:spLocks noGrp="1"/>
          </p:cNvSpPr>
          <p:nvPr>
            <p:ph idx="1"/>
          </p:nvPr>
        </p:nvSpPr>
        <p:spPr/>
        <p:txBody>
          <a:bodyPr>
            <a:normAutofit/>
          </a:bodyPr>
          <a:lstStyle/>
          <a:p>
            <a:r>
              <a:rPr lang="en-IN" dirty="0"/>
              <a:t>What is a design pattern?</a:t>
            </a:r>
          </a:p>
          <a:p>
            <a:pPr lvl="1"/>
            <a:r>
              <a:rPr lang="en-IN" b="0" i="0" dirty="0">
                <a:solidFill>
                  <a:srgbClr val="333333"/>
                </a:solidFill>
                <a:effectLst/>
                <a:latin typeface="-apple-system"/>
              </a:rPr>
              <a:t>A general reusable solution to a commonly occurring problem</a:t>
            </a:r>
          </a:p>
          <a:p>
            <a:pPr lvl="1"/>
            <a:r>
              <a:rPr lang="en-IN" b="0" i="0" dirty="0">
                <a:solidFill>
                  <a:srgbClr val="292929"/>
                </a:solidFill>
                <a:effectLst/>
                <a:latin typeface="charter"/>
              </a:rPr>
              <a:t>Best practice solutions for common software design problems</a:t>
            </a:r>
          </a:p>
          <a:p>
            <a:pPr lvl="1"/>
            <a:r>
              <a:rPr lang="en-IN" b="0" i="0" dirty="0">
                <a:solidFill>
                  <a:srgbClr val="292929"/>
                </a:solidFill>
                <a:effectLst/>
                <a:latin typeface="charter"/>
              </a:rPr>
              <a:t>They provide a template for solutions to problems</a:t>
            </a:r>
          </a:p>
          <a:p>
            <a:r>
              <a:rPr lang="en-IN" dirty="0">
                <a:solidFill>
                  <a:srgbClr val="292929"/>
                </a:solidFill>
                <a:latin typeface="charter"/>
              </a:rPr>
              <a:t>As the world of cloud services changes and more innovations are made - </a:t>
            </a:r>
            <a:r>
              <a:rPr lang="en-IN" b="0" i="0" dirty="0">
                <a:solidFill>
                  <a:srgbClr val="333333"/>
                </a:solidFill>
                <a:effectLst/>
                <a:latin typeface="-apple-system"/>
              </a:rPr>
              <a:t>design pattern may become obsolete over time</a:t>
            </a:r>
          </a:p>
          <a:p>
            <a:r>
              <a:rPr lang="en-IN" dirty="0">
                <a:solidFill>
                  <a:srgbClr val="333333"/>
                </a:solidFill>
                <a:latin typeface="-apple-system"/>
              </a:rPr>
              <a:t>Generally defined using </a:t>
            </a:r>
          </a:p>
          <a:p>
            <a:pPr lvl="1"/>
            <a:r>
              <a:rPr lang="en-IN" b="0" i="0" dirty="0">
                <a:solidFill>
                  <a:srgbClr val="333333"/>
                </a:solidFill>
                <a:effectLst/>
                <a:latin typeface="-apple-system"/>
              </a:rPr>
              <a:t>Name for the Design Pattern</a:t>
            </a:r>
          </a:p>
          <a:p>
            <a:pPr lvl="1"/>
            <a:r>
              <a:rPr lang="en-IN" b="0" i="0" dirty="0">
                <a:solidFill>
                  <a:srgbClr val="333333"/>
                </a:solidFill>
                <a:effectLst/>
                <a:latin typeface="-apple-system"/>
              </a:rPr>
              <a:t>Description - to be applied to solve a problem that can occur in different situations during the design process</a:t>
            </a:r>
          </a:p>
          <a:p>
            <a:pPr lvl="1"/>
            <a:r>
              <a:rPr lang="en-IN" b="0" i="0" dirty="0">
                <a:solidFill>
                  <a:srgbClr val="333333"/>
                </a:solidFill>
                <a:effectLst/>
                <a:latin typeface="-apple-system"/>
              </a:rPr>
              <a:t>Problem - That </a:t>
            </a:r>
            <a:r>
              <a:rPr lang="en-IN" dirty="0">
                <a:solidFill>
                  <a:srgbClr val="333333"/>
                </a:solidFill>
                <a:latin typeface="-apple-system"/>
              </a:rPr>
              <a:t>the pattern addresses/W</a:t>
            </a:r>
            <a:r>
              <a:rPr lang="en-IN" b="0" i="0" dirty="0">
                <a:solidFill>
                  <a:srgbClr val="333333"/>
                </a:solidFill>
                <a:effectLst/>
                <a:latin typeface="-apple-system"/>
              </a:rPr>
              <a:t>here it </a:t>
            </a:r>
            <a:r>
              <a:rPr lang="en-IN" dirty="0">
                <a:solidFill>
                  <a:srgbClr val="333333"/>
                </a:solidFill>
                <a:latin typeface="-apple-system"/>
              </a:rPr>
              <a:t>can be </a:t>
            </a:r>
            <a:r>
              <a:rPr lang="en-IN" b="0" i="0" dirty="0">
                <a:solidFill>
                  <a:srgbClr val="333333"/>
                </a:solidFill>
                <a:effectLst/>
                <a:latin typeface="-apple-system"/>
              </a:rPr>
              <a:t>applied</a:t>
            </a:r>
          </a:p>
          <a:p>
            <a:pPr lvl="1"/>
            <a:r>
              <a:rPr lang="en-IN" b="0" i="0" dirty="0">
                <a:solidFill>
                  <a:srgbClr val="333333"/>
                </a:solidFill>
                <a:effectLst/>
                <a:latin typeface="-apple-system"/>
              </a:rPr>
              <a:t>Solution - describing the elements of the pattern with the relations and their consequences</a:t>
            </a:r>
          </a:p>
          <a:p>
            <a:pPr lvl="1"/>
            <a:r>
              <a:rPr lang="en-IN" b="0" i="0" dirty="0">
                <a:solidFill>
                  <a:srgbClr val="333333"/>
                </a:solidFill>
                <a:effectLst/>
                <a:latin typeface="-apple-system"/>
              </a:rPr>
              <a:t>Consequences, results, and constraints resulting from the application of the pattern.</a:t>
            </a:r>
          </a:p>
          <a:p>
            <a:pPr lvl="1"/>
            <a:endParaRPr lang="en-IN" dirty="0"/>
          </a:p>
        </p:txBody>
      </p:sp>
    </p:spTree>
    <p:extLst>
      <p:ext uri="{BB962C8B-B14F-4D97-AF65-F5344CB8AC3E}">
        <p14:creationId xmlns:p14="http://schemas.microsoft.com/office/powerpoint/2010/main" val="3550651638"/>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B4E5-5FCB-4452-B095-47E07394C4AA}"/>
              </a:ext>
            </a:extLst>
          </p:cNvPr>
          <p:cNvSpPr>
            <a:spLocks noGrp="1"/>
          </p:cNvSpPr>
          <p:nvPr>
            <p:ph type="title"/>
          </p:nvPr>
        </p:nvSpPr>
        <p:spPr/>
        <p:txBody>
          <a:bodyPr/>
          <a:lstStyle/>
          <a:p>
            <a:r>
              <a:rPr lang="en-IN" dirty="0"/>
              <a:t>Ambassador</a:t>
            </a:r>
          </a:p>
        </p:txBody>
      </p:sp>
      <p:sp>
        <p:nvSpPr>
          <p:cNvPr id="3" name="Text Placeholder 2">
            <a:extLst>
              <a:ext uri="{FF2B5EF4-FFF2-40B4-BE49-F238E27FC236}">
                <a16:creationId xmlns:a16="http://schemas.microsoft.com/office/drawing/2014/main" id="{D8A49959-44DF-4B5B-BC44-18E2AE000B4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849539185"/>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2F43-8A24-4EB7-86CB-C884BF9E5DCB}"/>
              </a:ext>
            </a:extLst>
          </p:cNvPr>
          <p:cNvSpPr>
            <a:spLocks noGrp="1"/>
          </p:cNvSpPr>
          <p:nvPr>
            <p:ph type="title"/>
          </p:nvPr>
        </p:nvSpPr>
        <p:spPr/>
        <p:txBody>
          <a:bodyPr/>
          <a:lstStyle/>
          <a:p>
            <a:r>
              <a:rPr lang="en-IN"/>
              <a:t>Category, Description, Problem</a:t>
            </a:r>
            <a:endParaRPr lang="en-IN" dirty="0"/>
          </a:p>
        </p:txBody>
      </p:sp>
      <p:sp>
        <p:nvSpPr>
          <p:cNvPr id="5" name="Content Placeholder 4">
            <a:extLst>
              <a:ext uri="{FF2B5EF4-FFF2-40B4-BE49-F238E27FC236}">
                <a16:creationId xmlns:a16="http://schemas.microsoft.com/office/drawing/2014/main" id="{5DC4EF11-703E-4065-97B6-23ADA0820471}"/>
              </a:ext>
            </a:extLst>
          </p:cNvPr>
          <p:cNvSpPr>
            <a:spLocks noGrp="1"/>
          </p:cNvSpPr>
          <p:nvPr>
            <p:ph idx="1"/>
          </p:nvPr>
        </p:nvSpPr>
        <p:spPr/>
        <p:txBody>
          <a:bodyPr/>
          <a:lstStyle/>
          <a:p>
            <a:endParaRPr lang="en-IN"/>
          </a:p>
        </p:txBody>
      </p:sp>
      <p:graphicFrame>
        <p:nvGraphicFramePr>
          <p:cNvPr id="4" name="Table 4">
            <a:extLst>
              <a:ext uri="{FF2B5EF4-FFF2-40B4-BE49-F238E27FC236}">
                <a16:creationId xmlns:a16="http://schemas.microsoft.com/office/drawing/2014/main" id="{FF3E6D4E-236A-4CC0-89AA-5D530B84D6EF}"/>
              </a:ext>
            </a:extLst>
          </p:cNvPr>
          <p:cNvGraphicFramePr>
            <a:graphicFrameLocks noGrp="1"/>
          </p:cNvGraphicFramePr>
          <p:nvPr>
            <p:extLst>
              <p:ext uri="{D42A27DB-BD31-4B8C-83A1-F6EECF244321}">
                <p14:modId xmlns:p14="http://schemas.microsoft.com/office/powerpoint/2010/main" val="904399689"/>
              </p:ext>
            </p:extLst>
          </p:nvPr>
        </p:nvGraphicFramePr>
        <p:xfrm>
          <a:off x="1178560" y="1825624"/>
          <a:ext cx="8585200" cy="4351337"/>
        </p:xfrm>
        <a:graphic>
          <a:graphicData uri="http://schemas.openxmlformats.org/drawingml/2006/table">
            <a:tbl>
              <a:tblPr firstCol="1">
                <a:tableStyleId>{5C22544A-7EE6-4342-B048-85BDC9FD1C3A}</a:tableStyleId>
              </a:tblPr>
              <a:tblGrid>
                <a:gridCol w="2870677">
                  <a:extLst>
                    <a:ext uri="{9D8B030D-6E8A-4147-A177-3AD203B41FA5}">
                      <a16:colId xmlns:a16="http://schemas.microsoft.com/office/drawing/2014/main" val="995178200"/>
                    </a:ext>
                  </a:extLst>
                </a:gridCol>
                <a:gridCol w="5714523">
                  <a:extLst>
                    <a:ext uri="{9D8B030D-6E8A-4147-A177-3AD203B41FA5}">
                      <a16:colId xmlns:a16="http://schemas.microsoft.com/office/drawing/2014/main" val="1674297400"/>
                    </a:ext>
                  </a:extLst>
                </a:gridCol>
              </a:tblGrid>
              <a:tr h="563510">
                <a:tc>
                  <a:txBody>
                    <a:bodyPr/>
                    <a:lstStyle/>
                    <a:p>
                      <a:r>
                        <a:rPr lang="en-IN" dirty="0"/>
                        <a:t>Category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Management &amp; Monitoring, interoperability</a:t>
                      </a:r>
                    </a:p>
                  </a:txBody>
                  <a:tcPr/>
                </a:tc>
                <a:extLst>
                  <a:ext uri="{0D108BD9-81ED-4DB2-BD59-A6C34878D82A}">
                    <a16:rowId xmlns:a16="http://schemas.microsoft.com/office/drawing/2014/main" val="2338777345"/>
                  </a:ext>
                </a:extLst>
              </a:tr>
              <a:tr h="1306147">
                <a:tc>
                  <a:txBody>
                    <a:bodyPr/>
                    <a:lstStyle/>
                    <a:p>
                      <a:r>
                        <a:rPr lang="en-IN" dirty="0"/>
                        <a:t>Description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Create helper services that send network requests on behalf of a consumer service or application.</a:t>
                      </a:r>
                    </a:p>
                  </a:txBody>
                  <a:tcPr/>
                </a:tc>
                <a:extLst>
                  <a:ext uri="{0D108BD9-81ED-4DB2-BD59-A6C34878D82A}">
                    <a16:rowId xmlns:a16="http://schemas.microsoft.com/office/drawing/2014/main" val="896474811"/>
                  </a:ext>
                </a:extLst>
              </a:tr>
              <a:tr h="2481680">
                <a:tc>
                  <a:txBody>
                    <a:bodyPr/>
                    <a:lstStyle/>
                    <a:p>
                      <a:r>
                        <a:rPr lang="en-IN" dirty="0"/>
                        <a:t>Problem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It may be difficult or impossible to update legacy applications or existing code libraries to add features like routing, metering and monitoring required by cloud applications, because the code is no longer maintained or can’t be easily modified by the development team.</a:t>
                      </a:r>
                    </a:p>
                  </a:txBody>
                  <a:tcPr/>
                </a:tc>
                <a:extLst>
                  <a:ext uri="{0D108BD9-81ED-4DB2-BD59-A6C34878D82A}">
                    <a16:rowId xmlns:a16="http://schemas.microsoft.com/office/drawing/2014/main" val="234964939"/>
                  </a:ext>
                </a:extLst>
              </a:tr>
            </a:tbl>
          </a:graphicData>
        </a:graphic>
      </p:graphicFrame>
      <p:sp>
        <p:nvSpPr>
          <p:cNvPr id="6" name="TextBox 5">
            <a:extLst>
              <a:ext uri="{FF2B5EF4-FFF2-40B4-BE49-F238E27FC236}">
                <a16:creationId xmlns:a16="http://schemas.microsoft.com/office/drawing/2014/main" id="{1DFEACB5-5B0F-465C-9F29-029537716ACB}"/>
              </a:ext>
            </a:extLst>
          </p:cNvPr>
          <p:cNvSpPr txBox="1"/>
          <p:nvPr/>
        </p:nvSpPr>
        <p:spPr>
          <a:xfrm>
            <a:off x="10578124" y="557917"/>
            <a:ext cx="1525044" cy="400110"/>
          </a:xfrm>
          <a:prstGeom prst="rect">
            <a:avLst/>
          </a:prstGeom>
          <a:noFill/>
        </p:spPr>
        <p:txBody>
          <a:bodyPr wrap="square">
            <a:spAutoFit/>
          </a:bodyPr>
          <a:lstStyle/>
          <a:p>
            <a:r>
              <a:rPr lang="en-IN" sz="2000" b="1" i="1" dirty="0"/>
              <a:t>Ambassador</a:t>
            </a:r>
          </a:p>
        </p:txBody>
      </p:sp>
    </p:spTree>
    <p:extLst>
      <p:ext uri="{BB962C8B-B14F-4D97-AF65-F5344CB8AC3E}">
        <p14:creationId xmlns:p14="http://schemas.microsoft.com/office/powerpoint/2010/main" val="1640163240"/>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25DF-CFDE-438C-A86D-3BC0D18316A1}"/>
              </a:ext>
            </a:extLst>
          </p:cNvPr>
          <p:cNvSpPr>
            <a:spLocks noGrp="1"/>
          </p:cNvSpPr>
          <p:nvPr>
            <p:ph type="title"/>
          </p:nvPr>
        </p:nvSpPr>
        <p:spPr/>
        <p:txBody>
          <a:bodyPr anchor="ctr">
            <a:normAutofit/>
          </a:bodyPr>
          <a:lstStyle/>
          <a:p>
            <a:r>
              <a:rPr lang="en-IN" sz="4100" dirty="0"/>
              <a:t>Solution</a:t>
            </a:r>
          </a:p>
        </p:txBody>
      </p:sp>
      <p:sp>
        <p:nvSpPr>
          <p:cNvPr id="3" name="Content Placeholder 2">
            <a:extLst>
              <a:ext uri="{FF2B5EF4-FFF2-40B4-BE49-F238E27FC236}">
                <a16:creationId xmlns:a16="http://schemas.microsoft.com/office/drawing/2014/main" id="{75107AE3-D47C-46EB-995A-619C0BDF7A0D}"/>
              </a:ext>
            </a:extLst>
          </p:cNvPr>
          <p:cNvSpPr>
            <a:spLocks noGrp="1"/>
          </p:cNvSpPr>
          <p:nvPr>
            <p:ph idx="4294967295"/>
          </p:nvPr>
        </p:nvSpPr>
        <p:spPr>
          <a:xfrm>
            <a:off x="5343525" y="639763"/>
            <a:ext cx="6848475" cy="2484437"/>
          </a:xfrm>
        </p:spPr>
        <p:txBody>
          <a:bodyPr anchor="ctr">
            <a:normAutofit/>
          </a:bodyPr>
          <a:lstStyle/>
          <a:p>
            <a:r>
              <a:rPr lang="en-IN" sz="2000" dirty="0">
                <a:solidFill>
                  <a:schemeClr val="tx1"/>
                </a:solidFill>
              </a:rPr>
              <a:t>Create external process that acts as a proxy between your application and external services with needed features</a:t>
            </a:r>
          </a:p>
          <a:p>
            <a:r>
              <a:rPr lang="en-IN" sz="2000" dirty="0">
                <a:solidFill>
                  <a:schemeClr val="tx1"/>
                </a:solidFill>
              </a:rPr>
              <a:t>Deploy on the same host environment</a:t>
            </a:r>
          </a:p>
          <a:p>
            <a:pPr lvl="1"/>
            <a:r>
              <a:rPr lang="en-IN" sz="2000" dirty="0">
                <a:solidFill>
                  <a:schemeClr val="tx1"/>
                </a:solidFill>
              </a:rPr>
              <a:t>Allow control over routing, resilience, security features</a:t>
            </a:r>
          </a:p>
          <a:p>
            <a:pPr lvl="1"/>
            <a:r>
              <a:rPr lang="en-IN" sz="2000" dirty="0">
                <a:solidFill>
                  <a:schemeClr val="tx1"/>
                </a:solidFill>
              </a:rPr>
              <a:t>Avoid any host related access restrictions</a:t>
            </a:r>
          </a:p>
          <a:p>
            <a:r>
              <a:rPr lang="en-IN" sz="2000" dirty="0">
                <a:solidFill>
                  <a:schemeClr val="tx1"/>
                </a:solidFill>
              </a:rPr>
              <a:t>Managed independently of the application</a:t>
            </a:r>
          </a:p>
        </p:txBody>
      </p:sp>
      <p:pic>
        <p:nvPicPr>
          <p:cNvPr id="6" name="Picture 5" descr="Diagram&#10;&#10;Description automatically generated">
            <a:extLst>
              <a:ext uri="{FF2B5EF4-FFF2-40B4-BE49-F238E27FC236}">
                <a16:creationId xmlns:a16="http://schemas.microsoft.com/office/drawing/2014/main" id="{67A2F70E-09E2-41B0-9BD7-4AD6C29BABE9}"/>
              </a:ext>
            </a:extLst>
          </p:cNvPr>
          <p:cNvPicPr>
            <a:picLocks noChangeAspect="1"/>
          </p:cNvPicPr>
          <p:nvPr/>
        </p:nvPicPr>
        <p:blipFill>
          <a:blip r:embed="rId3"/>
          <a:stretch>
            <a:fillRect/>
          </a:stretch>
        </p:blipFill>
        <p:spPr>
          <a:xfrm>
            <a:off x="4654297" y="3475757"/>
            <a:ext cx="6894236" cy="2430217"/>
          </a:xfrm>
          <a:prstGeom prst="rect">
            <a:avLst/>
          </a:prstGeom>
        </p:spPr>
      </p:pic>
      <p:sp>
        <p:nvSpPr>
          <p:cNvPr id="16" name="TextBox 15">
            <a:extLst>
              <a:ext uri="{FF2B5EF4-FFF2-40B4-BE49-F238E27FC236}">
                <a16:creationId xmlns:a16="http://schemas.microsoft.com/office/drawing/2014/main" id="{FA1938BD-D9BC-46F4-A0BF-F5FA3B1A6D96}"/>
              </a:ext>
            </a:extLst>
          </p:cNvPr>
          <p:cNvSpPr txBox="1"/>
          <p:nvPr/>
        </p:nvSpPr>
        <p:spPr>
          <a:xfrm>
            <a:off x="10654430" y="58048"/>
            <a:ext cx="1525044" cy="400110"/>
          </a:xfrm>
          <a:prstGeom prst="rect">
            <a:avLst/>
          </a:prstGeom>
          <a:noFill/>
        </p:spPr>
        <p:txBody>
          <a:bodyPr wrap="square">
            <a:spAutoFit/>
          </a:bodyPr>
          <a:lstStyle/>
          <a:p>
            <a:r>
              <a:rPr lang="en-IN" sz="2000" b="1" i="1" dirty="0"/>
              <a:t>Ambassador</a:t>
            </a:r>
          </a:p>
        </p:txBody>
      </p:sp>
    </p:spTree>
    <p:extLst>
      <p:ext uri="{BB962C8B-B14F-4D97-AF65-F5344CB8AC3E}">
        <p14:creationId xmlns:p14="http://schemas.microsoft.com/office/powerpoint/2010/main" val="1471069733"/>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1600-9371-43A7-AD2D-151E25B6DB50}"/>
              </a:ext>
            </a:extLst>
          </p:cNvPr>
          <p:cNvSpPr>
            <a:spLocks noGrp="1"/>
          </p:cNvSpPr>
          <p:nvPr>
            <p:ph type="title"/>
          </p:nvPr>
        </p:nvSpPr>
        <p:spPr/>
        <p:txBody>
          <a:bodyPr vert="horz" lIns="91440" tIns="45720" rIns="91440" bIns="45720" rtlCol="0" anchor="ctr">
            <a:normAutofit/>
          </a:bodyPr>
          <a:lstStyle/>
          <a:p>
            <a:r>
              <a:rPr lang="en-US" kern="1200">
                <a:solidFill>
                  <a:srgbClr val="FFFFFF"/>
                </a:solidFill>
                <a:latin typeface="+mj-lt"/>
                <a:ea typeface="+mj-ea"/>
                <a:cs typeface="+mj-cs"/>
              </a:rPr>
              <a:t>Usage Scenarios</a:t>
            </a:r>
          </a:p>
        </p:txBody>
      </p:sp>
      <p:graphicFrame>
        <p:nvGraphicFramePr>
          <p:cNvPr id="5" name="Content Placeholder 2">
            <a:extLst>
              <a:ext uri="{FF2B5EF4-FFF2-40B4-BE49-F238E27FC236}">
                <a16:creationId xmlns:a16="http://schemas.microsoft.com/office/drawing/2014/main" id="{DF50BDAA-DFBB-46F9-9A08-CC5DA5D5BE43}"/>
              </a:ext>
            </a:extLst>
          </p:cNvPr>
          <p:cNvGraphicFramePr>
            <a:graphicFrameLocks noGrp="1"/>
          </p:cNvGraphicFramePr>
          <p:nvPr>
            <p:ph idx="4294967295"/>
            <p:extLst>
              <p:ext uri="{D42A27DB-BD31-4B8C-83A1-F6EECF244321}">
                <p14:modId xmlns:p14="http://schemas.microsoft.com/office/powerpoint/2010/main" val="189828989"/>
              </p:ext>
            </p:extLst>
          </p:nvPr>
        </p:nvGraphicFramePr>
        <p:xfrm>
          <a:off x="4395874" y="639763"/>
          <a:ext cx="6848475" cy="58118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a:extLst>
              <a:ext uri="{FF2B5EF4-FFF2-40B4-BE49-F238E27FC236}">
                <a16:creationId xmlns:a16="http://schemas.microsoft.com/office/drawing/2014/main" id="{91AB7156-4069-48BF-B747-8C6994EF72C6}"/>
              </a:ext>
            </a:extLst>
          </p:cNvPr>
          <p:cNvSpPr txBox="1"/>
          <p:nvPr/>
        </p:nvSpPr>
        <p:spPr>
          <a:xfrm>
            <a:off x="10654430" y="58048"/>
            <a:ext cx="1525044" cy="400110"/>
          </a:xfrm>
          <a:prstGeom prst="rect">
            <a:avLst/>
          </a:prstGeom>
          <a:noFill/>
        </p:spPr>
        <p:txBody>
          <a:bodyPr wrap="square">
            <a:spAutoFit/>
          </a:bodyPr>
          <a:lstStyle/>
          <a:p>
            <a:pPr>
              <a:spcAft>
                <a:spcPts val="600"/>
              </a:spcAft>
            </a:pPr>
            <a:r>
              <a:rPr lang="en-IN" sz="2000" b="1" i="1" dirty="0"/>
              <a:t>Ambassador</a:t>
            </a:r>
            <a:endParaRPr lang="en-IN" sz="2000" b="1" i="1"/>
          </a:p>
        </p:txBody>
      </p:sp>
    </p:spTree>
    <p:extLst>
      <p:ext uri="{BB962C8B-B14F-4D97-AF65-F5344CB8AC3E}">
        <p14:creationId xmlns:p14="http://schemas.microsoft.com/office/powerpoint/2010/main" val="3881474304"/>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B4E5-5FCB-4452-B095-47E07394C4AA}"/>
              </a:ext>
            </a:extLst>
          </p:cNvPr>
          <p:cNvSpPr>
            <a:spLocks noGrp="1"/>
          </p:cNvSpPr>
          <p:nvPr>
            <p:ph type="title"/>
          </p:nvPr>
        </p:nvSpPr>
        <p:spPr/>
        <p:txBody>
          <a:bodyPr/>
          <a:lstStyle/>
          <a:p>
            <a:r>
              <a:rPr lang="en-IN" dirty="0"/>
              <a:t>Anti-Corruption Layer</a:t>
            </a:r>
          </a:p>
        </p:txBody>
      </p:sp>
      <p:sp>
        <p:nvSpPr>
          <p:cNvPr id="3" name="Text Placeholder 2">
            <a:extLst>
              <a:ext uri="{FF2B5EF4-FFF2-40B4-BE49-F238E27FC236}">
                <a16:creationId xmlns:a16="http://schemas.microsoft.com/office/drawing/2014/main" id="{D8A49959-44DF-4B5B-BC44-18E2AE000B4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8869565"/>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2F43-8A24-4EB7-86CB-C884BF9E5DCB}"/>
              </a:ext>
            </a:extLst>
          </p:cNvPr>
          <p:cNvSpPr>
            <a:spLocks noGrp="1"/>
          </p:cNvSpPr>
          <p:nvPr>
            <p:ph type="title"/>
          </p:nvPr>
        </p:nvSpPr>
        <p:spPr/>
        <p:txBody>
          <a:bodyPr/>
          <a:lstStyle/>
          <a:p>
            <a:r>
              <a:rPr lang="en-IN"/>
              <a:t>Category, Description, Problem</a:t>
            </a:r>
            <a:endParaRPr lang="en-IN" dirty="0"/>
          </a:p>
        </p:txBody>
      </p:sp>
      <p:sp>
        <p:nvSpPr>
          <p:cNvPr id="5" name="Content Placeholder 4">
            <a:extLst>
              <a:ext uri="{FF2B5EF4-FFF2-40B4-BE49-F238E27FC236}">
                <a16:creationId xmlns:a16="http://schemas.microsoft.com/office/drawing/2014/main" id="{97AC22A8-15E2-44BE-B5F0-6EB33302E912}"/>
              </a:ext>
            </a:extLst>
          </p:cNvPr>
          <p:cNvSpPr>
            <a:spLocks noGrp="1"/>
          </p:cNvSpPr>
          <p:nvPr>
            <p:ph idx="1"/>
          </p:nvPr>
        </p:nvSpPr>
        <p:spPr/>
        <p:txBody>
          <a:bodyPr/>
          <a:lstStyle/>
          <a:p>
            <a:endParaRPr lang="en-IN"/>
          </a:p>
        </p:txBody>
      </p:sp>
      <p:graphicFrame>
        <p:nvGraphicFramePr>
          <p:cNvPr id="4" name="Table 4">
            <a:extLst>
              <a:ext uri="{FF2B5EF4-FFF2-40B4-BE49-F238E27FC236}">
                <a16:creationId xmlns:a16="http://schemas.microsoft.com/office/drawing/2014/main" id="{FF3E6D4E-236A-4CC0-89AA-5D530B84D6EF}"/>
              </a:ext>
            </a:extLst>
          </p:cNvPr>
          <p:cNvGraphicFramePr>
            <a:graphicFrameLocks noGrp="1"/>
          </p:cNvGraphicFramePr>
          <p:nvPr>
            <p:extLst>
              <p:ext uri="{D42A27DB-BD31-4B8C-83A1-F6EECF244321}">
                <p14:modId xmlns:p14="http://schemas.microsoft.com/office/powerpoint/2010/main" val="547714835"/>
              </p:ext>
            </p:extLst>
          </p:nvPr>
        </p:nvGraphicFramePr>
        <p:xfrm>
          <a:off x="1178560" y="1825624"/>
          <a:ext cx="8585200" cy="4351337"/>
        </p:xfrm>
        <a:graphic>
          <a:graphicData uri="http://schemas.openxmlformats.org/drawingml/2006/table">
            <a:tbl>
              <a:tblPr firstCol="1">
                <a:tableStyleId>{5C22544A-7EE6-4342-B048-85BDC9FD1C3A}</a:tableStyleId>
              </a:tblPr>
              <a:tblGrid>
                <a:gridCol w="2870677">
                  <a:extLst>
                    <a:ext uri="{9D8B030D-6E8A-4147-A177-3AD203B41FA5}">
                      <a16:colId xmlns:a16="http://schemas.microsoft.com/office/drawing/2014/main" val="995178200"/>
                    </a:ext>
                  </a:extLst>
                </a:gridCol>
                <a:gridCol w="5714523">
                  <a:extLst>
                    <a:ext uri="{9D8B030D-6E8A-4147-A177-3AD203B41FA5}">
                      <a16:colId xmlns:a16="http://schemas.microsoft.com/office/drawing/2014/main" val="1674297400"/>
                    </a:ext>
                  </a:extLst>
                </a:gridCol>
              </a:tblGrid>
              <a:tr h="563510">
                <a:tc>
                  <a:txBody>
                    <a:bodyPr/>
                    <a:lstStyle/>
                    <a:p>
                      <a:r>
                        <a:rPr lang="en-IN" dirty="0"/>
                        <a:t>Category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Interoperability</a:t>
                      </a:r>
                    </a:p>
                  </a:txBody>
                  <a:tcPr/>
                </a:tc>
                <a:extLst>
                  <a:ext uri="{0D108BD9-81ED-4DB2-BD59-A6C34878D82A}">
                    <a16:rowId xmlns:a16="http://schemas.microsoft.com/office/drawing/2014/main" val="2338777345"/>
                  </a:ext>
                </a:extLst>
              </a:tr>
              <a:tr h="1306147">
                <a:tc>
                  <a:txBody>
                    <a:bodyPr/>
                    <a:lstStyle/>
                    <a:p>
                      <a:r>
                        <a:rPr lang="en-IN" dirty="0"/>
                        <a:t>Description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Implement a façade or adapter layer between a modern application and a legacy system</a:t>
                      </a:r>
                    </a:p>
                  </a:txBody>
                  <a:tcPr/>
                </a:tc>
                <a:extLst>
                  <a:ext uri="{0D108BD9-81ED-4DB2-BD59-A6C34878D82A}">
                    <a16:rowId xmlns:a16="http://schemas.microsoft.com/office/drawing/2014/main" val="896474811"/>
                  </a:ext>
                </a:extLst>
              </a:tr>
              <a:tr h="2481680">
                <a:tc>
                  <a:txBody>
                    <a:bodyPr/>
                    <a:lstStyle/>
                    <a:p>
                      <a:r>
                        <a:rPr lang="en-IN" dirty="0"/>
                        <a:t>Problem</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Dependence on Legacy systems or any </a:t>
                      </a:r>
                      <a:r>
                        <a:rPr lang="en-IN" sz="1800" b="0" i="0" kern="1200" dirty="0">
                          <a:solidFill>
                            <a:schemeClr val="dk1"/>
                          </a:solidFill>
                          <a:effectLst/>
                          <a:latin typeface="+mn-lt"/>
                          <a:ea typeface="+mn-ea"/>
                          <a:cs typeface="+mn-cs"/>
                        </a:rPr>
                        <a:t>external system that you do not control </a:t>
                      </a:r>
                      <a:r>
                        <a:rPr lang="en-IN" dirty="0"/>
                        <a:t>for data or functionality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b="0" i="0" kern="1200" dirty="0">
                          <a:solidFill>
                            <a:schemeClr val="dk1"/>
                          </a:solidFill>
                          <a:effectLst/>
                          <a:latin typeface="+mn-lt"/>
                          <a:ea typeface="+mn-ea"/>
                          <a:cs typeface="+mn-cs"/>
                        </a:rPr>
                        <a:t>Access between new and legacy systems can force the new system to adhere to at least some of the legacy system's APIs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b="0" i="0" kern="1200" dirty="0">
                          <a:solidFill>
                            <a:schemeClr val="dk1"/>
                          </a:solidFill>
                          <a:effectLst/>
                          <a:latin typeface="+mn-lt"/>
                          <a:ea typeface="+mn-ea"/>
                          <a:cs typeface="+mn-cs"/>
                        </a:rPr>
                        <a:t>Legacy features have quality issues, supporting them "corrupts" what might otherwise be a cleanly designed modern application</a:t>
                      </a:r>
                      <a:endParaRPr lang="en-IN" dirty="0"/>
                    </a:p>
                  </a:txBody>
                  <a:tcPr/>
                </a:tc>
                <a:extLst>
                  <a:ext uri="{0D108BD9-81ED-4DB2-BD59-A6C34878D82A}">
                    <a16:rowId xmlns:a16="http://schemas.microsoft.com/office/drawing/2014/main" val="234964939"/>
                  </a:ext>
                </a:extLst>
              </a:tr>
            </a:tbl>
          </a:graphicData>
        </a:graphic>
      </p:graphicFrame>
      <p:sp>
        <p:nvSpPr>
          <p:cNvPr id="6" name="TextBox 5">
            <a:extLst>
              <a:ext uri="{FF2B5EF4-FFF2-40B4-BE49-F238E27FC236}">
                <a16:creationId xmlns:a16="http://schemas.microsoft.com/office/drawing/2014/main" id="{1DFEACB5-5B0F-465C-9F29-029537716ACB}"/>
              </a:ext>
            </a:extLst>
          </p:cNvPr>
          <p:cNvSpPr txBox="1"/>
          <p:nvPr/>
        </p:nvSpPr>
        <p:spPr>
          <a:xfrm>
            <a:off x="9582411" y="58048"/>
            <a:ext cx="2597063" cy="400110"/>
          </a:xfrm>
          <a:prstGeom prst="rect">
            <a:avLst/>
          </a:prstGeom>
          <a:noFill/>
        </p:spPr>
        <p:txBody>
          <a:bodyPr wrap="square">
            <a:spAutoFit/>
          </a:bodyPr>
          <a:lstStyle/>
          <a:p>
            <a:r>
              <a:rPr lang="en-IN" sz="2000" b="1" i="1" dirty="0"/>
              <a:t>Anti-Corruption Layer</a:t>
            </a:r>
          </a:p>
        </p:txBody>
      </p:sp>
    </p:spTree>
    <p:extLst>
      <p:ext uri="{BB962C8B-B14F-4D97-AF65-F5344CB8AC3E}">
        <p14:creationId xmlns:p14="http://schemas.microsoft.com/office/powerpoint/2010/main" val="1166843548"/>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25DF-CFDE-438C-A86D-3BC0D18316A1}"/>
              </a:ext>
            </a:extLst>
          </p:cNvPr>
          <p:cNvSpPr>
            <a:spLocks noGrp="1"/>
          </p:cNvSpPr>
          <p:nvPr>
            <p:ph type="title"/>
          </p:nvPr>
        </p:nvSpPr>
        <p:spPr/>
        <p:txBody>
          <a:bodyPr anchor="ctr">
            <a:normAutofit/>
          </a:bodyPr>
          <a:lstStyle/>
          <a:p>
            <a:r>
              <a:rPr lang="en-IN" dirty="0">
                <a:solidFill>
                  <a:srgbClr val="FFFFFF"/>
                </a:solidFill>
              </a:rPr>
              <a:t>Solution</a:t>
            </a:r>
          </a:p>
        </p:txBody>
      </p:sp>
      <p:sp>
        <p:nvSpPr>
          <p:cNvPr id="3" name="Content Placeholder 2">
            <a:extLst>
              <a:ext uri="{FF2B5EF4-FFF2-40B4-BE49-F238E27FC236}">
                <a16:creationId xmlns:a16="http://schemas.microsoft.com/office/drawing/2014/main" id="{75107AE3-D47C-46EB-995A-619C0BDF7A0D}"/>
              </a:ext>
            </a:extLst>
          </p:cNvPr>
          <p:cNvSpPr>
            <a:spLocks noGrp="1"/>
          </p:cNvSpPr>
          <p:nvPr>
            <p:ph idx="4294967295"/>
          </p:nvPr>
        </p:nvSpPr>
        <p:spPr>
          <a:xfrm>
            <a:off x="4065870" y="649884"/>
            <a:ext cx="6848475" cy="2484437"/>
          </a:xfrm>
        </p:spPr>
        <p:txBody>
          <a:bodyPr anchor="ctr">
            <a:normAutofit/>
          </a:bodyPr>
          <a:lstStyle/>
          <a:p>
            <a:r>
              <a:rPr lang="en-IN" sz="2000" b="0" i="0" dirty="0">
                <a:solidFill>
                  <a:schemeClr val="tx1"/>
                </a:solidFill>
                <a:effectLst/>
                <a:latin typeface="Segoe UI" panose="020B0502040204020203" pitchFamily="34" charset="0"/>
              </a:rPr>
              <a:t>Isolate the different subsystems by placing an anti-corruption layer between them</a:t>
            </a:r>
          </a:p>
          <a:p>
            <a:r>
              <a:rPr lang="en-IN" sz="2000" dirty="0">
                <a:solidFill>
                  <a:schemeClr val="tx1"/>
                </a:solidFill>
                <a:latin typeface="Segoe UI" panose="020B0502040204020203" pitchFamily="34" charset="0"/>
              </a:rPr>
              <a:t>Anti-corruption l</a:t>
            </a:r>
            <a:r>
              <a:rPr lang="en-IN" sz="2000" b="0" i="0" dirty="0">
                <a:solidFill>
                  <a:schemeClr val="tx1"/>
                </a:solidFill>
                <a:effectLst/>
                <a:latin typeface="Segoe UI" panose="020B0502040204020203" pitchFamily="34" charset="0"/>
              </a:rPr>
              <a:t>ayer translates communications between the two systems, allowing one system to remain unchanged while the other can avoid compromising its design and technological approach</a:t>
            </a:r>
            <a:endParaRPr lang="en-IN" sz="2000" dirty="0">
              <a:solidFill>
                <a:schemeClr val="tx1"/>
              </a:solidFill>
            </a:endParaRPr>
          </a:p>
        </p:txBody>
      </p:sp>
      <p:pic>
        <p:nvPicPr>
          <p:cNvPr id="8" name="Picture 7" descr="Diagram&#10;&#10;Description automatically generated">
            <a:extLst>
              <a:ext uri="{FF2B5EF4-FFF2-40B4-BE49-F238E27FC236}">
                <a16:creationId xmlns:a16="http://schemas.microsoft.com/office/drawing/2014/main" id="{DC03EAFA-DAAA-4555-8C7C-7E3AE0DBFF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2831" y="3446698"/>
            <a:ext cx="5157168" cy="2488335"/>
          </a:xfrm>
          <a:prstGeom prst="rect">
            <a:avLst/>
          </a:prstGeom>
        </p:spPr>
      </p:pic>
      <p:sp>
        <p:nvSpPr>
          <p:cNvPr id="16" name="TextBox 15">
            <a:extLst>
              <a:ext uri="{FF2B5EF4-FFF2-40B4-BE49-F238E27FC236}">
                <a16:creationId xmlns:a16="http://schemas.microsoft.com/office/drawing/2014/main" id="{FA1938BD-D9BC-46F4-A0BF-F5FA3B1A6D96}"/>
              </a:ext>
            </a:extLst>
          </p:cNvPr>
          <p:cNvSpPr txBox="1"/>
          <p:nvPr/>
        </p:nvSpPr>
        <p:spPr>
          <a:xfrm>
            <a:off x="9636690" y="89236"/>
            <a:ext cx="2555310" cy="400110"/>
          </a:xfrm>
          <a:prstGeom prst="rect">
            <a:avLst/>
          </a:prstGeom>
          <a:noFill/>
        </p:spPr>
        <p:txBody>
          <a:bodyPr wrap="square">
            <a:spAutoFit/>
          </a:bodyPr>
          <a:lstStyle/>
          <a:p>
            <a:pPr>
              <a:spcAft>
                <a:spcPts val="600"/>
              </a:spcAft>
            </a:pPr>
            <a:r>
              <a:rPr lang="en-IN" sz="2000" b="1" i="1" dirty="0"/>
              <a:t>Anti-Corruption Layer</a:t>
            </a:r>
          </a:p>
        </p:txBody>
      </p:sp>
    </p:spTree>
    <p:extLst>
      <p:ext uri="{BB962C8B-B14F-4D97-AF65-F5344CB8AC3E}">
        <p14:creationId xmlns:p14="http://schemas.microsoft.com/office/powerpoint/2010/main" val="804422819"/>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991F2-7C7C-4568-9DE6-0D5C3D4809BB}"/>
              </a:ext>
            </a:extLst>
          </p:cNvPr>
          <p:cNvSpPr>
            <a:spLocks noGrp="1"/>
          </p:cNvSpPr>
          <p:nvPr>
            <p:ph type="title"/>
          </p:nvPr>
        </p:nvSpPr>
        <p:spPr/>
        <p:txBody>
          <a:bodyPr/>
          <a:lstStyle/>
          <a:p>
            <a:r>
              <a:rPr lang="en-NZ" dirty="0"/>
              <a:t>Example</a:t>
            </a:r>
          </a:p>
        </p:txBody>
      </p:sp>
      <p:sp>
        <p:nvSpPr>
          <p:cNvPr id="3" name="Rectangle: Rounded Corners 2">
            <a:extLst>
              <a:ext uri="{FF2B5EF4-FFF2-40B4-BE49-F238E27FC236}">
                <a16:creationId xmlns:a16="http://schemas.microsoft.com/office/drawing/2014/main" id="{A2D84E2D-D7BD-4F77-A47E-B6F16AB87E87}"/>
              </a:ext>
            </a:extLst>
          </p:cNvPr>
          <p:cNvSpPr/>
          <p:nvPr/>
        </p:nvSpPr>
        <p:spPr>
          <a:xfrm>
            <a:off x="4862944" y="1413164"/>
            <a:ext cx="133003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MVP WebApp</a:t>
            </a:r>
          </a:p>
        </p:txBody>
      </p:sp>
      <p:sp>
        <p:nvSpPr>
          <p:cNvPr id="4" name="Rectangle: Rounded Corners 3">
            <a:extLst>
              <a:ext uri="{FF2B5EF4-FFF2-40B4-BE49-F238E27FC236}">
                <a16:creationId xmlns:a16="http://schemas.microsoft.com/office/drawing/2014/main" id="{54C8E2A7-23E8-4C21-87AB-495DC51D23EE}"/>
              </a:ext>
            </a:extLst>
          </p:cNvPr>
          <p:cNvSpPr/>
          <p:nvPr/>
        </p:nvSpPr>
        <p:spPr>
          <a:xfrm>
            <a:off x="7436425" y="1413164"/>
            <a:ext cx="133003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WCF Service</a:t>
            </a:r>
          </a:p>
        </p:txBody>
      </p:sp>
      <p:sp>
        <p:nvSpPr>
          <p:cNvPr id="5" name="Cylinder 4">
            <a:extLst>
              <a:ext uri="{FF2B5EF4-FFF2-40B4-BE49-F238E27FC236}">
                <a16:creationId xmlns:a16="http://schemas.microsoft.com/office/drawing/2014/main" id="{F486154C-D945-4FF4-AB54-BF2CAFC7A0E9}"/>
              </a:ext>
            </a:extLst>
          </p:cNvPr>
          <p:cNvSpPr/>
          <p:nvPr/>
        </p:nvSpPr>
        <p:spPr>
          <a:xfrm>
            <a:off x="10009906" y="126228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Data</a:t>
            </a:r>
          </a:p>
          <a:p>
            <a:pPr algn="ctr"/>
            <a:r>
              <a:rPr lang="en-NZ" dirty="0"/>
              <a:t>Store</a:t>
            </a:r>
          </a:p>
        </p:txBody>
      </p:sp>
      <p:cxnSp>
        <p:nvCxnSpPr>
          <p:cNvPr id="7" name="Straight Arrow Connector 6">
            <a:extLst>
              <a:ext uri="{FF2B5EF4-FFF2-40B4-BE49-F238E27FC236}">
                <a16:creationId xmlns:a16="http://schemas.microsoft.com/office/drawing/2014/main" id="{06F985AD-EBF1-4266-80DC-EA6C0D612485}"/>
              </a:ext>
            </a:extLst>
          </p:cNvPr>
          <p:cNvCxnSpPr>
            <a:cxnSpLocks/>
          </p:cNvCxnSpPr>
          <p:nvPr/>
        </p:nvCxnSpPr>
        <p:spPr>
          <a:xfrm>
            <a:off x="6192981" y="1610591"/>
            <a:ext cx="12434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4141332-CDAF-49F2-8655-D30CEB31106B}"/>
              </a:ext>
            </a:extLst>
          </p:cNvPr>
          <p:cNvCxnSpPr>
            <a:cxnSpLocks/>
          </p:cNvCxnSpPr>
          <p:nvPr/>
        </p:nvCxnSpPr>
        <p:spPr>
          <a:xfrm>
            <a:off x="8766462" y="1846119"/>
            <a:ext cx="1243444"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E7EDC52-F052-4F50-A11D-D5D674624FDB}"/>
              </a:ext>
            </a:extLst>
          </p:cNvPr>
          <p:cNvCxnSpPr/>
          <p:nvPr/>
        </p:nvCxnSpPr>
        <p:spPr>
          <a:xfrm flipH="1">
            <a:off x="6192981" y="2026228"/>
            <a:ext cx="12434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09425147-04B7-4B35-BA51-48E483D955B0}"/>
              </a:ext>
            </a:extLst>
          </p:cNvPr>
          <p:cNvSpPr/>
          <p:nvPr/>
        </p:nvSpPr>
        <p:spPr>
          <a:xfrm>
            <a:off x="4862944" y="3944983"/>
            <a:ext cx="133003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React</a:t>
            </a:r>
          </a:p>
          <a:p>
            <a:pPr algn="ctr"/>
            <a:r>
              <a:rPr lang="en-NZ" dirty="0"/>
              <a:t>SPA</a:t>
            </a:r>
          </a:p>
        </p:txBody>
      </p:sp>
      <p:cxnSp>
        <p:nvCxnSpPr>
          <p:cNvPr id="20" name="Straight Arrow Connector 19">
            <a:extLst>
              <a:ext uri="{FF2B5EF4-FFF2-40B4-BE49-F238E27FC236}">
                <a16:creationId xmlns:a16="http://schemas.microsoft.com/office/drawing/2014/main" id="{C8840C48-9577-4A20-A854-22EDE27F21E1}"/>
              </a:ext>
            </a:extLst>
          </p:cNvPr>
          <p:cNvCxnSpPr/>
          <p:nvPr/>
        </p:nvCxnSpPr>
        <p:spPr>
          <a:xfrm flipV="1">
            <a:off x="6096000" y="2327564"/>
            <a:ext cx="1340425" cy="161741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3" name="TextBox 22">
            <a:extLst>
              <a:ext uri="{FF2B5EF4-FFF2-40B4-BE49-F238E27FC236}">
                <a16:creationId xmlns:a16="http://schemas.microsoft.com/office/drawing/2014/main" id="{19DB3901-688F-4EE8-A001-A59C322DB947}"/>
              </a:ext>
            </a:extLst>
          </p:cNvPr>
          <p:cNvSpPr txBox="1"/>
          <p:nvPr/>
        </p:nvSpPr>
        <p:spPr>
          <a:xfrm>
            <a:off x="6575696" y="2743201"/>
            <a:ext cx="478016" cy="769441"/>
          </a:xfrm>
          <a:prstGeom prst="rect">
            <a:avLst/>
          </a:prstGeom>
          <a:noFill/>
        </p:spPr>
        <p:txBody>
          <a:bodyPr wrap="none" rtlCol="0">
            <a:spAutoFit/>
          </a:bodyPr>
          <a:lstStyle/>
          <a:p>
            <a:r>
              <a:rPr lang="en-NZ" sz="4400" dirty="0"/>
              <a:t>X</a:t>
            </a:r>
          </a:p>
        </p:txBody>
      </p:sp>
      <p:sp>
        <p:nvSpPr>
          <p:cNvPr id="25" name="Rectangle: Rounded Corners 24">
            <a:extLst>
              <a:ext uri="{FF2B5EF4-FFF2-40B4-BE49-F238E27FC236}">
                <a16:creationId xmlns:a16="http://schemas.microsoft.com/office/drawing/2014/main" id="{622FD5F7-2A52-4D25-AD94-AD4ED5C56DF5}"/>
              </a:ext>
            </a:extLst>
          </p:cNvPr>
          <p:cNvSpPr/>
          <p:nvPr/>
        </p:nvSpPr>
        <p:spPr>
          <a:xfrm>
            <a:off x="7436425" y="3941421"/>
            <a:ext cx="133003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err="1"/>
              <a:t>WebAPI</a:t>
            </a:r>
            <a:endParaRPr lang="en-NZ" dirty="0"/>
          </a:p>
          <a:p>
            <a:pPr algn="ctr"/>
            <a:r>
              <a:rPr lang="en-NZ" dirty="0"/>
              <a:t>Micro Service</a:t>
            </a:r>
          </a:p>
        </p:txBody>
      </p:sp>
      <p:cxnSp>
        <p:nvCxnSpPr>
          <p:cNvPr id="26" name="Straight Arrow Connector 25">
            <a:extLst>
              <a:ext uri="{FF2B5EF4-FFF2-40B4-BE49-F238E27FC236}">
                <a16:creationId xmlns:a16="http://schemas.microsoft.com/office/drawing/2014/main" id="{5482CB94-ABED-4076-B597-21A7B991DE82}"/>
              </a:ext>
            </a:extLst>
          </p:cNvPr>
          <p:cNvCxnSpPr>
            <a:cxnSpLocks/>
          </p:cNvCxnSpPr>
          <p:nvPr/>
        </p:nvCxnSpPr>
        <p:spPr>
          <a:xfrm>
            <a:off x="6192981" y="4152900"/>
            <a:ext cx="12434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2D25AC9-2EE9-4BF5-B90D-6AE5486EB083}"/>
              </a:ext>
            </a:extLst>
          </p:cNvPr>
          <p:cNvCxnSpPr/>
          <p:nvPr/>
        </p:nvCxnSpPr>
        <p:spPr>
          <a:xfrm flipH="1">
            <a:off x="6192981" y="4568537"/>
            <a:ext cx="12434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36A76EA-7372-4B74-8B7E-F0AFC2AE488C}"/>
              </a:ext>
            </a:extLst>
          </p:cNvPr>
          <p:cNvCxnSpPr/>
          <p:nvPr/>
        </p:nvCxnSpPr>
        <p:spPr>
          <a:xfrm flipV="1">
            <a:off x="7762009" y="2327564"/>
            <a:ext cx="0" cy="1613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38D82CB-9BCC-477C-A783-75F270629526}"/>
              </a:ext>
            </a:extLst>
          </p:cNvPr>
          <p:cNvCxnSpPr/>
          <p:nvPr/>
        </p:nvCxnSpPr>
        <p:spPr>
          <a:xfrm>
            <a:off x="8395855" y="2327564"/>
            <a:ext cx="0" cy="1613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202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3" grpId="0"/>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76DA532-740D-45F8-A72C-2F8B68C94C9E}"/>
              </a:ext>
            </a:extLst>
          </p:cNvPr>
          <p:cNvSpPr>
            <a:spLocks noGrp="1"/>
          </p:cNvSpPr>
          <p:nvPr>
            <p:ph type="title"/>
          </p:nvPr>
        </p:nvSpPr>
        <p:spPr/>
        <p:txBody>
          <a:bodyPr/>
          <a:lstStyle/>
          <a:p>
            <a:r>
              <a:rPr lang="en-NZ" dirty="0"/>
              <a:t>Who am I?</a:t>
            </a:r>
          </a:p>
        </p:txBody>
      </p:sp>
      <p:pic>
        <p:nvPicPr>
          <p:cNvPr id="7" name="Picture 6" descr="A person smiling for the camera&#10;&#10;Description automatically generated">
            <a:extLst>
              <a:ext uri="{FF2B5EF4-FFF2-40B4-BE49-F238E27FC236}">
                <a16:creationId xmlns:a16="http://schemas.microsoft.com/office/drawing/2014/main" id="{89FB7DE5-85E4-49E7-87A6-6FFEA1CB4EB4}"/>
              </a:ext>
            </a:extLst>
          </p:cNvPr>
          <p:cNvPicPr>
            <a:picLocks noChangeAspect="1"/>
          </p:cNvPicPr>
          <p:nvPr/>
        </p:nvPicPr>
        <p:blipFill rotWithShape="1">
          <a:blip r:embed="rId3">
            <a:extLst>
              <a:ext uri="{28A0092B-C50C-407E-A947-70E740481C1C}">
                <a14:useLocalDpi xmlns:a14="http://schemas.microsoft.com/office/drawing/2010/main" val="0"/>
              </a:ext>
            </a:extLst>
          </a:blip>
          <a:srcRect t="2468" r="-5" b="11679"/>
          <a:stretch/>
        </p:blipFill>
        <p:spPr>
          <a:xfrm>
            <a:off x="6952721" y="1430361"/>
            <a:ext cx="3572978" cy="2246826"/>
          </a:xfrm>
          <a:prstGeom prst="rect">
            <a:avLst/>
          </a:prstGeom>
        </p:spPr>
      </p:pic>
      <p:pic>
        <p:nvPicPr>
          <p:cNvPr id="8" name="Picture 7" descr="See the source image">
            <a:extLst>
              <a:ext uri="{FF2B5EF4-FFF2-40B4-BE49-F238E27FC236}">
                <a16:creationId xmlns:a16="http://schemas.microsoft.com/office/drawing/2014/main" id="{7625E701-A83E-464D-8DBE-FAFBEC21916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225" r="11287" b="-2"/>
          <a:stretch/>
        </p:blipFill>
        <p:spPr bwMode="auto">
          <a:xfrm>
            <a:off x="6952721" y="3829587"/>
            <a:ext cx="3572978" cy="2246826"/>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7DBB37B7-A95A-442F-A32C-7C13DC221337}"/>
              </a:ext>
            </a:extLst>
          </p:cNvPr>
          <p:cNvSpPr txBox="1">
            <a:spLocks/>
          </p:cNvSpPr>
          <p:nvPr/>
        </p:nvSpPr>
        <p:spPr>
          <a:xfrm>
            <a:off x="502216" y="1430361"/>
            <a:ext cx="6230319" cy="4646052"/>
          </a:xfrm>
          <a:prstGeom prst="rect">
            <a:avLst/>
          </a:prstGeom>
        </p:spPr>
        <p:txBody>
          <a:bodyPr>
            <a:normAutofit/>
          </a:bodyPr>
          <a:lstStyle>
            <a:lvl1pPr marL="342834" indent="-342834" algn="l" rtl="0" eaLnBrk="1" fontAlgn="base" hangingPunct="1">
              <a:spcBef>
                <a:spcPct val="20000"/>
              </a:spcBef>
              <a:spcAft>
                <a:spcPct val="0"/>
              </a:spcAft>
              <a:buFont typeface="Arial" charset="0"/>
              <a:buChar char="•"/>
              <a:defRPr sz="2800" kern="1200">
                <a:solidFill>
                  <a:schemeClr val="bg1"/>
                </a:solidFill>
                <a:latin typeface="+mn-lt"/>
                <a:ea typeface="+mn-ea"/>
                <a:cs typeface="+mn-cs"/>
              </a:defRPr>
            </a:lvl1pPr>
            <a:lvl2pPr marL="742808" indent="-285695" algn="l" rtl="0" eaLnBrk="1" fontAlgn="base" hangingPunct="1">
              <a:spcBef>
                <a:spcPct val="20000"/>
              </a:spcBef>
              <a:spcAft>
                <a:spcPct val="0"/>
              </a:spcAft>
              <a:buFont typeface="Arial" charset="0"/>
              <a:buChar char="–"/>
              <a:defRPr sz="2400" kern="1200">
                <a:solidFill>
                  <a:schemeClr val="bg1"/>
                </a:solidFill>
                <a:latin typeface="+mn-lt"/>
                <a:ea typeface="+mn-ea"/>
                <a:cs typeface="+mn-cs"/>
              </a:defRPr>
            </a:lvl2pPr>
            <a:lvl3pPr marL="1142781" indent="-228556"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3pPr>
            <a:lvl4pPr marL="1599893" indent="-228556"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4pPr>
            <a:lvl5pPr marL="2057005" indent="-228556"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NZ" sz="2600" b="1" dirty="0">
                <a:solidFill>
                  <a:schemeClr val="tx1"/>
                </a:solidFill>
              </a:rPr>
              <a:t>Senior Integration Consultant </a:t>
            </a:r>
          </a:p>
          <a:p>
            <a:pPr marL="0" indent="0">
              <a:buFont typeface="Arial" charset="0"/>
              <a:buNone/>
            </a:pPr>
            <a:r>
              <a:rPr lang="en-NZ" sz="2200" u="sng" dirty="0">
                <a:solidFill>
                  <a:schemeClr val="tx1"/>
                </a:solidFill>
              </a:rPr>
              <a:t>Datacom New Zealand</a:t>
            </a:r>
          </a:p>
          <a:p>
            <a:pPr marL="0" indent="0">
              <a:buFont typeface="Arial" charset="0"/>
              <a:buNone/>
            </a:pPr>
            <a:endParaRPr lang="en-NZ" sz="2000" dirty="0">
              <a:solidFill>
                <a:schemeClr val="tx1"/>
              </a:solidFill>
            </a:endParaRPr>
          </a:p>
          <a:p>
            <a:pPr marL="0" indent="0">
              <a:buNone/>
            </a:pPr>
            <a:endParaRPr lang="en-NZ" sz="2000" dirty="0">
              <a:solidFill>
                <a:schemeClr val="tx1"/>
              </a:solidFill>
            </a:endParaRPr>
          </a:p>
          <a:p>
            <a:pPr marL="0" indent="0">
              <a:buFont typeface="Arial" charset="0"/>
              <a:buNone/>
            </a:pPr>
            <a:endParaRPr lang="en-NZ" sz="2000" dirty="0">
              <a:solidFill>
                <a:schemeClr val="tx1"/>
              </a:solidFill>
            </a:endParaRPr>
          </a:p>
          <a:p>
            <a:pPr marL="0" indent="0">
              <a:buFont typeface="Arial" charset="0"/>
              <a:buNone/>
            </a:pPr>
            <a:endParaRPr lang="en-NZ" sz="2000" dirty="0">
              <a:solidFill>
                <a:schemeClr val="tx1"/>
              </a:solidFill>
            </a:endParaRPr>
          </a:p>
          <a:p>
            <a:pPr marL="0" indent="0">
              <a:buFont typeface="Arial" charset="0"/>
              <a:buNone/>
            </a:pPr>
            <a:endParaRPr lang="en-NZ" sz="2000" dirty="0">
              <a:solidFill>
                <a:schemeClr val="tx1"/>
              </a:solidFill>
            </a:endParaRPr>
          </a:p>
          <a:p>
            <a:pPr marL="0" indent="0">
              <a:buFont typeface="Arial" charset="0"/>
              <a:buNone/>
            </a:pPr>
            <a:endParaRPr lang="en-NZ" sz="2000" dirty="0">
              <a:solidFill>
                <a:schemeClr val="tx1"/>
              </a:solidFill>
            </a:endParaRPr>
          </a:p>
          <a:p>
            <a:pPr marL="0" indent="0">
              <a:buFont typeface="Arial" charset="0"/>
              <a:buNone/>
            </a:pPr>
            <a:r>
              <a:rPr lang="en-NZ" sz="2000" dirty="0">
                <a:solidFill>
                  <a:schemeClr val="tx1"/>
                </a:solidFill>
              </a:rPr>
              <a:t>Twitter: @alessandromoura</a:t>
            </a:r>
          </a:p>
          <a:p>
            <a:pPr marL="0" indent="0">
              <a:buFont typeface="Arial" charset="0"/>
              <a:buNone/>
            </a:pPr>
            <a:r>
              <a:rPr lang="en-NZ" sz="2000" dirty="0">
                <a:solidFill>
                  <a:schemeClr val="tx1"/>
                </a:solidFill>
              </a:rPr>
              <a:t>Blog: </a:t>
            </a:r>
            <a:r>
              <a:rPr lang="en-NZ" sz="2000" dirty="0">
                <a:solidFill>
                  <a:schemeClr val="tx1"/>
                </a:solidFill>
                <a:hlinkClick r:id="rId5"/>
              </a:rPr>
              <a:t>www.alessandromoura.com.br</a:t>
            </a:r>
            <a:endParaRPr lang="en-NZ" sz="2000" dirty="0">
              <a:solidFill>
                <a:schemeClr val="tx1"/>
              </a:solidFill>
            </a:endParaRPr>
          </a:p>
          <a:p>
            <a:pPr marL="0" indent="0">
              <a:buFont typeface="Arial" charset="0"/>
              <a:buNone/>
            </a:pPr>
            <a:r>
              <a:rPr lang="en-NZ" sz="2000" dirty="0" err="1">
                <a:solidFill>
                  <a:schemeClr val="tx1"/>
                </a:solidFill>
              </a:rPr>
              <a:t>Linkedin</a:t>
            </a:r>
            <a:r>
              <a:rPr lang="en-NZ" sz="2000" dirty="0">
                <a:solidFill>
                  <a:schemeClr val="tx1"/>
                </a:solidFill>
              </a:rPr>
              <a:t>: </a:t>
            </a:r>
            <a:r>
              <a:rPr lang="en-NZ" sz="2000" dirty="0">
                <a:solidFill>
                  <a:schemeClr val="tx1"/>
                </a:solidFill>
                <a:hlinkClick r:id="rId6"/>
              </a:rPr>
              <a:t>https://www.linkedin.com/in/alessandromourabr/</a:t>
            </a:r>
            <a:endParaRPr lang="en-NZ" sz="2000" dirty="0">
              <a:solidFill>
                <a:schemeClr val="tx1"/>
              </a:solidFill>
            </a:endParaRPr>
          </a:p>
        </p:txBody>
      </p:sp>
    </p:spTree>
    <p:extLst>
      <p:ext uri="{BB962C8B-B14F-4D97-AF65-F5344CB8AC3E}">
        <p14:creationId xmlns:p14="http://schemas.microsoft.com/office/powerpoint/2010/main" val="3938688903"/>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1600-9371-43A7-AD2D-151E25B6DB50}"/>
              </a:ext>
            </a:extLst>
          </p:cNvPr>
          <p:cNvSpPr>
            <a:spLocks noGrp="1"/>
          </p:cNvSpPr>
          <p:nvPr>
            <p:ph type="title"/>
          </p:nvPr>
        </p:nvSpPr>
        <p:spPr/>
        <p:txBody>
          <a:bodyPr vert="horz" lIns="91440" tIns="45720" rIns="91440" bIns="45720" rtlCol="0" anchor="ctr">
            <a:normAutofit/>
          </a:bodyPr>
          <a:lstStyle/>
          <a:p>
            <a:r>
              <a:rPr lang="en-US" kern="1200" dirty="0">
                <a:solidFill>
                  <a:srgbClr val="FFFFFF"/>
                </a:solidFill>
                <a:latin typeface="+mj-lt"/>
                <a:ea typeface="+mj-ea"/>
                <a:cs typeface="+mj-cs"/>
              </a:rPr>
              <a:t>Usage Scenarios</a:t>
            </a:r>
          </a:p>
        </p:txBody>
      </p:sp>
      <p:graphicFrame>
        <p:nvGraphicFramePr>
          <p:cNvPr id="5" name="Content Placeholder 2">
            <a:extLst>
              <a:ext uri="{FF2B5EF4-FFF2-40B4-BE49-F238E27FC236}">
                <a16:creationId xmlns:a16="http://schemas.microsoft.com/office/drawing/2014/main" id="{DF50BDAA-DFBB-46F9-9A08-CC5DA5D5BE43}"/>
              </a:ext>
            </a:extLst>
          </p:cNvPr>
          <p:cNvGraphicFramePr>
            <a:graphicFrameLocks noGrp="1"/>
          </p:cNvGraphicFramePr>
          <p:nvPr>
            <p:ph idx="4294967295"/>
            <p:extLst>
              <p:ext uri="{D42A27DB-BD31-4B8C-83A1-F6EECF244321}">
                <p14:modId xmlns:p14="http://schemas.microsoft.com/office/powerpoint/2010/main" val="1976783504"/>
              </p:ext>
            </p:extLst>
          </p:nvPr>
        </p:nvGraphicFramePr>
        <p:xfrm>
          <a:off x="4379248" y="739516"/>
          <a:ext cx="6848475" cy="5873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a:extLst>
              <a:ext uri="{FF2B5EF4-FFF2-40B4-BE49-F238E27FC236}">
                <a16:creationId xmlns:a16="http://schemas.microsoft.com/office/drawing/2014/main" id="{91AB7156-4069-48BF-B747-8C6994EF72C6}"/>
              </a:ext>
            </a:extLst>
          </p:cNvPr>
          <p:cNvSpPr txBox="1"/>
          <p:nvPr/>
        </p:nvSpPr>
        <p:spPr>
          <a:xfrm>
            <a:off x="9444625" y="58048"/>
            <a:ext cx="2734849" cy="400110"/>
          </a:xfrm>
          <a:prstGeom prst="rect">
            <a:avLst/>
          </a:prstGeom>
          <a:noFill/>
        </p:spPr>
        <p:txBody>
          <a:bodyPr wrap="square">
            <a:spAutoFit/>
          </a:bodyPr>
          <a:lstStyle/>
          <a:p>
            <a:pPr>
              <a:spcAft>
                <a:spcPts val="600"/>
              </a:spcAft>
            </a:pPr>
            <a:r>
              <a:rPr lang="en-IN" sz="2000" b="1" i="1" dirty="0"/>
              <a:t>Anti-Corruption Layer</a:t>
            </a:r>
          </a:p>
        </p:txBody>
      </p:sp>
    </p:spTree>
    <p:extLst>
      <p:ext uri="{BB962C8B-B14F-4D97-AF65-F5344CB8AC3E}">
        <p14:creationId xmlns:p14="http://schemas.microsoft.com/office/powerpoint/2010/main" val="3955324658"/>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B4E5-5FCB-4452-B095-47E07394C4AA}"/>
              </a:ext>
            </a:extLst>
          </p:cNvPr>
          <p:cNvSpPr>
            <a:spLocks noGrp="1"/>
          </p:cNvSpPr>
          <p:nvPr>
            <p:ph type="title"/>
          </p:nvPr>
        </p:nvSpPr>
        <p:spPr/>
        <p:txBody>
          <a:bodyPr/>
          <a:lstStyle/>
          <a:p>
            <a:r>
              <a:rPr lang="en-IN" dirty="0"/>
              <a:t>Backends for Frontends</a:t>
            </a:r>
          </a:p>
        </p:txBody>
      </p:sp>
      <p:sp>
        <p:nvSpPr>
          <p:cNvPr id="3" name="Text Placeholder 2">
            <a:extLst>
              <a:ext uri="{FF2B5EF4-FFF2-40B4-BE49-F238E27FC236}">
                <a16:creationId xmlns:a16="http://schemas.microsoft.com/office/drawing/2014/main" id="{D8A49959-44DF-4B5B-BC44-18E2AE000B4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905093264"/>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2F43-8A24-4EB7-86CB-C884BF9E5DCB}"/>
              </a:ext>
            </a:extLst>
          </p:cNvPr>
          <p:cNvSpPr>
            <a:spLocks noGrp="1"/>
          </p:cNvSpPr>
          <p:nvPr>
            <p:ph type="title"/>
          </p:nvPr>
        </p:nvSpPr>
        <p:spPr/>
        <p:txBody>
          <a:bodyPr/>
          <a:lstStyle/>
          <a:p>
            <a:r>
              <a:rPr lang="en-IN"/>
              <a:t>Category, Description, Problem</a:t>
            </a:r>
            <a:endParaRPr lang="en-IN" dirty="0"/>
          </a:p>
        </p:txBody>
      </p:sp>
      <p:pic>
        <p:nvPicPr>
          <p:cNvPr id="7" name="Content Placeholder 6" descr="Diagram&#10;&#10;Description automatically generated">
            <a:extLst>
              <a:ext uri="{FF2B5EF4-FFF2-40B4-BE49-F238E27FC236}">
                <a16:creationId xmlns:a16="http://schemas.microsoft.com/office/drawing/2014/main" id="{4C07AD1F-1C8D-4FD5-983E-06D3C64CFE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57422" y="3255570"/>
            <a:ext cx="1680356" cy="1718459"/>
          </a:xfrm>
        </p:spPr>
      </p:pic>
      <p:graphicFrame>
        <p:nvGraphicFramePr>
          <p:cNvPr id="4" name="Table 4">
            <a:extLst>
              <a:ext uri="{FF2B5EF4-FFF2-40B4-BE49-F238E27FC236}">
                <a16:creationId xmlns:a16="http://schemas.microsoft.com/office/drawing/2014/main" id="{FF3E6D4E-236A-4CC0-89AA-5D530B84D6EF}"/>
              </a:ext>
            </a:extLst>
          </p:cNvPr>
          <p:cNvGraphicFramePr>
            <a:graphicFrameLocks noGrp="1"/>
          </p:cNvGraphicFramePr>
          <p:nvPr>
            <p:extLst>
              <p:ext uri="{D42A27DB-BD31-4B8C-83A1-F6EECF244321}">
                <p14:modId xmlns:p14="http://schemas.microsoft.com/office/powerpoint/2010/main" val="947288083"/>
              </p:ext>
            </p:extLst>
          </p:nvPr>
        </p:nvGraphicFramePr>
        <p:xfrm>
          <a:off x="546792" y="1742497"/>
          <a:ext cx="8585200" cy="4351337"/>
        </p:xfrm>
        <a:graphic>
          <a:graphicData uri="http://schemas.openxmlformats.org/drawingml/2006/table">
            <a:tbl>
              <a:tblPr firstCol="1">
                <a:tableStyleId>{5C22544A-7EE6-4342-B048-85BDC9FD1C3A}</a:tableStyleId>
              </a:tblPr>
              <a:tblGrid>
                <a:gridCol w="2870677">
                  <a:extLst>
                    <a:ext uri="{9D8B030D-6E8A-4147-A177-3AD203B41FA5}">
                      <a16:colId xmlns:a16="http://schemas.microsoft.com/office/drawing/2014/main" val="995178200"/>
                    </a:ext>
                  </a:extLst>
                </a:gridCol>
                <a:gridCol w="5714523">
                  <a:extLst>
                    <a:ext uri="{9D8B030D-6E8A-4147-A177-3AD203B41FA5}">
                      <a16:colId xmlns:a16="http://schemas.microsoft.com/office/drawing/2014/main" val="1674297400"/>
                    </a:ext>
                  </a:extLst>
                </a:gridCol>
              </a:tblGrid>
              <a:tr h="563510">
                <a:tc>
                  <a:txBody>
                    <a:bodyPr/>
                    <a:lstStyle/>
                    <a:p>
                      <a:r>
                        <a:rPr lang="en-IN" dirty="0"/>
                        <a:t>Category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Interoperability, Management &amp; Monitoring</a:t>
                      </a:r>
                    </a:p>
                  </a:txBody>
                  <a:tcPr/>
                </a:tc>
                <a:extLst>
                  <a:ext uri="{0D108BD9-81ED-4DB2-BD59-A6C34878D82A}">
                    <a16:rowId xmlns:a16="http://schemas.microsoft.com/office/drawing/2014/main" val="2338777345"/>
                  </a:ext>
                </a:extLst>
              </a:tr>
              <a:tr h="1306147">
                <a:tc>
                  <a:txBody>
                    <a:bodyPr/>
                    <a:lstStyle/>
                    <a:p>
                      <a:r>
                        <a:rPr lang="en-IN" dirty="0"/>
                        <a:t>Description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Create separate backend services to be consumed by specific frontend applications or interfaces.</a:t>
                      </a:r>
                    </a:p>
                  </a:txBody>
                  <a:tcPr/>
                </a:tc>
                <a:extLst>
                  <a:ext uri="{0D108BD9-81ED-4DB2-BD59-A6C34878D82A}">
                    <a16:rowId xmlns:a16="http://schemas.microsoft.com/office/drawing/2014/main" val="896474811"/>
                  </a:ext>
                </a:extLst>
              </a:tr>
              <a:tr h="2481680">
                <a:tc>
                  <a:txBody>
                    <a:bodyPr/>
                    <a:lstStyle/>
                    <a:p>
                      <a:r>
                        <a:rPr lang="en-IN" dirty="0"/>
                        <a:t>Problem</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Over time multiple frontend applications added to same backend service – Windows Desktop, Web, Mobile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Each frontend may have different requirements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Frequent changes to Backend as frontend applications are added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p>
                  </a:txBody>
                  <a:tcPr/>
                </a:tc>
                <a:extLst>
                  <a:ext uri="{0D108BD9-81ED-4DB2-BD59-A6C34878D82A}">
                    <a16:rowId xmlns:a16="http://schemas.microsoft.com/office/drawing/2014/main" val="234964939"/>
                  </a:ext>
                </a:extLst>
              </a:tr>
            </a:tbl>
          </a:graphicData>
        </a:graphic>
      </p:graphicFrame>
      <p:sp>
        <p:nvSpPr>
          <p:cNvPr id="6" name="TextBox 5">
            <a:extLst>
              <a:ext uri="{FF2B5EF4-FFF2-40B4-BE49-F238E27FC236}">
                <a16:creationId xmlns:a16="http://schemas.microsoft.com/office/drawing/2014/main" id="{1DFEACB5-5B0F-465C-9F29-029537716ACB}"/>
              </a:ext>
            </a:extLst>
          </p:cNvPr>
          <p:cNvSpPr txBox="1"/>
          <p:nvPr/>
        </p:nvSpPr>
        <p:spPr>
          <a:xfrm>
            <a:off x="9469677" y="1181618"/>
            <a:ext cx="2722323" cy="400110"/>
          </a:xfrm>
          <a:prstGeom prst="rect">
            <a:avLst/>
          </a:prstGeom>
          <a:noFill/>
        </p:spPr>
        <p:txBody>
          <a:bodyPr wrap="square">
            <a:spAutoFit/>
          </a:bodyPr>
          <a:lstStyle/>
          <a:p>
            <a:r>
              <a:rPr lang="en-IN" sz="2000" b="1" i="1" dirty="0"/>
              <a:t>Backends for Frontends</a:t>
            </a:r>
          </a:p>
        </p:txBody>
      </p:sp>
      <p:pic>
        <p:nvPicPr>
          <p:cNvPr id="9" name="Picture 8" descr="Diagram&#10;&#10;Description automatically generated">
            <a:extLst>
              <a:ext uri="{FF2B5EF4-FFF2-40B4-BE49-F238E27FC236}">
                <a16:creationId xmlns:a16="http://schemas.microsoft.com/office/drawing/2014/main" id="{04508B16-9A90-46E7-B5AA-EDCA48275F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0130" y="2560058"/>
            <a:ext cx="2655988" cy="2716214"/>
          </a:xfrm>
          <a:prstGeom prst="rect">
            <a:avLst/>
          </a:prstGeom>
        </p:spPr>
      </p:pic>
    </p:spTree>
    <p:extLst>
      <p:ext uri="{BB962C8B-B14F-4D97-AF65-F5344CB8AC3E}">
        <p14:creationId xmlns:p14="http://schemas.microsoft.com/office/powerpoint/2010/main" val="1446568534"/>
      </p:ext>
    </p:extLst>
  </p:cSld>
  <p:clrMapOvr>
    <a:overrideClrMapping bg1="lt1" tx1="dk1" bg2="lt2" tx2="dk2" accent1="accent1" accent2="accent2" accent3="accent3" accent4="accent4" accent5="accent5" accent6="accent6" hlink="hlink" folHlink="folHlink"/>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25DF-CFDE-438C-A86D-3BC0D18316A1}"/>
              </a:ext>
            </a:extLst>
          </p:cNvPr>
          <p:cNvSpPr>
            <a:spLocks noGrp="1"/>
          </p:cNvSpPr>
          <p:nvPr>
            <p:ph type="title"/>
          </p:nvPr>
        </p:nvSpPr>
        <p:spPr/>
        <p:txBody>
          <a:bodyPr anchor="ctr">
            <a:normAutofit/>
          </a:bodyPr>
          <a:lstStyle/>
          <a:p>
            <a:r>
              <a:rPr lang="en-IN" dirty="0">
                <a:solidFill>
                  <a:srgbClr val="FFFFFF"/>
                </a:solidFill>
              </a:rPr>
              <a:t>Solution</a:t>
            </a:r>
          </a:p>
        </p:txBody>
      </p:sp>
      <p:sp>
        <p:nvSpPr>
          <p:cNvPr id="3" name="Content Placeholder 2">
            <a:extLst>
              <a:ext uri="{FF2B5EF4-FFF2-40B4-BE49-F238E27FC236}">
                <a16:creationId xmlns:a16="http://schemas.microsoft.com/office/drawing/2014/main" id="{75107AE3-D47C-46EB-995A-619C0BDF7A0D}"/>
              </a:ext>
            </a:extLst>
          </p:cNvPr>
          <p:cNvSpPr>
            <a:spLocks noGrp="1"/>
          </p:cNvSpPr>
          <p:nvPr>
            <p:ph idx="4294967295"/>
          </p:nvPr>
        </p:nvSpPr>
        <p:spPr>
          <a:xfrm>
            <a:off x="4059948" y="562912"/>
            <a:ext cx="6848475" cy="2484437"/>
          </a:xfrm>
        </p:spPr>
        <p:txBody>
          <a:bodyPr anchor="ctr">
            <a:normAutofit/>
          </a:bodyPr>
          <a:lstStyle/>
          <a:p>
            <a:r>
              <a:rPr lang="en-IN" sz="2000" b="0" i="0" dirty="0">
                <a:solidFill>
                  <a:schemeClr val="tx1"/>
                </a:solidFill>
                <a:effectLst/>
                <a:latin typeface="Segoe UI" panose="020B0502040204020203" pitchFamily="34" charset="0"/>
              </a:rPr>
              <a:t>Create one backend per user interface</a:t>
            </a:r>
          </a:p>
          <a:p>
            <a:r>
              <a:rPr lang="en-IN" sz="2000" b="0" i="0" dirty="0">
                <a:solidFill>
                  <a:schemeClr val="tx1"/>
                </a:solidFill>
                <a:effectLst/>
                <a:latin typeface="Segoe UI" panose="020B0502040204020203" pitchFamily="34" charset="0"/>
              </a:rPr>
              <a:t>Fine tune the behaviour and performance of each backend to best match the needs of the frontend environment</a:t>
            </a:r>
            <a:endParaRPr lang="en-IN" sz="2000" dirty="0">
              <a:solidFill>
                <a:schemeClr val="tx1"/>
              </a:solidFill>
            </a:endParaRPr>
          </a:p>
        </p:txBody>
      </p:sp>
      <p:sp>
        <p:nvSpPr>
          <p:cNvPr id="7" name="TextBox 6">
            <a:extLst>
              <a:ext uri="{FF2B5EF4-FFF2-40B4-BE49-F238E27FC236}">
                <a16:creationId xmlns:a16="http://schemas.microsoft.com/office/drawing/2014/main" id="{0D651D55-0CAA-41DC-98A0-BBD3CA0EC1D0}"/>
              </a:ext>
            </a:extLst>
          </p:cNvPr>
          <p:cNvSpPr txBox="1"/>
          <p:nvPr/>
        </p:nvSpPr>
        <p:spPr>
          <a:xfrm>
            <a:off x="9469677" y="162802"/>
            <a:ext cx="2722323" cy="400110"/>
          </a:xfrm>
          <a:prstGeom prst="rect">
            <a:avLst/>
          </a:prstGeom>
          <a:noFill/>
        </p:spPr>
        <p:txBody>
          <a:bodyPr wrap="square">
            <a:spAutoFit/>
          </a:bodyPr>
          <a:lstStyle/>
          <a:p>
            <a:pPr>
              <a:spcAft>
                <a:spcPts val="600"/>
              </a:spcAft>
            </a:pPr>
            <a:r>
              <a:rPr lang="en-IN" sz="2000" b="1" i="1" dirty="0"/>
              <a:t>Backends for Frontends</a:t>
            </a:r>
          </a:p>
        </p:txBody>
      </p:sp>
      <p:pic>
        <p:nvPicPr>
          <p:cNvPr id="5" name="Picture 4" descr="Timeline&#10;&#10;Description automatically generated with low confidence">
            <a:extLst>
              <a:ext uri="{FF2B5EF4-FFF2-40B4-BE49-F238E27FC236}">
                <a16:creationId xmlns:a16="http://schemas.microsoft.com/office/drawing/2014/main" id="{8C898F6C-851F-4F7C-A4F9-7EB0C393DD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8365" y="3257065"/>
            <a:ext cx="2887432" cy="3038023"/>
          </a:xfrm>
          <a:prstGeom prst="rect">
            <a:avLst/>
          </a:prstGeom>
        </p:spPr>
      </p:pic>
    </p:spTree>
    <p:extLst>
      <p:ext uri="{BB962C8B-B14F-4D97-AF65-F5344CB8AC3E}">
        <p14:creationId xmlns:p14="http://schemas.microsoft.com/office/powerpoint/2010/main" val="4034129664"/>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1600-9371-43A7-AD2D-151E25B6DB50}"/>
              </a:ext>
            </a:extLst>
          </p:cNvPr>
          <p:cNvSpPr>
            <a:spLocks noGrp="1"/>
          </p:cNvSpPr>
          <p:nvPr>
            <p:ph type="title"/>
          </p:nvPr>
        </p:nvSpPr>
        <p:spPr/>
        <p:txBody>
          <a:bodyPr vert="horz" lIns="91440" tIns="45720" rIns="91440" bIns="45720" rtlCol="0" anchor="t">
            <a:normAutofit/>
          </a:bodyPr>
          <a:lstStyle/>
          <a:p>
            <a:pPr algn="ctr"/>
            <a:r>
              <a:rPr lang="en-US" sz="4800" kern="1200">
                <a:solidFill>
                  <a:schemeClr val="bg1"/>
                </a:solidFill>
                <a:latin typeface="+mj-lt"/>
                <a:ea typeface="+mj-ea"/>
                <a:cs typeface="+mj-cs"/>
              </a:rPr>
              <a:t>Usage Scenarios</a:t>
            </a:r>
          </a:p>
        </p:txBody>
      </p:sp>
      <p:graphicFrame>
        <p:nvGraphicFramePr>
          <p:cNvPr id="5" name="Content Placeholder 2">
            <a:extLst>
              <a:ext uri="{FF2B5EF4-FFF2-40B4-BE49-F238E27FC236}">
                <a16:creationId xmlns:a16="http://schemas.microsoft.com/office/drawing/2014/main" id="{DF50BDAA-DFBB-46F9-9A08-CC5DA5D5BE43}"/>
              </a:ext>
            </a:extLst>
          </p:cNvPr>
          <p:cNvGraphicFramePr>
            <a:graphicFrameLocks noGrp="1"/>
          </p:cNvGraphicFramePr>
          <p:nvPr>
            <p:ph idx="4294967295"/>
            <p:extLst>
              <p:ext uri="{D42A27DB-BD31-4B8C-83A1-F6EECF244321}">
                <p14:modId xmlns:p14="http://schemas.microsoft.com/office/powerpoint/2010/main" val="3200600986"/>
              </p:ext>
            </p:extLst>
          </p:nvPr>
        </p:nvGraphicFramePr>
        <p:xfrm>
          <a:off x="4021051" y="661987"/>
          <a:ext cx="7289800" cy="5534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7D4C600F-AD77-4A6C-AD4A-65A3B6AE3A60}"/>
              </a:ext>
            </a:extLst>
          </p:cNvPr>
          <p:cNvSpPr txBox="1"/>
          <p:nvPr/>
        </p:nvSpPr>
        <p:spPr>
          <a:xfrm>
            <a:off x="9457151" y="58048"/>
            <a:ext cx="2722323" cy="400110"/>
          </a:xfrm>
          <a:prstGeom prst="rect">
            <a:avLst/>
          </a:prstGeom>
          <a:noFill/>
        </p:spPr>
        <p:txBody>
          <a:bodyPr wrap="square">
            <a:spAutoFit/>
          </a:bodyPr>
          <a:lstStyle/>
          <a:p>
            <a:pPr>
              <a:spcAft>
                <a:spcPts val="600"/>
              </a:spcAft>
            </a:pPr>
            <a:r>
              <a:rPr lang="en-IN" sz="2000" b="1" i="1" dirty="0"/>
              <a:t>Backends for Frontends</a:t>
            </a:r>
            <a:endParaRPr lang="en-IN" sz="2000" b="1" i="1"/>
          </a:p>
        </p:txBody>
      </p:sp>
    </p:spTree>
    <p:extLst>
      <p:ext uri="{BB962C8B-B14F-4D97-AF65-F5344CB8AC3E}">
        <p14:creationId xmlns:p14="http://schemas.microsoft.com/office/powerpoint/2010/main" val="2254219820"/>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B4E5-5FCB-4452-B095-47E07394C4AA}"/>
              </a:ext>
            </a:extLst>
          </p:cNvPr>
          <p:cNvSpPr>
            <a:spLocks noGrp="1"/>
          </p:cNvSpPr>
          <p:nvPr>
            <p:ph type="title"/>
          </p:nvPr>
        </p:nvSpPr>
        <p:spPr/>
        <p:txBody>
          <a:bodyPr/>
          <a:lstStyle/>
          <a:p>
            <a:r>
              <a:rPr lang="en-IN" dirty="0"/>
              <a:t>Bulkhead</a:t>
            </a:r>
          </a:p>
        </p:txBody>
      </p:sp>
      <p:sp>
        <p:nvSpPr>
          <p:cNvPr id="3" name="Text Placeholder 2">
            <a:extLst>
              <a:ext uri="{FF2B5EF4-FFF2-40B4-BE49-F238E27FC236}">
                <a16:creationId xmlns:a16="http://schemas.microsoft.com/office/drawing/2014/main" id="{D8A49959-44DF-4B5B-BC44-18E2AE000B4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275881968"/>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2F43-8A24-4EB7-86CB-C884BF9E5DCB}"/>
              </a:ext>
            </a:extLst>
          </p:cNvPr>
          <p:cNvSpPr>
            <a:spLocks noGrp="1"/>
          </p:cNvSpPr>
          <p:nvPr>
            <p:ph type="title"/>
          </p:nvPr>
        </p:nvSpPr>
        <p:spPr/>
        <p:txBody>
          <a:bodyPr/>
          <a:lstStyle/>
          <a:p>
            <a:r>
              <a:rPr lang="en-IN"/>
              <a:t>Category, Description, Problem</a:t>
            </a:r>
            <a:endParaRPr lang="en-IN" dirty="0"/>
          </a:p>
        </p:txBody>
      </p:sp>
      <p:pic>
        <p:nvPicPr>
          <p:cNvPr id="7" name="Content Placeholder 6" descr="Diagram&#10;&#10;Description automatically generated">
            <a:extLst>
              <a:ext uri="{FF2B5EF4-FFF2-40B4-BE49-F238E27FC236}">
                <a16:creationId xmlns:a16="http://schemas.microsoft.com/office/drawing/2014/main" id="{4C07AD1F-1C8D-4FD5-983E-06D3C64CFE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57422" y="3255570"/>
            <a:ext cx="1680356" cy="1718459"/>
          </a:xfrm>
        </p:spPr>
      </p:pic>
      <p:graphicFrame>
        <p:nvGraphicFramePr>
          <p:cNvPr id="4" name="Table 4">
            <a:extLst>
              <a:ext uri="{FF2B5EF4-FFF2-40B4-BE49-F238E27FC236}">
                <a16:creationId xmlns:a16="http://schemas.microsoft.com/office/drawing/2014/main" id="{FF3E6D4E-236A-4CC0-89AA-5D530B84D6EF}"/>
              </a:ext>
            </a:extLst>
          </p:cNvPr>
          <p:cNvGraphicFramePr>
            <a:graphicFrameLocks noGrp="1"/>
          </p:cNvGraphicFramePr>
          <p:nvPr>
            <p:extLst>
              <p:ext uri="{D42A27DB-BD31-4B8C-83A1-F6EECF244321}">
                <p14:modId xmlns:p14="http://schemas.microsoft.com/office/powerpoint/2010/main" val="3906451453"/>
              </p:ext>
            </p:extLst>
          </p:nvPr>
        </p:nvGraphicFramePr>
        <p:xfrm>
          <a:off x="1178560" y="1825624"/>
          <a:ext cx="8585200" cy="4351337"/>
        </p:xfrm>
        <a:graphic>
          <a:graphicData uri="http://schemas.openxmlformats.org/drawingml/2006/table">
            <a:tbl>
              <a:tblPr firstCol="1">
                <a:tableStyleId>{5C22544A-7EE6-4342-B048-85BDC9FD1C3A}</a:tableStyleId>
              </a:tblPr>
              <a:tblGrid>
                <a:gridCol w="2870677">
                  <a:extLst>
                    <a:ext uri="{9D8B030D-6E8A-4147-A177-3AD203B41FA5}">
                      <a16:colId xmlns:a16="http://schemas.microsoft.com/office/drawing/2014/main" val="995178200"/>
                    </a:ext>
                  </a:extLst>
                </a:gridCol>
                <a:gridCol w="5714523">
                  <a:extLst>
                    <a:ext uri="{9D8B030D-6E8A-4147-A177-3AD203B41FA5}">
                      <a16:colId xmlns:a16="http://schemas.microsoft.com/office/drawing/2014/main" val="1674297400"/>
                    </a:ext>
                  </a:extLst>
                </a:gridCol>
              </a:tblGrid>
              <a:tr h="563510">
                <a:tc>
                  <a:txBody>
                    <a:bodyPr/>
                    <a:lstStyle/>
                    <a:p>
                      <a:r>
                        <a:rPr lang="en-IN" dirty="0"/>
                        <a:t>Category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Availability and Resilience </a:t>
                      </a:r>
                    </a:p>
                  </a:txBody>
                  <a:tcPr/>
                </a:tc>
                <a:extLst>
                  <a:ext uri="{0D108BD9-81ED-4DB2-BD59-A6C34878D82A}">
                    <a16:rowId xmlns:a16="http://schemas.microsoft.com/office/drawing/2014/main" val="2338777345"/>
                  </a:ext>
                </a:extLst>
              </a:tr>
              <a:tr h="1306147">
                <a:tc>
                  <a:txBody>
                    <a:bodyPr/>
                    <a:lstStyle/>
                    <a:p>
                      <a:r>
                        <a:rPr lang="en-IN" dirty="0"/>
                        <a:t>Description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Isolate elements of an application into pools so that if one fails, the others will continue to function</a:t>
                      </a:r>
                    </a:p>
                  </a:txBody>
                  <a:tcPr/>
                </a:tc>
                <a:extLst>
                  <a:ext uri="{0D108BD9-81ED-4DB2-BD59-A6C34878D82A}">
                    <a16:rowId xmlns:a16="http://schemas.microsoft.com/office/drawing/2014/main" val="896474811"/>
                  </a:ext>
                </a:extLst>
              </a:tr>
              <a:tr h="2481680">
                <a:tc>
                  <a:txBody>
                    <a:bodyPr/>
                    <a:lstStyle/>
                    <a:p>
                      <a:r>
                        <a:rPr lang="en-IN" dirty="0"/>
                        <a:t>Problem</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Services contained in an application may have several consumers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Consumer may send requests to multiple services, one request to a bad service may exhaust client pool. Requests to other services impacted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Service with multiple consumers, may have one consumer exhausting resources by sending large number of calls affecting other consumers</a:t>
                      </a:r>
                    </a:p>
                  </a:txBody>
                  <a:tcPr/>
                </a:tc>
                <a:extLst>
                  <a:ext uri="{0D108BD9-81ED-4DB2-BD59-A6C34878D82A}">
                    <a16:rowId xmlns:a16="http://schemas.microsoft.com/office/drawing/2014/main" val="234964939"/>
                  </a:ext>
                </a:extLst>
              </a:tr>
            </a:tbl>
          </a:graphicData>
        </a:graphic>
      </p:graphicFrame>
      <p:sp>
        <p:nvSpPr>
          <p:cNvPr id="6" name="TextBox 5">
            <a:extLst>
              <a:ext uri="{FF2B5EF4-FFF2-40B4-BE49-F238E27FC236}">
                <a16:creationId xmlns:a16="http://schemas.microsoft.com/office/drawing/2014/main" id="{1DFEACB5-5B0F-465C-9F29-029537716ACB}"/>
              </a:ext>
            </a:extLst>
          </p:cNvPr>
          <p:cNvSpPr txBox="1"/>
          <p:nvPr/>
        </p:nvSpPr>
        <p:spPr>
          <a:xfrm>
            <a:off x="9457151" y="58048"/>
            <a:ext cx="2722323" cy="400110"/>
          </a:xfrm>
          <a:prstGeom prst="rect">
            <a:avLst/>
          </a:prstGeom>
          <a:noFill/>
        </p:spPr>
        <p:txBody>
          <a:bodyPr wrap="square">
            <a:spAutoFit/>
          </a:bodyPr>
          <a:lstStyle/>
          <a:p>
            <a:pPr algn="r"/>
            <a:r>
              <a:rPr lang="en-IN" sz="2000" b="1" i="1" dirty="0"/>
              <a:t>Bulkhead</a:t>
            </a:r>
          </a:p>
        </p:txBody>
      </p:sp>
    </p:spTree>
    <p:extLst>
      <p:ext uri="{BB962C8B-B14F-4D97-AF65-F5344CB8AC3E}">
        <p14:creationId xmlns:p14="http://schemas.microsoft.com/office/powerpoint/2010/main" val="3423507614"/>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25DF-CFDE-438C-A86D-3BC0D18316A1}"/>
              </a:ext>
            </a:extLst>
          </p:cNvPr>
          <p:cNvSpPr>
            <a:spLocks noGrp="1"/>
          </p:cNvSpPr>
          <p:nvPr>
            <p:ph type="title"/>
          </p:nvPr>
        </p:nvSpPr>
        <p:spPr/>
        <p:txBody>
          <a:bodyPr anchor="ctr">
            <a:normAutofit/>
          </a:bodyPr>
          <a:lstStyle/>
          <a:p>
            <a:r>
              <a:rPr lang="en-IN" dirty="0">
                <a:solidFill>
                  <a:srgbClr val="FFFFFF"/>
                </a:solidFill>
              </a:rPr>
              <a:t>Solution</a:t>
            </a:r>
          </a:p>
        </p:txBody>
      </p:sp>
      <p:sp>
        <p:nvSpPr>
          <p:cNvPr id="3" name="Content Placeholder 2">
            <a:extLst>
              <a:ext uri="{FF2B5EF4-FFF2-40B4-BE49-F238E27FC236}">
                <a16:creationId xmlns:a16="http://schemas.microsoft.com/office/drawing/2014/main" id="{75107AE3-D47C-46EB-995A-619C0BDF7A0D}"/>
              </a:ext>
            </a:extLst>
          </p:cNvPr>
          <p:cNvSpPr>
            <a:spLocks noGrp="1"/>
          </p:cNvSpPr>
          <p:nvPr>
            <p:ph idx="4294967295"/>
          </p:nvPr>
        </p:nvSpPr>
        <p:spPr>
          <a:xfrm>
            <a:off x="4461905" y="542775"/>
            <a:ext cx="6848475" cy="2484437"/>
          </a:xfrm>
        </p:spPr>
        <p:txBody>
          <a:bodyPr anchor="ctr">
            <a:normAutofit lnSpcReduction="10000"/>
          </a:bodyPr>
          <a:lstStyle/>
          <a:p>
            <a:r>
              <a:rPr lang="en-IN" sz="2000" b="0" i="0" dirty="0">
                <a:solidFill>
                  <a:schemeClr val="tx1"/>
                </a:solidFill>
                <a:effectLst/>
                <a:latin typeface="Segoe UI" panose="020B0502040204020203" pitchFamily="34" charset="0"/>
              </a:rPr>
              <a:t>Partition service instances into different groups, based on consumer load and availability requirements helping to isolate failures</a:t>
            </a:r>
          </a:p>
          <a:p>
            <a:r>
              <a:rPr lang="en-IN" sz="2000" dirty="0">
                <a:solidFill>
                  <a:schemeClr val="tx1"/>
                </a:solidFill>
                <a:latin typeface="Segoe UI" panose="020B0502040204020203" pitchFamily="34" charset="0"/>
              </a:rPr>
              <a:t>A</a:t>
            </a:r>
            <a:r>
              <a:rPr lang="en-IN" sz="2000" b="0" i="0" dirty="0">
                <a:solidFill>
                  <a:schemeClr val="tx1"/>
                </a:solidFill>
                <a:effectLst/>
                <a:latin typeface="Segoe UI" panose="020B0502040204020203" pitchFamily="34" charset="0"/>
              </a:rPr>
              <a:t>llows you to sustain service functionality for some consumers, even during a failure.</a:t>
            </a:r>
          </a:p>
          <a:p>
            <a:r>
              <a:rPr lang="en-IN" sz="2000" dirty="0">
                <a:solidFill>
                  <a:schemeClr val="tx1"/>
                </a:solidFill>
              </a:rPr>
              <a:t>A consumer can also partition resources, to ensure that resources used to call one service don’t affect the resources used to call another service</a:t>
            </a:r>
          </a:p>
        </p:txBody>
      </p:sp>
      <p:sp>
        <p:nvSpPr>
          <p:cNvPr id="7" name="TextBox 6">
            <a:extLst>
              <a:ext uri="{FF2B5EF4-FFF2-40B4-BE49-F238E27FC236}">
                <a16:creationId xmlns:a16="http://schemas.microsoft.com/office/drawing/2014/main" id="{0D651D55-0CAA-41DC-98A0-BBD3CA0EC1D0}"/>
              </a:ext>
            </a:extLst>
          </p:cNvPr>
          <p:cNvSpPr txBox="1"/>
          <p:nvPr/>
        </p:nvSpPr>
        <p:spPr>
          <a:xfrm>
            <a:off x="9457151" y="58048"/>
            <a:ext cx="2722323" cy="400110"/>
          </a:xfrm>
          <a:prstGeom prst="rect">
            <a:avLst/>
          </a:prstGeom>
          <a:noFill/>
        </p:spPr>
        <p:txBody>
          <a:bodyPr wrap="square">
            <a:spAutoFit/>
          </a:bodyPr>
          <a:lstStyle/>
          <a:p>
            <a:pPr algn="r">
              <a:spcAft>
                <a:spcPts val="600"/>
              </a:spcAft>
            </a:pPr>
            <a:r>
              <a:rPr lang="en-IN" sz="2000" b="1" i="1" dirty="0"/>
              <a:t>Bulkhead</a:t>
            </a:r>
          </a:p>
        </p:txBody>
      </p:sp>
      <p:pic>
        <p:nvPicPr>
          <p:cNvPr id="6" name="Picture 5">
            <a:extLst>
              <a:ext uri="{FF2B5EF4-FFF2-40B4-BE49-F238E27FC236}">
                <a16:creationId xmlns:a16="http://schemas.microsoft.com/office/drawing/2014/main" id="{44B5D82A-42FA-4E08-BA1C-08C6FCC57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5857" y="3663327"/>
            <a:ext cx="3580286" cy="2175674"/>
          </a:xfrm>
          <a:prstGeom prst="rect">
            <a:avLst/>
          </a:prstGeom>
        </p:spPr>
      </p:pic>
      <p:pic>
        <p:nvPicPr>
          <p:cNvPr id="9" name="Picture 8" descr="Diagram&#10;&#10;Description automatically generated">
            <a:extLst>
              <a:ext uri="{FF2B5EF4-FFF2-40B4-BE49-F238E27FC236}">
                <a16:creationId xmlns:a16="http://schemas.microsoft.com/office/drawing/2014/main" id="{774E03B7-A637-471C-AD42-9C6F46DF2D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2065" y="4214825"/>
            <a:ext cx="3897249" cy="1411349"/>
          </a:xfrm>
          <a:prstGeom prst="rect">
            <a:avLst/>
          </a:prstGeom>
        </p:spPr>
      </p:pic>
      <p:sp>
        <p:nvSpPr>
          <p:cNvPr id="10" name="TextBox 9">
            <a:extLst>
              <a:ext uri="{FF2B5EF4-FFF2-40B4-BE49-F238E27FC236}">
                <a16:creationId xmlns:a16="http://schemas.microsoft.com/office/drawing/2014/main" id="{43A8DD70-A7D1-41F4-A8FC-A49EC22ABD70}"/>
              </a:ext>
            </a:extLst>
          </p:cNvPr>
          <p:cNvSpPr txBox="1"/>
          <p:nvPr/>
        </p:nvSpPr>
        <p:spPr>
          <a:xfrm>
            <a:off x="4589465" y="6000511"/>
            <a:ext cx="3296678" cy="646331"/>
          </a:xfrm>
          <a:prstGeom prst="rect">
            <a:avLst/>
          </a:prstGeom>
          <a:noFill/>
        </p:spPr>
        <p:txBody>
          <a:bodyPr wrap="square" rtlCol="0">
            <a:spAutoFit/>
          </a:bodyPr>
          <a:lstStyle/>
          <a:p>
            <a:pPr algn="ctr"/>
            <a:r>
              <a:rPr lang="en-IN" dirty="0"/>
              <a:t>Consumer has Separate pool for each service</a:t>
            </a:r>
          </a:p>
        </p:txBody>
      </p:sp>
      <p:sp>
        <p:nvSpPr>
          <p:cNvPr id="11" name="TextBox 10">
            <a:extLst>
              <a:ext uri="{FF2B5EF4-FFF2-40B4-BE49-F238E27FC236}">
                <a16:creationId xmlns:a16="http://schemas.microsoft.com/office/drawing/2014/main" id="{5C0454BE-20C4-4ADC-9450-13B2BB8234A7}"/>
              </a:ext>
            </a:extLst>
          </p:cNvPr>
          <p:cNvSpPr txBox="1"/>
          <p:nvPr/>
        </p:nvSpPr>
        <p:spPr>
          <a:xfrm>
            <a:off x="8976370" y="6000511"/>
            <a:ext cx="2572163" cy="646330"/>
          </a:xfrm>
          <a:prstGeom prst="rect">
            <a:avLst/>
          </a:prstGeom>
          <a:noFill/>
        </p:spPr>
        <p:txBody>
          <a:bodyPr wrap="square" rtlCol="0">
            <a:spAutoFit/>
          </a:bodyPr>
          <a:lstStyle/>
          <a:p>
            <a:pPr algn="ctr"/>
            <a:r>
              <a:rPr lang="en-IN" dirty="0"/>
              <a:t>Separate Service instance per consumer</a:t>
            </a:r>
          </a:p>
        </p:txBody>
      </p:sp>
    </p:spTree>
    <p:extLst>
      <p:ext uri="{BB962C8B-B14F-4D97-AF65-F5344CB8AC3E}">
        <p14:creationId xmlns:p14="http://schemas.microsoft.com/office/powerpoint/2010/main" val="4241498755"/>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1600-9371-43A7-AD2D-151E25B6DB50}"/>
              </a:ext>
            </a:extLst>
          </p:cNvPr>
          <p:cNvSpPr>
            <a:spLocks noGrp="1"/>
          </p:cNvSpPr>
          <p:nvPr>
            <p:ph type="title"/>
          </p:nvPr>
        </p:nvSpPr>
        <p:spPr/>
        <p:txBody>
          <a:bodyPr vert="horz" lIns="91440" tIns="45720" rIns="91440" bIns="45720" rtlCol="0" anchor="t">
            <a:normAutofit/>
          </a:bodyPr>
          <a:lstStyle/>
          <a:p>
            <a:pPr algn="ctr"/>
            <a:r>
              <a:rPr lang="en-US" sz="4800" kern="1200">
                <a:solidFill>
                  <a:schemeClr val="bg1"/>
                </a:solidFill>
                <a:latin typeface="+mj-lt"/>
                <a:ea typeface="+mj-ea"/>
                <a:cs typeface="+mj-cs"/>
              </a:rPr>
              <a:t>Usage Scenarios</a:t>
            </a:r>
          </a:p>
        </p:txBody>
      </p:sp>
      <p:graphicFrame>
        <p:nvGraphicFramePr>
          <p:cNvPr id="5" name="Content Placeholder 2">
            <a:extLst>
              <a:ext uri="{FF2B5EF4-FFF2-40B4-BE49-F238E27FC236}">
                <a16:creationId xmlns:a16="http://schemas.microsoft.com/office/drawing/2014/main" id="{DF50BDAA-DFBB-46F9-9A08-CC5DA5D5BE43}"/>
              </a:ext>
            </a:extLst>
          </p:cNvPr>
          <p:cNvGraphicFramePr>
            <a:graphicFrameLocks noGrp="1"/>
          </p:cNvGraphicFramePr>
          <p:nvPr>
            <p:ph idx="4294967295"/>
            <p:extLst>
              <p:ext uri="{D42A27DB-BD31-4B8C-83A1-F6EECF244321}">
                <p14:modId xmlns:p14="http://schemas.microsoft.com/office/powerpoint/2010/main" val="2313532643"/>
              </p:ext>
            </p:extLst>
          </p:nvPr>
        </p:nvGraphicFramePr>
        <p:xfrm>
          <a:off x="4187305" y="655455"/>
          <a:ext cx="7289800" cy="5534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7D4C600F-AD77-4A6C-AD4A-65A3B6AE3A60}"/>
              </a:ext>
            </a:extLst>
          </p:cNvPr>
          <p:cNvSpPr txBox="1"/>
          <p:nvPr/>
        </p:nvSpPr>
        <p:spPr>
          <a:xfrm>
            <a:off x="9457151" y="58048"/>
            <a:ext cx="2722323" cy="400110"/>
          </a:xfrm>
          <a:prstGeom prst="rect">
            <a:avLst/>
          </a:prstGeom>
          <a:noFill/>
        </p:spPr>
        <p:txBody>
          <a:bodyPr wrap="square">
            <a:spAutoFit/>
          </a:bodyPr>
          <a:lstStyle/>
          <a:p>
            <a:pPr algn="r">
              <a:spcAft>
                <a:spcPts val="600"/>
              </a:spcAft>
            </a:pPr>
            <a:r>
              <a:rPr lang="en-IN" sz="2000" b="1" i="1" dirty="0"/>
              <a:t>Bulkhead</a:t>
            </a:r>
          </a:p>
        </p:txBody>
      </p:sp>
    </p:spTree>
    <p:extLst>
      <p:ext uri="{BB962C8B-B14F-4D97-AF65-F5344CB8AC3E}">
        <p14:creationId xmlns:p14="http://schemas.microsoft.com/office/powerpoint/2010/main" val="1580217686"/>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B4E5-5FCB-4452-B095-47E07394C4AA}"/>
              </a:ext>
            </a:extLst>
          </p:cNvPr>
          <p:cNvSpPr>
            <a:spLocks noGrp="1"/>
          </p:cNvSpPr>
          <p:nvPr>
            <p:ph type="title"/>
          </p:nvPr>
        </p:nvSpPr>
        <p:spPr/>
        <p:txBody>
          <a:bodyPr/>
          <a:lstStyle/>
          <a:p>
            <a:r>
              <a:rPr lang="en-IN" dirty="0"/>
              <a:t>Cache-Aside</a:t>
            </a:r>
          </a:p>
        </p:txBody>
      </p:sp>
      <p:sp>
        <p:nvSpPr>
          <p:cNvPr id="3" name="Text Placeholder 2">
            <a:extLst>
              <a:ext uri="{FF2B5EF4-FFF2-40B4-BE49-F238E27FC236}">
                <a16:creationId xmlns:a16="http://schemas.microsoft.com/office/drawing/2014/main" id="{D8A49959-44DF-4B5B-BC44-18E2AE000B4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90167012"/>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DEEE-4290-4727-B230-614730A8F001}"/>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EB5CE655-A2AE-4995-8E67-CBCEC7821EA8}"/>
              </a:ext>
            </a:extLst>
          </p:cNvPr>
          <p:cNvSpPr>
            <a:spLocks noGrp="1"/>
          </p:cNvSpPr>
          <p:nvPr>
            <p:ph idx="1"/>
          </p:nvPr>
        </p:nvSpPr>
        <p:spPr/>
        <p:txBody>
          <a:bodyPr/>
          <a:lstStyle/>
          <a:p>
            <a:r>
              <a:rPr lang="en-IN" dirty="0"/>
              <a:t>Challenges faced in Cloud Development</a:t>
            </a:r>
          </a:p>
          <a:p>
            <a:r>
              <a:rPr lang="en-IN" dirty="0"/>
              <a:t>How Design patterns address these challenges</a:t>
            </a:r>
          </a:p>
          <a:p>
            <a:r>
              <a:rPr lang="en-IN" dirty="0"/>
              <a:t>Catalogue of Key patterns used in Azure </a:t>
            </a:r>
            <a:r>
              <a:rPr lang="en-IN" strike="sngStrike" dirty="0"/>
              <a:t>Apps</a:t>
            </a:r>
            <a:r>
              <a:rPr lang="en-IN" dirty="0"/>
              <a:t> Solutions</a:t>
            </a:r>
          </a:p>
          <a:p>
            <a:pPr lvl="1"/>
            <a:r>
              <a:rPr lang="en-IN" dirty="0"/>
              <a:t>Category &amp; problem</a:t>
            </a:r>
          </a:p>
          <a:p>
            <a:pPr lvl="1"/>
            <a:r>
              <a:rPr lang="en-IN" dirty="0"/>
              <a:t>Solution </a:t>
            </a:r>
          </a:p>
          <a:p>
            <a:pPr lvl="1"/>
            <a:r>
              <a:rPr lang="en-IN" dirty="0"/>
              <a:t>Usage scenarios</a:t>
            </a:r>
          </a:p>
        </p:txBody>
      </p:sp>
    </p:spTree>
    <p:extLst>
      <p:ext uri="{BB962C8B-B14F-4D97-AF65-F5344CB8AC3E}">
        <p14:creationId xmlns:p14="http://schemas.microsoft.com/office/powerpoint/2010/main" val="537655159"/>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2F43-8A24-4EB7-86CB-C884BF9E5DCB}"/>
              </a:ext>
            </a:extLst>
          </p:cNvPr>
          <p:cNvSpPr>
            <a:spLocks noGrp="1"/>
          </p:cNvSpPr>
          <p:nvPr>
            <p:ph type="title"/>
          </p:nvPr>
        </p:nvSpPr>
        <p:spPr/>
        <p:txBody>
          <a:bodyPr/>
          <a:lstStyle/>
          <a:p>
            <a:r>
              <a:rPr lang="en-IN"/>
              <a:t>Category, Description, Problem</a:t>
            </a:r>
            <a:endParaRPr lang="en-IN" dirty="0"/>
          </a:p>
        </p:txBody>
      </p:sp>
      <p:pic>
        <p:nvPicPr>
          <p:cNvPr id="7" name="Content Placeholder 6" descr="Diagram&#10;&#10;Description automatically generated">
            <a:extLst>
              <a:ext uri="{FF2B5EF4-FFF2-40B4-BE49-F238E27FC236}">
                <a16:creationId xmlns:a16="http://schemas.microsoft.com/office/drawing/2014/main" id="{4C07AD1F-1C8D-4FD5-983E-06D3C64CFE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57422" y="3255570"/>
            <a:ext cx="1680356" cy="1718459"/>
          </a:xfrm>
        </p:spPr>
      </p:pic>
      <p:graphicFrame>
        <p:nvGraphicFramePr>
          <p:cNvPr id="4" name="Table 4">
            <a:extLst>
              <a:ext uri="{FF2B5EF4-FFF2-40B4-BE49-F238E27FC236}">
                <a16:creationId xmlns:a16="http://schemas.microsoft.com/office/drawing/2014/main" id="{FF3E6D4E-236A-4CC0-89AA-5D530B84D6EF}"/>
              </a:ext>
            </a:extLst>
          </p:cNvPr>
          <p:cNvGraphicFramePr>
            <a:graphicFrameLocks noGrp="1"/>
          </p:cNvGraphicFramePr>
          <p:nvPr>
            <p:extLst>
              <p:ext uri="{D42A27DB-BD31-4B8C-83A1-F6EECF244321}">
                <p14:modId xmlns:p14="http://schemas.microsoft.com/office/powerpoint/2010/main" val="2888191160"/>
              </p:ext>
            </p:extLst>
          </p:nvPr>
        </p:nvGraphicFramePr>
        <p:xfrm>
          <a:off x="1178560" y="1825624"/>
          <a:ext cx="8585200" cy="4351337"/>
        </p:xfrm>
        <a:graphic>
          <a:graphicData uri="http://schemas.openxmlformats.org/drawingml/2006/table">
            <a:tbl>
              <a:tblPr firstCol="1">
                <a:tableStyleId>{5C22544A-7EE6-4342-B048-85BDC9FD1C3A}</a:tableStyleId>
              </a:tblPr>
              <a:tblGrid>
                <a:gridCol w="2870677">
                  <a:extLst>
                    <a:ext uri="{9D8B030D-6E8A-4147-A177-3AD203B41FA5}">
                      <a16:colId xmlns:a16="http://schemas.microsoft.com/office/drawing/2014/main" val="995178200"/>
                    </a:ext>
                  </a:extLst>
                </a:gridCol>
                <a:gridCol w="5714523">
                  <a:extLst>
                    <a:ext uri="{9D8B030D-6E8A-4147-A177-3AD203B41FA5}">
                      <a16:colId xmlns:a16="http://schemas.microsoft.com/office/drawing/2014/main" val="1674297400"/>
                    </a:ext>
                  </a:extLst>
                </a:gridCol>
              </a:tblGrid>
              <a:tr h="563510">
                <a:tc>
                  <a:txBody>
                    <a:bodyPr/>
                    <a:lstStyle/>
                    <a:p>
                      <a:r>
                        <a:rPr lang="en-IN" dirty="0"/>
                        <a:t>Category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Data Management, Performance and scalability</a:t>
                      </a:r>
                    </a:p>
                  </a:txBody>
                  <a:tcPr/>
                </a:tc>
                <a:extLst>
                  <a:ext uri="{0D108BD9-81ED-4DB2-BD59-A6C34878D82A}">
                    <a16:rowId xmlns:a16="http://schemas.microsoft.com/office/drawing/2014/main" val="2338777345"/>
                  </a:ext>
                </a:extLst>
              </a:tr>
              <a:tr h="1306147">
                <a:tc>
                  <a:txBody>
                    <a:bodyPr/>
                    <a:lstStyle/>
                    <a:p>
                      <a:r>
                        <a:rPr lang="en-IN" dirty="0"/>
                        <a:t>Description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Load data on demand into a cache from a data store</a:t>
                      </a:r>
                    </a:p>
                  </a:txBody>
                  <a:tcPr/>
                </a:tc>
                <a:extLst>
                  <a:ext uri="{0D108BD9-81ED-4DB2-BD59-A6C34878D82A}">
                    <a16:rowId xmlns:a16="http://schemas.microsoft.com/office/drawing/2014/main" val="896474811"/>
                  </a:ext>
                </a:extLst>
              </a:tr>
              <a:tr h="2481680">
                <a:tc>
                  <a:txBody>
                    <a:bodyPr/>
                    <a:lstStyle/>
                    <a:p>
                      <a:r>
                        <a:rPr lang="en-IN" dirty="0"/>
                        <a:t>Problem</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Applications use cached data to improve performance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Cache data can be stale if not synchronised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Need to detect and handle situations when data in cache is stale</a:t>
                      </a:r>
                    </a:p>
                  </a:txBody>
                  <a:tcPr/>
                </a:tc>
                <a:extLst>
                  <a:ext uri="{0D108BD9-81ED-4DB2-BD59-A6C34878D82A}">
                    <a16:rowId xmlns:a16="http://schemas.microsoft.com/office/drawing/2014/main" val="234964939"/>
                  </a:ext>
                </a:extLst>
              </a:tr>
            </a:tbl>
          </a:graphicData>
        </a:graphic>
      </p:graphicFrame>
      <p:sp>
        <p:nvSpPr>
          <p:cNvPr id="6" name="TextBox 5">
            <a:extLst>
              <a:ext uri="{FF2B5EF4-FFF2-40B4-BE49-F238E27FC236}">
                <a16:creationId xmlns:a16="http://schemas.microsoft.com/office/drawing/2014/main" id="{1DFEACB5-5B0F-465C-9F29-029537716ACB}"/>
              </a:ext>
            </a:extLst>
          </p:cNvPr>
          <p:cNvSpPr txBox="1"/>
          <p:nvPr/>
        </p:nvSpPr>
        <p:spPr>
          <a:xfrm>
            <a:off x="9216962" y="1185039"/>
            <a:ext cx="2722323" cy="400110"/>
          </a:xfrm>
          <a:prstGeom prst="rect">
            <a:avLst/>
          </a:prstGeom>
          <a:noFill/>
        </p:spPr>
        <p:txBody>
          <a:bodyPr wrap="square">
            <a:spAutoFit/>
          </a:bodyPr>
          <a:lstStyle/>
          <a:p>
            <a:pPr algn="r"/>
            <a:r>
              <a:rPr lang="en-IN" sz="2000" b="1" i="1" dirty="0"/>
              <a:t>Cache-Aside</a:t>
            </a:r>
          </a:p>
        </p:txBody>
      </p:sp>
    </p:spTree>
    <p:extLst>
      <p:ext uri="{BB962C8B-B14F-4D97-AF65-F5344CB8AC3E}">
        <p14:creationId xmlns:p14="http://schemas.microsoft.com/office/powerpoint/2010/main" val="3112493018"/>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25DF-CFDE-438C-A86D-3BC0D18316A1}"/>
              </a:ext>
            </a:extLst>
          </p:cNvPr>
          <p:cNvSpPr>
            <a:spLocks noGrp="1"/>
          </p:cNvSpPr>
          <p:nvPr>
            <p:ph type="title"/>
          </p:nvPr>
        </p:nvSpPr>
        <p:spPr/>
        <p:txBody>
          <a:bodyPr anchor="ctr">
            <a:normAutofit/>
          </a:bodyPr>
          <a:lstStyle/>
          <a:p>
            <a:r>
              <a:rPr lang="en-IN" dirty="0">
                <a:solidFill>
                  <a:srgbClr val="FFFFFF"/>
                </a:solidFill>
              </a:rPr>
              <a:t>Solution</a:t>
            </a:r>
          </a:p>
        </p:txBody>
      </p:sp>
      <p:sp>
        <p:nvSpPr>
          <p:cNvPr id="3" name="Content Placeholder 2">
            <a:extLst>
              <a:ext uri="{FF2B5EF4-FFF2-40B4-BE49-F238E27FC236}">
                <a16:creationId xmlns:a16="http://schemas.microsoft.com/office/drawing/2014/main" id="{75107AE3-D47C-46EB-995A-619C0BDF7A0D}"/>
              </a:ext>
            </a:extLst>
          </p:cNvPr>
          <p:cNvSpPr>
            <a:spLocks noGrp="1"/>
          </p:cNvSpPr>
          <p:nvPr>
            <p:ph idx="4294967295"/>
          </p:nvPr>
        </p:nvSpPr>
        <p:spPr>
          <a:xfrm>
            <a:off x="4262870" y="508722"/>
            <a:ext cx="6848475" cy="2484437"/>
          </a:xfrm>
        </p:spPr>
        <p:txBody>
          <a:bodyPr anchor="ctr">
            <a:normAutofit fontScale="85000" lnSpcReduction="10000"/>
          </a:bodyPr>
          <a:lstStyle/>
          <a:p>
            <a:r>
              <a:rPr lang="en-IN" sz="2000" b="0" i="0" dirty="0">
                <a:solidFill>
                  <a:schemeClr val="tx1"/>
                </a:solidFill>
                <a:effectLst/>
                <a:latin typeface="Segoe UI" panose="020B0502040204020203" pitchFamily="34" charset="0"/>
              </a:rPr>
              <a:t>Used by applications where caches don’t provide read-through and write-through/write-behind operations</a:t>
            </a:r>
          </a:p>
          <a:p>
            <a:r>
              <a:rPr lang="en-IN" sz="2000" dirty="0">
                <a:solidFill>
                  <a:schemeClr val="tx1"/>
                </a:solidFill>
              </a:rPr>
              <a:t>Read-through caching by implemented using the </a:t>
            </a:r>
            <a:r>
              <a:rPr lang="en-IN" sz="2000" dirty="0" err="1">
                <a:solidFill>
                  <a:schemeClr val="tx1"/>
                </a:solidFill>
              </a:rPr>
              <a:t>cacheaside</a:t>
            </a:r>
            <a:r>
              <a:rPr lang="en-IN" sz="2000" dirty="0">
                <a:solidFill>
                  <a:schemeClr val="tx1"/>
                </a:solidFill>
              </a:rPr>
              <a:t> strategy that loads data into the cache on demand.</a:t>
            </a:r>
          </a:p>
          <a:p>
            <a:r>
              <a:rPr lang="en-IN" sz="2000" dirty="0">
                <a:solidFill>
                  <a:schemeClr val="tx1"/>
                </a:solidFill>
              </a:rPr>
              <a:t>Write-through strategy implemented by making the modification to the data store and by invalidating the corresponding item in the cache. </a:t>
            </a:r>
          </a:p>
          <a:p>
            <a:r>
              <a:rPr lang="en-IN" sz="2000" dirty="0">
                <a:solidFill>
                  <a:schemeClr val="tx1"/>
                </a:solidFill>
              </a:rPr>
              <a:t>When the item is next required, using the Cache-Aside strategy will cause the updated data to be retrieved from the data store and added back into the cache.</a:t>
            </a:r>
          </a:p>
        </p:txBody>
      </p:sp>
      <p:sp>
        <p:nvSpPr>
          <p:cNvPr id="7" name="TextBox 6">
            <a:extLst>
              <a:ext uri="{FF2B5EF4-FFF2-40B4-BE49-F238E27FC236}">
                <a16:creationId xmlns:a16="http://schemas.microsoft.com/office/drawing/2014/main" id="{0D651D55-0CAA-41DC-98A0-BBD3CA0EC1D0}"/>
              </a:ext>
            </a:extLst>
          </p:cNvPr>
          <p:cNvSpPr txBox="1"/>
          <p:nvPr/>
        </p:nvSpPr>
        <p:spPr>
          <a:xfrm>
            <a:off x="9457151" y="58048"/>
            <a:ext cx="2722323" cy="400110"/>
          </a:xfrm>
          <a:prstGeom prst="rect">
            <a:avLst/>
          </a:prstGeom>
          <a:noFill/>
        </p:spPr>
        <p:txBody>
          <a:bodyPr wrap="square">
            <a:spAutoFit/>
          </a:bodyPr>
          <a:lstStyle/>
          <a:p>
            <a:pPr algn="r">
              <a:spcAft>
                <a:spcPts val="600"/>
              </a:spcAft>
            </a:pPr>
            <a:r>
              <a:rPr lang="en-IN" sz="2000" b="1" i="1" dirty="0"/>
              <a:t>Cache-Aside</a:t>
            </a:r>
          </a:p>
        </p:txBody>
      </p:sp>
      <p:pic>
        <p:nvPicPr>
          <p:cNvPr id="5" name="Picture 4" descr="Diagram&#10;&#10;Description automatically generated">
            <a:extLst>
              <a:ext uri="{FF2B5EF4-FFF2-40B4-BE49-F238E27FC236}">
                <a16:creationId xmlns:a16="http://schemas.microsoft.com/office/drawing/2014/main" id="{F2CF8DC1-5A6E-4332-9E0A-C1D10530B8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168" y="2993159"/>
            <a:ext cx="3221798" cy="3731916"/>
          </a:xfrm>
          <a:prstGeom prst="rect">
            <a:avLst/>
          </a:prstGeom>
        </p:spPr>
      </p:pic>
    </p:spTree>
    <p:extLst>
      <p:ext uri="{BB962C8B-B14F-4D97-AF65-F5344CB8AC3E}">
        <p14:creationId xmlns:p14="http://schemas.microsoft.com/office/powerpoint/2010/main" val="2733795091"/>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B4E5-5FCB-4452-B095-47E07394C4AA}"/>
              </a:ext>
            </a:extLst>
          </p:cNvPr>
          <p:cNvSpPr>
            <a:spLocks noGrp="1"/>
          </p:cNvSpPr>
          <p:nvPr>
            <p:ph type="title"/>
          </p:nvPr>
        </p:nvSpPr>
        <p:spPr/>
        <p:txBody>
          <a:bodyPr/>
          <a:lstStyle/>
          <a:p>
            <a:r>
              <a:rPr lang="en-IN" dirty="0"/>
              <a:t>Circuit breaker</a:t>
            </a:r>
          </a:p>
        </p:txBody>
      </p:sp>
      <p:sp>
        <p:nvSpPr>
          <p:cNvPr id="3" name="Text Placeholder 2">
            <a:extLst>
              <a:ext uri="{FF2B5EF4-FFF2-40B4-BE49-F238E27FC236}">
                <a16:creationId xmlns:a16="http://schemas.microsoft.com/office/drawing/2014/main" id="{D8A49959-44DF-4B5B-BC44-18E2AE000B4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841873959"/>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2F43-8A24-4EB7-86CB-C884BF9E5DCB}"/>
              </a:ext>
            </a:extLst>
          </p:cNvPr>
          <p:cNvSpPr>
            <a:spLocks noGrp="1"/>
          </p:cNvSpPr>
          <p:nvPr>
            <p:ph type="title"/>
          </p:nvPr>
        </p:nvSpPr>
        <p:spPr/>
        <p:txBody>
          <a:bodyPr/>
          <a:lstStyle/>
          <a:p>
            <a:r>
              <a:rPr lang="en-IN"/>
              <a:t>Category, Description, Problem</a:t>
            </a:r>
            <a:endParaRPr lang="en-IN" dirty="0"/>
          </a:p>
        </p:txBody>
      </p:sp>
      <p:pic>
        <p:nvPicPr>
          <p:cNvPr id="7" name="Content Placeholder 6" descr="Diagram&#10;&#10;Description automatically generated">
            <a:extLst>
              <a:ext uri="{FF2B5EF4-FFF2-40B4-BE49-F238E27FC236}">
                <a16:creationId xmlns:a16="http://schemas.microsoft.com/office/drawing/2014/main" id="{4C07AD1F-1C8D-4FD5-983E-06D3C64CFE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57422" y="3255570"/>
            <a:ext cx="1680356" cy="1718459"/>
          </a:xfrm>
        </p:spPr>
      </p:pic>
      <p:graphicFrame>
        <p:nvGraphicFramePr>
          <p:cNvPr id="4" name="Table 4">
            <a:extLst>
              <a:ext uri="{FF2B5EF4-FFF2-40B4-BE49-F238E27FC236}">
                <a16:creationId xmlns:a16="http://schemas.microsoft.com/office/drawing/2014/main" id="{FF3E6D4E-236A-4CC0-89AA-5D530B84D6EF}"/>
              </a:ext>
            </a:extLst>
          </p:cNvPr>
          <p:cNvGraphicFramePr>
            <a:graphicFrameLocks noGrp="1"/>
          </p:cNvGraphicFramePr>
          <p:nvPr>
            <p:extLst>
              <p:ext uri="{D42A27DB-BD31-4B8C-83A1-F6EECF244321}">
                <p14:modId xmlns:p14="http://schemas.microsoft.com/office/powerpoint/2010/main" val="1294260115"/>
              </p:ext>
            </p:extLst>
          </p:nvPr>
        </p:nvGraphicFramePr>
        <p:xfrm>
          <a:off x="1178560" y="1825624"/>
          <a:ext cx="8585200" cy="4351337"/>
        </p:xfrm>
        <a:graphic>
          <a:graphicData uri="http://schemas.openxmlformats.org/drawingml/2006/table">
            <a:tbl>
              <a:tblPr firstCol="1">
                <a:tableStyleId>{5C22544A-7EE6-4342-B048-85BDC9FD1C3A}</a:tableStyleId>
              </a:tblPr>
              <a:tblGrid>
                <a:gridCol w="2870677">
                  <a:extLst>
                    <a:ext uri="{9D8B030D-6E8A-4147-A177-3AD203B41FA5}">
                      <a16:colId xmlns:a16="http://schemas.microsoft.com/office/drawing/2014/main" val="995178200"/>
                    </a:ext>
                  </a:extLst>
                </a:gridCol>
                <a:gridCol w="5714523">
                  <a:extLst>
                    <a:ext uri="{9D8B030D-6E8A-4147-A177-3AD203B41FA5}">
                      <a16:colId xmlns:a16="http://schemas.microsoft.com/office/drawing/2014/main" val="1674297400"/>
                    </a:ext>
                  </a:extLst>
                </a:gridCol>
              </a:tblGrid>
              <a:tr h="563510">
                <a:tc>
                  <a:txBody>
                    <a:bodyPr/>
                    <a:lstStyle/>
                    <a:p>
                      <a:r>
                        <a:rPr lang="en-IN" dirty="0"/>
                        <a:t>Category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Availability and Resiliency</a:t>
                      </a:r>
                    </a:p>
                  </a:txBody>
                  <a:tcPr/>
                </a:tc>
                <a:extLst>
                  <a:ext uri="{0D108BD9-81ED-4DB2-BD59-A6C34878D82A}">
                    <a16:rowId xmlns:a16="http://schemas.microsoft.com/office/drawing/2014/main" val="2338777345"/>
                  </a:ext>
                </a:extLst>
              </a:tr>
              <a:tr h="1306147">
                <a:tc>
                  <a:txBody>
                    <a:bodyPr/>
                    <a:lstStyle/>
                    <a:p>
                      <a:r>
                        <a:rPr lang="en-IN" dirty="0"/>
                        <a:t>Description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Handle faults that might take a variable amount of time to fix when connecting to a remote service or resource.</a:t>
                      </a:r>
                    </a:p>
                  </a:txBody>
                  <a:tcPr/>
                </a:tc>
                <a:extLst>
                  <a:ext uri="{0D108BD9-81ED-4DB2-BD59-A6C34878D82A}">
                    <a16:rowId xmlns:a16="http://schemas.microsoft.com/office/drawing/2014/main" val="896474811"/>
                  </a:ext>
                </a:extLst>
              </a:tr>
              <a:tr h="2481680">
                <a:tc>
                  <a:txBody>
                    <a:bodyPr/>
                    <a:lstStyle/>
                    <a:p>
                      <a:r>
                        <a:rPr lang="en-IN" dirty="0"/>
                        <a:t>Problem</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In distributed  environment transient faults, such as slow network connections, timeouts etc can cause calls to remote resources and services to fail. This can be fixed using Retry pattern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Situations where faults are due to unanticipated events and that might take much longer to fix, ranging in severity from a partial loss of connectivity to the  complete failure of a service retrying may be pointless</a:t>
                      </a:r>
                    </a:p>
                  </a:txBody>
                  <a:tcPr/>
                </a:tc>
                <a:extLst>
                  <a:ext uri="{0D108BD9-81ED-4DB2-BD59-A6C34878D82A}">
                    <a16:rowId xmlns:a16="http://schemas.microsoft.com/office/drawing/2014/main" val="234964939"/>
                  </a:ext>
                </a:extLst>
              </a:tr>
            </a:tbl>
          </a:graphicData>
        </a:graphic>
      </p:graphicFrame>
      <p:sp>
        <p:nvSpPr>
          <p:cNvPr id="6" name="TextBox 5">
            <a:extLst>
              <a:ext uri="{FF2B5EF4-FFF2-40B4-BE49-F238E27FC236}">
                <a16:creationId xmlns:a16="http://schemas.microsoft.com/office/drawing/2014/main" id="{1DFEACB5-5B0F-465C-9F29-029537716ACB}"/>
              </a:ext>
            </a:extLst>
          </p:cNvPr>
          <p:cNvSpPr txBox="1"/>
          <p:nvPr/>
        </p:nvSpPr>
        <p:spPr>
          <a:xfrm>
            <a:off x="9457151" y="58048"/>
            <a:ext cx="2722323" cy="400110"/>
          </a:xfrm>
          <a:prstGeom prst="rect">
            <a:avLst/>
          </a:prstGeom>
          <a:noFill/>
        </p:spPr>
        <p:txBody>
          <a:bodyPr wrap="square">
            <a:spAutoFit/>
          </a:bodyPr>
          <a:lstStyle/>
          <a:p>
            <a:pPr algn="r"/>
            <a:r>
              <a:rPr lang="en-IN" sz="2000" b="1" i="1" dirty="0"/>
              <a:t>Circuit breaker</a:t>
            </a:r>
          </a:p>
        </p:txBody>
      </p:sp>
    </p:spTree>
    <p:extLst>
      <p:ext uri="{BB962C8B-B14F-4D97-AF65-F5344CB8AC3E}">
        <p14:creationId xmlns:p14="http://schemas.microsoft.com/office/powerpoint/2010/main" val="4053638882"/>
      </p:ext>
    </p:extLst>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25DF-CFDE-438C-A86D-3BC0D18316A1}"/>
              </a:ext>
            </a:extLst>
          </p:cNvPr>
          <p:cNvSpPr>
            <a:spLocks noGrp="1"/>
          </p:cNvSpPr>
          <p:nvPr>
            <p:ph type="title"/>
          </p:nvPr>
        </p:nvSpPr>
        <p:spPr/>
        <p:txBody>
          <a:bodyPr anchor="ctr">
            <a:normAutofit/>
          </a:bodyPr>
          <a:lstStyle/>
          <a:p>
            <a:r>
              <a:rPr lang="en-IN" dirty="0">
                <a:solidFill>
                  <a:srgbClr val="FFFFFF"/>
                </a:solidFill>
              </a:rPr>
              <a:t>Solution</a:t>
            </a:r>
          </a:p>
        </p:txBody>
      </p:sp>
      <p:sp>
        <p:nvSpPr>
          <p:cNvPr id="3" name="Content Placeholder 2">
            <a:extLst>
              <a:ext uri="{FF2B5EF4-FFF2-40B4-BE49-F238E27FC236}">
                <a16:creationId xmlns:a16="http://schemas.microsoft.com/office/drawing/2014/main" id="{75107AE3-D47C-46EB-995A-619C0BDF7A0D}"/>
              </a:ext>
            </a:extLst>
          </p:cNvPr>
          <p:cNvSpPr>
            <a:spLocks noGrp="1"/>
          </p:cNvSpPr>
          <p:nvPr>
            <p:ph idx="4294967295"/>
          </p:nvPr>
        </p:nvSpPr>
        <p:spPr>
          <a:xfrm>
            <a:off x="4086496" y="640529"/>
            <a:ext cx="6848475" cy="2484437"/>
          </a:xfrm>
        </p:spPr>
        <p:txBody>
          <a:bodyPr anchor="ctr">
            <a:normAutofit fontScale="92500" lnSpcReduction="20000"/>
          </a:bodyPr>
          <a:lstStyle/>
          <a:p>
            <a:r>
              <a:rPr lang="en-IN" sz="2000" dirty="0">
                <a:solidFill>
                  <a:schemeClr val="tx1"/>
                </a:solidFill>
              </a:rPr>
              <a:t>Circuit Breaker pattern can prevent an application from repeatedly trying to execute an operation that’s likely to fail </a:t>
            </a:r>
          </a:p>
          <a:p>
            <a:r>
              <a:rPr lang="en-IN" sz="2000" dirty="0">
                <a:solidFill>
                  <a:schemeClr val="tx1"/>
                </a:solidFill>
              </a:rPr>
              <a:t>Circuit Breaker pattern also enables an application to detect whether the fault has been resolved. If the problem appears to have been fixed, the application can try to invoke the operation.</a:t>
            </a:r>
          </a:p>
          <a:p>
            <a:r>
              <a:rPr lang="en-IN" sz="2000" dirty="0">
                <a:solidFill>
                  <a:schemeClr val="tx1"/>
                </a:solidFill>
              </a:rPr>
              <a:t>A circuit breaker acts as a proxy for operations that might fail, implemented as a state machine with the following states that mimic the functionality of an electrical circuit breaker – Closed, Open, Half-Open</a:t>
            </a:r>
          </a:p>
          <a:p>
            <a:endParaRPr lang="en-IN" sz="2000" dirty="0">
              <a:solidFill>
                <a:schemeClr val="tx1"/>
              </a:solidFill>
            </a:endParaRPr>
          </a:p>
        </p:txBody>
      </p:sp>
      <p:sp>
        <p:nvSpPr>
          <p:cNvPr id="7" name="TextBox 6">
            <a:extLst>
              <a:ext uri="{FF2B5EF4-FFF2-40B4-BE49-F238E27FC236}">
                <a16:creationId xmlns:a16="http://schemas.microsoft.com/office/drawing/2014/main" id="{0D651D55-0CAA-41DC-98A0-BBD3CA0EC1D0}"/>
              </a:ext>
            </a:extLst>
          </p:cNvPr>
          <p:cNvSpPr txBox="1"/>
          <p:nvPr/>
        </p:nvSpPr>
        <p:spPr>
          <a:xfrm>
            <a:off x="9457151" y="58048"/>
            <a:ext cx="2722323" cy="400110"/>
          </a:xfrm>
          <a:prstGeom prst="rect">
            <a:avLst/>
          </a:prstGeom>
          <a:noFill/>
        </p:spPr>
        <p:txBody>
          <a:bodyPr wrap="square">
            <a:spAutoFit/>
          </a:bodyPr>
          <a:lstStyle/>
          <a:p>
            <a:pPr algn="r">
              <a:spcAft>
                <a:spcPts val="600"/>
              </a:spcAft>
            </a:pPr>
            <a:r>
              <a:rPr lang="en-IN" sz="2000" b="1" i="1" dirty="0"/>
              <a:t>Circuit breaker</a:t>
            </a:r>
          </a:p>
        </p:txBody>
      </p:sp>
      <p:pic>
        <p:nvPicPr>
          <p:cNvPr id="6" name="Picture 5" descr="Diagram&#10;&#10;Description automatically generated">
            <a:extLst>
              <a:ext uri="{FF2B5EF4-FFF2-40B4-BE49-F238E27FC236}">
                <a16:creationId xmlns:a16="http://schemas.microsoft.com/office/drawing/2014/main" id="{1EED7C2B-F044-4FC6-A8EA-9E029DE00B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766" y="3124966"/>
            <a:ext cx="4069936" cy="3369732"/>
          </a:xfrm>
          <a:prstGeom prst="rect">
            <a:avLst/>
          </a:prstGeom>
        </p:spPr>
      </p:pic>
    </p:spTree>
    <p:extLst>
      <p:ext uri="{BB962C8B-B14F-4D97-AF65-F5344CB8AC3E}">
        <p14:creationId xmlns:p14="http://schemas.microsoft.com/office/powerpoint/2010/main" val="2445452107"/>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1600-9371-43A7-AD2D-151E25B6DB50}"/>
              </a:ext>
            </a:extLst>
          </p:cNvPr>
          <p:cNvSpPr>
            <a:spLocks noGrp="1"/>
          </p:cNvSpPr>
          <p:nvPr>
            <p:ph type="title"/>
          </p:nvPr>
        </p:nvSpPr>
        <p:spPr/>
        <p:txBody>
          <a:bodyPr vert="horz" lIns="91440" tIns="45720" rIns="91440" bIns="45720" rtlCol="0" anchor="t">
            <a:normAutofit/>
          </a:bodyPr>
          <a:lstStyle/>
          <a:p>
            <a:pPr algn="ctr"/>
            <a:r>
              <a:rPr lang="en-US" sz="4800" kern="1200">
                <a:solidFill>
                  <a:schemeClr val="bg1"/>
                </a:solidFill>
                <a:latin typeface="+mj-lt"/>
                <a:ea typeface="+mj-ea"/>
                <a:cs typeface="+mj-cs"/>
              </a:rPr>
              <a:t>Usage Scenarios</a:t>
            </a:r>
          </a:p>
        </p:txBody>
      </p:sp>
      <p:graphicFrame>
        <p:nvGraphicFramePr>
          <p:cNvPr id="5" name="Content Placeholder 2">
            <a:extLst>
              <a:ext uri="{FF2B5EF4-FFF2-40B4-BE49-F238E27FC236}">
                <a16:creationId xmlns:a16="http://schemas.microsoft.com/office/drawing/2014/main" id="{DF50BDAA-DFBB-46F9-9A08-CC5DA5D5BE43}"/>
              </a:ext>
            </a:extLst>
          </p:cNvPr>
          <p:cNvGraphicFramePr>
            <a:graphicFrameLocks noGrp="1"/>
          </p:cNvGraphicFramePr>
          <p:nvPr>
            <p:ph idx="4294967295"/>
            <p:extLst>
              <p:ext uri="{D42A27DB-BD31-4B8C-83A1-F6EECF244321}">
                <p14:modId xmlns:p14="http://schemas.microsoft.com/office/powerpoint/2010/main" val="3693087731"/>
              </p:ext>
            </p:extLst>
          </p:nvPr>
        </p:nvGraphicFramePr>
        <p:xfrm>
          <a:off x="4037677" y="661987"/>
          <a:ext cx="7289800" cy="5534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7D4C600F-AD77-4A6C-AD4A-65A3B6AE3A60}"/>
              </a:ext>
            </a:extLst>
          </p:cNvPr>
          <p:cNvSpPr txBox="1"/>
          <p:nvPr/>
        </p:nvSpPr>
        <p:spPr>
          <a:xfrm>
            <a:off x="9457151" y="58048"/>
            <a:ext cx="2722323" cy="400110"/>
          </a:xfrm>
          <a:prstGeom prst="rect">
            <a:avLst/>
          </a:prstGeom>
          <a:noFill/>
        </p:spPr>
        <p:txBody>
          <a:bodyPr wrap="square">
            <a:spAutoFit/>
          </a:bodyPr>
          <a:lstStyle/>
          <a:p>
            <a:pPr algn="r">
              <a:spcAft>
                <a:spcPts val="600"/>
              </a:spcAft>
            </a:pPr>
            <a:r>
              <a:rPr lang="en-IN" sz="2000" b="1" i="1" dirty="0"/>
              <a:t>Circuit breaker</a:t>
            </a:r>
          </a:p>
        </p:txBody>
      </p:sp>
    </p:spTree>
    <p:extLst>
      <p:ext uri="{BB962C8B-B14F-4D97-AF65-F5344CB8AC3E}">
        <p14:creationId xmlns:p14="http://schemas.microsoft.com/office/powerpoint/2010/main" val="645567894"/>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B4E5-5FCB-4452-B095-47E07394C4AA}"/>
              </a:ext>
            </a:extLst>
          </p:cNvPr>
          <p:cNvSpPr>
            <a:spLocks noGrp="1"/>
          </p:cNvSpPr>
          <p:nvPr>
            <p:ph type="title"/>
          </p:nvPr>
        </p:nvSpPr>
        <p:spPr/>
        <p:txBody>
          <a:bodyPr/>
          <a:lstStyle/>
          <a:p>
            <a:r>
              <a:rPr lang="en-IN" dirty="0"/>
              <a:t>CQRS</a:t>
            </a:r>
          </a:p>
        </p:txBody>
      </p:sp>
      <p:sp>
        <p:nvSpPr>
          <p:cNvPr id="3" name="Text Placeholder 2">
            <a:extLst>
              <a:ext uri="{FF2B5EF4-FFF2-40B4-BE49-F238E27FC236}">
                <a16:creationId xmlns:a16="http://schemas.microsoft.com/office/drawing/2014/main" id="{D8A49959-44DF-4B5B-BC44-18E2AE000B4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336015703"/>
      </p:ext>
    </p:extLst>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2F43-8A24-4EB7-86CB-C884BF9E5DCB}"/>
              </a:ext>
            </a:extLst>
          </p:cNvPr>
          <p:cNvSpPr>
            <a:spLocks noGrp="1"/>
          </p:cNvSpPr>
          <p:nvPr>
            <p:ph type="title"/>
          </p:nvPr>
        </p:nvSpPr>
        <p:spPr/>
        <p:txBody>
          <a:bodyPr/>
          <a:lstStyle/>
          <a:p>
            <a:r>
              <a:rPr lang="en-IN"/>
              <a:t>Category, Description, Problem</a:t>
            </a:r>
            <a:endParaRPr lang="en-IN" dirty="0"/>
          </a:p>
        </p:txBody>
      </p:sp>
      <p:pic>
        <p:nvPicPr>
          <p:cNvPr id="7" name="Content Placeholder 6" descr="Diagram&#10;&#10;Description automatically generated">
            <a:extLst>
              <a:ext uri="{FF2B5EF4-FFF2-40B4-BE49-F238E27FC236}">
                <a16:creationId xmlns:a16="http://schemas.microsoft.com/office/drawing/2014/main" id="{4C07AD1F-1C8D-4FD5-983E-06D3C64CFE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57422" y="3255570"/>
            <a:ext cx="1680356" cy="1718459"/>
          </a:xfrm>
        </p:spPr>
      </p:pic>
      <p:graphicFrame>
        <p:nvGraphicFramePr>
          <p:cNvPr id="4" name="Table 4">
            <a:extLst>
              <a:ext uri="{FF2B5EF4-FFF2-40B4-BE49-F238E27FC236}">
                <a16:creationId xmlns:a16="http://schemas.microsoft.com/office/drawing/2014/main" id="{FF3E6D4E-236A-4CC0-89AA-5D530B84D6EF}"/>
              </a:ext>
            </a:extLst>
          </p:cNvPr>
          <p:cNvGraphicFramePr>
            <a:graphicFrameLocks noGrp="1"/>
          </p:cNvGraphicFramePr>
          <p:nvPr>
            <p:extLst>
              <p:ext uri="{D42A27DB-BD31-4B8C-83A1-F6EECF244321}">
                <p14:modId xmlns:p14="http://schemas.microsoft.com/office/powerpoint/2010/main" val="2527899759"/>
              </p:ext>
            </p:extLst>
          </p:nvPr>
        </p:nvGraphicFramePr>
        <p:xfrm>
          <a:off x="1178560" y="1537526"/>
          <a:ext cx="8585200" cy="5252937"/>
        </p:xfrm>
        <a:graphic>
          <a:graphicData uri="http://schemas.openxmlformats.org/drawingml/2006/table">
            <a:tbl>
              <a:tblPr firstCol="1">
                <a:tableStyleId>{5C22544A-7EE6-4342-B048-85BDC9FD1C3A}</a:tableStyleId>
              </a:tblPr>
              <a:tblGrid>
                <a:gridCol w="2870677">
                  <a:extLst>
                    <a:ext uri="{9D8B030D-6E8A-4147-A177-3AD203B41FA5}">
                      <a16:colId xmlns:a16="http://schemas.microsoft.com/office/drawing/2014/main" val="995178200"/>
                    </a:ext>
                  </a:extLst>
                </a:gridCol>
                <a:gridCol w="5714523">
                  <a:extLst>
                    <a:ext uri="{9D8B030D-6E8A-4147-A177-3AD203B41FA5}">
                      <a16:colId xmlns:a16="http://schemas.microsoft.com/office/drawing/2014/main" val="1674297400"/>
                    </a:ext>
                  </a:extLst>
                </a:gridCol>
              </a:tblGrid>
              <a:tr h="563510">
                <a:tc>
                  <a:txBody>
                    <a:bodyPr/>
                    <a:lstStyle/>
                    <a:p>
                      <a:r>
                        <a:rPr lang="en-IN" dirty="0"/>
                        <a:t>Category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Data Management, Performance and Scalability</a:t>
                      </a:r>
                    </a:p>
                  </a:txBody>
                  <a:tcPr/>
                </a:tc>
                <a:extLst>
                  <a:ext uri="{0D108BD9-81ED-4DB2-BD59-A6C34878D82A}">
                    <a16:rowId xmlns:a16="http://schemas.microsoft.com/office/drawing/2014/main" val="2338777345"/>
                  </a:ext>
                </a:extLst>
              </a:tr>
              <a:tr h="1306147">
                <a:tc>
                  <a:txBody>
                    <a:bodyPr/>
                    <a:lstStyle/>
                    <a:p>
                      <a:r>
                        <a:rPr lang="en-IN" dirty="0"/>
                        <a:t>Description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Segregate operations that read data from operations that update data by using separate interfaces</a:t>
                      </a:r>
                    </a:p>
                  </a:txBody>
                  <a:tcPr/>
                </a:tc>
                <a:extLst>
                  <a:ext uri="{0D108BD9-81ED-4DB2-BD59-A6C34878D82A}">
                    <a16:rowId xmlns:a16="http://schemas.microsoft.com/office/drawing/2014/main" val="896474811"/>
                  </a:ext>
                </a:extLst>
              </a:tr>
              <a:tr h="2481680">
                <a:tc>
                  <a:txBody>
                    <a:bodyPr/>
                    <a:lstStyle/>
                    <a:p>
                      <a:r>
                        <a:rPr lang="en-IN" dirty="0"/>
                        <a:t>Problem</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Traditional data management CRUD operations are applied to the same data model may present following problems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Mismatch between the read and write representations of the data, like additional columns that must be updated correctly even though they aren’t required as part of an operation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Locks on data pose an issue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Managing security is more complex as both read and write operations are allowed on the same entity</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p>
                  </a:txBody>
                  <a:tcPr/>
                </a:tc>
                <a:extLst>
                  <a:ext uri="{0D108BD9-81ED-4DB2-BD59-A6C34878D82A}">
                    <a16:rowId xmlns:a16="http://schemas.microsoft.com/office/drawing/2014/main" val="234964939"/>
                  </a:ext>
                </a:extLst>
              </a:tr>
            </a:tbl>
          </a:graphicData>
        </a:graphic>
      </p:graphicFrame>
      <p:sp>
        <p:nvSpPr>
          <p:cNvPr id="6" name="TextBox 5">
            <a:extLst>
              <a:ext uri="{FF2B5EF4-FFF2-40B4-BE49-F238E27FC236}">
                <a16:creationId xmlns:a16="http://schemas.microsoft.com/office/drawing/2014/main" id="{1DFEACB5-5B0F-465C-9F29-029537716ACB}"/>
              </a:ext>
            </a:extLst>
          </p:cNvPr>
          <p:cNvSpPr txBox="1"/>
          <p:nvPr/>
        </p:nvSpPr>
        <p:spPr>
          <a:xfrm>
            <a:off x="9457151" y="58048"/>
            <a:ext cx="2722323" cy="400110"/>
          </a:xfrm>
          <a:prstGeom prst="rect">
            <a:avLst/>
          </a:prstGeom>
          <a:noFill/>
        </p:spPr>
        <p:txBody>
          <a:bodyPr wrap="square">
            <a:spAutoFit/>
          </a:bodyPr>
          <a:lstStyle/>
          <a:p>
            <a:pPr algn="r"/>
            <a:r>
              <a:rPr lang="en-IN" sz="2000" b="1" i="1" dirty="0"/>
              <a:t>CQRS</a:t>
            </a:r>
          </a:p>
        </p:txBody>
      </p:sp>
    </p:spTree>
    <p:extLst>
      <p:ext uri="{BB962C8B-B14F-4D97-AF65-F5344CB8AC3E}">
        <p14:creationId xmlns:p14="http://schemas.microsoft.com/office/powerpoint/2010/main" val="257384488"/>
      </p:ext>
    </p:extLst>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25DF-CFDE-438C-A86D-3BC0D18316A1}"/>
              </a:ext>
            </a:extLst>
          </p:cNvPr>
          <p:cNvSpPr>
            <a:spLocks noGrp="1"/>
          </p:cNvSpPr>
          <p:nvPr>
            <p:ph type="title"/>
          </p:nvPr>
        </p:nvSpPr>
        <p:spPr/>
        <p:txBody>
          <a:bodyPr anchor="ctr">
            <a:normAutofit/>
          </a:bodyPr>
          <a:lstStyle/>
          <a:p>
            <a:r>
              <a:rPr lang="en-IN" dirty="0">
                <a:solidFill>
                  <a:srgbClr val="FFFFFF"/>
                </a:solidFill>
              </a:rPr>
              <a:t>Solution</a:t>
            </a:r>
          </a:p>
        </p:txBody>
      </p:sp>
      <p:sp>
        <p:nvSpPr>
          <p:cNvPr id="3" name="Content Placeholder 2">
            <a:extLst>
              <a:ext uri="{FF2B5EF4-FFF2-40B4-BE49-F238E27FC236}">
                <a16:creationId xmlns:a16="http://schemas.microsoft.com/office/drawing/2014/main" id="{75107AE3-D47C-46EB-995A-619C0BDF7A0D}"/>
              </a:ext>
            </a:extLst>
          </p:cNvPr>
          <p:cNvSpPr>
            <a:spLocks noGrp="1"/>
          </p:cNvSpPr>
          <p:nvPr>
            <p:ph idx="4294967295"/>
          </p:nvPr>
        </p:nvSpPr>
        <p:spPr>
          <a:xfrm>
            <a:off x="3969837" y="350298"/>
            <a:ext cx="6848475" cy="2484437"/>
          </a:xfrm>
        </p:spPr>
        <p:txBody>
          <a:bodyPr anchor="ctr">
            <a:normAutofit lnSpcReduction="10000"/>
          </a:bodyPr>
          <a:lstStyle/>
          <a:p>
            <a:r>
              <a:rPr lang="en-IN" sz="2000" dirty="0">
                <a:solidFill>
                  <a:schemeClr val="tx1"/>
                </a:solidFill>
              </a:rPr>
              <a:t>Command and Query Responsibility Segregation (CQRS) is a pattern that segregates the operations that read data (queries) from the operations that update data (commands) by using separate data models</a:t>
            </a:r>
          </a:p>
          <a:p>
            <a:r>
              <a:rPr lang="en-IN" sz="2000" dirty="0">
                <a:solidFill>
                  <a:schemeClr val="tx1"/>
                </a:solidFill>
              </a:rPr>
              <a:t>The query model for reading data and the update model for writing data can access the same physical store or they can be access separate different physical stores for read and write to maximise performance, scalability and security,</a:t>
            </a:r>
          </a:p>
          <a:p>
            <a:endParaRPr lang="en-IN" sz="2000" dirty="0">
              <a:solidFill>
                <a:schemeClr val="tx1"/>
              </a:solidFill>
            </a:endParaRPr>
          </a:p>
        </p:txBody>
      </p:sp>
      <p:sp>
        <p:nvSpPr>
          <p:cNvPr id="7" name="TextBox 6">
            <a:extLst>
              <a:ext uri="{FF2B5EF4-FFF2-40B4-BE49-F238E27FC236}">
                <a16:creationId xmlns:a16="http://schemas.microsoft.com/office/drawing/2014/main" id="{0D651D55-0CAA-41DC-98A0-BBD3CA0EC1D0}"/>
              </a:ext>
            </a:extLst>
          </p:cNvPr>
          <p:cNvSpPr txBox="1"/>
          <p:nvPr/>
        </p:nvSpPr>
        <p:spPr>
          <a:xfrm>
            <a:off x="9457151" y="58048"/>
            <a:ext cx="2722323" cy="400110"/>
          </a:xfrm>
          <a:prstGeom prst="rect">
            <a:avLst/>
          </a:prstGeom>
          <a:noFill/>
        </p:spPr>
        <p:txBody>
          <a:bodyPr wrap="square">
            <a:spAutoFit/>
          </a:bodyPr>
          <a:lstStyle/>
          <a:p>
            <a:pPr algn="r">
              <a:spcAft>
                <a:spcPts val="600"/>
              </a:spcAft>
            </a:pPr>
            <a:r>
              <a:rPr lang="en-IN" sz="2000" b="1" i="1" dirty="0"/>
              <a:t>CQRS</a:t>
            </a:r>
          </a:p>
        </p:txBody>
      </p:sp>
      <p:pic>
        <p:nvPicPr>
          <p:cNvPr id="5" name="Picture 4" descr="Diagram&#10;&#10;Description automatically generated">
            <a:extLst>
              <a:ext uri="{FF2B5EF4-FFF2-40B4-BE49-F238E27FC236}">
                <a16:creationId xmlns:a16="http://schemas.microsoft.com/office/drawing/2014/main" id="{B7615D0D-757B-4E89-9541-B982747C6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3403" y="3150037"/>
            <a:ext cx="3678346" cy="1972041"/>
          </a:xfrm>
          <a:prstGeom prst="rect">
            <a:avLst/>
          </a:prstGeom>
        </p:spPr>
      </p:pic>
      <p:sp>
        <p:nvSpPr>
          <p:cNvPr id="8" name="TextBox 7">
            <a:extLst>
              <a:ext uri="{FF2B5EF4-FFF2-40B4-BE49-F238E27FC236}">
                <a16:creationId xmlns:a16="http://schemas.microsoft.com/office/drawing/2014/main" id="{7347209A-1483-407C-AF28-A192F318D0C6}"/>
              </a:ext>
            </a:extLst>
          </p:cNvPr>
          <p:cNvSpPr txBox="1"/>
          <p:nvPr/>
        </p:nvSpPr>
        <p:spPr>
          <a:xfrm>
            <a:off x="4713403" y="5147149"/>
            <a:ext cx="1290290" cy="369332"/>
          </a:xfrm>
          <a:prstGeom prst="rect">
            <a:avLst/>
          </a:prstGeom>
          <a:noFill/>
        </p:spPr>
        <p:txBody>
          <a:bodyPr wrap="none" rtlCol="0">
            <a:spAutoFit/>
          </a:bodyPr>
          <a:lstStyle/>
          <a:p>
            <a:r>
              <a:rPr lang="en-IN" dirty="0"/>
              <a:t>Single Store</a:t>
            </a:r>
          </a:p>
        </p:txBody>
      </p:sp>
      <p:pic>
        <p:nvPicPr>
          <p:cNvPr id="10" name="Picture 9" descr="Text&#10;&#10;Description automatically generated with medium confidence">
            <a:extLst>
              <a:ext uri="{FF2B5EF4-FFF2-40B4-BE49-F238E27FC236}">
                <a16:creationId xmlns:a16="http://schemas.microsoft.com/office/drawing/2014/main" id="{8C1D601F-70E5-43A7-990E-F7CC260AD4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4099" y="5003870"/>
            <a:ext cx="3848662" cy="1356546"/>
          </a:xfrm>
          <a:prstGeom prst="rect">
            <a:avLst/>
          </a:prstGeom>
        </p:spPr>
      </p:pic>
      <p:sp>
        <p:nvSpPr>
          <p:cNvPr id="11" name="TextBox 10">
            <a:extLst>
              <a:ext uri="{FF2B5EF4-FFF2-40B4-BE49-F238E27FC236}">
                <a16:creationId xmlns:a16="http://schemas.microsoft.com/office/drawing/2014/main" id="{9EC9958D-ACEF-4D05-9A51-86F209B29419}"/>
              </a:ext>
            </a:extLst>
          </p:cNvPr>
          <p:cNvSpPr txBox="1"/>
          <p:nvPr/>
        </p:nvSpPr>
        <p:spPr>
          <a:xfrm>
            <a:off x="7964099" y="6486987"/>
            <a:ext cx="1595501" cy="369332"/>
          </a:xfrm>
          <a:prstGeom prst="rect">
            <a:avLst/>
          </a:prstGeom>
          <a:noFill/>
        </p:spPr>
        <p:txBody>
          <a:bodyPr wrap="none" rtlCol="0">
            <a:spAutoFit/>
          </a:bodyPr>
          <a:lstStyle/>
          <a:p>
            <a:r>
              <a:rPr lang="en-IN" dirty="0"/>
              <a:t>Multiple stores</a:t>
            </a:r>
          </a:p>
        </p:txBody>
      </p:sp>
    </p:spTree>
    <p:extLst>
      <p:ext uri="{BB962C8B-B14F-4D97-AF65-F5344CB8AC3E}">
        <p14:creationId xmlns:p14="http://schemas.microsoft.com/office/powerpoint/2010/main" val="2115802387"/>
      </p:ext>
    </p:extLst>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1600-9371-43A7-AD2D-151E25B6DB50}"/>
              </a:ext>
            </a:extLst>
          </p:cNvPr>
          <p:cNvSpPr>
            <a:spLocks noGrp="1"/>
          </p:cNvSpPr>
          <p:nvPr>
            <p:ph type="title"/>
          </p:nvPr>
        </p:nvSpPr>
        <p:spPr/>
        <p:txBody>
          <a:bodyPr vert="horz" lIns="91440" tIns="45720" rIns="91440" bIns="45720" rtlCol="0" anchor="t">
            <a:normAutofit/>
          </a:bodyPr>
          <a:lstStyle/>
          <a:p>
            <a:pPr algn="ctr"/>
            <a:r>
              <a:rPr lang="en-US" sz="4800" kern="1200">
                <a:solidFill>
                  <a:schemeClr val="bg1"/>
                </a:solidFill>
                <a:latin typeface="+mj-lt"/>
                <a:ea typeface="+mj-ea"/>
                <a:cs typeface="+mj-cs"/>
              </a:rPr>
              <a:t>Usage Scenarios</a:t>
            </a:r>
          </a:p>
        </p:txBody>
      </p:sp>
      <p:graphicFrame>
        <p:nvGraphicFramePr>
          <p:cNvPr id="5" name="Content Placeholder 2">
            <a:extLst>
              <a:ext uri="{FF2B5EF4-FFF2-40B4-BE49-F238E27FC236}">
                <a16:creationId xmlns:a16="http://schemas.microsoft.com/office/drawing/2014/main" id="{DF50BDAA-DFBB-46F9-9A08-CC5DA5D5BE43}"/>
              </a:ext>
            </a:extLst>
          </p:cNvPr>
          <p:cNvGraphicFramePr>
            <a:graphicFrameLocks noGrp="1"/>
          </p:cNvGraphicFramePr>
          <p:nvPr>
            <p:ph idx="4294967295"/>
            <p:extLst>
              <p:ext uri="{D42A27DB-BD31-4B8C-83A1-F6EECF244321}">
                <p14:modId xmlns:p14="http://schemas.microsoft.com/office/powerpoint/2010/main" val="2364566224"/>
              </p:ext>
            </p:extLst>
          </p:nvPr>
        </p:nvGraphicFramePr>
        <p:xfrm>
          <a:off x="4070928" y="661987"/>
          <a:ext cx="7289800" cy="5534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7D4C600F-AD77-4A6C-AD4A-65A3B6AE3A60}"/>
              </a:ext>
            </a:extLst>
          </p:cNvPr>
          <p:cNvSpPr txBox="1"/>
          <p:nvPr/>
        </p:nvSpPr>
        <p:spPr>
          <a:xfrm>
            <a:off x="9457151" y="58048"/>
            <a:ext cx="2722323" cy="400110"/>
          </a:xfrm>
          <a:prstGeom prst="rect">
            <a:avLst/>
          </a:prstGeom>
          <a:noFill/>
        </p:spPr>
        <p:txBody>
          <a:bodyPr wrap="square">
            <a:spAutoFit/>
          </a:bodyPr>
          <a:lstStyle/>
          <a:p>
            <a:pPr algn="r">
              <a:spcAft>
                <a:spcPts val="600"/>
              </a:spcAft>
            </a:pPr>
            <a:r>
              <a:rPr lang="en-IN" sz="2000" b="1" i="1" dirty="0"/>
              <a:t>CQRS</a:t>
            </a:r>
          </a:p>
        </p:txBody>
      </p:sp>
    </p:spTree>
    <p:extLst>
      <p:ext uri="{BB962C8B-B14F-4D97-AF65-F5344CB8AC3E}">
        <p14:creationId xmlns:p14="http://schemas.microsoft.com/office/powerpoint/2010/main" val="1887477368"/>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5A4E4-B7E5-4EAC-96E2-54D1E156D478}"/>
              </a:ext>
            </a:extLst>
          </p:cNvPr>
          <p:cNvSpPr>
            <a:spLocks noGrp="1"/>
          </p:cNvSpPr>
          <p:nvPr>
            <p:ph type="title"/>
          </p:nvPr>
        </p:nvSpPr>
        <p:spPr/>
        <p:txBody>
          <a:bodyPr/>
          <a:lstStyle/>
          <a:p>
            <a:r>
              <a:rPr lang="en-IN" dirty="0"/>
              <a:t>Challenges in Cloud Development </a:t>
            </a:r>
          </a:p>
        </p:txBody>
      </p:sp>
      <p:sp>
        <p:nvSpPr>
          <p:cNvPr id="3" name="Content Placeholder 2">
            <a:extLst>
              <a:ext uri="{FF2B5EF4-FFF2-40B4-BE49-F238E27FC236}">
                <a16:creationId xmlns:a16="http://schemas.microsoft.com/office/drawing/2014/main" id="{A7AEA25D-E5C0-4E84-83D1-5EFD2933E137}"/>
              </a:ext>
            </a:extLst>
          </p:cNvPr>
          <p:cNvSpPr>
            <a:spLocks noGrp="1"/>
          </p:cNvSpPr>
          <p:nvPr>
            <p:ph idx="1"/>
          </p:nvPr>
        </p:nvSpPr>
        <p:spPr/>
        <p:txBody>
          <a:bodyPr/>
          <a:lstStyle/>
          <a:p>
            <a:r>
              <a:rPr lang="en-IN" dirty="0"/>
              <a:t>Availability and Resiliency</a:t>
            </a:r>
          </a:p>
          <a:p>
            <a:r>
              <a:rPr lang="en-IN" dirty="0"/>
              <a:t>Scalability and Performance</a:t>
            </a:r>
          </a:p>
          <a:p>
            <a:r>
              <a:rPr lang="en-IN" dirty="0"/>
              <a:t>Interoperability</a:t>
            </a:r>
          </a:p>
          <a:p>
            <a:r>
              <a:rPr lang="en-IN" dirty="0"/>
              <a:t>Data Solutions</a:t>
            </a:r>
          </a:p>
          <a:p>
            <a:r>
              <a:rPr lang="en-IN" dirty="0"/>
              <a:t>Security</a:t>
            </a:r>
          </a:p>
          <a:p>
            <a:r>
              <a:rPr lang="en-IN" dirty="0"/>
              <a:t>Management and Monitoring</a:t>
            </a:r>
          </a:p>
        </p:txBody>
      </p:sp>
    </p:spTree>
    <p:extLst>
      <p:ext uri="{BB962C8B-B14F-4D97-AF65-F5344CB8AC3E}">
        <p14:creationId xmlns:p14="http://schemas.microsoft.com/office/powerpoint/2010/main" val="2807060899"/>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B4E5-5FCB-4452-B095-47E07394C4AA}"/>
              </a:ext>
            </a:extLst>
          </p:cNvPr>
          <p:cNvSpPr>
            <a:spLocks noGrp="1"/>
          </p:cNvSpPr>
          <p:nvPr>
            <p:ph type="title"/>
          </p:nvPr>
        </p:nvSpPr>
        <p:spPr/>
        <p:txBody>
          <a:bodyPr/>
          <a:lstStyle/>
          <a:p>
            <a:r>
              <a:rPr lang="en-IN" dirty="0"/>
              <a:t>Compensating Transaction</a:t>
            </a:r>
          </a:p>
        </p:txBody>
      </p:sp>
      <p:sp>
        <p:nvSpPr>
          <p:cNvPr id="3" name="Text Placeholder 2">
            <a:extLst>
              <a:ext uri="{FF2B5EF4-FFF2-40B4-BE49-F238E27FC236}">
                <a16:creationId xmlns:a16="http://schemas.microsoft.com/office/drawing/2014/main" id="{D8A49959-44DF-4B5B-BC44-18E2AE000B4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9478709"/>
      </p:ext>
    </p:extLst>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2F43-8A24-4EB7-86CB-C884BF9E5DCB}"/>
              </a:ext>
            </a:extLst>
          </p:cNvPr>
          <p:cNvSpPr>
            <a:spLocks noGrp="1"/>
          </p:cNvSpPr>
          <p:nvPr>
            <p:ph type="title"/>
          </p:nvPr>
        </p:nvSpPr>
        <p:spPr/>
        <p:txBody>
          <a:bodyPr/>
          <a:lstStyle/>
          <a:p>
            <a:r>
              <a:rPr lang="en-IN"/>
              <a:t>Category, Description, Problem</a:t>
            </a:r>
            <a:endParaRPr lang="en-IN" dirty="0"/>
          </a:p>
        </p:txBody>
      </p:sp>
      <p:pic>
        <p:nvPicPr>
          <p:cNvPr id="7" name="Content Placeholder 6" descr="Diagram&#10;&#10;Description automatically generated">
            <a:extLst>
              <a:ext uri="{FF2B5EF4-FFF2-40B4-BE49-F238E27FC236}">
                <a16:creationId xmlns:a16="http://schemas.microsoft.com/office/drawing/2014/main" id="{4C07AD1F-1C8D-4FD5-983E-06D3C64CFE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57422" y="3255570"/>
            <a:ext cx="1680356" cy="1718459"/>
          </a:xfrm>
        </p:spPr>
      </p:pic>
      <p:graphicFrame>
        <p:nvGraphicFramePr>
          <p:cNvPr id="4" name="Table 4">
            <a:extLst>
              <a:ext uri="{FF2B5EF4-FFF2-40B4-BE49-F238E27FC236}">
                <a16:creationId xmlns:a16="http://schemas.microsoft.com/office/drawing/2014/main" id="{FF3E6D4E-236A-4CC0-89AA-5D530B84D6EF}"/>
              </a:ext>
            </a:extLst>
          </p:cNvPr>
          <p:cNvGraphicFramePr>
            <a:graphicFrameLocks noGrp="1"/>
          </p:cNvGraphicFramePr>
          <p:nvPr>
            <p:extLst>
              <p:ext uri="{D42A27DB-BD31-4B8C-83A1-F6EECF244321}">
                <p14:modId xmlns:p14="http://schemas.microsoft.com/office/powerpoint/2010/main" val="2553192477"/>
              </p:ext>
            </p:extLst>
          </p:nvPr>
        </p:nvGraphicFramePr>
        <p:xfrm>
          <a:off x="1178560" y="1537526"/>
          <a:ext cx="8585200" cy="4351337"/>
        </p:xfrm>
        <a:graphic>
          <a:graphicData uri="http://schemas.openxmlformats.org/drawingml/2006/table">
            <a:tbl>
              <a:tblPr firstCol="1">
                <a:tableStyleId>{5C22544A-7EE6-4342-B048-85BDC9FD1C3A}</a:tableStyleId>
              </a:tblPr>
              <a:tblGrid>
                <a:gridCol w="2870677">
                  <a:extLst>
                    <a:ext uri="{9D8B030D-6E8A-4147-A177-3AD203B41FA5}">
                      <a16:colId xmlns:a16="http://schemas.microsoft.com/office/drawing/2014/main" val="995178200"/>
                    </a:ext>
                  </a:extLst>
                </a:gridCol>
                <a:gridCol w="5714523">
                  <a:extLst>
                    <a:ext uri="{9D8B030D-6E8A-4147-A177-3AD203B41FA5}">
                      <a16:colId xmlns:a16="http://schemas.microsoft.com/office/drawing/2014/main" val="1674297400"/>
                    </a:ext>
                  </a:extLst>
                </a:gridCol>
              </a:tblGrid>
              <a:tr h="563510">
                <a:tc>
                  <a:txBody>
                    <a:bodyPr/>
                    <a:lstStyle/>
                    <a:p>
                      <a:r>
                        <a:rPr lang="en-IN" dirty="0"/>
                        <a:t>Category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Availability and Resiliency</a:t>
                      </a:r>
                    </a:p>
                  </a:txBody>
                  <a:tcPr/>
                </a:tc>
                <a:extLst>
                  <a:ext uri="{0D108BD9-81ED-4DB2-BD59-A6C34878D82A}">
                    <a16:rowId xmlns:a16="http://schemas.microsoft.com/office/drawing/2014/main" val="2338777345"/>
                  </a:ext>
                </a:extLst>
              </a:tr>
              <a:tr h="1306147">
                <a:tc>
                  <a:txBody>
                    <a:bodyPr/>
                    <a:lstStyle/>
                    <a:p>
                      <a:r>
                        <a:rPr lang="en-IN" dirty="0"/>
                        <a:t>Description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Undo the work performed by a series of steps, which together define an eventually consistent operation</a:t>
                      </a:r>
                    </a:p>
                  </a:txBody>
                  <a:tcPr/>
                </a:tc>
                <a:extLst>
                  <a:ext uri="{0D108BD9-81ED-4DB2-BD59-A6C34878D82A}">
                    <a16:rowId xmlns:a16="http://schemas.microsoft.com/office/drawing/2014/main" val="896474811"/>
                  </a:ext>
                </a:extLst>
              </a:tr>
              <a:tr h="2481680">
                <a:tc>
                  <a:txBody>
                    <a:bodyPr/>
                    <a:lstStyle/>
                    <a:p>
                      <a:r>
                        <a:rPr lang="en-IN" dirty="0"/>
                        <a:t>Problem</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In modern applications where data may be spread across multiple data stores in different locations, eventual consistency is used over strong transactional consistency to improve performance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Eventual consistency has a challenge of how to handle a step that has failed. All the previous steps in the operation will have to be undone, and data brough back to consistent state</a:t>
                      </a:r>
                    </a:p>
                  </a:txBody>
                  <a:tcPr/>
                </a:tc>
                <a:extLst>
                  <a:ext uri="{0D108BD9-81ED-4DB2-BD59-A6C34878D82A}">
                    <a16:rowId xmlns:a16="http://schemas.microsoft.com/office/drawing/2014/main" val="234964939"/>
                  </a:ext>
                </a:extLst>
              </a:tr>
            </a:tbl>
          </a:graphicData>
        </a:graphic>
      </p:graphicFrame>
      <p:sp>
        <p:nvSpPr>
          <p:cNvPr id="6" name="TextBox 5">
            <a:extLst>
              <a:ext uri="{FF2B5EF4-FFF2-40B4-BE49-F238E27FC236}">
                <a16:creationId xmlns:a16="http://schemas.microsoft.com/office/drawing/2014/main" id="{1DFEACB5-5B0F-465C-9F29-029537716ACB}"/>
              </a:ext>
            </a:extLst>
          </p:cNvPr>
          <p:cNvSpPr txBox="1"/>
          <p:nvPr/>
        </p:nvSpPr>
        <p:spPr>
          <a:xfrm>
            <a:off x="9131475" y="58048"/>
            <a:ext cx="3048000" cy="400110"/>
          </a:xfrm>
          <a:prstGeom prst="rect">
            <a:avLst/>
          </a:prstGeom>
          <a:noFill/>
        </p:spPr>
        <p:txBody>
          <a:bodyPr wrap="square">
            <a:spAutoFit/>
          </a:bodyPr>
          <a:lstStyle/>
          <a:p>
            <a:pPr algn="r"/>
            <a:r>
              <a:rPr lang="en-IN" sz="2000" b="1" i="1" dirty="0"/>
              <a:t>Compensating Transaction</a:t>
            </a:r>
          </a:p>
        </p:txBody>
      </p:sp>
    </p:spTree>
    <p:extLst>
      <p:ext uri="{BB962C8B-B14F-4D97-AF65-F5344CB8AC3E}">
        <p14:creationId xmlns:p14="http://schemas.microsoft.com/office/powerpoint/2010/main" val="3212626497"/>
      </p:ext>
    </p:extLst>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25DF-CFDE-438C-A86D-3BC0D18316A1}"/>
              </a:ext>
            </a:extLst>
          </p:cNvPr>
          <p:cNvSpPr>
            <a:spLocks noGrp="1"/>
          </p:cNvSpPr>
          <p:nvPr>
            <p:ph type="title"/>
          </p:nvPr>
        </p:nvSpPr>
        <p:spPr/>
        <p:txBody>
          <a:bodyPr anchor="ctr">
            <a:normAutofit/>
          </a:bodyPr>
          <a:lstStyle/>
          <a:p>
            <a:r>
              <a:rPr lang="en-IN" dirty="0">
                <a:solidFill>
                  <a:srgbClr val="FFFFFF"/>
                </a:solidFill>
              </a:rPr>
              <a:t>Solution</a:t>
            </a:r>
          </a:p>
        </p:txBody>
      </p:sp>
      <p:sp>
        <p:nvSpPr>
          <p:cNvPr id="3" name="Content Placeholder 2">
            <a:extLst>
              <a:ext uri="{FF2B5EF4-FFF2-40B4-BE49-F238E27FC236}">
                <a16:creationId xmlns:a16="http://schemas.microsoft.com/office/drawing/2014/main" id="{75107AE3-D47C-46EB-995A-619C0BDF7A0D}"/>
              </a:ext>
            </a:extLst>
          </p:cNvPr>
          <p:cNvSpPr>
            <a:spLocks noGrp="1"/>
          </p:cNvSpPr>
          <p:nvPr>
            <p:ph idx="4294967295"/>
          </p:nvPr>
        </p:nvSpPr>
        <p:spPr>
          <a:xfrm>
            <a:off x="4329372" y="640305"/>
            <a:ext cx="6848475" cy="2484437"/>
          </a:xfrm>
        </p:spPr>
        <p:txBody>
          <a:bodyPr anchor="ctr">
            <a:normAutofit fontScale="85000" lnSpcReduction="20000"/>
          </a:bodyPr>
          <a:lstStyle/>
          <a:p>
            <a:r>
              <a:rPr lang="en-IN" sz="2000" dirty="0">
                <a:solidFill>
                  <a:schemeClr val="tx1"/>
                </a:solidFill>
              </a:rPr>
              <a:t>Implement a compensating transaction to undo the effects of the steps in the original operation</a:t>
            </a:r>
          </a:p>
          <a:p>
            <a:r>
              <a:rPr lang="en-IN" sz="2000" dirty="0">
                <a:solidFill>
                  <a:schemeClr val="tx1"/>
                </a:solidFill>
              </a:rPr>
              <a:t>A compensating transaction is not as simple as replacing the current state with the state the system was in at the start of the operation because this approach could overwrite changes made by other concurrent instances of an application</a:t>
            </a:r>
          </a:p>
          <a:p>
            <a:r>
              <a:rPr lang="en-IN" sz="2000" dirty="0">
                <a:solidFill>
                  <a:schemeClr val="tx1"/>
                </a:solidFill>
              </a:rPr>
              <a:t>It must be implemented as an intelligent process that takes into account any work done by concurrent instances. This process will usually be application specific, driven by the nature of the work performed by the original operation</a:t>
            </a:r>
          </a:p>
        </p:txBody>
      </p:sp>
      <p:sp>
        <p:nvSpPr>
          <p:cNvPr id="7" name="TextBox 6">
            <a:extLst>
              <a:ext uri="{FF2B5EF4-FFF2-40B4-BE49-F238E27FC236}">
                <a16:creationId xmlns:a16="http://schemas.microsoft.com/office/drawing/2014/main" id="{0D651D55-0CAA-41DC-98A0-BBD3CA0EC1D0}"/>
              </a:ext>
            </a:extLst>
          </p:cNvPr>
          <p:cNvSpPr txBox="1"/>
          <p:nvPr/>
        </p:nvSpPr>
        <p:spPr>
          <a:xfrm>
            <a:off x="8906005" y="58048"/>
            <a:ext cx="3273469" cy="400110"/>
          </a:xfrm>
          <a:prstGeom prst="rect">
            <a:avLst/>
          </a:prstGeom>
          <a:noFill/>
        </p:spPr>
        <p:txBody>
          <a:bodyPr wrap="square">
            <a:spAutoFit/>
          </a:bodyPr>
          <a:lstStyle/>
          <a:p>
            <a:pPr algn="r">
              <a:spcAft>
                <a:spcPts val="600"/>
              </a:spcAft>
            </a:pPr>
            <a:r>
              <a:rPr lang="en-IN" sz="2000" b="1" i="1" dirty="0"/>
              <a:t>Compensating Transaction</a:t>
            </a:r>
          </a:p>
        </p:txBody>
      </p:sp>
      <p:pic>
        <p:nvPicPr>
          <p:cNvPr id="6" name="Picture 5" descr="Timeline&#10;&#10;Description automatically generated">
            <a:extLst>
              <a:ext uri="{FF2B5EF4-FFF2-40B4-BE49-F238E27FC236}">
                <a16:creationId xmlns:a16="http://schemas.microsoft.com/office/drawing/2014/main" id="{DF7954C0-BB29-4A66-86BA-3E08F5A935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4598" y="3306890"/>
            <a:ext cx="5799487" cy="3370952"/>
          </a:xfrm>
          <a:prstGeom prst="rect">
            <a:avLst/>
          </a:prstGeom>
        </p:spPr>
      </p:pic>
      <p:sp>
        <p:nvSpPr>
          <p:cNvPr id="9" name="TextBox 8">
            <a:extLst>
              <a:ext uri="{FF2B5EF4-FFF2-40B4-BE49-F238E27FC236}">
                <a16:creationId xmlns:a16="http://schemas.microsoft.com/office/drawing/2014/main" id="{F275F370-C822-4310-AF93-484A6A0A6463}"/>
              </a:ext>
            </a:extLst>
          </p:cNvPr>
          <p:cNvSpPr txBox="1"/>
          <p:nvPr/>
        </p:nvSpPr>
        <p:spPr>
          <a:xfrm>
            <a:off x="8755693" y="6308510"/>
            <a:ext cx="1311193" cy="369332"/>
          </a:xfrm>
          <a:prstGeom prst="rect">
            <a:avLst/>
          </a:prstGeom>
          <a:noFill/>
        </p:spPr>
        <p:txBody>
          <a:bodyPr wrap="none" rtlCol="0">
            <a:spAutoFit/>
          </a:bodyPr>
          <a:lstStyle/>
          <a:p>
            <a:r>
              <a:rPr lang="en-IN" b="1" i="1" dirty="0"/>
              <a:t>An Example</a:t>
            </a:r>
          </a:p>
        </p:txBody>
      </p:sp>
    </p:spTree>
    <p:extLst>
      <p:ext uri="{BB962C8B-B14F-4D97-AF65-F5344CB8AC3E}">
        <p14:creationId xmlns:p14="http://schemas.microsoft.com/office/powerpoint/2010/main" val="3671757938"/>
      </p:ext>
    </p:extLst>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1600-9371-43A7-AD2D-151E25B6DB50}"/>
              </a:ext>
            </a:extLst>
          </p:cNvPr>
          <p:cNvSpPr>
            <a:spLocks noGrp="1"/>
          </p:cNvSpPr>
          <p:nvPr>
            <p:ph type="title"/>
          </p:nvPr>
        </p:nvSpPr>
        <p:spPr/>
        <p:txBody>
          <a:bodyPr vert="horz" lIns="91440" tIns="45720" rIns="91440" bIns="45720" rtlCol="0" anchor="t">
            <a:normAutofit/>
          </a:bodyPr>
          <a:lstStyle/>
          <a:p>
            <a:pPr algn="ctr"/>
            <a:r>
              <a:rPr lang="en-US" sz="4800" kern="1200">
                <a:solidFill>
                  <a:schemeClr val="bg1"/>
                </a:solidFill>
                <a:latin typeface="+mj-lt"/>
                <a:ea typeface="+mj-ea"/>
                <a:cs typeface="+mj-cs"/>
              </a:rPr>
              <a:t>Usage Scenarios</a:t>
            </a:r>
          </a:p>
        </p:txBody>
      </p:sp>
      <p:graphicFrame>
        <p:nvGraphicFramePr>
          <p:cNvPr id="5" name="Content Placeholder 2">
            <a:extLst>
              <a:ext uri="{FF2B5EF4-FFF2-40B4-BE49-F238E27FC236}">
                <a16:creationId xmlns:a16="http://schemas.microsoft.com/office/drawing/2014/main" id="{DF50BDAA-DFBB-46F9-9A08-CC5DA5D5BE43}"/>
              </a:ext>
            </a:extLst>
          </p:cNvPr>
          <p:cNvGraphicFramePr>
            <a:graphicFrameLocks noGrp="1"/>
          </p:cNvGraphicFramePr>
          <p:nvPr>
            <p:ph idx="4294967295"/>
            <p:extLst>
              <p:ext uri="{D42A27DB-BD31-4B8C-83A1-F6EECF244321}">
                <p14:modId xmlns:p14="http://schemas.microsoft.com/office/powerpoint/2010/main" val="1715308390"/>
              </p:ext>
            </p:extLst>
          </p:nvPr>
        </p:nvGraphicFramePr>
        <p:xfrm>
          <a:off x="4054301" y="790979"/>
          <a:ext cx="7566892" cy="5534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7D4C600F-AD77-4A6C-AD4A-65A3B6AE3A60}"/>
              </a:ext>
            </a:extLst>
          </p:cNvPr>
          <p:cNvSpPr txBox="1"/>
          <p:nvPr/>
        </p:nvSpPr>
        <p:spPr>
          <a:xfrm>
            <a:off x="8968637" y="58048"/>
            <a:ext cx="3210838" cy="400110"/>
          </a:xfrm>
          <a:prstGeom prst="rect">
            <a:avLst/>
          </a:prstGeom>
          <a:noFill/>
        </p:spPr>
        <p:txBody>
          <a:bodyPr wrap="square">
            <a:spAutoFit/>
          </a:bodyPr>
          <a:lstStyle/>
          <a:p>
            <a:pPr algn="r">
              <a:spcAft>
                <a:spcPts val="600"/>
              </a:spcAft>
            </a:pPr>
            <a:r>
              <a:rPr lang="en-IN" sz="2000" b="1" i="1" dirty="0"/>
              <a:t>Compensating Transaction</a:t>
            </a:r>
          </a:p>
        </p:txBody>
      </p:sp>
    </p:spTree>
    <p:extLst>
      <p:ext uri="{BB962C8B-B14F-4D97-AF65-F5344CB8AC3E}">
        <p14:creationId xmlns:p14="http://schemas.microsoft.com/office/powerpoint/2010/main" val="3631898571"/>
      </p:ext>
    </p:extLst>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B4E5-5FCB-4452-B095-47E07394C4AA}"/>
              </a:ext>
            </a:extLst>
          </p:cNvPr>
          <p:cNvSpPr>
            <a:spLocks noGrp="1"/>
          </p:cNvSpPr>
          <p:nvPr>
            <p:ph type="title"/>
          </p:nvPr>
        </p:nvSpPr>
        <p:spPr/>
        <p:txBody>
          <a:bodyPr/>
          <a:lstStyle/>
          <a:p>
            <a:r>
              <a:rPr lang="en-IN" dirty="0"/>
              <a:t>Federated Identity</a:t>
            </a:r>
          </a:p>
        </p:txBody>
      </p:sp>
      <p:sp>
        <p:nvSpPr>
          <p:cNvPr id="3" name="Text Placeholder 2">
            <a:extLst>
              <a:ext uri="{FF2B5EF4-FFF2-40B4-BE49-F238E27FC236}">
                <a16:creationId xmlns:a16="http://schemas.microsoft.com/office/drawing/2014/main" id="{D8A49959-44DF-4B5B-BC44-18E2AE000B4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782962305"/>
      </p:ext>
    </p:extLst>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2F43-8A24-4EB7-86CB-C884BF9E5DCB}"/>
              </a:ext>
            </a:extLst>
          </p:cNvPr>
          <p:cNvSpPr>
            <a:spLocks noGrp="1"/>
          </p:cNvSpPr>
          <p:nvPr>
            <p:ph type="title"/>
          </p:nvPr>
        </p:nvSpPr>
        <p:spPr/>
        <p:txBody>
          <a:bodyPr/>
          <a:lstStyle/>
          <a:p>
            <a:r>
              <a:rPr lang="en-IN"/>
              <a:t>Category, Description, Problem</a:t>
            </a:r>
            <a:endParaRPr lang="en-IN" dirty="0"/>
          </a:p>
        </p:txBody>
      </p:sp>
      <p:pic>
        <p:nvPicPr>
          <p:cNvPr id="7" name="Content Placeholder 6" descr="Diagram&#10;&#10;Description automatically generated">
            <a:extLst>
              <a:ext uri="{FF2B5EF4-FFF2-40B4-BE49-F238E27FC236}">
                <a16:creationId xmlns:a16="http://schemas.microsoft.com/office/drawing/2014/main" id="{4C07AD1F-1C8D-4FD5-983E-06D3C64CFE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57422" y="3255570"/>
            <a:ext cx="1680356" cy="1718459"/>
          </a:xfrm>
        </p:spPr>
      </p:pic>
      <p:graphicFrame>
        <p:nvGraphicFramePr>
          <p:cNvPr id="4" name="Table 4">
            <a:extLst>
              <a:ext uri="{FF2B5EF4-FFF2-40B4-BE49-F238E27FC236}">
                <a16:creationId xmlns:a16="http://schemas.microsoft.com/office/drawing/2014/main" id="{FF3E6D4E-236A-4CC0-89AA-5D530B84D6EF}"/>
              </a:ext>
            </a:extLst>
          </p:cNvPr>
          <p:cNvGraphicFramePr>
            <a:graphicFrameLocks noGrp="1"/>
          </p:cNvGraphicFramePr>
          <p:nvPr>
            <p:extLst>
              <p:ext uri="{D42A27DB-BD31-4B8C-83A1-F6EECF244321}">
                <p14:modId xmlns:p14="http://schemas.microsoft.com/office/powerpoint/2010/main" val="2043153040"/>
              </p:ext>
            </p:extLst>
          </p:nvPr>
        </p:nvGraphicFramePr>
        <p:xfrm>
          <a:off x="1178560" y="1537526"/>
          <a:ext cx="8585200" cy="4429977"/>
        </p:xfrm>
        <a:graphic>
          <a:graphicData uri="http://schemas.openxmlformats.org/drawingml/2006/table">
            <a:tbl>
              <a:tblPr firstCol="1">
                <a:tableStyleId>{5C22544A-7EE6-4342-B048-85BDC9FD1C3A}</a:tableStyleId>
              </a:tblPr>
              <a:tblGrid>
                <a:gridCol w="2870677">
                  <a:extLst>
                    <a:ext uri="{9D8B030D-6E8A-4147-A177-3AD203B41FA5}">
                      <a16:colId xmlns:a16="http://schemas.microsoft.com/office/drawing/2014/main" val="995178200"/>
                    </a:ext>
                  </a:extLst>
                </a:gridCol>
                <a:gridCol w="5714523">
                  <a:extLst>
                    <a:ext uri="{9D8B030D-6E8A-4147-A177-3AD203B41FA5}">
                      <a16:colId xmlns:a16="http://schemas.microsoft.com/office/drawing/2014/main" val="1674297400"/>
                    </a:ext>
                  </a:extLst>
                </a:gridCol>
              </a:tblGrid>
              <a:tr h="563510">
                <a:tc>
                  <a:txBody>
                    <a:bodyPr/>
                    <a:lstStyle/>
                    <a:p>
                      <a:r>
                        <a:rPr lang="en-IN" dirty="0"/>
                        <a:t>Category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Security</a:t>
                      </a:r>
                    </a:p>
                  </a:txBody>
                  <a:tcPr/>
                </a:tc>
                <a:extLst>
                  <a:ext uri="{0D108BD9-81ED-4DB2-BD59-A6C34878D82A}">
                    <a16:rowId xmlns:a16="http://schemas.microsoft.com/office/drawing/2014/main" val="2338777345"/>
                  </a:ext>
                </a:extLst>
              </a:tr>
              <a:tr h="1306147">
                <a:tc>
                  <a:txBody>
                    <a:bodyPr/>
                    <a:lstStyle/>
                    <a:p>
                      <a:r>
                        <a:rPr lang="en-IN" dirty="0"/>
                        <a:t>Description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Delegate authentication to an external identity provider</a:t>
                      </a:r>
                    </a:p>
                  </a:txBody>
                  <a:tcPr/>
                </a:tc>
                <a:extLst>
                  <a:ext uri="{0D108BD9-81ED-4DB2-BD59-A6C34878D82A}">
                    <a16:rowId xmlns:a16="http://schemas.microsoft.com/office/drawing/2014/main" val="896474811"/>
                  </a:ext>
                </a:extLst>
              </a:tr>
              <a:tr h="2481680">
                <a:tc>
                  <a:txBody>
                    <a:bodyPr/>
                    <a:lstStyle/>
                    <a:p>
                      <a:r>
                        <a:rPr lang="en-IN" dirty="0"/>
                        <a:t>Problem</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In an organization today users may need to access different multiple applications hosted by the organization itself or its partners. Each application may need different credentials often leading to the following:</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b="1" i="0" kern="1200" dirty="0">
                          <a:solidFill>
                            <a:schemeClr val="dk1"/>
                          </a:solidFill>
                          <a:effectLst/>
                          <a:latin typeface="+mn-lt"/>
                          <a:ea typeface="+mn-ea"/>
                          <a:cs typeface="+mn-cs"/>
                        </a:rPr>
                        <a:t>Disjointed user experience – </a:t>
                      </a:r>
                      <a:r>
                        <a:rPr lang="en-IN" sz="1800" b="0" i="0" kern="1200" dirty="0">
                          <a:solidFill>
                            <a:schemeClr val="dk1"/>
                          </a:solidFill>
                          <a:effectLst/>
                          <a:latin typeface="+mn-lt"/>
                          <a:ea typeface="+mn-ea"/>
                          <a:cs typeface="+mn-cs"/>
                        </a:rPr>
                        <a:t>users need to remember multiple credentials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b="1" i="0" kern="1200" dirty="0">
                          <a:solidFill>
                            <a:schemeClr val="dk1"/>
                          </a:solidFill>
                          <a:effectLst/>
                          <a:latin typeface="+mn-lt"/>
                          <a:ea typeface="+mn-ea"/>
                          <a:cs typeface="+mn-cs"/>
                        </a:rPr>
                        <a:t>Expose security vulnerabilities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b="1" i="0" kern="1200" dirty="0">
                          <a:solidFill>
                            <a:schemeClr val="dk1"/>
                          </a:solidFill>
                          <a:effectLst/>
                          <a:latin typeface="+mn-lt"/>
                          <a:ea typeface="+mn-ea"/>
                          <a:cs typeface="+mn-cs"/>
                        </a:rPr>
                        <a:t>Complicate user management</a:t>
                      </a:r>
                      <a:endParaRPr lang="en-IN" dirty="0"/>
                    </a:p>
                  </a:txBody>
                  <a:tcPr/>
                </a:tc>
                <a:extLst>
                  <a:ext uri="{0D108BD9-81ED-4DB2-BD59-A6C34878D82A}">
                    <a16:rowId xmlns:a16="http://schemas.microsoft.com/office/drawing/2014/main" val="234964939"/>
                  </a:ext>
                </a:extLst>
              </a:tr>
            </a:tbl>
          </a:graphicData>
        </a:graphic>
      </p:graphicFrame>
      <p:sp>
        <p:nvSpPr>
          <p:cNvPr id="6" name="TextBox 5">
            <a:extLst>
              <a:ext uri="{FF2B5EF4-FFF2-40B4-BE49-F238E27FC236}">
                <a16:creationId xmlns:a16="http://schemas.microsoft.com/office/drawing/2014/main" id="{1DFEACB5-5B0F-465C-9F29-029537716ACB}"/>
              </a:ext>
            </a:extLst>
          </p:cNvPr>
          <p:cNvSpPr txBox="1"/>
          <p:nvPr/>
        </p:nvSpPr>
        <p:spPr>
          <a:xfrm>
            <a:off x="9131475" y="58048"/>
            <a:ext cx="3048000" cy="400110"/>
          </a:xfrm>
          <a:prstGeom prst="rect">
            <a:avLst/>
          </a:prstGeom>
          <a:noFill/>
        </p:spPr>
        <p:txBody>
          <a:bodyPr wrap="square">
            <a:spAutoFit/>
          </a:bodyPr>
          <a:lstStyle/>
          <a:p>
            <a:pPr algn="r"/>
            <a:r>
              <a:rPr lang="en-IN" sz="2000" b="1" i="1" dirty="0"/>
              <a:t>Federated Identity</a:t>
            </a:r>
          </a:p>
        </p:txBody>
      </p:sp>
    </p:spTree>
    <p:extLst>
      <p:ext uri="{BB962C8B-B14F-4D97-AF65-F5344CB8AC3E}">
        <p14:creationId xmlns:p14="http://schemas.microsoft.com/office/powerpoint/2010/main" val="3890301493"/>
      </p:ext>
    </p:extLst>
  </p:cSld>
  <p:clrMapOvr>
    <a:masterClrMapping/>
  </p:clrMapOvr>
  <p:transition spd="slow">
    <p:fade/>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25DF-CFDE-438C-A86D-3BC0D18316A1}"/>
              </a:ext>
            </a:extLst>
          </p:cNvPr>
          <p:cNvSpPr>
            <a:spLocks noGrp="1"/>
          </p:cNvSpPr>
          <p:nvPr>
            <p:ph type="title"/>
          </p:nvPr>
        </p:nvSpPr>
        <p:spPr/>
        <p:txBody>
          <a:bodyPr anchor="ctr">
            <a:normAutofit/>
          </a:bodyPr>
          <a:lstStyle/>
          <a:p>
            <a:r>
              <a:rPr lang="en-IN" dirty="0">
                <a:solidFill>
                  <a:srgbClr val="FFFFFF"/>
                </a:solidFill>
              </a:rPr>
              <a:t>Solution</a:t>
            </a:r>
          </a:p>
        </p:txBody>
      </p:sp>
      <p:sp>
        <p:nvSpPr>
          <p:cNvPr id="3" name="Content Placeholder 2">
            <a:extLst>
              <a:ext uri="{FF2B5EF4-FFF2-40B4-BE49-F238E27FC236}">
                <a16:creationId xmlns:a16="http://schemas.microsoft.com/office/drawing/2014/main" id="{75107AE3-D47C-46EB-995A-619C0BDF7A0D}"/>
              </a:ext>
            </a:extLst>
          </p:cNvPr>
          <p:cNvSpPr>
            <a:spLocks noGrp="1"/>
          </p:cNvSpPr>
          <p:nvPr>
            <p:ph idx="4294967295"/>
          </p:nvPr>
        </p:nvSpPr>
        <p:spPr>
          <a:xfrm>
            <a:off x="4412500" y="640529"/>
            <a:ext cx="6848475" cy="2484437"/>
          </a:xfrm>
        </p:spPr>
        <p:txBody>
          <a:bodyPr anchor="ctr">
            <a:normAutofit/>
          </a:bodyPr>
          <a:lstStyle/>
          <a:p>
            <a:r>
              <a:rPr lang="en-IN" sz="2000" dirty="0">
                <a:solidFill>
                  <a:schemeClr val="tx1"/>
                </a:solidFill>
              </a:rPr>
              <a:t>Separate user authentication from application code where authentication is delegated to an trusted identity provider</a:t>
            </a:r>
          </a:p>
          <a:p>
            <a:r>
              <a:rPr lang="en-IN" sz="2000" dirty="0">
                <a:solidFill>
                  <a:schemeClr val="tx1"/>
                </a:solidFill>
              </a:rPr>
              <a:t>Trusted identity providers include corporate directories, on-premises federation services, other security token services (STS) provided by business partners, or social identity providers that can authenticate users who have, for example, a Microsoft, Google, Yahoo!, or Facebook account</a:t>
            </a:r>
          </a:p>
        </p:txBody>
      </p:sp>
      <p:sp>
        <p:nvSpPr>
          <p:cNvPr id="7" name="TextBox 6">
            <a:extLst>
              <a:ext uri="{FF2B5EF4-FFF2-40B4-BE49-F238E27FC236}">
                <a16:creationId xmlns:a16="http://schemas.microsoft.com/office/drawing/2014/main" id="{0D651D55-0CAA-41DC-98A0-BBD3CA0EC1D0}"/>
              </a:ext>
            </a:extLst>
          </p:cNvPr>
          <p:cNvSpPr txBox="1"/>
          <p:nvPr/>
        </p:nvSpPr>
        <p:spPr>
          <a:xfrm>
            <a:off x="8906005" y="58048"/>
            <a:ext cx="3273469" cy="400110"/>
          </a:xfrm>
          <a:prstGeom prst="rect">
            <a:avLst/>
          </a:prstGeom>
          <a:noFill/>
        </p:spPr>
        <p:txBody>
          <a:bodyPr wrap="square">
            <a:spAutoFit/>
          </a:bodyPr>
          <a:lstStyle/>
          <a:p>
            <a:pPr algn="r">
              <a:spcAft>
                <a:spcPts val="600"/>
              </a:spcAft>
            </a:pPr>
            <a:r>
              <a:rPr lang="en-IN" sz="2000" b="1" i="1" dirty="0"/>
              <a:t>Federated Identity</a:t>
            </a:r>
          </a:p>
        </p:txBody>
      </p:sp>
      <p:pic>
        <p:nvPicPr>
          <p:cNvPr id="5" name="Picture 4" descr="A picture containing diagram&#10;&#10;Description automatically generated">
            <a:extLst>
              <a:ext uri="{FF2B5EF4-FFF2-40B4-BE49-F238E27FC236}">
                <a16:creationId xmlns:a16="http://schemas.microsoft.com/office/drawing/2014/main" id="{E7848B06-AAB0-497D-816C-A8A3507B1E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370" y="3124966"/>
            <a:ext cx="4200525" cy="3552825"/>
          </a:xfrm>
          <a:prstGeom prst="rect">
            <a:avLst/>
          </a:prstGeom>
        </p:spPr>
      </p:pic>
    </p:spTree>
    <p:extLst>
      <p:ext uri="{BB962C8B-B14F-4D97-AF65-F5344CB8AC3E}">
        <p14:creationId xmlns:p14="http://schemas.microsoft.com/office/powerpoint/2010/main" val="1361108845"/>
      </p:ext>
    </p:extLst>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1600-9371-43A7-AD2D-151E25B6DB50}"/>
              </a:ext>
            </a:extLst>
          </p:cNvPr>
          <p:cNvSpPr>
            <a:spLocks noGrp="1"/>
          </p:cNvSpPr>
          <p:nvPr>
            <p:ph type="title"/>
          </p:nvPr>
        </p:nvSpPr>
        <p:spPr/>
        <p:txBody>
          <a:bodyPr vert="horz" lIns="91440" tIns="45720" rIns="91440" bIns="45720" rtlCol="0" anchor="t">
            <a:normAutofit/>
          </a:bodyPr>
          <a:lstStyle/>
          <a:p>
            <a:pPr algn="ctr"/>
            <a:r>
              <a:rPr lang="en-US" sz="4800" kern="1200">
                <a:solidFill>
                  <a:schemeClr val="bg1"/>
                </a:solidFill>
                <a:latin typeface="+mj-lt"/>
                <a:ea typeface="+mj-ea"/>
                <a:cs typeface="+mj-cs"/>
              </a:rPr>
              <a:t>Usage Scenarios</a:t>
            </a:r>
          </a:p>
        </p:txBody>
      </p:sp>
      <p:graphicFrame>
        <p:nvGraphicFramePr>
          <p:cNvPr id="5" name="Content Placeholder 2">
            <a:extLst>
              <a:ext uri="{FF2B5EF4-FFF2-40B4-BE49-F238E27FC236}">
                <a16:creationId xmlns:a16="http://schemas.microsoft.com/office/drawing/2014/main" id="{DF50BDAA-DFBB-46F9-9A08-CC5DA5D5BE43}"/>
              </a:ext>
            </a:extLst>
          </p:cNvPr>
          <p:cNvGraphicFramePr>
            <a:graphicFrameLocks noGrp="1"/>
          </p:cNvGraphicFramePr>
          <p:nvPr>
            <p:ph idx="4294967295"/>
            <p:extLst>
              <p:ext uri="{D42A27DB-BD31-4B8C-83A1-F6EECF244321}">
                <p14:modId xmlns:p14="http://schemas.microsoft.com/office/powerpoint/2010/main" val="683652860"/>
              </p:ext>
            </p:extLst>
          </p:nvPr>
        </p:nvGraphicFramePr>
        <p:xfrm>
          <a:off x="4104178" y="661987"/>
          <a:ext cx="7289800" cy="5534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7D4C600F-AD77-4A6C-AD4A-65A3B6AE3A60}"/>
              </a:ext>
            </a:extLst>
          </p:cNvPr>
          <p:cNvSpPr txBox="1"/>
          <p:nvPr/>
        </p:nvSpPr>
        <p:spPr>
          <a:xfrm>
            <a:off x="9457151" y="58048"/>
            <a:ext cx="2722323" cy="400110"/>
          </a:xfrm>
          <a:prstGeom prst="rect">
            <a:avLst/>
          </a:prstGeom>
          <a:noFill/>
        </p:spPr>
        <p:txBody>
          <a:bodyPr wrap="square">
            <a:spAutoFit/>
          </a:bodyPr>
          <a:lstStyle/>
          <a:p>
            <a:pPr algn="r">
              <a:spcAft>
                <a:spcPts val="600"/>
              </a:spcAft>
            </a:pPr>
            <a:r>
              <a:rPr lang="en-IN" sz="2000" b="1" i="1" dirty="0"/>
              <a:t>Federated Identity</a:t>
            </a:r>
          </a:p>
        </p:txBody>
      </p:sp>
    </p:spTree>
    <p:extLst>
      <p:ext uri="{BB962C8B-B14F-4D97-AF65-F5344CB8AC3E}">
        <p14:creationId xmlns:p14="http://schemas.microsoft.com/office/powerpoint/2010/main" val="1539983733"/>
      </p:ext>
    </p:extLst>
  </p:cSld>
  <p:clrMapOvr>
    <a:masterClrMapping/>
  </p:clrMapOvr>
  <p:transition spd="slow">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B4E5-5FCB-4452-B095-47E07394C4AA}"/>
              </a:ext>
            </a:extLst>
          </p:cNvPr>
          <p:cNvSpPr>
            <a:spLocks noGrp="1"/>
          </p:cNvSpPr>
          <p:nvPr>
            <p:ph type="title"/>
          </p:nvPr>
        </p:nvSpPr>
        <p:spPr/>
        <p:txBody>
          <a:bodyPr/>
          <a:lstStyle/>
          <a:p>
            <a:r>
              <a:rPr lang="en-IN" dirty="0"/>
              <a:t>Gatekeeper</a:t>
            </a:r>
          </a:p>
        </p:txBody>
      </p:sp>
      <p:sp>
        <p:nvSpPr>
          <p:cNvPr id="3" name="Text Placeholder 2">
            <a:extLst>
              <a:ext uri="{FF2B5EF4-FFF2-40B4-BE49-F238E27FC236}">
                <a16:creationId xmlns:a16="http://schemas.microsoft.com/office/drawing/2014/main" id="{D8A49959-44DF-4B5B-BC44-18E2AE000B4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879305308"/>
      </p:ext>
    </p:extLst>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2F43-8A24-4EB7-86CB-C884BF9E5DCB}"/>
              </a:ext>
            </a:extLst>
          </p:cNvPr>
          <p:cNvSpPr>
            <a:spLocks noGrp="1"/>
          </p:cNvSpPr>
          <p:nvPr>
            <p:ph type="title"/>
          </p:nvPr>
        </p:nvSpPr>
        <p:spPr/>
        <p:txBody>
          <a:bodyPr/>
          <a:lstStyle/>
          <a:p>
            <a:r>
              <a:rPr lang="en-IN"/>
              <a:t>Category, Description, Problem</a:t>
            </a:r>
            <a:endParaRPr lang="en-IN" dirty="0"/>
          </a:p>
        </p:txBody>
      </p:sp>
      <p:pic>
        <p:nvPicPr>
          <p:cNvPr id="7" name="Content Placeholder 6" descr="Diagram&#10;&#10;Description automatically generated">
            <a:extLst>
              <a:ext uri="{FF2B5EF4-FFF2-40B4-BE49-F238E27FC236}">
                <a16:creationId xmlns:a16="http://schemas.microsoft.com/office/drawing/2014/main" id="{4C07AD1F-1C8D-4FD5-983E-06D3C64CFE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57422" y="3255570"/>
            <a:ext cx="1680356" cy="1718459"/>
          </a:xfrm>
        </p:spPr>
      </p:pic>
      <p:graphicFrame>
        <p:nvGraphicFramePr>
          <p:cNvPr id="4" name="Table 4">
            <a:extLst>
              <a:ext uri="{FF2B5EF4-FFF2-40B4-BE49-F238E27FC236}">
                <a16:creationId xmlns:a16="http://schemas.microsoft.com/office/drawing/2014/main" id="{FF3E6D4E-236A-4CC0-89AA-5D530B84D6EF}"/>
              </a:ext>
            </a:extLst>
          </p:cNvPr>
          <p:cNvGraphicFramePr>
            <a:graphicFrameLocks noGrp="1"/>
          </p:cNvGraphicFramePr>
          <p:nvPr>
            <p:extLst>
              <p:ext uri="{D42A27DB-BD31-4B8C-83A1-F6EECF244321}">
                <p14:modId xmlns:p14="http://schemas.microsoft.com/office/powerpoint/2010/main" val="1691062666"/>
              </p:ext>
            </p:extLst>
          </p:nvPr>
        </p:nvGraphicFramePr>
        <p:xfrm>
          <a:off x="1178560" y="1537526"/>
          <a:ext cx="8585200" cy="4429977"/>
        </p:xfrm>
        <a:graphic>
          <a:graphicData uri="http://schemas.openxmlformats.org/drawingml/2006/table">
            <a:tbl>
              <a:tblPr firstCol="1">
                <a:tableStyleId>{5C22544A-7EE6-4342-B048-85BDC9FD1C3A}</a:tableStyleId>
              </a:tblPr>
              <a:tblGrid>
                <a:gridCol w="2870677">
                  <a:extLst>
                    <a:ext uri="{9D8B030D-6E8A-4147-A177-3AD203B41FA5}">
                      <a16:colId xmlns:a16="http://schemas.microsoft.com/office/drawing/2014/main" val="995178200"/>
                    </a:ext>
                  </a:extLst>
                </a:gridCol>
                <a:gridCol w="5714523">
                  <a:extLst>
                    <a:ext uri="{9D8B030D-6E8A-4147-A177-3AD203B41FA5}">
                      <a16:colId xmlns:a16="http://schemas.microsoft.com/office/drawing/2014/main" val="1674297400"/>
                    </a:ext>
                  </a:extLst>
                </a:gridCol>
              </a:tblGrid>
              <a:tr h="563510">
                <a:tc>
                  <a:txBody>
                    <a:bodyPr/>
                    <a:lstStyle/>
                    <a:p>
                      <a:r>
                        <a:rPr lang="en-IN" dirty="0"/>
                        <a:t>Category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Security</a:t>
                      </a:r>
                    </a:p>
                  </a:txBody>
                  <a:tcPr/>
                </a:tc>
                <a:extLst>
                  <a:ext uri="{0D108BD9-81ED-4DB2-BD59-A6C34878D82A}">
                    <a16:rowId xmlns:a16="http://schemas.microsoft.com/office/drawing/2014/main" val="2338777345"/>
                  </a:ext>
                </a:extLst>
              </a:tr>
              <a:tr h="1306147">
                <a:tc>
                  <a:txBody>
                    <a:bodyPr/>
                    <a:lstStyle/>
                    <a:p>
                      <a:r>
                        <a:rPr lang="en-IN" dirty="0"/>
                        <a:t>Description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Protect applications and services by using a dedicated host instance that acts as a broker between clients and the application or service, validates and sanitises requests and passes requests and data between them.</a:t>
                      </a:r>
                    </a:p>
                  </a:txBody>
                  <a:tcPr/>
                </a:tc>
                <a:extLst>
                  <a:ext uri="{0D108BD9-81ED-4DB2-BD59-A6C34878D82A}">
                    <a16:rowId xmlns:a16="http://schemas.microsoft.com/office/drawing/2014/main" val="896474811"/>
                  </a:ext>
                </a:extLst>
              </a:tr>
              <a:tr h="2481680">
                <a:tc>
                  <a:txBody>
                    <a:bodyPr/>
                    <a:lstStyle/>
                    <a:p>
                      <a:r>
                        <a:rPr lang="en-IN" dirty="0"/>
                        <a:t>Problem</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Applications hosted on the cloud expose endpoints that clients can connect to, implementing code to process the client requests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This code can be handling authentication, validation and request processing that also could be connecting to backend systems that are critical like data stores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If this is compromised it can compromise the security and integrity of the backend systems making them vulnerable to attacks</a:t>
                      </a:r>
                    </a:p>
                  </a:txBody>
                  <a:tcPr/>
                </a:tc>
                <a:extLst>
                  <a:ext uri="{0D108BD9-81ED-4DB2-BD59-A6C34878D82A}">
                    <a16:rowId xmlns:a16="http://schemas.microsoft.com/office/drawing/2014/main" val="234964939"/>
                  </a:ext>
                </a:extLst>
              </a:tr>
            </a:tbl>
          </a:graphicData>
        </a:graphic>
      </p:graphicFrame>
      <p:sp>
        <p:nvSpPr>
          <p:cNvPr id="6" name="TextBox 5">
            <a:extLst>
              <a:ext uri="{FF2B5EF4-FFF2-40B4-BE49-F238E27FC236}">
                <a16:creationId xmlns:a16="http://schemas.microsoft.com/office/drawing/2014/main" id="{1DFEACB5-5B0F-465C-9F29-029537716ACB}"/>
              </a:ext>
            </a:extLst>
          </p:cNvPr>
          <p:cNvSpPr txBox="1"/>
          <p:nvPr/>
        </p:nvSpPr>
        <p:spPr>
          <a:xfrm>
            <a:off x="9131475" y="58048"/>
            <a:ext cx="3048000" cy="400110"/>
          </a:xfrm>
          <a:prstGeom prst="rect">
            <a:avLst/>
          </a:prstGeom>
          <a:noFill/>
        </p:spPr>
        <p:txBody>
          <a:bodyPr wrap="square">
            <a:spAutoFit/>
          </a:bodyPr>
          <a:lstStyle/>
          <a:p>
            <a:pPr algn="r"/>
            <a:r>
              <a:rPr lang="en-IN" sz="2000" b="1" i="1" dirty="0"/>
              <a:t>Gatekeeper</a:t>
            </a:r>
          </a:p>
        </p:txBody>
      </p:sp>
    </p:spTree>
    <p:extLst>
      <p:ext uri="{BB962C8B-B14F-4D97-AF65-F5344CB8AC3E}">
        <p14:creationId xmlns:p14="http://schemas.microsoft.com/office/powerpoint/2010/main" val="3603802126"/>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4D107-1CF5-44FB-A883-9388BBD112DE}"/>
              </a:ext>
            </a:extLst>
          </p:cNvPr>
          <p:cNvSpPr>
            <a:spLocks noGrp="1"/>
          </p:cNvSpPr>
          <p:nvPr>
            <p:ph type="title"/>
          </p:nvPr>
        </p:nvSpPr>
        <p:spPr/>
        <p:txBody>
          <a:bodyPr/>
          <a:lstStyle/>
          <a:p>
            <a:r>
              <a:rPr lang="en-IN" dirty="0"/>
              <a:t>Availability and Resiliency</a:t>
            </a:r>
          </a:p>
        </p:txBody>
      </p:sp>
      <p:sp>
        <p:nvSpPr>
          <p:cNvPr id="3" name="Content Placeholder 2">
            <a:extLst>
              <a:ext uri="{FF2B5EF4-FFF2-40B4-BE49-F238E27FC236}">
                <a16:creationId xmlns:a16="http://schemas.microsoft.com/office/drawing/2014/main" id="{F868994D-7425-498D-8B2F-0ACE733911DC}"/>
              </a:ext>
            </a:extLst>
          </p:cNvPr>
          <p:cNvSpPr>
            <a:spLocks noGrp="1"/>
          </p:cNvSpPr>
          <p:nvPr>
            <p:ph idx="1"/>
          </p:nvPr>
        </p:nvSpPr>
        <p:spPr/>
        <p:txBody>
          <a:bodyPr/>
          <a:lstStyle/>
          <a:p>
            <a:r>
              <a:rPr lang="en-IN" dirty="0"/>
              <a:t>Build availability in all components to meet the defined SLAs</a:t>
            </a:r>
          </a:p>
          <a:p>
            <a:r>
              <a:rPr lang="en-IN" dirty="0"/>
              <a:t>Build resiliency to handle errors gracefully</a:t>
            </a:r>
          </a:p>
          <a:p>
            <a:r>
              <a:rPr lang="en-IN" dirty="0"/>
              <a:t>Recover from Failures of all types – Transient and Permanent</a:t>
            </a:r>
          </a:p>
        </p:txBody>
      </p:sp>
    </p:spTree>
    <p:extLst>
      <p:ext uri="{BB962C8B-B14F-4D97-AF65-F5344CB8AC3E}">
        <p14:creationId xmlns:p14="http://schemas.microsoft.com/office/powerpoint/2010/main" val="895950171"/>
      </p:ext>
    </p:extLst>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25DF-CFDE-438C-A86D-3BC0D18316A1}"/>
              </a:ext>
            </a:extLst>
          </p:cNvPr>
          <p:cNvSpPr>
            <a:spLocks noGrp="1"/>
          </p:cNvSpPr>
          <p:nvPr>
            <p:ph type="title"/>
          </p:nvPr>
        </p:nvSpPr>
        <p:spPr/>
        <p:txBody>
          <a:bodyPr anchor="ctr">
            <a:normAutofit/>
          </a:bodyPr>
          <a:lstStyle/>
          <a:p>
            <a:r>
              <a:rPr lang="en-IN" dirty="0">
                <a:solidFill>
                  <a:srgbClr val="FFFFFF"/>
                </a:solidFill>
              </a:rPr>
              <a:t>Solution</a:t>
            </a:r>
          </a:p>
        </p:txBody>
      </p:sp>
      <p:sp>
        <p:nvSpPr>
          <p:cNvPr id="3" name="Content Placeholder 2">
            <a:extLst>
              <a:ext uri="{FF2B5EF4-FFF2-40B4-BE49-F238E27FC236}">
                <a16:creationId xmlns:a16="http://schemas.microsoft.com/office/drawing/2014/main" id="{75107AE3-D47C-46EB-995A-619C0BDF7A0D}"/>
              </a:ext>
            </a:extLst>
          </p:cNvPr>
          <p:cNvSpPr>
            <a:spLocks noGrp="1"/>
          </p:cNvSpPr>
          <p:nvPr>
            <p:ph idx="4294967295"/>
          </p:nvPr>
        </p:nvSpPr>
        <p:spPr>
          <a:xfrm>
            <a:off x="4296122" y="640528"/>
            <a:ext cx="6848475" cy="2484437"/>
          </a:xfrm>
        </p:spPr>
        <p:txBody>
          <a:bodyPr anchor="ctr">
            <a:normAutofit lnSpcReduction="10000"/>
          </a:bodyPr>
          <a:lstStyle/>
          <a:p>
            <a:r>
              <a:rPr lang="en-IN" sz="2000" dirty="0">
                <a:solidFill>
                  <a:schemeClr val="tx1"/>
                </a:solidFill>
              </a:rPr>
              <a:t>The gatekeeper protect sensitive backend information and services by hosts or tasks that expose public endpoint from the code that processes the requests and accesses the storage</a:t>
            </a:r>
          </a:p>
          <a:p>
            <a:r>
              <a:rPr lang="en-IN" sz="2000" dirty="0">
                <a:solidFill>
                  <a:schemeClr val="tx1"/>
                </a:solidFill>
              </a:rPr>
              <a:t>The gatekeeper uses a façade to do the following:</a:t>
            </a:r>
          </a:p>
          <a:p>
            <a:pPr lvl="1"/>
            <a:r>
              <a:rPr lang="en-IN" sz="1600" dirty="0">
                <a:solidFill>
                  <a:schemeClr val="tx1"/>
                </a:solidFill>
              </a:rPr>
              <a:t>Controlled validation</a:t>
            </a:r>
          </a:p>
          <a:p>
            <a:pPr lvl="1"/>
            <a:r>
              <a:rPr lang="en-IN" sz="1600" dirty="0">
                <a:solidFill>
                  <a:schemeClr val="tx1"/>
                </a:solidFill>
              </a:rPr>
              <a:t>Limited risk and exposure</a:t>
            </a:r>
          </a:p>
          <a:p>
            <a:pPr lvl="1"/>
            <a:r>
              <a:rPr lang="en-IN" sz="1600" dirty="0">
                <a:solidFill>
                  <a:schemeClr val="tx1"/>
                </a:solidFill>
              </a:rPr>
              <a:t>Appropriate security</a:t>
            </a:r>
          </a:p>
        </p:txBody>
      </p:sp>
      <p:sp>
        <p:nvSpPr>
          <p:cNvPr id="7" name="TextBox 6">
            <a:extLst>
              <a:ext uri="{FF2B5EF4-FFF2-40B4-BE49-F238E27FC236}">
                <a16:creationId xmlns:a16="http://schemas.microsoft.com/office/drawing/2014/main" id="{0D651D55-0CAA-41DC-98A0-BBD3CA0EC1D0}"/>
              </a:ext>
            </a:extLst>
          </p:cNvPr>
          <p:cNvSpPr txBox="1"/>
          <p:nvPr/>
        </p:nvSpPr>
        <p:spPr>
          <a:xfrm>
            <a:off x="8906005" y="58048"/>
            <a:ext cx="3273469" cy="400110"/>
          </a:xfrm>
          <a:prstGeom prst="rect">
            <a:avLst/>
          </a:prstGeom>
          <a:noFill/>
        </p:spPr>
        <p:txBody>
          <a:bodyPr wrap="square">
            <a:spAutoFit/>
          </a:bodyPr>
          <a:lstStyle/>
          <a:p>
            <a:pPr algn="r">
              <a:spcAft>
                <a:spcPts val="600"/>
              </a:spcAft>
            </a:pPr>
            <a:r>
              <a:rPr lang="en-IN" sz="2000" b="1" i="1" dirty="0"/>
              <a:t>Gatekeeper</a:t>
            </a:r>
          </a:p>
        </p:txBody>
      </p:sp>
      <p:pic>
        <p:nvPicPr>
          <p:cNvPr id="6" name="Picture 5" descr="Diagram&#10;&#10;Description automatically generated">
            <a:extLst>
              <a:ext uri="{FF2B5EF4-FFF2-40B4-BE49-F238E27FC236}">
                <a16:creationId xmlns:a16="http://schemas.microsoft.com/office/drawing/2014/main" id="{494E032A-BA5E-42E5-A2AF-31B3A6AAD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3992" y="3733035"/>
            <a:ext cx="7296150" cy="2324100"/>
          </a:xfrm>
          <a:prstGeom prst="rect">
            <a:avLst/>
          </a:prstGeom>
        </p:spPr>
      </p:pic>
    </p:spTree>
    <p:extLst>
      <p:ext uri="{BB962C8B-B14F-4D97-AF65-F5344CB8AC3E}">
        <p14:creationId xmlns:p14="http://schemas.microsoft.com/office/powerpoint/2010/main" val="1493674716"/>
      </p:ext>
    </p:extLst>
  </p:cSld>
  <p:clrMapOvr>
    <a:masterClrMapping/>
  </p:clrMapOvr>
  <p:transition spd="slow">
    <p:fade/>
  </p:transition>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1600-9371-43A7-AD2D-151E25B6DB50}"/>
              </a:ext>
            </a:extLst>
          </p:cNvPr>
          <p:cNvSpPr>
            <a:spLocks noGrp="1"/>
          </p:cNvSpPr>
          <p:nvPr>
            <p:ph type="title"/>
          </p:nvPr>
        </p:nvSpPr>
        <p:spPr/>
        <p:txBody>
          <a:bodyPr vert="horz" lIns="91440" tIns="45720" rIns="91440" bIns="45720" rtlCol="0" anchor="t">
            <a:normAutofit/>
          </a:bodyPr>
          <a:lstStyle/>
          <a:p>
            <a:pPr algn="ctr"/>
            <a:r>
              <a:rPr lang="en-US" sz="4800" kern="1200">
                <a:solidFill>
                  <a:schemeClr val="bg1"/>
                </a:solidFill>
                <a:latin typeface="+mj-lt"/>
                <a:ea typeface="+mj-ea"/>
                <a:cs typeface="+mj-cs"/>
              </a:rPr>
              <a:t>Usage Scenarios</a:t>
            </a:r>
          </a:p>
        </p:txBody>
      </p:sp>
      <p:graphicFrame>
        <p:nvGraphicFramePr>
          <p:cNvPr id="5" name="Content Placeholder 2">
            <a:extLst>
              <a:ext uri="{FF2B5EF4-FFF2-40B4-BE49-F238E27FC236}">
                <a16:creationId xmlns:a16="http://schemas.microsoft.com/office/drawing/2014/main" id="{DF50BDAA-DFBB-46F9-9A08-CC5DA5D5BE43}"/>
              </a:ext>
            </a:extLst>
          </p:cNvPr>
          <p:cNvGraphicFramePr>
            <a:graphicFrameLocks noGrp="1"/>
          </p:cNvGraphicFramePr>
          <p:nvPr>
            <p:ph idx="4294967295"/>
            <p:extLst>
              <p:ext uri="{D42A27DB-BD31-4B8C-83A1-F6EECF244321}">
                <p14:modId xmlns:p14="http://schemas.microsoft.com/office/powerpoint/2010/main" val="2167918970"/>
              </p:ext>
            </p:extLst>
          </p:nvPr>
        </p:nvGraphicFramePr>
        <p:xfrm>
          <a:off x="3921298" y="840855"/>
          <a:ext cx="7289800" cy="5534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7D4C600F-AD77-4A6C-AD4A-65A3B6AE3A60}"/>
              </a:ext>
            </a:extLst>
          </p:cNvPr>
          <p:cNvSpPr txBox="1"/>
          <p:nvPr/>
        </p:nvSpPr>
        <p:spPr>
          <a:xfrm>
            <a:off x="9457151" y="58048"/>
            <a:ext cx="2722323" cy="400110"/>
          </a:xfrm>
          <a:prstGeom prst="rect">
            <a:avLst/>
          </a:prstGeom>
          <a:noFill/>
        </p:spPr>
        <p:txBody>
          <a:bodyPr wrap="square">
            <a:spAutoFit/>
          </a:bodyPr>
          <a:lstStyle/>
          <a:p>
            <a:pPr algn="r">
              <a:spcAft>
                <a:spcPts val="600"/>
              </a:spcAft>
            </a:pPr>
            <a:r>
              <a:rPr lang="en-IN" sz="2000" b="1" i="1"/>
              <a:t>Gatekeeper</a:t>
            </a:r>
            <a:endParaRPr lang="en-IN" sz="2000" b="1" i="1" dirty="0"/>
          </a:p>
        </p:txBody>
      </p:sp>
    </p:spTree>
    <p:extLst>
      <p:ext uri="{BB962C8B-B14F-4D97-AF65-F5344CB8AC3E}">
        <p14:creationId xmlns:p14="http://schemas.microsoft.com/office/powerpoint/2010/main" val="1657252489"/>
      </p:ext>
    </p:extLst>
  </p:cSld>
  <p:clrMapOvr>
    <a:masterClrMapping/>
  </p:clrMapOvr>
  <p:transition spd="slow">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B4E5-5FCB-4452-B095-47E07394C4AA}"/>
              </a:ext>
            </a:extLst>
          </p:cNvPr>
          <p:cNvSpPr>
            <a:spLocks noGrp="1"/>
          </p:cNvSpPr>
          <p:nvPr>
            <p:ph type="title"/>
          </p:nvPr>
        </p:nvSpPr>
        <p:spPr/>
        <p:txBody>
          <a:bodyPr/>
          <a:lstStyle/>
          <a:p>
            <a:r>
              <a:rPr lang="en-IN" dirty="0"/>
              <a:t>Gateway Aggregation</a:t>
            </a:r>
          </a:p>
        </p:txBody>
      </p:sp>
      <p:sp>
        <p:nvSpPr>
          <p:cNvPr id="3" name="Text Placeholder 2">
            <a:extLst>
              <a:ext uri="{FF2B5EF4-FFF2-40B4-BE49-F238E27FC236}">
                <a16:creationId xmlns:a16="http://schemas.microsoft.com/office/drawing/2014/main" id="{D8A49959-44DF-4B5B-BC44-18E2AE000B4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640913504"/>
      </p:ext>
    </p:extLst>
  </p:cSld>
  <p:clrMapOvr>
    <a:masterClrMapping/>
  </p:clrMapOvr>
  <p:transition spd="slow">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2F43-8A24-4EB7-86CB-C884BF9E5DCB}"/>
              </a:ext>
            </a:extLst>
          </p:cNvPr>
          <p:cNvSpPr>
            <a:spLocks noGrp="1"/>
          </p:cNvSpPr>
          <p:nvPr>
            <p:ph type="title"/>
          </p:nvPr>
        </p:nvSpPr>
        <p:spPr/>
        <p:txBody>
          <a:bodyPr/>
          <a:lstStyle/>
          <a:p>
            <a:r>
              <a:rPr lang="en-IN"/>
              <a:t>Category, Description, Problem</a:t>
            </a:r>
            <a:endParaRPr lang="en-IN" dirty="0"/>
          </a:p>
        </p:txBody>
      </p:sp>
      <p:pic>
        <p:nvPicPr>
          <p:cNvPr id="7" name="Content Placeholder 6" descr="Diagram&#10;&#10;Description automatically generated">
            <a:extLst>
              <a:ext uri="{FF2B5EF4-FFF2-40B4-BE49-F238E27FC236}">
                <a16:creationId xmlns:a16="http://schemas.microsoft.com/office/drawing/2014/main" id="{4C07AD1F-1C8D-4FD5-983E-06D3C64CFE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57422" y="3255570"/>
            <a:ext cx="1680356" cy="1718459"/>
          </a:xfrm>
        </p:spPr>
      </p:pic>
      <p:graphicFrame>
        <p:nvGraphicFramePr>
          <p:cNvPr id="4" name="Table 4">
            <a:extLst>
              <a:ext uri="{FF2B5EF4-FFF2-40B4-BE49-F238E27FC236}">
                <a16:creationId xmlns:a16="http://schemas.microsoft.com/office/drawing/2014/main" id="{FF3E6D4E-236A-4CC0-89AA-5D530B84D6EF}"/>
              </a:ext>
            </a:extLst>
          </p:cNvPr>
          <p:cNvGraphicFramePr>
            <a:graphicFrameLocks noGrp="1"/>
          </p:cNvGraphicFramePr>
          <p:nvPr>
            <p:extLst>
              <p:ext uri="{D42A27DB-BD31-4B8C-83A1-F6EECF244321}">
                <p14:modId xmlns:p14="http://schemas.microsoft.com/office/powerpoint/2010/main" val="2670534009"/>
              </p:ext>
            </p:extLst>
          </p:nvPr>
        </p:nvGraphicFramePr>
        <p:xfrm>
          <a:off x="1178560" y="1537526"/>
          <a:ext cx="8585200" cy="4351337"/>
        </p:xfrm>
        <a:graphic>
          <a:graphicData uri="http://schemas.openxmlformats.org/drawingml/2006/table">
            <a:tbl>
              <a:tblPr firstCol="1">
                <a:tableStyleId>{5C22544A-7EE6-4342-B048-85BDC9FD1C3A}</a:tableStyleId>
              </a:tblPr>
              <a:tblGrid>
                <a:gridCol w="2870677">
                  <a:extLst>
                    <a:ext uri="{9D8B030D-6E8A-4147-A177-3AD203B41FA5}">
                      <a16:colId xmlns:a16="http://schemas.microsoft.com/office/drawing/2014/main" val="995178200"/>
                    </a:ext>
                  </a:extLst>
                </a:gridCol>
                <a:gridCol w="5714523">
                  <a:extLst>
                    <a:ext uri="{9D8B030D-6E8A-4147-A177-3AD203B41FA5}">
                      <a16:colId xmlns:a16="http://schemas.microsoft.com/office/drawing/2014/main" val="1674297400"/>
                    </a:ext>
                  </a:extLst>
                </a:gridCol>
              </a:tblGrid>
              <a:tr h="563510">
                <a:tc>
                  <a:txBody>
                    <a:bodyPr/>
                    <a:lstStyle/>
                    <a:p>
                      <a:r>
                        <a:rPr lang="en-IN" dirty="0"/>
                        <a:t>Category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Management and Monitoring, Performance</a:t>
                      </a:r>
                    </a:p>
                  </a:txBody>
                  <a:tcPr/>
                </a:tc>
                <a:extLst>
                  <a:ext uri="{0D108BD9-81ED-4DB2-BD59-A6C34878D82A}">
                    <a16:rowId xmlns:a16="http://schemas.microsoft.com/office/drawing/2014/main" val="2338777345"/>
                  </a:ext>
                </a:extLst>
              </a:tr>
              <a:tr h="1306147">
                <a:tc>
                  <a:txBody>
                    <a:bodyPr/>
                    <a:lstStyle/>
                    <a:p>
                      <a:r>
                        <a:rPr lang="en-IN" dirty="0"/>
                        <a:t>Description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Use a gateway to aggregate multiple individual requests into a single request</a:t>
                      </a:r>
                    </a:p>
                  </a:txBody>
                  <a:tcPr/>
                </a:tc>
                <a:extLst>
                  <a:ext uri="{0D108BD9-81ED-4DB2-BD59-A6C34878D82A}">
                    <a16:rowId xmlns:a16="http://schemas.microsoft.com/office/drawing/2014/main" val="896474811"/>
                  </a:ext>
                </a:extLst>
              </a:tr>
              <a:tr h="2481680">
                <a:tc>
                  <a:txBody>
                    <a:bodyPr/>
                    <a:lstStyle/>
                    <a:p>
                      <a:r>
                        <a:rPr lang="en-IN" dirty="0"/>
                        <a:t>Problem</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To perform a task, an application may need to make multiple calls to backend services expending resources on each request.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This could lead to chattiness between the application and the services leading to an adverse impact on performance and scalability</a:t>
                      </a:r>
                    </a:p>
                  </a:txBody>
                  <a:tcPr/>
                </a:tc>
                <a:extLst>
                  <a:ext uri="{0D108BD9-81ED-4DB2-BD59-A6C34878D82A}">
                    <a16:rowId xmlns:a16="http://schemas.microsoft.com/office/drawing/2014/main" val="234964939"/>
                  </a:ext>
                </a:extLst>
              </a:tr>
            </a:tbl>
          </a:graphicData>
        </a:graphic>
      </p:graphicFrame>
      <p:sp>
        <p:nvSpPr>
          <p:cNvPr id="6" name="TextBox 5">
            <a:extLst>
              <a:ext uri="{FF2B5EF4-FFF2-40B4-BE49-F238E27FC236}">
                <a16:creationId xmlns:a16="http://schemas.microsoft.com/office/drawing/2014/main" id="{1DFEACB5-5B0F-465C-9F29-029537716ACB}"/>
              </a:ext>
            </a:extLst>
          </p:cNvPr>
          <p:cNvSpPr txBox="1"/>
          <p:nvPr/>
        </p:nvSpPr>
        <p:spPr>
          <a:xfrm>
            <a:off x="9131475" y="58048"/>
            <a:ext cx="3048000" cy="400110"/>
          </a:xfrm>
          <a:prstGeom prst="rect">
            <a:avLst/>
          </a:prstGeom>
          <a:noFill/>
        </p:spPr>
        <p:txBody>
          <a:bodyPr wrap="square">
            <a:spAutoFit/>
          </a:bodyPr>
          <a:lstStyle/>
          <a:p>
            <a:pPr algn="r"/>
            <a:r>
              <a:rPr lang="en-IN" sz="2000" b="1" i="1" dirty="0"/>
              <a:t>Gateway Aggregation </a:t>
            </a:r>
          </a:p>
        </p:txBody>
      </p:sp>
    </p:spTree>
    <p:extLst>
      <p:ext uri="{BB962C8B-B14F-4D97-AF65-F5344CB8AC3E}">
        <p14:creationId xmlns:p14="http://schemas.microsoft.com/office/powerpoint/2010/main" val="3344309540"/>
      </p:ext>
    </p:extLst>
  </p:cSld>
  <p:clrMapOvr>
    <a:masterClrMapping/>
  </p:clrMapOvr>
  <p:transition spd="slow">
    <p:fade/>
  </p:transition>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25DF-CFDE-438C-A86D-3BC0D18316A1}"/>
              </a:ext>
            </a:extLst>
          </p:cNvPr>
          <p:cNvSpPr>
            <a:spLocks noGrp="1"/>
          </p:cNvSpPr>
          <p:nvPr>
            <p:ph type="title"/>
          </p:nvPr>
        </p:nvSpPr>
        <p:spPr/>
        <p:txBody>
          <a:bodyPr anchor="ctr">
            <a:normAutofit/>
          </a:bodyPr>
          <a:lstStyle/>
          <a:p>
            <a:r>
              <a:rPr lang="en-IN" dirty="0">
                <a:solidFill>
                  <a:srgbClr val="FFFFFF"/>
                </a:solidFill>
              </a:rPr>
              <a:t>Solution</a:t>
            </a:r>
          </a:p>
        </p:txBody>
      </p:sp>
      <p:sp>
        <p:nvSpPr>
          <p:cNvPr id="3" name="Content Placeholder 2">
            <a:extLst>
              <a:ext uri="{FF2B5EF4-FFF2-40B4-BE49-F238E27FC236}">
                <a16:creationId xmlns:a16="http://schemas.microsoft.com/office/drawing/2014/main" id="{75107AE3-D47C-46EB-995A-619C0BDF7A0D}"/>
              </a:ext>
            </a:extLst>
          </p:cNvPr>
          <p:cNvSpPr>
            <a:spLocks noGrp="1"/>
          </p:cNvSpPr>
          <p:nvPr>
            <p:ph idx="4294967295"/>
          </p:nvPr>
        </p:nvSpPr>
        <p:spPr>
          <a:xfrm>
            <a:off x="4229620" y="458158"/>
            <a:ext cx="6848475" cy="2484437"/>
          </a:xfrm>
        </p:spPr>
        <p:txBody>
          <a:bodyPr anchor="ctr">
            <a:normAutofit fontScale="92500" lnSpcReduction="10000"/>
          </a:bodyPr>
          <a:lstStyle/>
          <a:p>
            <a:r>
              <a:rPr lang="en-IN" sz="2000" dirty="0">
                <a:solidFill>
                  <a:schemeClr val="tx1"/>
                </a:solidFill>
              </a:rPr>
              <a:t>A gateway to reduce chattiness between the client and the services</a:t>
            </a:r>
          </a:p>
          <a:p>
            <a:r>
              <a:rPr lang="en-IN" sz="2000" dirty="0">
                <a:solidFill>
                  <a:schemeClr val="tx1"/>
                </a:solidFill>
              </a:rPr>
              <a:t>The gateway receives client requests, dispatches requests to the various backend systems, and then aggregates the results and sends them back to the requesting client</a:t>
            </a:r>
          </a:p>
          <a:p>
            <a:r>
              <a:rPr lang="en-IN" sz="2000" dirty="0">
                <a:solidFill>
                  <a:schemeClr val="tx1"/>
                </a:solidFill>
              </a:rPr>
              <a:t>This reduces the number of calls application makes to backend services leading to performance improvement over high-latency networks</a:t>
            </a:r>
          </a:p>
        </p:txBody>
      </p:sp>
      <p:sp>
        <p:nvSpPr>
          <p:cNvPr id="7" name="TextBox 6">
            <a:extLst>
              <a:ext uri="{FF2B5EF4-FFF2-40B4-BE49-F238E27FC236}">
                <a16:creationId xmlns:a16="http://schemas.microsoft.com/office/drawing/2014/main" id="{0D651D55-0CAA-41DC-98A0-BBD3CA0EC1D0}"/>
              </a:ext>
            </a:extLst>
          </p:cNvPr>
          <p:cNvSpPr txBox="1"/>
          <p:nvPr/>
        </p:nvSpPr>
        <p:spPr>
          <a:xfrm>
            <a:off x="8906005" y="58048"/>
            <a:ext cx="3273469" cy="400110"/>
          </a:xfrm>
          <a:prstGeom prst="rect">
            <a:avLst/>
          </a:prstGeom>
          <a:noFill/>
        </p:spPr>
        <p:txBody>
          <a:bodyPr wrap="square">
            <a:spAutoFit/>
          </a:bodyPr>
          <a:lstStyle/>
          <a:p>
            <a:pPr algn="r">
              <a:spcAft>
                <a:spcPts val="600"/>
              </a:spcAft>
            </a:pPr>
            <a:r>
              <a:rPr lang="en-IN" sz="2000" b="1" i="1" dirty="0"/>
              <a:t>Gateway Aggregation </a:t>
            </a:r>
          </a:p>
        </p:txBody>
      </p:sp>
      <p:pic>
        <p:nvPicPr>
          <p:cNvPr id="6" name="Picture 5" descr="Diagram&#10;&#10;Description automatically generated">
            <a:extLst>
              <a:ext uri="{FF2B5EF4-FFF2-40B4-BE49-F238E27FC236}">
                <a16:creationId xmlns:a16="http://schemas.microsoft.com/office/drawing/2014/main" id="{8E0782C6-2AF3-404F-A3B0-3B79099E22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891" y="3306890"/>
            <a:ext cx="2764316" cy="3160792"/>
          </a:xfrm>
          <a:prstGeom prst="rect">
            <a:avLst/>
          </a:prstGeom>
        </p:spPr>
      </p:pic>
    </p:spTree>
    <p:extLst>
      <p:ext uri="{BB962C8B-B14F-4D97-AF65-F5344CB8AC3E}">
        <p14:creationId xmlns:p14="http://schemas.microsoft.com/office/powerpoint/2010/main" val="180170469"/>
      </p:ext>
    </p:extLst>
  </p:cSld>
  <p:clrMapOvr>
    <a:masterClrMapping/>
  </p:clrMapOvr>
  <p:transition spd="slow">
    <p:fade/>
  </p:transition>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1600-9371-43A7-AD2D-151E25B6DB50}"/>
              </a:ext>
            </a:extLst>
          </p:cNvPr>
          <p:cNvSpPr>
            <a:spLocks noGrp="1"/>
          </p:cNvSpPr>
          <p:nvPr>
            <p:ph type="title"/>
          </p:nvPr>
        </p:nvSpPr>
        <p:spPr/>
        <p:txBody>
          <a:bodyPr vert="horz" lIns="91440" tIns="45720" rIns="91440" bIns="45720" rtlCol="0" anchor="t">
            <a:normAutofit/>
          </a:bodyPr>
          <a:lstStyle/>
          <a:p>
            <a:pPr algn="ctr"/>
            <a:r>
              <a:rPr lang="en-US" sz="4800" kern="1200">
                <a:solidFill>
                  <a:schemeClr val="bg1"/>
                </a:solidFill>
                <a:latin typeface="+mj-lt"/>
                <a:ea typeface="+mj-ea"/>
                <a:cs typeface="+mj-cs"/>
              </a:rPr>
              <a:t>Usage Scenarios</a:t>
            </a:r>
          </a:p>
        </p:txBody>
      </p:sp>
      <p:graphicFrame>
        <p:nvGraphicFramePr>
          <p:cNvPr id="5" name="Content Placeholder 2">
            <a:extLst>
              <a:ext uri="{FF2B5EF4-FFF2-40B4-BE49-F238E27FC236}">
                <a16:creationId xmlns:a16="http://schemas.microsoft.com/office/drawing/2014/main" id="{DF50BDAA-DFBB-46F9-9A08-CC5DA5D5BE43}"/>
              </a:ext>
            </a:extLst>
          </p:cNvPr>
          <p:cNvGraphicFramePr>
            <a:graphicFrameLocks noGrp="1"/>
          </p:cNvGraphicFramePr>
          <p:nvPr>
            <p:ph idx="4294967295"/>
            <p:extLst>
              <p:ext uri="{D42A27DB-BD31-4B8C-83A1-F6EECF244321}">
                <p14:modId xmlns:p14="http://schemas.microsoft.com/office/powerpoint/2010/main" val="2550144720"/>
              </p:ext>
            </p:extLst>
          </p:nvPr>
        </p:nvGraphicFramePr>
        <p:xfrm>
          <a:off x="4253807" y="661987"/>
          <a:ext cx="7289800" cy="5534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7D4C600F-AD77-4A6C-AD4A-65A3B6AE3A60}"/>
              </a:ext>
            </a:extLst>
          </p:cNvPr>
          <p:cNvSpPr txBox="1"/>
          <p:nvPr/>
        </p:nvSpPr>
        <p:spPr>
          <a:xfrm>
            <a:off x="9457151" y="58048"/>
            <a:ext cx="2722323" cy="400110"/>
          </a:xfrm>
          <a:prstGeom prst="rect">
            <a:avLst/>
          </a:prstGeom>
          <a:noFill/>
        </p:spPr>
        <p:txBody>
          <a:bodyPr wrap="square">
            <a:spAutoFit/>
          </a:bodyPr>
          <a:lstStyle/>
          <a:p>
            <a:pPr algn="r">
              <a:spcAft>
                <a:spcPts val="600"/>
              </a:spcAft>
            </a:pPr>
            <a:r>
              <a:rPr lang="en-IN" sz="2000" b="1" i="1" dirty="0"/>
              <a:t>Gateway Aggregation </a:t>
            </a:r>
          </a:p>
        </p:txBody>
      </p:sp>
    </p:spTree>
    <p:extLst>
      <p:ext uri="{BB962C8B-B14F-4D97-AF65-F5344CB8AC3E}">
        <p14:creationId xmlns:p14="http://schemas.microsoft.com/office/powerpoint/2010/main" val="1491868308"/>
      </p:ext>
    </p:extLst>
  </p:cSld>
  <p:clrMapOvr>
    <a:masterClrMapping/>
  </p:clrMapOvr>
  <p:transition spd="slow">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B4E5-5FCB-4452-B095-47E07394C4AA}"/>
              </a:ext>
            </a:extLst>
          </p:cNvPr>
          <p:cNvSpPr>
            <a:spLocks noGrp="1"/>
          </p:cNvSpPr>
          <p:nvPr>
            <p:ph type="title"/>
          </p:nvPr>
        </p:nvSpPr>
        <p:spPr/>
        <p:txBody>
          <a:bodyPr/>
          <a:lstStyle/>
          <a:p>
            <a:r>
              <a:rPr lang="en-IN" dirty="0"/>
              <a:t>Health Endpoint Monitoring</a:t>
            </a:r>
          </a:p>
        </p:txBody>
      </p:sp>
      <p:sp>
        <p:nvSpPr>
          <p:cNvPr id="3" name="Text Placeholder 2">
            <a:extLst>
              <a:ext uri="{FF2B5EF4-FFF2-40B4-BE49-F238E27FC236}">
                <a16:creationId xmlns:a16="http://schemas.microsoft.com/office/drawing/2014/main" id="{D8A49959-44DF-4B5B-BC44-18E2AE000B4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528345393"/>
      </p:ext>
    </p:extLst>
  </p:cSld>
  <p:clrMapOvr>
    <a:masterClrMapping/>
  </p:clrMapOvr>
  <p:transition spd="slow">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2F43-8A24-4EB7-86CB-C884BF9E5DCB}"/>
              </a:ext>
            </a:extLst>
          </p:cNvPr>
          <p:cNvSpPr>
            <a:spLocks noGrp="1"/>
          </p:cNvSpPr>
          <p:nvPr>
            <p:ph type="title"/>
          </p:nvPr>
        </p:nvSpPr>
        <p:spPr/>
        <p:txBody>
          <a:bodyPr/>
          <a:lstStyle/>
          <a:p>
            <a:r>
              <a:rPr lang="en-IN"/>
              <a:t>Category, Description, Problem</a:t>
            </a:r>
            <a:endParaRPr lang="en-IN" dirty="0"/>
          </a:p>
        </p:txBody>
      </p:sp>
      <p:pic>
        <p:nvPicPr>
          <p:cNvPr id="7" name="Content Placeholder 6" descr="Diagram&#10;&#10;Description automatically generated">
            <a:extLst>
              <a:ext uri="{FF2B5EF4-FFF2-40B4-BE49-F238E27FC236}">
                <a16:creationId xmlns:a16="http://schemas.microsoft.com/office/drawing/2014/main" id="{4C07AD1F-1C8D-4FD5-983E-06D3C64CFE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57422" y="3255570"/>
            <a:ext cx="1680356" cy="1718459"/>
          </a:xfrm>
        </p:spPr>
      </p:pic>
      <p:graphicFrame>
        <p:nvGraphicFramePr>
          <p:cNvPr id="4" name="Table 4">
            <a:extLst>
              <a:ext uri="{FF2B5EF4-FFF2-40B4-BE49-F238E27FC236}">
                <a16:creationId xmlns:a16="http://schemas.microsoft.com/office/drawing/2014/main" id="{FF3E6D4E-236A-4CC0-89AA-5D530B84D6EF}"/>
              </a:ext>
            </a:extLst>
          </p:cNvPr>
          <p:cNvGraphicFramePr>
            <a:graphicFrameLocks noGrp="1"/>
          </p:cNvGraphicFramePr>
          <p:nvPr>
            <p:extLst>
              <p:ext uri="{D42A27DB-BD31-4B8C-83A1-F6EECF244321}">
                <p14:modId xmlns:p14="http://schemas.microsoft.com/office/powerpoint/2010/main" val="3413071328"/>
              </p:ext>
            </p:extLst>
          </p:nvPr>
        </p:nvGraphicFramePr>
        <p:xfrm>
          <a:off x="1178560" y="1537526"/>
          <a:ext cx="8585200" cy="4351337"/>
        </p:xfrm>
        <a:graphic>
          <a:graphicData uri="http://schemas.openxmlformats.org/drawingml/2006/table">
            <a:tbl>
              <a:tblPr firstCol="1">
                <a:tableStyleId>{5C22544A-7EE6-4342-B048-85BDC9FD1C3A}</a:tableStyleId>
              </a:tblPr>
              <a:tblGrid>
                <a:gridCol w="2870677">
                  <a:extLst>
                    <a:ext uri="{9D8B030D-6E8A-4147-A177-3AD203B41FA5}">
                      <a16:colId xmlns:a16="http://schemas.microsoft.com/office/drawing/2014/main" val="995178200"/>
                    </a:ext>
                  </a:extLst>
                </a:gridCol>
                <a:gridCol w="5714523">
                  <a:extLst>
                    <a:ext uri="{9D8B030D-6E8A-4147-A177-3AD203B41FA5}">
                      <a16:colId xmlns:a16="http://schemas.microsoft.com/office/drawing/2014/main" val="1674297400"/>
                    </a:ext>
                  </a:extLst>
                </a:gridCol>
              </a:tblGrid>
              <a:tr h="563510">
                <a:tc>
                  <a:txBody>
                    <a:bodyPr/>
                    <a:lstStyle/>
                    <a:p>
                      <a:r>
                        <a:rPr lang="en-IN" dirty="0"/>
                        <a:t>Category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Management and Monitoring, Availability and Resiliency</a:t>
                      </a:r>
                    </a:p>
                  </a:txBody>
                  <a:tcPr/>
                </a:tc>
                <a:extLst>
                  <a:ext uri="{0D108BD9-81ED-4DB2-BD59-A6C34878D82A}">
                    <a16:rowId xmlns:a16="http://schemas.microsoft.com/office/drawing/2014/main" val="2338777345"/>
                  </a:ext>
                </a:extLst>
              </a:tr>
              <a:tr h="1306147">
                <a:tc>
                  <a:txBody>
                    <a:bodyPr/>
                    <a:lstStyle/>
                    <a:p>
                      <a:r>
                        <a:rPr lang="en-IN" dirty="0"/>
                        <a:t>Description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Implement functional checks in an application that external tools can access through exposed endpoints at regular intervals</a:t>
                      </a:r>
                    </a:p>
                  </a:txBody>
                  <a:tcPr/>
                </a:tc>
                <a:extLst>
                  <a:ext uri="{0D108BD9-81ED-4DB2-BD59-A6C34878D82A}">
                    <a16:rowId xmlns:a16="http://schemas.microsoft.com/office/drawing/2014/main" val="896474811"/>
                  </a:ext>
                </a:extLst>
              </a:tr>
              <a:tr h="2481680">
                <a:tc>
                  <a:txBody>
                    <a:bodyPr/>
                    <a:lstStyle/>
                    <a:p>
                      <a:r>
                        <a:rPr lang="en-IN" dirty="0"/>
                        <a:t>Problem</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Difficult to monitor applications and services for performance and availability when hosted on cloud as control over hosted environment may be limited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b="0" i="0" kern="1200" dirty="0">
                          <a:solidFill>
                            <a:schemeClr val="dk1"/>
                          </a:solidFill>
                          <a:effectLst/>
                          <a:latin typeface="+mn-lt"/>
                          <a:ea typeface="+mn-ea"/>
                          <a:cs typeface="+mn-cs"/>
                        </a:rPr>
                        <a:t>Necessary to verify at regular intervals that the service is performing correctly to ensure the required level of availability service level agreement (SLA)</a:t>
                      </a:r>
                      <a:endParaRPr lang="en-IN" dirty="0"/>
                    </a:p>
                  </a:txBody>
                  <a:tcPr/>
                </a:tc>
                <a:extLst>
                  <a:ext uri="{0D108BD9-81ED-4DB2-BD59-A6C34878D82A}">
                    <a16:rowId xmlns:a16="http://schemas.microsoft.com/office/drawing/2014/main" val="234964939"/>
                  </a:ext>
                </a:extLst>
              </a:tr>
            </a:tbl>
          </a:graphicData>
        </a:graphic>
      </p:graphicFrame>
      <p:sp>
        <p:nvSpPr>
          <p:cNvPr id="6" name="TextBox 5">
            <a:extLst>
              <a:ext uri="{FF2B5EF4-FFF2-40B4-BE49-F238E27FC236}">
                <a16:creationId xmlns:a16="http://schemas.microsoft.com/office/drawing/2014/main" id="{1DFEACB5-5B0F-465C-9F29-029537716ACB}"/>
              </a:ext>
            </a:extLst>
          </p:cNvPr>
          <p:cNvSpPr txBox="1"/>
          <p:nvPr/>
        </p:nvSpPr>
        <p:spPr>
          <a:xfrm>
            <a:off x="8743167" y="58048"/>
            <a:ext cx="3436308" cy="400110"/>
          </a:xfrm>
          <a:prstGeom prst="rect">
            <a:avLst/>
          </a:prstGeom>
          <a:noFill/>
        </p:spPr>
        <p:txBody>
          <a:bodyPr wrap="square">
            <a:spAutoFit/>
          </a:bodyPr>
          <a:lstStyle/>
          <a:p>
            <a:pPr algn="r"/>
            <a:r>
              <a:rPr lang="en-IN" sz="2000" b="1" i="1" dirty="0"/>
              <a:t>Health Endpoint Monitoring </a:t>
            </a:r>
          </a:p>
        </p:txBody>
      </p:sp>
    </p:spTree>
    <p:extLst>
      <p:ext uri="{BB962C8B-B14F-4D97-AF65-F5344CB8AC3E}">
        <p14:creationId xmlns:p14="http://schemas.microsoft.com/office/powerpoint/2010/main" val="627114149"/>
      </p:ext>
    </p:extLst>
  </p:cSld>
  <p:clrMapOvr>
    <a:masterClrMapping/>
  </p:clrMapOvr>
  <p:transition spd="slow">
    <p:fade/>
  </p:transition>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25DF-CFDE-438C-A86D-3BC0D18316A1}"/>
              </a:ext>
            </a:extLst>
          </p:cNvPr>
          <p:cNvSpPr>
            <a:spLocks noGrp="1"/>
          </p:cNvSpPr>
          <p:nvPr>
            <p:ph type="title"/>
          </p:nvPr>
        </p:nvSpPr>
        <p:spPr/>
        <p:txBody>
          <a:bodyPr anchor="ctr">
            <a:normAutofit/>
          </a:bodyPr>
          <a:lstStyle/>
          <a:p>
            <a:r>
              <a:rPr lang="en-IN" dirty="0">
                <a:solidFill>
                  <a:srgbClr val="FFFFFF"/>
                </a:solidFill>
              </a:rPr>
              <a:t>Solution</a:t>
            </a:r>
          </a:p>
        </p:txBody>
      </p:sp>
      <p:sp>
        <p:nvSpPr>
          <p:cNvPr id="3" name="Content Placeholder 2">
            <a:extLst>
              <a:ext uri="{FF2B5EF4-FFF2-40B4-BE49-F238E27FC236}">
                <a16:creationId xmlns:a16="http://schemas.microsoft.com/office/drawing/2014/main" id="{75107AE3-D47C-46EB-995A-619C0BDF7A0D}"/>
              </a:ext>
            </a:extLst>
          </p:cNvPr>
          <p:cNvSpPr>
            <a:spLocks noGrp="1"/>
          </p:cNvSpPr>
          <p:nvPr>
            <p:ph idx="4294967295"/>
          </p:nvPr>
        </p:nvSpPr>
        <p:spPr>
          <a:xfrm>
            <a:off x="4479001" y="640305"/>
            <a:ext cx="6848475" cy="2484437"/>
          </a:xfrm>
        </p:spPr>
        <p:txBody>
          <a:bodyPr anchor="ctr">
            <a:normAutofit/>
          </a:bodyPr>
          <a:lstStyle/>
          <a:p>
            <a:r>
              <a:rPr lang="en-IN" sz="2000" dirty="0">
                <a:solidFill>
                  <a:schemeClr val="tx1"/>
                </a:solidFill>
              </a:rPr>
              <a:t>Implement a Health monitoring endpoint on the application</a:t>
            </a:r>
          </a:p>
          <a:p>
            <a:r>
              <a:rPr lang="en-IN" sz="2000" dirty="0">
                <a:solidFill>
                  <a:schemeClr val="tx1"/>
                </a:solidFill>
              </a:rPr>
              <a:t>Solution involves two factors</a:t>
            </a:r>
          </a:p>
          <a:p>
            <a:pPr lvl="1"/>
            <a:r>
              <a:rPr lang="en-IN" sz="1600" dirty="0">
                <a:solidFill>
                  <a:schemeClr val="tx1"/>
                </a:solidFill>
              </a:rPr>
              <a:t>The checks (if any) performed by the application or service in response to the request to the health verification endpoint.</a:t>
            </a:r>
          </a:p>
          <a:p>
            <a:pPr lvl="1"/>
            <a:r>
              <a:rPr lang="en-IN" sz="1600" dirty="0">
                <a:solidFill>
                  <a:schemeClr val="tx1"/>
                </a:solidFill>
              </a:rPr>
              <a:t>Analysis of the results by the tool or framework that performs the health verification check</a:t>
            </a:r>
          </a:p>
        </p:txBody>
      </p:sp>
      <p:sp>
        <p:nvSpPr>
          <p:cNvPr id="7" name="TextBox 6">
            <a:extLst>
              <a:ext uri="{FF2B5EF4-FFF2-40B4-BE49-F238E27FC236}">
                <a16:creationId xmlns:a16="http://schemas.microsoft.com/office/drawing/2014/main" id="{0D651D55-0CAA-41DC-98A0-BBD3CA0EC1D0}"/>
              </a:ext>
            </a:extLst>
          </p:cNvPr>
          <p:cNvSpPr txBox="1"/>
          <p:nvPr/>
        </p:nvSpPr>
        <p:spPr>
          <a:xfrm>
            <a:off x="8906005" y="58048"/>
            <a:ext cx="3273469" cy="400110"/>
          </a:xfrm>
          <a:prstGeom prst="rect">
            <a:avLst/>
          </a:prstGeom>
          <a:noFill/>
        </p:spPr>
        <p:txBody>
          <a:bodyPr wrap="square">
            <a:spAutoFit/>
          </a:bodyPr>
          <a:lstStyle/>
          <a:p>
            <a:pPr algn="r">
              <a:spcAft>
                <a:spcPts val="600"/>
              </a:spcAft>
            </a:pPr>
            <a:r>
              <a:rPr lang="en-IN" sz="2000" b="1" i="1" dirty="0"/>
              <a:t>Health Endpoint Monitoring </a:t>
            </a:r>
          </a:p>
        </p:txBody>
      </p:sp>
      <p:pic>
        <p:nvPicPr>
          <p:cNvPr id="6" name="Picture 5" descr="Diagram&#10;&#10;Description automatically generated">
            <a:extLst>
              <a:ext uri="{FF2B5EF4-FFF2-40B4-BE49-F238E27FC236}">
                <a16:creationId xmlns:a16="http://schemas.microsoft.com/office/drawing/2014/main" id="{64A5FAC3-CDD5-4C45-A4EE-5A9546CF0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3226" y="3306890"/>
            <a:ext cx="5822526" cy="3225694"/>
          </a:xfrm>
          <a:prstGeom prst="rect">
            <a:avLst/>
          </a:prstGeom>
        </p:spPr>
      </p:pic>
    </p:spTree>
    <p:extLst>
      <p:ext uri="{BB962C8B-B14F-4D97-AF65-F5344CB8AC3E}">
        <p14:creationId xmlns:p14="http://schemas.microsoft.com/office/powerpoint/2010/main" val="3433672354"/>
      </p:ext>
    </p:extLst>
  </p:cSld>
  <p:clrMapOvr>
    <a:masterClrMapping/>
  </p:clrMapOvr>
  <p:transition spd="slow">
    <p:fade/>
  </p:transition>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1600-9371-43A7-AD2D-151E25B6DB50}"/>
              </a:ext>
            </a:extLst>
          </p:cNvPr>
          <p:cNvSpPr>
            <a:spLocks noGrp="1"/>
          </p:cNvSpPr>
          <p:nvPr>
            <p:ph type="title"/>
          </p:nvPr>
        </p:nvSpPr>
        <p:spPr/>
        <p:txBody>
          <a:bodyPr vert="horz" lIns="91440" tIns="45720" rIns="91440" bIns="45720" rtlCol="0" anchor="t">
            <a:normAutofit/>
          </a:bodyPr>
          <a:lstStyle/>
          <a:p>
            <a:pPr algn="ctr"/>
            <a:r>
              <a:rPr lang="en-US" sz="4800" kern="1200">
                <a:solidFill>
                  <a:schemeClr val="bg1"/>
                </a:solidFill>
                <a:latin typeface="+mj-lt"/>
                <a:ea typeface="+mj-ea"/>
                <a:cs typeface="+mj-cs"/>
              </a:rPr>
              <a:t>Usage Scenarios</a:t>
            </a:r>
          </a:p>
        </p:txBody>
      </p:sp>
      <p:graphicFrame>
        <p:nvGraphicFramePr>
          <p:cNvPr id="5" name="Content Placeholder 2">
            <a:extLst>
              <a:ext uri="{FF2B5EF4-FFF2-40B4-BE49-F238E27FC236}">
                <a16:creationId xmlns:a16="http://schemas.microsoft.com/office/drawing/2014/main" id="{DF50BDAA-DFBB-46F9-9A08-CC5DA5D5BE43}"/>
              </a:ext>
            </a:extLst>
          </p:cNvPr>
          <p:cNvGraphicFramePr>
            <a:graphicFrameLocks noGrp="1"/>
          </p:cNvGraphicFramePr>
          <p:nvPr>
            <p:ph idx="4294967295"/>
            <p:extLst>
              <p:ext uri="{D42A27DB-BD31-4B8C-83A1-F6EECF244321}">
                <p14:modId xmlns:p14="http://schemas.microsoft.com/office/powerpoint/2010/main" val="2130064969"/>
              </p:ext>
            </p:extLst>
          </p:nvPr>
        </p:nvGraphicFramePr>
        <p:xfrm>
          <a:off x="3908677" y="1429789"/>
          <a:ext cx="7579512" cy="44057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7D4C600F-AD77-4A6C-AD4A-65A3B6AE3A60}"/>
              </a:ext>
            </a:extLst>
          </p:cNvPr>
          <p:cNvSpPr txBox="1"/>
          <p:nvPr/>
        </p:nvSpPr>
        <p:spPr>
          <a:xfrm>
            <a:off x="8818323" y="58048"/>
            <a:ext cx="3361151" cy="400110"/>
          </a:xfrm>
          <a:prstGeom prst="rect">
            <a:avLst/>
          </a:prstGeom>
          <a:noFill/>
        </p:spPr>
        <p:txBody>
          <a:bodyPr wrap="square">
            <a:spAutoFit/>
          </a:bodyPr>
          <a:lstStyle/>
          <a:p>
            <a:pPr algn="r">
              <a:spcAft>
                <a:spcPts val="600"/>
              </a:spcAft>
            </a:pPr>
            <a:r>
              <a:rPr lang="en-IN" sz="2000" b="1" i="1" dirty="0"/>
              <a:t>Health Endpoint Monitoring </a:t>
            </a:r>
          </a:p>
        </p:txBody>
      </p:sp>
    </p:spTree>
    <p:extLst>
      <p:ext uri="{BB962C8B-B14F-4D97-AF65-F5344CB8AC3E}">
        <p14:creationId xmlns:p14="http://schemas.microsoft.com/office/powerpoint/2010/main" val="1125544900"/>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4D107-1CF5-44FB-A883-9388BBD112DE}"/>
              </a:ext>
            </a:extLst>
          </p:cNvPr>
          <p:cNvSpPr>
            <a:spLocks noGrp="1"/>
          </p:cNvSpPr>
          <p:nvPr>
            <p:ph type="title"/>
          </p:nvPr>
        </p:nvSpPr>
        <p:spPr/>
        <p:txBody>
          <a:bodyPr/>
          <a:lstStyle/>
          <a:p>
            <a:r>
              <a:rPr lang="en-IN" dirty="0"/>
              <a:t>Scalability and Performance</a:t>
            </a:r>
          </a:p>
        </p:txBody>
      </p:sp>
      <p:sp>
        <p:nvSpPr>
          <p:cNvPr id="3" name="Content Placeholder 2">
            <a:extLst>
              <a:ext uri="{FF2B5EF4-FFF2-40B4-BE49-F238E27FC236}">
                <a16:creationId xmlns:a16="http://schemas.microsoft.com/office/drawing/2014/main" id="{F868994D-7425-498D-8B2F-0ACE733911DC}"/>
              </a:ext>
            </a:extLst>
          </p:cNvPr>
          <p:cNvSpPr>
            <a:spLocks noGrp="1"/>
          </p:cNvSpPr>
          <p:nvPr>
            <p:ph idx="1"/>
          </p:nvPr>
        </p:nvSpPr>
        <p:spPr/>
        <p:txBody>
          <a:bodyPr/>
          <a:lstStyle/>
          <a:p>
            <a:r>
              <a:rPr lang="en-IN" dirty="0"/>
              <a:t>Meet changes in demands by scaling automatically</a:t>
            </a:r>
          </a:p>
          <a:p>
            <a:r>
              <a:rPr lang="en-IN" dirty="0"/>
              <a:t>Scale both compute and data tiers</a:t>
            </a:r>
          </a:p>
          <a:p>
            <a:r>
              <a:rPr lang="en-IN" dirty="0"/>
              <a:t>Optimise the use of resources and cost</a:t>
            </a:r>
          </a:p>
          <a:p>
            <a:r>
              <a:rPr lang="en-IN" dirty="0"/>
              <a:t>Maintain performance levels with increase in scale</a:t>
            </a:r>
          </a:p>
        </p:txBody>
      </p:sp>
    </p:spTree>
    <p:extLst>
      <p:ext uri="{BB962C8B-B14F-4D97-AF65-F5344CB8AC3E}">
        <p14:creationId xmlns:p14="http://schemas.microsoft.com/office/powerpoint/2010/main" val="301743224"/>
      </p:ext>
    </p:extLst>
  </p:cSld>
  <p:clrMapOvr>
    <a:masterClrMapping/>
  </p:clrMapOvr>
  <p:transition spd="slow">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B4E5-5FCB-4452-B095-47E07394C4AA}"/>
              </a:ext>
            </a:extLst>
          </p:cNvPr>
          <p:cNvSpPr>
            <a:spLocks noGrp="1"/>
          </p:cNvSpPr>
          <p:nvPr>
            <p:ph type="title"/>
          </p:nvPr>
        </p:nvSpPr>
        <p:spPr/>
        <p:txBody>
          <a:bodyPr/>
          <a:lstStyle/>
          <a:p>
            <a:r>
              <a:rPr lang="en-IN" dirty="0" err="1"/>
              <a:t>Sharding</a:t>
            </a:r>
            <a:endParaRPr lang="en-IN" dirty="0"/>
          </a:p>
        </p:txBody>
      </p:sp>
      <p:sp>
        <p:nvSpPr>
          <p:cNvPr id="3" name="Text Placeholder 2">
            <a:extLst>
              <a:ext uri="{FF2B5EF4-FFF2-40B4-BE49-F238E27FC236}">
                <a16:creationId xmlns:a16="http://schemas.microsoft.com/office/drawing/2014/main" id="{D8A49959-44DF-4B5B-BC44-18E2AE000B4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799559038"/>
      </p:ext>
    </p:extLst>
  </p:cSld>
  <p:clrMapOvr>
    <a:masterClrMapping/>
  </p:clrMapOvr>
  <p:transition spd="slow">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2F43-8A24-4EB7-86CB-C884BF9E5DCB}"/>
              </a:ext>
            </a:extLst>
          </p:cNvPr>
          <p:cNvSpPr>
            <a:spLocks noGrp="1"/>
          </p:cNvSpPr>
          <p:nvPr>
            <p:ph type="title"/>
          </p:nvPr>
        </p:nvSpPr>
        <p:spPr/>
        <p:txBody>
          <a:bodyPr/>
          <a:lstStyle/>
          <a:p>
            <a:r>
              <a:rPr lang="en-IN"/>
              <a:t>Category, Description, Problem</a:t>
            </a:r>
            <a:endParaRPr lang="en-IN" dirty="0"/>
          </a:p>
        </p:txBody>
      </p:sp>
      <p:pic>
        <p:nvPicPr>
          <p:cNvPr id="7" name="Content Placeholder 6" descr="Diagram&#10;&#10;Description automatically generated">
            <a:extLst>
              <a:ext uri="{FF2B5EF4-FFF2-40B4-BE49-F238E27FC236}">
                <a16:creationId xmlns:a16="http://schemas.microsoft.com/office/drawing/2014/main" id="{4C07AD1F-1C8D-4FD5-983E-06D3C64CFE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57422" y="3255570"/>
            <a:ext cx="1680356" cy="1718459"/>
          </a:xfrm>
        </p:spPr>
      </p:pic>
      <p:graphicFrame>
        <p:nvGraphicFramePr>
          <p:cNvPr id="4" name="Table 4">
            <a:extLst>
              <a:ext uri="{FF2B5EF4-FFF2-40B4-BE49-F238E27FC236}">
                <a16:creationId xmlns:a16="http://schemas.microsoft.com/office/drawing/2014/main" id="{FF3E6D4E-236A-4CC0-89AA-5D530B84D6EF}"/>
              </a:ext>
            </a:extLst>
          </p:cNvPr>
          <p:cNvGraphicFramePr>
            <a:graphicFrameLocks noGrp="1"/>
          </p:cNvGraphicFramePr>
          <p:nvPr>
            <p:extLst>
              <p:ext uri="{D42A27DB-BD31-4B8C-83A1-F6EECF244321}">
                <p14:modId xmlns:p14="http://schemas.microsoft.com/office/powerpoint/2010/main" val="3410624588"/>
              </p:ext>
            </p:extLst>
          </p:nvPr>
        </p:nvGraphicFramePr>
        <p:xfrm>
          <a:off x="1178560" y="1537526"/>
          <a:ext cx="8585200" cy="4429977"/>
        </p:xfrm>
        <a:graphic>
          <a:graphicData uri="http://schemas.openxmlformats.org/drawingml/2006/table">
            <a:tbl>
              <a:tblPr firstCol="1">
                <a:tableStyleId>{5C22544A-7EE6-4342-B048-85BDC9FD1C3A}</a:tableStyleId>
              </a:tblPr>
              <a:tblGrid>
                <a:gridCol w="2870677">
                  <a:extLst>
                    <a:ext uri="{9D8B030D-6E8A-4147-A177-3AD203B41FA5}">
                      <a16:colId xmlns:a16="http://schemas.microsoft.com/office/drawing/2014/main" val="995178200"/>
                    </a:ext>
                  </a:extLst>
                </a:gridCol>
                <a:gridCol w="5714523">
                  <a:extLst>
                    <a:ext uri="{9D8B030D-6E8A-4147-A177-3AD203B41FA5}">
                      <a16:colId xmlns:a16="http://schemas.microsoft.com/office/drawing/2014/main" val="1674297400"/>
                    </a:ext>
                  </a:extLst>
                </a:gridCol>
              </a:tblGrid>
              <a:tr h="563510">
                <a:tc>
                  <a:txBody>
                    <a:bodyPr/>
                    <a:lstStyle/>
                    <a:p>
                      <a:r>
                        <a:rPr lang="en-IN" dirty="0"/>
                        <a:t>Category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Data Management, Performance and Scalability</a:t>
                      </a:r>
                    </a:p>
                  </a:txBody>
                  <a:tcPr/>
                </a:tc>
                <a:extLst>
                  <a:ext uri="{0D108BD9-81ED-4DB2-BD59-A6C34878D82A}">
                    <a16:rowId xmlns:a16="http://schemas.microsoft.com/office/drawing/2014/main" val="2338777345"/>
                  </a:ext>
                </a:extLst>
              </a:tr>
              <a:tr h="1306147">
                <a:tc>
                  <a:txBody>
                    <a:bodyPr/>
                    <a:lstStyle/>
                    <a:p>
                      <a:r>
                        <a:rPr lang="en-IN" dirty="0"/>
                        <a:t>Description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Divide a data store into a set of horizontal partitions or shards</a:t>
                      </a:r>
                    </a:p>
                  </a:txBody>
                  <a:tcPr/>
                </a:tc>
                <a:extLst>
                  <a:ext uri="{0D108BD9-81ED-4DB2-BD59-A6C34878D82A}">
                    <a16:rowId xmlns:a16="http://schemas.microsoft.com/office/drawing/2014/main" val="896474811"/>
                  </a:ext>
                </a:extLst>
              </a:tr>
              <a:tr h="2481680">
                <a:tc>
                  <a:txBody>
                    <a:bodyPr/>
                    <a:lstStyle/>
                    <a:p>
                      <a:r>
                        <a:rPr lang="en-IN" dirty="0"/>
                        <a:t>Problem</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Traditional data stores are limited by storage space, computing resources, network bandwidth as they are single server deployments. Scale can be achieved by scaling the server box hosting the data, but there is a limit to how much you can scale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Modern applications expect huge volumes of data and high number of users from different locations to scale indefinitely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Vertical scaling is not the solution</a:t>
                      </a:r>
                    </a:p>
                  </a:txBody>
                  <a:tcPr/>
                </a:tc>
                <a:extLst>
                  <a:ext uri="{0D108BD9-81ED-4DB2-BD59-A6C34878D82A}">
                    <a16:rowId xmlns:a16="http://schemas.microsoft.com/office/drawing/2014/main" val="234964939"/>
                  </a:ext>
                </a:extLst>
              </a:tr>
            </a:tbl>
          </a:graphicData>
        </a:graphic>
      </p:graphicFrame>
      <p:sp>
        <p:nvSpPr>
          <p:cNvPr id="6" name="TextBox 5">
            <a:extLst>
              <a:ext uri="{FF2B5EF4-FFF2-40B4-BE49-F238E27FC236}">
                <a16:creationId xmlns:a16="http://schemas.microsoft.com/office/drawing/2014/main" id="{1DFEACB5-5B0F-465C-9F29-029537716ACB}"/>
              </a:ext>
            </a:extLst>
          </p:cNvPr>
          <p:cNvSpPr txBox="1"/>
          <p:nvPr/>
        </p:nvSpPr>
        <p:spPr>
          <a:xfrm>
            <a:off x="9131475" y="58048"/>
            <a:ext cx="3048000" cy="400110"/>
          </a:xfrm>
          <a:prstGeom prst="rect">
            <a:avLst/>
          </a:prstGeom>
          <a:noFill/>
        </p:spPr>
        <p:txBody>
          <a:bodyPr wrap="square">
            <a:spAutoFit/>
          </a:bodyPr>
          <a:lstStyle/>
          <a:p>
            <a:pPr algn="r"/>
            <a:r>
              <a:rPr lang="en-IN" sz="2000" b="1" i="1" dirty="0" err="1"/>
              <a:t>Sharding</a:t>
            </a:r>
            <a:endParaRPr lang="en-IN" sz="2000" b="1" i="1" dirty="0"/>
          </a:p>
        </p:txBody>
      </p:sp>
    </p:spTree>
    <p:extLst>
      <p:ext uri="{BB962C8B-B14F-4D97-AF65-F5344CB8AC3E}">
        <p14:creationId xmlns:p14="http://schemas.microsoft.com/office/powerpoint/2010/main" val="3246052246"/>
      </p:ext>
    </p:extLst>
  </p:cSld>
  <p:clrMapOvr>
    <a:masterClrMapping/>
  </p:clrMapOvr>
  <p:transition spd="slow">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25DF-CFDE-438C-A86D-3BC0D18316A1}"/>
              </a:ext>
            </a:extLst>
          </p:cNvPr>
          <p:cNvSpPr>
            <a:spLocks noGrp="1"/>
          </p:cNvSpPr>
          <p:nvPr>
            <p:ph type="title"/>
          </p:nvPr>
        </p:nvSpPr>
        <p:spPr/>
        <p:txBody>
          <a:bodyPr anchor="ctr">
            <a:normAutofit/>
          </a:bodyPr>
          <a:lstStyle/>
          <a:p>
            <a:r>
              <a:rPr lang="en-IN" dirty="0">
                <a:solidFill>
                  <a:srgbClr val="FFFFFF"/>
                </a:solidFill>
              </a:rPr>
              <a:t>Solution</a:t>
            </a:r>
          </a:p>
        </p:txBody>
      </p:sp>
      <p:sp>
        <p:nvSpPr>
          <p:cNvPr id="3" name="Content Placeholder 2">
            <a:extLst>
              <a:ext uri="{FF2B5EF4-FFF2-40B4-BE49-F238E27FC236}">
                <a16:creationId xmlns:a16="http://schemas.microsoft.com/office/drawing/2014/main" id="{75107AE3-D47C-46EB-995A-619C0BDF7A0D}"/>
              </a:ext>
            </a:extLst>
          </p:cNvPr>
          <p:cNvSpPr>
            <a:spLocks noGrp="1"/>
          </p:cNvSpPr>
          <p:nvPr>
            <p:ph idx="1"/>
          </p:nvPr>
        </p:nvSpPr>
        <p:spPr/>
        <p:txBody>
          <a:bodyPr anchor="ctr">
            <a:normAutofit/>
          </a:bodyPr>
          <a:lstStyle/>
          <a:p>
            <a:r>
              <a:rPr lang="en-IN" sz="2000" dirty="0">
                <a:solidFill>
                  <a:schemeClr val="tx1"/>
                </a:solidFill>
              </a:rPr>
              <a:t>Horizontally scaling the database by partitioning or </a:t>
            </a:r>
            <a:r>
              <a:rPr lang="en-IN" sz="2000" dirty="0" err="1">
                <a:solidFill>
                  <a:schemeClr val="tx1"/>
                </a:solidFill>
              </a:rPr>
              <a:t>sharding</a:t>
            </a:r>
            <a:endParaRPr lang="en-IN" sz="2000" dirty="0">
              <a:solidFill>
                <a:schemeClr val="tx1"/>
              </a:solidFill>
            </a:endParaRPr>
          </a:p>
          <a:p>
            <a:r>
              <a:rPr lang="en-IN" sz="2000" dirty="0">
                <a:solidFill>
                  <a:schemeClr val="tx1"/>
                </a:solidFill>
              </a:rPr>
              <a:t>Each shard has the same schema and stores its own distinct subset of data</a:t>
            </a:r>
          </a:p>
          <a:p>
            <a:r>
              <a:rPr lang="en-IN" sz="2000" dirty="0">
                <a:solidFill>
                  <a:schemeClr val="tx1"/>
                </a:solidFill>
              </a:rPr>
              <a:t>Benefits of </a:t>
            </a:r>
            <a:r>
              <a:rPr lang="en-IN" sz="2000" dirty="0" err="1">
                <a:solidFill>
                  <a:schemeClr val="tx1"/>
                </a:solidFill>
              </a:rPr>
              <a:t>sharding</a:t>
            </a:r>
            <a:endParaRPr lang="en-IN" sz="2000" dirty="0">
              <a:solidFill>
                <a:schemeClr val="tx1"/>
              </a:solidFill>
            </a:endParaRPr>
          </a:p>
          <a:p>
            <a:pPr lvl="1"/>
            <a:r>
              <a:rPr lang="en-IN" sz="1600" dirty="0">
                <a:solidFill>
                  <a:schemeClr val="tx1"/>
                </a:solidFill>
              </a:rPr>
              <a:t>Unlimited scale by adding more shards/storage nodes</a:t>
            </a:r>
          </a:p>
          <a:p>
            <a:pPr lvl="1"/>
            <a:r>
              <a:rPr lang="en-IN" sz="1600" dirty="0">
                <a:solidFill>
                  <a:schemeClr val="tx1"/>
                </a:solidFill>
              </a:rPr>
              <a:t>Commodity hardware can be used</a:t>
            </a:r>
          </a:p>
          <a:p>
            <a:pPr lvl="1"/>
            <a:r>
              <a:rPr lang="en-IN" sz="1600" dirty="0">
                <a:solidFill>
                  <a:schemeClr val="tx1"/>
                </a:solidFill>
              </a:rPr>
              <a:t>Reduce contention and improve performance by balancing the workload across shards.</a:t>
            </a:r>
          </a:p>
          <a:p>
            <a:pPr lvl="1"/>
            <a:r>
              <a:rPr lang="en-IN" sz="1600" dirty="0">
                <a:solidFill>
                  <a:schemeClr val="tx1"/>
                </a:solidFill>
              </a:rPr>
              <a:t>In the cloud, shards can be located physically close to the users that'll access the data</a:t>
            </a:r>
          </a:p>
          <a:p>
            <a:r>
              <a:rPr lang="en-IN" sz="2000" dirty="0" err="1">
                <a:solidFill>
                  <a:schemeClr val="tx1"/>
                </a:solidFill>
              </a:rPr>
              <a:t>Sharding</a:t>
            </a:r>
            <a:r>
              <a:rPr lang="en-IN" sz="2000" dirty="0">
                <a:solidFill>
                  <a:schemeClr val="tx1"/>
                </a:solidFill>
              </a:rPr>
              <a:t> Strategies</a:t>
            </a:r>
          </a:p>
          <a:p>
            <a:pPr lvl="1"/>
            <a:r>
              <a:rPr lang="en-IN" sz="1600" b="1" dirty="0">
                <a:solidFill>
                  <a:schemeClr val="tx1"/>
                </a:solidFill>
              </a:rPr>
              <a:t>Lookup Strategy </a:t>
            </a:r>
            <a:r>
              <a:rPr lang="en-IN" sz="1600" dirty="0">
                <a:solidFill>
                  <a:schemeClr val="tx1"/>
                </a:solidFill>
              </a:rPr>
              <a:t>- </a:t>
            </a:r>
            <a:r>
              <a:rPr lang="en-IN" sz="1600" dirty="0" err="1">
                <a:solidFill>
                  <a:schemeClr val="tx1"/>
                </a:solidFill>
              </a:rPr>
              <a:t>sharding</a:t>
            </a:r>
            <a:r>
              <a:rPr lang="en-IN" sz="1600" dirty="0">
                <a:solidFill>
                  <a:schemeClr val="tx1"/>
                </a:solidFill>
              </a:rPr>
              <a:t> logic implements a map that routes a request for data to the shard that contains that data using the shard key</a:t>
            </a:r>
          </a:p>
          <a:p>
            <a:pPr lvl="1"/>
            <a:r>
              <a:rPr lang="en-IN" sz="1600" b="1" dirty="0">
                <a:solidFill>
                  <a:schemeClr val="tx1"/>
                </a:solidFill>
              </a:rPr>
              <a:t>Range Strategy</a:t>
            </a:r>
            <a:r>
              <a:rPr lang="en-IN" sz="1600" dirty="0">
                <a:solidFill>
                  <a:schemeClr val="tx1"/>
                </a:solidFill>
              </a:rPr>
              <a:t> - groups related items together in the same shard, and orders them by shard key—the shard keys are sequential</a:t>
            </a:r>
          </a:p>
          <a:p>
            <a:pPr lvl="1"/>
            <a:r>
              <a:rPr lang="en-IN" sz="1600" b="1" dirty="0">
                <a:solidFill>
                  <a:schemeClr val="tx1"/>
                </a:solidFill>
              </a:rPr>
              <a:t>Hash Strategy</a:t>
            </a:r>
            <a:r>
              <a:rPr lang="en-IN" sz="1600" dirty="0">
                <a:solidFill>
                  <a:schemeClr val="tx1"/>
                </a:solidFill>
              </a:rPr>
              <a:t> - distributes the data across the shards in a way that achieves a balance between the size of each shard and the average load that each shard will encounter</a:t>
            </a:r>
          </a:p>
        </p:txBody>
      </p:sp>
      <p:sp>
        <p:nvSpPr>
          <p:cNvPr id="7" name="TextBox 6">
            <a:extLst>
              <a:ext uri="{FF2B5EF4-FFF2-40B4-BE49-F238E27FC236}">
                <a16:creationId xmlns:a16="http://schemas.microsoft.com/office/drawing/2014/main" id="{0D651D55-0CAA-41DC-98A0-BBD3CA0EC1D0}"/>
              </a:ext>
            </a:extLst>
          </p:cNvPr>
          <p:cNvSpPr txBox="1"/>
          <p:nvPr/>
        </p:nvSpPr>
        <p:spPr>
          <a:xfrm>
            <a:off x="8706500" y="1171545"/>
            <a:ext cx="3273469" cy="400110"/>
          </a:xfrm>
          <a:prstGeom prst="rect">
            <a:avLst/>
          </a:prstGeom>
          <a:noFill/>
        </p:spPr>
        <p:txBody>
          <a:bodyPr wrap="square">
            <a:spAutoFit/>
          </a:bodyPr>
          <a:lstStyle/>
          <a:p>
            <a:pPr algn="r">
              <a:spcAft>
                <a:spcPts val="600"/>
              </a:spcAft>
            </a:pPr>
            <a:r>
              <a:rPr lang="en-IN" sz="2000" b="1" i="1" dirty="0" err="1"/>
              <a:t>Sharding</a:t>
            </a:r>
            <a:endParaRPr lang="en-IN" sz="2000" b="1" i="1" dirty="0"/>
          </a:p>
        </p:txBody>
      </p:sp>
    </p:spTree>
    <p:extLst>
      <p:ext uri="{BB962C8B-B14F-4D97-AF65-F5344CB8AC3E}">
        <p14:creationId xmlns:p14="http://schemas.microsoft.com/office/powerpoint/2010/main" val="1763410329"/>
      </p:ext>
    </p:extLst>
  </p:cSld>
  <p:clrMapOvr>
    <a:masterClrMapping/>
  </p:clrMapOvr>
  <p:transition spd="slow">
    <p:fade/>
  </p:transition>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196C3-EA4F-420B-AB40-B8FD6268734E}"/>
              </a:ext>
            </a:extLst>
          </p:cNvPr>
          <p:cNvSpPr>
            <a:spLocks noGrp="1"/>
          </p:cNvSpPr>
          <p:nvPr>
            <p:ph type="title"/>
          </p:nvPr>
        </p:nvSpPr>
        <p:spPr/>
        <p:txBody>
          <a:bodyPr vert="horz" lIns="91440" tIns="45720" rIns="91440" bIns="45720" rtlCol="0" anchor="b">
            <a:normAutofit fontScale="90000"/>
          </a:bodyPr>
          <a:lstStyle/>
          <a:p>
            <a:r>
              <a:rPr lang="en-US" sz="5400" kern="1200">
                <a:solidFill>
                  <a:schemeClr val="bg1"/>
                </a:solidFill>
                <a:latin typeface="+mj-lt"/>
                <a:ea typeface="+mj-ea"/>
                <a:cs typeface="+mj-cs"/>
              </a:rPr>
              <a:t>Sharding Strategies - Lookup</a:t>
            </a:r>
          </a:p>
        </p:txBody>
      </p:sp>
      <p:pic>
        <p:nvPicPr>
          <p:cNvPr id="4" name="Picture 3" descr="Diagram&#10;&#10;Description automatically generated">
            <a:extLst>
              <a:ext uri="{FF2B5EF4-FFF2-40B4-BE49-F238E27FC236}">
                <a16:creationId xmlns:a16="http://schemas.microsoft.com/office/drawing/2014/main" id="{92B64B3F-9517-420D-8CE4-087CEF86AC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4483" y="1232257"/>
            <a:ext cx="6821868" cy="4058137"/>
          </a:xfrm>
          <a:prstGeom prst="rect">
            <a:avLst/>
          </a:prstGeom>
        </p:spPr>
      </p:pic>
    </p:spTree>
    <p:extLst>
      <p:ext uri="{BB962C8B-B14F-4D97-AF65-F5344CB8AC3E}">
        <p14:creationId xmlns:p14="http://schemas.microsoft.com/office/powerpoint/2010/main" val="2830837456"/>
      </p:ext>
    </p:extLst>
  </p:cSld>
  <p:clrMapOvr>
    <a:masterClrMapping/>
  </p:clrMapOvr>
  <p:transition spd="slow">
    <p:fade/>
  </p:transition>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FCCEC-CE8D-43FE-9AC1-E6D09CBA988A}"/>
              </a:ext>
            </a:extLst>
          </p:cNvPr>
          <p:cNvSpPr>
            <a:spLocks noGrp="1"/>
          </p:cNvSpPr>
          <p:nvPr>
            <p:ph type="title"/>
          </p:nvPr>
        </p:nvSpPr>
        <p:spPr/>
        <p:txBody>
          <a:bodyPr vert="horz" lIns="91440" tIns="45720" rIns="91440" bIns="45720" rtlCol="0" anchor="b">
            <a:normAutofit fontScale="90000"/>
          </a:bodyPr>
          <a:lstStyle/>
          <a:p>
            <a:r>
              <a:rPr lang="en-US" sz="5400" kern="1200">
                <a:solidFill>
                  <a:schemeClr val="bg1"/>
                </a:solidFill>
                <a:latin typeface="+mj-lt"/>
                <a:ea typeface="+mj-ea"/>
                <a:cs typeface="+mj-cs"/>
              </a:rPr>
              <a:t>Sharding Strategy - Range</a:t>
            </a:r>
          </a:p>
        </p:txBody>
      </p:sp>
      <p:pic>
        <p:nvPicPr>
          <p:cNvPr id="4" name="Picture 3" descr="Diagram&#10;&#10;Description automatically generated">
            <a:extLst>
              <a:ext uri="{FF2B5EF4-FFF2-40B4-BE49-F238E27FC236}">
                <a16:creationId xmlns:a16="http://schemas.microsoft.com/office/drawing/2014/main" id="{4D8CCD14-284D-4796-95DF-2994FD616A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996" y="1393399"/>
            <a:ext cx="6162356" cy="4058137"/>
          </a:xfrm>
          <a:prstGeom prst="rect">
            <a:avLst/>
          </a:prstGeom>
        </p:spPr>
      </p:pic>
    </p:spTree>
    <p:extLst>
      <p:ext uri="{BB962C8B-B14F-4D97-AF65-F5344CB8AC3E}">
        <p14:creationId xmlns:p14="http://schemas.microsoft.com/office/powerpoint/2010/main" val="287779292"/>
      </p:ext>
    </p:extLst>
  </p:cSld>
  <p:clrMapOvr>
    <a:masterClrMapping/>
  </p:clrMapOvr>
  <p:transition spd="slow">
    <p:fade/>
  </p:transition>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099C1-1E1E-4CD8-8AB3-6E9ED75C2391}"/>
              </a:ext>
            </a:extLst>
          </p:cNvPr>
          <p:cNvSpPr>
            <a:spLocks noGrp="1"/>
          </p:cNvSpPr>
          <p:nvPr>
            <p:ph type="title"/>
          </p:nvPr>
        </p:nvSpPr>
        <p:spPr/>
        <p:txBody>
          <a:bodyPr vert="horz" lIns="91440" tIns="45720" rIns="91440" bIns="45720" rtlCol="0" anchor="b">
            <a:normAutofit fontScale="90000"/>
          </a:bodyPr>
          <a:lstStyle/>
          <a:p>
            <a:r>
              <a:rPr lang="en-US" sz="5400" kern="1200">
                <a:solidFill>
                  <a:schemeClr val="bg1"/>
                </a:solidFill>
                <a:latin typeface="+mj-lt"/>
                <a:ea typeface="+mj-ea"/>
                <a:cs typeface="+mj-cs"/>
              </a:rPr>
              <a:t>Sharding Strategy - Hash</a:t>
            </a:r>
          </a:p>
        </p:txBody>
      </p:sp>
      <p:pic>
        <p:nvPicPr>
          <p:cNvPr id="4" name="Picture 3" descr="Diagram&#10;&#10;Description automatically generated">
            <a:extLst>
              <a:ext uri="{FF2B5EF4-FFF2-40B4-BE49-F238E27FC236}">
                <a16:creationId xmlns:a16="http://schemas.microsoft.com/office/drawing/2014/main" id="{B9662CB5-B67C-4B39-8218-EF4998DF5F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7697" y="1393399"/>
            <a:ext cx="7220953" cy="4058137"/>
          </a:xfrm>
          <a:prstGeom prst="rect">
            <a:avLst/>
          </a:prstGeom>
        </p:spPr>
      </p:pic>
    </p:spTree>
    <p:extLst>
      <p:ext uri="{BB962C8B-B14F-4D97-AF65-F5344CB8AC3E}">
        <p14:creationId xmlns:p14="http://schemas.microsoft.com/office/powerpoint/2010/main" val="3268022723"/>
      </p:ext>
    </p:extLst>
  </p:cSld>
  <p:clrMapOvr>
    <a:masterClrMapping/>
  </p:clrMapOvr>
  <p:transition spd="slow">
    <p:fade/>
  </p:transition>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1600-9371-43A7-AD2D-151E25B6DB50}"/>
              </a:ext>
            </a:extLst>
          </p:cNvPr>
          <p:cNvSpPr>
            <a:spLocks noGrp="1"/>
          </p:cNvSpPr>
          <p:nvPr>
            <p:ph type="title"/>
          </p:nvPr>
        </p:nvSpPr>
        <p:spPr/>
        <p:txBody>
          <a:bodyPr vert="horz" lIns="91440" tIns="45720" rIns="91440" bIns="45720" rtlCol="0" anchor="t">
            <a:normAutofit/>
          </a:bodyPr>
          <a:lstStyle/>
          <a:p>
            <a:pPr algn="ctr"/>
            <a:r>
              <a:rPr lang="en-US" sz="4800" kern="1200">
                <a:solidFill>
                  <a:schemeClr val="bg1"/>
                </a:solidFill>
                <a:latin typeface="+mj-lt"/>
                <a:ea typeface="+mj-ea"/>
                <a:cs typeface="+mj-cs"/>
              </a:rPr>
              <a:t>Usage Scenarios</a:t>
            </a:r>
          </a:p>
        </p:txBody>
      </p:sp>
      <p:graphicFrame>
        <p:nvGraphicFramePr>
          <p:cNvPr id="5" name="Content Placeholder 2">
            <a:extLst>
              <a:ext uri="{FF2B5EF4-FFF2-40B4-BE49-F238E27FC236}">
                <a16:creationId xmlns:a16="http://schemas.microsoft.com/office/drawing/2014/main" id="{DF50BDAA-DFBB-46F9-9A08-CC5DA5D5BE43}"/>
              </a:ext>
            </a:extLst>
          </p:cNvPr>
          <p:cNvGraphicFramePr>
            <a:graphicFrameLocks noGrp="1"/>
          </p:cNvGraphicFramePr>
          <p:nvPr>
            <p:ph idx="4294967295"/>
            <p:extLst>
              <p:ext uri="{D42A27DB-BD31-4B8C-83A1-F6EECF244321}">
                <p14:modId xmlns:p14="http://schemas.microsoft.com/office/powerpoint/2010/main" val="322834183"/>
              </p:ext>
            </p:extLst>
          </p:nvPr>
        </p:nvGraphicFramePr>
        <p:xfrm>
          <a:off x="3971175" y="661987"/>
          <a:ext cx="7289800" cy="5534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7D4C600F-AD77-4A6C-AD4A-65A3B6AE3A60}"/>
              </a:ext>
            </a:extLst>
          </p:cNvPr>
          <p:cNvSpPr txBox="1"/>
          <p:nvPr/>
        </p:nvSpPr>
        <p:spPr>
          <a:xfrm>
            <a:off x="8818323" y="58048"/>
            <a:ext cx="3361151" cy="400110"/>
          </a:xfrm>
          <a:prstGeom prst="rect">
            <a:avLst/>
          </a:prstGeom>
          <a:noFill/>
        </p:spPr>
        <p:txBody>
          <a:bodyPr wrap="square">
            <a:spAutoFit/>
          </a:bodyPr>
          <a:lstStyle/>
          <a:p>
            <a:pPr algn="r">
              <a:spcAft>
                <a:spcPts val="600"/>
              </a:spcAft>
            </a:pPr>
            <a:r>
              <a:rPr lang="en-IN" sz="2000" b="1" i="1" dirty="0" err="1"/>
              <a:t>Sharding</a:t>
            </a:r>
            <a:endParaRPr lang="en-IN" sz="2000" b="1" i="1" dirty="0"/>
          </a:p>
        </p:txBody>
      </p:sp>
    </p:spTree>
    <p:extLst>
      <p:ext uri="{BB962C8B-B14F-4D97-AF65-F5344CB8AC3E}">
        <p14:creationId xmlns:p14="http://schemas.microsoft.com/office/powerpoint/2010/main" val="1611808650"/>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4D107-1CF5-44FB-A883-9388BBD112DE}"/>
              </a:ext>
            </a:extLst>
          </p:cNvPr>
          <p:cNvSpPr>
            <a:spLocks noGrp="1"/>
          </p:cNvSpPr>
          <p:nvPr>
            <p:ph type="title"/>
          </p:nvPr>
        </p:nvSpPr>
        <p:spPr/>
        <p:txBody>
          <a:bodyPr/>
          <a:lstStyle/>
          <a:p>
            <a:r>
              <a:rPr lang="en-IN" dirty="0"/>
              <a:t>Interoperability</a:t>
            </a:r>
          </a:p>
        </p:txBody>
      </p:sp>
      <p:sp>
        <p:nvSpPr>
          <p:cNvPr id="3" name="Content Placeholder 2">
            <a:extLst>
              <a:ext uri="{FF2B5EF4-FFF2-40B4-BE49-F238E27FC236}">
                <a16:creationId xmlns:a16="http://schemas.microsoft.com/office/drawing/2014/main" id="{F868994D-7425-498D-8B2F-0ACE733911DC}"/>
              </a:ext>
            </a:extLst>
          </p:cNvPr>
          <p:cNvSpPr>
            <a:spLocks noGrp="1"/>
          </p:cNvSpPr>
          <p:nvPr>
            <p:ph idx="1"/>
          </p:nvPr>
        </p:nvSpPr>
        <p:spPr/>
        <p:txBody>
          <a:bodyPr/>
          <a:lstStyle/>
          <a:p>
            <a:r>
              <a:rPr lang="en-IN" dirty="0"/>
              <a:t>Modern application designs today take advantage that cloud provides for scalability, and wide reach by distributing and scaling components and data across regions. </a:t>
            </a:r>
          </a:p>
          <a:p>
            <a:r>
              <a:rPr lang="en-IN" dirty="0"/>
              <a:t>A lot of time there is dependency on legacy systems which cannot be changed </a:t>
            </a:r>
          </a:p>
          <a:p>
            <a:r>
              <a:rPr lang="en-IN" dirty="0"/>
              <a:t>Microservice architectures involve creating self autonomous services that need to seamlessly find and communicate with each other</a:t>
            </a:r>
          </a:p>
          <a:p>
            <a:r>
              <a:rPr lang="en-IN" dirty="0"/>
              <a:t>The scaled out and distributed architecture needs the design to use asynchronous communication bringing challenges like ordering of messages, timely delivery of messages, idempotency etc</a:t>
            </a:r>
          </a:p>
        </p:txBody>
      </p:sp>
    </p:spTree>
    <p:extLst>
      <p:ext uri="{BB962C8B-B14F-4D97-AF65-F5344CB8AC3E}">
        <p14:creationId xmlns:p14="http://schemas.microsoft.com/office/powerpoint/2010/main" val="2785712882"/>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4D107-1CF5-44FB-A883-9388BBD112DE}"/>
              </a:ext>
            </a:extLst>
          </p:cNvPr>
          <p:cNvSpPr>
            <a:spLocks noGrp="1"/>
          </p:cNvSpPr>
          <p:nvPr>
            <p:ph type="title"/>
          </p:nvPr>
        </p:nvSpPr>
        <p:spPr/>
        <p:txBody>
          <a:bodyPr/>
          <a:lstStyle/>
          <a:p>
            <a:r>
              <a:rPr lang="en-IN" dirty="0"/>
              <a:t>Data Management</a:t>
            </a:r>
          </a:p>
        </p:txBody>
      </p:sp>
      <p:sp>
        <p:nvSpPr>
          <p:cNvPr id="3" name="Content Placeholder 2">
            <a:extLst>
              <a:ext uri="{FF2B5EF4-FFF2-40B4-BE49-F238E27FC236}">
                <a16:creationId xmlns:a16="http://schemas.microsoft.com/office/drawing/2014/main" id="{F868994D-7425-498D-8B2F-0ACE733911DC}"/>
              </a:ext>
            </a:extLst>
          </p:cNvPr>
          <p:cNvSpPr>
            <a:spLocks noGrp="1"/>
          </p:cNvSpPr>
          <p:nvPr>
            <p:ph idx="1"/>
          </p:nvPr>
        </p:nvSpPr>
        <p:spPr/>
        <p:txBody>
          <a:bodyPr/>
          <a:lstStyle/>
          <a:p>
            <a:r>
              <a:rPr lang="en-IN" dirty="0"/>
              <a:t>Cloud applications are designed to be highly scalable and available. This also means that data stores and services used are also distributed across locations for performance, HA and scalability</a:t>
            </a:r>
          </a:p>
          <a:p>
            <a:r>
              <a:rPr lang="en-IN" dirty="0"/>
              <a:t>This poses a challenge of data consistency and synchronization</a:t>
            </a:r>
          </a:p>
          <a:p>
            <a:r>
              <a:rPr lang="en-IN" dirty="0"/>
              <a:t>Partitioning and distributing Data is also another popular design bringing with it maintenance challenges</a:t>
            </a:r>
          </a:p>
        </p:txBody>
      </p:sp>
    </p:spTree>
    <p:extLst>
      <p:ext uri="{BB962C8B-B14F-4D97-AF65-F5344CB8AC3E}">
        <p14:creationId xmlns:p14="http://schemas.microsoft.com/office/powerpoint/2010/main" val="1032216905"/>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4D107-1CF5-44FB-A883-9388BBD112DE}"/>
              </a:ext>
            </a:extLst>
          </p:cNvPr>
          <p:cNvSpPr>
            <a:spLocks noGrp="1"/>
          </p:cNvSpPr>
          <p:nvPr>
            <p:ph type="title"/>
          </p:nvPr>
        </p:nvSpPr>
        <p:spPr/>
        <p:txBody>
          <a:bodyPr/>
          <a:lstStyle/>
          <a:p>
            <a:r>
              <a:rPr lang="en-IN" dirty="0"/>
              <a:t>Security</a:t>
            </a:r>
          </a:p>
        </p:txBody>
      </p:sp>
      <p:sp>
        <p:nvSpPr>
          <p:cNvPr id="3" name="Content Placeholder 2">
            <a:extLst>
              <a:ext uri="{FF2B5EF4-FFF2-40B4-BE49-F238E27FC236}">
                <a16:creationId xmlns:a16="http://schemas.microsoft.com/office/drawing/2014/main" id="{F868994D-7425-498D-8B2F-0ACE733911DC}"/>
              </a:ext>
            </a:extLst>
          </p:cNvPr>
          <p:cNvSpPr>
            <a:spLocks noGrp="1"/>
          </p:cNvSpPr>
          <p:nvPr>
            <p:ph idx="1"/>
          </p:nvPr>
        </p:nvSpPr>
        <p:spPr/>
        <p:txBody>
          <a:bodyPr/>
          <a:lstStyle/>
          <a:p>
            <a:r>
              <a:rPr lang="en-IN" dirty="0"/>
              <a:t>Security poses a big challenge to organizations that want to host applications on the cloud. While cloud brings a lot of advantages of scale and availability, it also brings security challenges</a:t>
            </a:r>
          </a:p>
          <a:p>
            <a:r>
              <a:rPr lang="en-IN" dirty="0"/>
              <a:t>Cloud applications are typically hosted on public internet and are exposed to malicious attacks, untrusted user access</a:t>
            </a:r>
          </a:p>
          <a:p>
            <a:r>
              <a:rPr lang="en-IN" dirty="0"/>
              <a:t>As cloud applications are also hosted on vendor data </a:t>
            </a:r>
            <a:r>
              <a:rPr lang="en-IN" dirty="0" err="1"/>
              <a:t>centers</a:t>
            </a:r>
            <a:r>
              <a:rPr lang="en-IN" dirty="0"/>
              <a:t>, data integrity, protection and encryption are essential to maintain and need to be specifically designed for sensitive information</a:t>
            </a:r>
          </a:p>
        </p:txBody>
      </p:sp>
    </p:spTree>
    <p:extLst>
      <p:ext uri="{BB962C8B-B14F-4D97-AF65-F5344CB8AC3E}">
        <p14:creationId xmlns:p14="http://schemas.microsoft.com/office/powerpoint/2010/main" val="1061893608"/>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bXRD65o0D0GFddoi9OZFv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BLA_CGzTEKp_F1tmkHww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ROo8G64zGkKuA9Of3vb1T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CiIzzvVZl0yCiago.jvJq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x7HdmBbreUqd5CCuy6fGV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Dm.Jc5qL0C8b.KDEoZoB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OuUR8PuUEOol.18EzXc_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x7vp82_z0iHZVYpzenjH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YDIn4eA3028iYg4tqi_n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x7HdmBbreUqd5CCuy6fGV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_kstudp2nE.MEsGdLgAvM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XRD65o0D0GFddoi9OZFv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CBLA_CGzTEKp_F1tmkHww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ROo8G64zGkKuA9Of3vb1T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CiIzzvVZl0yCiago.jvJq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Dm.Jc5qL0C8b.KDEoZoB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FOuUR8PuUEOol.18EzXc_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Ox7vp82_z0iHZVYpzenjH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OYDIn4eA3028iYg4tqi_n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Lydt1RAufEC2Oooefq5UU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_kstudp2nE.MEsGdLgAvMA"/>
</p:tagLst>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95294B26-0988-4F86-BE7C-C8460B942CEA}" vid="{13F6A46C-EBD3-4559-95D1-8ED29C5E9CB9}"/>
    </a:ext>
  </a:extLst>
</a:theme>
</file>

<file path=ppt/theme/theme2.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4684</TotalTime>
  <Words>12505</Words>
  <Application>Microsoft Office PowerPoint</Application>
  <PresentationFormat>Widescreen</PresentationFormat>
  <Paragraphs>654</Paragraphs>
  <Slides>66</Slides>
  <Notes>42</Notes>
  <HiddenSlides>0</HiddenSlides>
  <MMClips>0</MMClips>
  <ScaleCrop>false</ScaleCrop>
  <HeadingPairs>
    <vt:vector size="8" baseType="variant">
      <vt:variant>
        <vt:lpstr>Fonts Used</vt:lpstr>
      </vt:variant>
      <vt:variant>
        <vt:i4>12</vt:i4>
      </vt:variant>
      <vt:variant>
        <vt:lpstr>Theme</vt:lpstr>
      </vt:variant>
      <vt:variant>
        <vt:i4>5</vt:i4>
      </vt:variant>
      <vt:variant>
        <vt:lpstr>Embedded OLE Servers</vt:lpstr>
      </vt:variant>
      <vt:variant>
        <vt:i4>1</vt:i4>
      </vt:variant>
      <vt:variant>
        <vt:lpstr>Slide Titles</vt:lpstr>
      </vt:variant>
      <vt:variant>
        <vt:i4>66</vt:i4>
      </vt:variant>
    </vt:vector>
  </HeadingPairs>
  <TitlesOfParts>
    <vt:vector size="84" baseType="lpstr">
      <vt:lpstr>-apple-system</vt:lpstr>
      <vt:lpstr>Arial</vt:lpstr>
      <vt:lpstr>Calibri</vt:lpstr>
      <vt:lpstr>Calibri Light</vt:lpstr>
      <vt:lpstr>charter</vt:lpstr>
      <vt:lpstr>Mission Gothic Regular</vt:lpstr>
      <vt:lpstr>Segoe UI</vt:lpstr>
      <vt:lpstr>Segoe UI Light</vt:lpstr>
      <vt:lpstr>Segoe UI Semibold</vt:lpstr>
      <vt:lpstr>Trebuchet MS</vt:lpstr>
      <vt:lpstr>Webdings</vt:lpstr>
      <vt:lpstr>Wingdings</vt:lpstr>
      <vt:lpstr>Theme2</vt:lpstr>
      <vt:lpstr>2018</vt:lpstr>
      <vt:lpstr>Custom Design</vt:lpstr>
      <vt:lpstr>1_Custom Design</vt:lpstr>
      <vt:lpstr>1_Office Theme</vt:lpstr>
      <vt:lpstr>think-cell Slide</vt:lpstr>
      <vt:lpstr>Cloud Patterns </vt:lpstr>
      <vt:lpstr>Who am I?</vt:lpstr>
      <vt:lpstr>Agenda</vt:lpstr>
      <vt:lpstr>Challenges in Cloud Development </vt:lpstr>
      <vt:lpstr>Availability and Resiliency</vt:lpstr>
      <vt:lpstr>Scalability and Performance</vt:lpstr>
      <vt:lpstr>Interoperability</vt:lpstr>
      <vt:lpstr>Data Management</vt:lpstr>
      <vt:lpstr>Security</vt:lpstr>
      <vt:lpstr>Management and Monitoring</vt:lpstr>
      <vt:lpstr>Cloud Design Patterns</vt:lpstr>
      <vt:lpstr>Ambassador</vt:lpstr>
      <vt:lpstr>Category, Description, Problem</vt:lpstr>
      <vt:lpstr>Solution</vt:lpstr>
      <vt:lpstr>Usage Scenarios</vt:lpstr>
      <vt:lpstr>Anti-Corruption Layer</vt:lpstr>
      <vt:lpstr>Category, Description, Problem</vt:lpstr>
      <vt:lpstr>Solution</vt:lpstr>
      <vt:lpstr>Example</vt:lpstr>
      <vt:lpstr>Usage Scenarios</vt:lpstr>
      <vt:lpstr>Backends for Frontends</vt:lpstr>
      <vt:lpstr>Category, Description, Problem</vt:lpstr>
      <vt:lpstr>Solution</vt:lpstr>
      <vt:lpstr>Usage Scenarios</vt:lpstr>
      <vt:lpstr>Bulkhead</vt:lpstr>
      <vt:lpstr>Category, Description, Problem</vt:lpstr>
      <vt:lpstr>Solution</vt:lpstr>
      <vt:lpstr>Usage Scenarios</vt:lpstr>
      <vt:lpstr>Cache-Aside</vt:lpstr>
      <vt:lpstr>Category, Description, Problem</vt:lpstr>
      <vt:lpstr>Solution</vt:lpstr>
      <vt:lpstr>Circuit breaker</vt:lpstr>
      <vt:lpstr>Category, Description, Problem</vt:lpstr>
      <vt:lpstr>Solution</vt:lpstr>
      <vt:lpstr>Usage Scenarios</vt:lpstr>
      <vt:lpstr>CQRS</vt:lpstr>
      <vt:lpstr>Category, Description, Problem</vt:lpstr>
      <vt:lpstr>Solution</vt:lpstr>
      <vt:lpstr>Usage Scenarios</vt:lpstr>
      <vt:lpstr>Compensating Transaction</vt:lpstr>
      <vt:lpstr>Category, Description, Problem</vt:lpstr>
      <vt:lpstr>Solution</vt:lpstr>
      <vt:lpstr>Usage Scenarios</vt:lpstr>
      <vt:lpstr>Federated Identity</vt:lpstr>
      <vt:lpstr>Category, Description, Problem</vt:lpstr>
      <vt:lpstr>Solution</vt:lpstr>
      <vt:lpstr>Usage Scenarios</vt:lpstr>
      <vt:lpstr>Gatekeeper</vt:lpstr>
      <vt:lpstr>Category, Description, Problem</vt:lpstr>
      <vt:lpstr>Solution</vt:lpstr>
      <vt:lpstr>Usage Scenarios</vt:lpstr>
      <vt:lpstr>Gateway Aggregation</vt:lpstr>
      <vt:lpstr>Category, Description, Problem</vt:lpstr>
      <vt:lpstr>Solution</vt:lpstr>
      <vt:lpstr>Usage Scenarios</vt:lpstr>
      <vt:lpstr>Health Endpoint Monitoring</vt:lpstr>
      <vt:lpstr>Category, Description, Problem</vt:lpstr>
      <vt:lpstr>Solution</vt:lpstr>
      <vt:lpstr>Usage Scenarios</vt:lpstr>
      <vt:lpstr>Sharding</vt:lpstr>
      <vt:lpstr>Category, Description, Problem</vt:lpstr>
      <vt:lpstr>Solution</vt:lpstr>
      <vt:lpstr>Sharding Strategies - Lookup</vt:lpstr>
      <vt:lpstr>Sharding Strategy - Range</vt:lpstr>
      <vt:lpstr>Sharding Strategy - Hash</vt:lpstr>
      <vt:lpstr>Usage Scenarios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Ashvini Shahane</dc:creator>
  <cp:lastModifiedBy>Alessandro Moura</cp:lastModifiedBy>
  <cp:revision>49</cp:revision>
  <dcterms:created xsi:type="dcterms:W3CDTF">2021-04-08T11:55:08Z</dcterms:created>
  <dcterms:modified xsi:type="dcterms:W3CDTF">2021-06-08T11:23:07Z</dcterms:modified>
</cp:coreProperties>
</file>