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49" r:id="rId2"/>
    <p:sldMasterId id="2147483764" r:id="rId3"/>
    <p:sldMasterId id="2147483770" r:id="rId4"/>
    <p:sldMasterId id="2147483781" r:id="rId5"/>
  </p:sldMasterIdLst>
  <p:notesMasterIdLst>
    <p:notesMasterId r:id="rId64"/>
  </p:notesMasterIdLst>
  <p:sldIdLst>
    <p:sldId id="256" r:id="rId6"/>
    <p:sldId id="257" r:id="rId7"/>
    <p:sldId id="343" r:id="rId8"/>
    <p:sldId id="344" r:id="rId9"/>
    <p:sldId id="258" r:id="rId10"/>
    <p:sldId id="260" r:id="rId11"/>
    <p:sldId id="261" r:id="rId12"/>
    <p:sldId id="262" r:id="rId13"/>
    <p:sldId id="311" r:id="rId14"/>
    <p:sldId id="264" r:id="rId15"/>
    <p:sldId id="265" r:id="rId16"/>
    <p:sldId id="276" r:id="rId17"/>
    <p:sldId id="312" r:id="rId18"/>
    <p:sldId id="313" r:id="rId19"/>
    <p:sldId id="314" r:id="rId20"/>
    <p:sldId id="315" r:id="rId21"/>
    <p:sldId id="316" r:id="rId22"/>
    <p:sldId id="317" r:id="rId23"/>
    <p:sldId id="318" r:id="rId24"/>
    <p:sldId id="319" r:id="rId25"/>
    <p:sldId id="320" r:id="rId26"/>
    <p:sldId id="269" r:id="rId27"/>
    <p:sldId id="271" r:id="rId28"/>
    <p:sldId id="322" r:id="rId29"/>
    <p:sldId id="272" r:id="rId30"/>
    <p:sldId id="273" r:id="rId31"/>
    <p:sldId id="274" r:id="rId32"/>
    <p:sldId id="323" r:id="rId33"/>
    <p:sldId id="324" r:id="rId34"/>
    <p:sldId id="325" r:id="rId35"/>
    <p:sldId id="326" r:id="rId36"/>
    <p:sldId id="327" r:id="rId37"/>
    <p:sldId id="328" r:id="rId38"/>
    <p:sldId id="329" r:id="rId39"/>
    <p:sldId id="330" r:id="rId40"/>
    <p:sldId id="331" r:id="rId41"/>
    <p:sldId id="285" r:id="rId42"/>
    <p:sldId id="286" r:id="rId43"/>
    <p:sldId id="287" r:id="rId44"/>
    <p:sldId id="332" r:id="rId45"/>
    <p:sldId id="289" r:id="rId46"/>
    <p:sldId id="333" r:id="rId47"/>
    <p:sldId id="334" r:id="rId48"/>
    <p:sldId id="295" r:id="rId49"/>
    <p:sldId id="298" r:id="rId50"/>
    <p:sldId id="299" r:id="rId51"/>
    <p:sldId id="336" r:id="rId52"/>
    <p:sldId id="335" r:id="rId53"/>
    <p:sldId id="337" r:id="rId54"/>
    <p:sldId id="338" r:id="rId55"/>
    <p:sldId id="339" r:id="rId56"/>
    <p:sldId id="340" r:id="rId57"/>
    <p:sldId id="341" r:id="rId58"/>
    <p:sldId id="342" r:id="rId59"/>
    <p:sldId id="1954" r:id="rId60"/>
    <p:sldId id="1955" r:id="rId61"/>
    <p:sldId id="308" r:id="rId62"/>
    <p:sldId id="195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autoAdjust="0"/>
    <p:restoredTop sz="51213" autoAdjust="0"/>
  </p:normalViewPr>
  <p:slideViewPr>
    <p:cSldViewPr snapToGrid="0">
      <p:cViewPr varScale="1">
        <p:scale>
          <a:sx n="29" d="100"/>
          <a:sy n="29" d="100"/>
        </p:scale>
        <p:origin x="17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D3724-BFEC-4B2F-9B16-36319C1B4F96}"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96846-AE39-468A-975A-8BF696CEE41E}" type="slidenum">
              <a:rPr lang="en-IN" smtClean="0"/>
              <a:t>‹#›</a:t>
            </a:fld>
            <a:endParaRPr lang="en-IN"/>
          </a:p>
        </p:txBody>
      </p:sp>
    </p:spTree>
    <p:extLst>
      <p:ext uri="{BB962C8B-B14F-4D97-AF65-F5344CB8AC3E}">
        <p14:creationId xmlns:p14="http://schemas.microsoft.com/office/powerpoint/2010/main" val="41091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a:t>
            </a:fld>
            <a:endParaRPr lang="en-IN"/>
          </a:p>
        </p:txBody>
      </p:sp>
    </p:spTree>
    <p:extLst>
      <p:ext uri="{BB962C8B-B14F-4D97-AF65-F5344CB8AC3E}">
        <p14:creationId xmlns:p14="http://schemas.microsoft.com/office/powerpoint/2010/main" val="1585371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12</a:t>
            </a:fld>
            <a:endParaRPr lang="en-IN"/>
          </a:p>
        </p:txBody>
      </p:sp>
    </p:spTree>
    <p:extLst>
      <p:ext uri="{BB962C8B-B14F-4D97-AF65-F5344CB8AC3E}">
        <p14:creationId xmlns:p14="http://schemas.microsoft.com/office/powerpoint/2010/main" val="420776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14</a:t>
            </a:fld>
            <a:endParaRPr lang="en-IN"/>
          </a:p>
        </p:txBody>
      </p:sp>
    </p:spTree>
    <p:extLst>
      <p:ext uri="{BB962C8B-B14F-4D97-AF65-F5344CB8AC3E}">
        <p14:creationId xmlns:p14="http://schemas.microsoft.com/office/powerpoint/2010/main" val="302785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15</a:t>
            </a:fld>
            <a:endParaRPr lang="en-IN"/>
          </a:p>
        </p:txBody>
      </p:sp>
    </p:spTree>
    <p:extLst>
      <p:ext uri="{BB962C8B-B14F-4D97-AF65-F5344CB8AC3E}">
        <p14:creationId xmlns:p14="http://schemas.microsoft.com/office/powerpoint/2010/main" val="3637647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18</a:t>
            </a:fld>
            <a:endParaRPr lang="en-IN"/>
          </a:p>
        </p:txBody>
      </p:sp>
    </p:spTree>
    <p:extLst>
      <p:ext uri="{BB962C8B-B14F-4D97-AF65-F5344CB8AC3E}">
        <p14:creationId xmlns:p14="http://schemas.microsoft.com/office/powerpoint/2010/main" val="2078421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19</a:t>
            </a:fld>
            <a:endParaRPr lang="en-IN"/>
          </a:p>
        </p:txBody>
      </p:sp>
    </p:spTree>
    <p:extLst>
      <p:ext uri="{BB962C8B-B14F-4D97-AF65-F5344CB8AC3E}">
        <p14:creationId xmlns:p14="http://schemas.microsoft.com/office/powerpoint/2010/main" val="322603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20</a:t>
            </a:fld>
            <a:endParaRPr lang="en-IN"/>
          </a:p>
        </p:txBody>
      </p:sp>
    </p:spTree>
    <p:extLst>
      <p:ext uri="{BB962C8B-B14F-4D97-AF65-F5344CB8AC3E}">
        <p14:creationId xmlns:p14="http://schemas.microsoft.com/office/powerpoint/2010/main" val="2378700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21</a:t>
            </a:fld>
            <a:endParaRPr lang="en-IN"/>
          </a:p>
        </p:txBody>
      </p:sp>
    </p:spTree>
    <p:extLst>
      <p:ext uri="{BB962C8B-B14F-4D97-AF65-F5344CB8AC3E}">
        <p14:creationId xmlns:p14="http://schemas.microsoft.com/office/powerpoint/2010/main" val="2383742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28</a:t>
            </a:fld>
            <a:endParaRPr lang="en-IN"/>
          </a:p>
        </p:txBody>
      </p:sp>
    </p:spTree>
    <p:extLst>
      <p:ext uri="{BB962C8B-B14F-4D97-AF65-F5344CB8AC3E}">
        <p14:creationId xmlns:p14="http://schemas.microsoft.com/office/powerpoint/2010/main" val="4064262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29</a:t>
            </a:fld>
            <a:endParaRPr lang="en-IN"/>
          </a:p>
        </p:txBody>
      </p:sp>
    </p:spTree>
    <p:extLst>
      <p:ext uri="{BB962C8B-B14F-4D97-AF65-F5344CB8AC3E}">
        <p14:creationId xmlns:p14="http://schemas.microsoft.com/office/powerpoint/2010/main" val="3998320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31</a:t>
            </a:fld>
            <a:endParaRPr lang="en-IN"/>
          </a:p>
        </p:txBody>
      </p:sp>
    </p:spTree>
    <p:extLst>
      <p:ext uri="{BB962C8B-B14F-4D97-AF65-F5344CB8AC3E}">
        <p14:creationId xmlns:p14="http://schemas.microsoft.com/office/powerpoint/2010/main" val="112191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a:t>
            </a:fld>
            <a:endParaRPr lang="en-IN"/>
          </a:p>
        </p:txBody>
      </p:sp>
    </p:spTree>
    <p:extLst>
      <p:ext uri="{BB962C8B-B14F-4D97-AF65-F5344CB8AC3E}">
        <p14:creationId xmlns:p14="http://schemas.microsoft.com/office/powerpoint/2010/main" val="3990722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35</a:t>
            </a:fld>
            <a:endParaRPr lang="en-IN"/>
          </a:p>
        </p:txBody>
      </p:sp>
    </p:spTree>
    <p:extLst>
      <p:ext uri="{BB962C8B-B14F-4D97-AF65-F5344CB8AC3E}">
        <p14:creationId xmlns:p14="http://schemas.microsoft.com/office/powerpoint/2010/main" val="4158511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36</a:t>
            </a:fld>
            <a:endParaRPr lang="en-IN"/>
          </a:p>
        </p:txBody>
      </p:sp>
    </p:spTree>
    <p:extLst>
      <p:ext uri="{BB962C8B-B14F-4D97-AF65-F5344CB8AC3E}">
        <p14:creationId xmlns:p14="http://schemas.microsoft.com/office/powerpoint/2010/main" val="480020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41</a:t>
            </a:fld>
            <a:endParaRPr lang="en-IN"/>
          </a:p>
        </p:txBody>
      </p:sp>
    </p:spTree>
    <p:extLst>
      <p:ext uri="{BB962C8B-B14F-4D97-AF65-F5344CB8AC3E}">
        <p14:creationId xmlns:p14="http://schemas.microsoft.com/office/powerpoint/2010/main" val="2247198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44</a:t>
            </a:fld>
            <a:endParaRPr lang="en-IN"/>
          </a:p>
        </p:txBody>
      </p:sp>
    </p:spTree>
    <p:extLst>
      <p:ext uri="{BB962C8B-B14F-4D97-AF65-F5344CB8AC3E}">
        <p14:creationId xmlns:p14="http://schemas.microsoft.com/office/powerpoint/2010/main" val="1532754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49</a:t>
            </a:fld>
            <a:endParaRPr lang="en-IN"/>
          </a:p>
        </p:txBody>
      </p:sp>
    </p:spTree>
    <p:extLst>
      <p:ext uri="{BB962C8B-B14F-4D97-AF65-F5344CB8AC3E}">
        <p14:creationId xmlns:p14="http://schemas.microsoft.com/office/powerpoint/2010/main" val="1642835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54</a:t>
            </a:fld>
            <a:endParaRPr lang="en-IN"/>
          </a:p>
        </p:txBody>
      </p:sp>
    </p:spTree>
    <p:extLst>
      <p:ext uri="{BB962C8B-B14F-4D97-AF65-F5344CB8AC3E}">
        <p14:creationId xmlns:p14="http://schemas.microsoft.com/office/powerpoint/2010/main" val="1424506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55</a:t>
            </a:fld>
            <a:endParaRPr lang="en-IN"/>
          </a:p>
        </p:txBody>
      </p:sp>
    </p:spTree>
    <p:extLst>
      <p:ext uri="{BB962C8B-B14F-4D97-AF65-F5344CB8AC3E}">
        <p14:creationId xmlns:p14="http://schemas.microsoft.com/office/powerpoint/2010/main" val="1082201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56</a:t>
            </a:fld>
            <a:endParaRPr lang="en-IN"/>
          </a:p>
        </p:txBody>
      </p:sp>
    </p:spTree>
    <p:extLst>
      <p:ext uri="{BB962C8B-B14F-4D97-AF65-F5344CB8AC3E}">
        <p14:creationId xmlns:p14="http://schemas.microsoft.com/office/powerpoint/2010/main" val="217295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a:t>
            </a:fld>
            <a:endParaRPr lang="en-IN"/>
          </a:p>
        </p:txBody>
      </p:sp>
    </p:spTree>
    <p:extLst>
      <p:ext uri="{BB962C8B-B14F-4D97-AF65-F5344CB8AC3E}">
        <p14:creationId xmlns:p14="http://schemas.microsoft.com/office/powerpoint/2010/main" val="145122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4</a:t>
            </a:fld>
            <a:endParaRPr lang="en-IN"/>
          </a:p>
        </p:txBody>
      </p:sp>
    </p:spTree>
    <p:extLst>
      <p:ext uri="{BB962C8B-B14F-4D97-AF65-F5344CB8AC3E}">
        <p14:creationId xmlns:p14="http://schemas.microsoft.com/office/powerpoint/2010/main" val="349073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5</a:t>
            </a:fld>
            <a:endParaRPr lang="en-IN"/>
          </a:p>
        </p:txBody>
      </p:sp>
    </p:spTree>
    <p:extLst>
      <p:ext uri="{BB962C8B-B14F-4D97-AF65-F5344CB8AC3E}">
        <p14:creationId xmlns:p14="http://schemas.microsoft.com/office/powerpoint/2010/main" val="322072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6</a:t>
            </a:fld>
            <a:endParaRPr lang="en-IN"/>
          </a:p>
        </p:txBody>
      </p:sp>
    </p:spTree>
    <p:extLst>
      <p:ext uri="{BB962C8B-B14F-4D97-AF65-F5344CB8AC3E}">
        <p14:creationId xmlns:p14="http://schemas.microsoft.com/office/powerpoint/2010/main" val="376769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8</a:t>
            </a:fld>
            <a:endParaRPr lang="en-IN"/>
          </a:p>
        </p:txBody>
      </p:sp>
    </p:spTree>
    <p:extLst>
      <p:ext uri="{BB962C8B-B14F-4D97-AF65-F5344CB8AC3E}">
        <p14:creationId xmlns:p14="http://schemas.microsoft.com/office/powerpoint/2010/main" val="195943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9</a:t>
            </a:fld>
            <a:endParaRPr lang="en-IN"/>
          </a:p>
        </p:txBody>
      </p:sp>
    </p:spTree>
    <p:extLst>
      <p:ext uri="{BB962C8B-B14F-4D97-AF65-F5344CB8AC3E}">
        <p14:creationId xmlns:p14="http://schemas.microsoft.com/office/powerpoint/2010/main" val="60229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11</a:t>
            </a:fld>
            <a:endParaRPr lang="en-IN"/>
          </a:p>
        </p:txBody>
      </p:sp>
    </p:spTree>
    <p:extLst>
      <p:ext uri="{BB962C8B-B14F-4D97-AF65-F5344CB8AC3E}">
        <p14:creationId xmlns:p14="http://schemas.microsoft.com/office/powerpoint/2010/main" val="1222487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6.emf"/><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0"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ctrTitle"/>
          </p:nvPr>
        </p:nvSpPr>
        <p:spPr>
          <a:xfrm>
            <a:off x="1016000" y="980729"/>
            <a:ext cx="10363200" cy="1470025"/>
          </a:xfrm>
        </p:spPr>
        <p:txBody>
          <a:bodyPr/>
          <a:lstStyle>
            <a:lvl1pPr algn="ctr">
              <a:defRPr sz="3600">
                <a:solidFill>
                  <a:schemeClr val="bg1"/>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1"/>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endParaRPr lang="en-US" dirty="0"/>
          </a:p>
        </p:txBody>
      </p:sp>
      <p:cxnSp>
        <p:nvCxnSpPr>
          <p:cNvPr id="14" name="Straight Connector 13"/>
          <p:cNvCxnSpPr/>
          <p:nvPr/>
        </p:nvCxnSpPr>
        <p:spPr>
          <a:xfrm>
            <a:off x="5039883" y="3717033"/>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0823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082ABFB-60E7-4BA1-866A-7059F058065B}" type="datetime1">
              <a:rPr lang="en-US" smtClean="0"/>
              <a:t>6/8/2021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1D2C36F-4504-47C0-B82F-A167342A2754}" type="slidenum">
              <a:rPr lang="en-US" smtClean="0"/>
              <a:t>‹#›</a:t>
            </a:fld>
            <a:endParaRPr lang="en-US"/>
          </a:p>
        </p:txBody>
      </p:sp>
    </p:spTree>
    <p:extLst>
      <p:ext uri="{BB962C8B-B14F-4D97-AF65-F5344CB8AC3E}">
        <p14:creationId xmlns:p14="http://schemas.microsoft.com/office/powerpoint/2010/main" val="46009232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6"/>
            <a:ext cx="7315200" cy="4114800"/>
          </a:xfrm>
        </p:spPr>
        <p:txBody>
          <a:bodyPr rtlCol="0">
            <a:normAutofit/>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8" y="5367338"/>
            <a:ext cx="7315200" cy="8048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694112F-55F4-4776-A323-7418930321C8}" type="datetime1">
              <a:rPr lang="en-US" smtClean="0"/>
              <a:t>6/8/2021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1D2C36F-4504-47C0-B82F-A167342A2754}" type="slidenum">
              <a:rPr lang="en-US" smtClean="0"/>
              <a:t>‹#›</a:t>
            </a:fld>
            <a:endParaRPr lang="en-US"/>
          </a:p>
        </p:txBody>
      </p:sp>
    </p:spTree>
    <p:extLst>
      <p:ext uri="{BB962C8B-B14F-4D97-AF65-F5344CB8AC3E}">
        <p14:creationId xmlns:p14="http://schemas.microsoft.com/office/powerpoint/2010/main" val="2205127817"/>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D8DC11-9E39-40A0-B3DC-E3F2AD04A616}" type="datetime1">
              <a:rPr lang="en-US" smtClean="0"/>
              <a:t>6/8/2021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D2C36F-4504-47C0-B82F-A167342A2754}" type="slidenum">
              <a:rPr lang="en-US" smtClean="0"/>
              <a:t>‹#›</a:t>
            </a:fld>
            <a:endParaRPr lang="en-US"/>
          </a:p>
        </p:txBody>
      </p:sp>
    </p:spTree>
    <p:extLst>
      <p:ext uri="{BB962C8B-B14F-4D97-AF65-F5344CB8AC3E}">
        <p14:creationId xmlns:p14="http://schemas.microsoft.com/office/powerpoint/2010/main" val="293832210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7965"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16090604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2389" y="436566"/>
            <a:ext cx="11401219" cy="450123"/>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422389" y="1198567"/>
            <a:ext cx="11401219" cy="13378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4082201136"/>
      </p:ext>
    </p:extLst>
  </p:cSld>
  <p:clrMapOvr>
    <a:masterClrMapping/>
  </p:clrMapOvr>
  <p:transition>
    <p:fade/>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6" y="1447801"/>
            <a:ext cx="5396366" cy="2677656"/>
          </a:xfrm>
        </p:spPr>
        <p:txBody>
          <a:bodyPr>
            <a:spAutoFit/>
          </a:bodyPr>
          <a:lstStyle>
            <a:lvl1pPr marL="292044" indent="-292044">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600" indent="-228556">
              <a:defRPr sz="2000"/>
            </a:lvl2pPr>
            <a:lvl3pPr marL="685668" indent="-165068">
              <a:tabLst/>
              <a:defRPr sz="2000"/>
            </a:lvl3pPr>
            <a:lvl4pPr marL="863435" indent="-177766">
              <a:defRPr/>
            </a:lvl4pPr>
            <a:lvl5pPr marL="1028502" indent="-16506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2" y="1447802"/>
            <a:ext cx="5396366" cy="2855141"/>
          </a:xfrm>
        </p:spPr>
        <p:txBody>
          <a:bodyPr>
            <a:spAutoFit/>
          </a:bodyPr>
          <a:lstStyle>
            <a:lvl1pPr marL="339660" indent="-339660">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9" indent="-342834">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5" indent="-342834">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502" indent="-342834">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8" indent="-342834">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4" marR="0" lvl="0"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044" marR="0" lvl="1"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044" marR="0" lvl="2"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044" marR="0" lvl="3"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044" marR="0" lvl="4"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81D2C36F-4504-47C0-B82F-A167342A2754}" type="slidenum">
              <a:rPr lang="en-US" smtClean="0"/>
              <a:t>‹#›</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916" y="6021143"/>
            <a:ext cx="1763728" cy="813816"/>
          </a:xfrm>
          <a:prstGeom prst="rect">
            <a:avLst/>
          </a:prstGeom>
        </p:spPr>
      </p:pic>
    </p:spTree>
    <p:extLst>
      <p:ext uri="{BB962C8B-B14F-4D97-AF65-F5344CB8AC3E}">
        <p14:creationId xmlns:p14="http://schemas.microsoft.com/office/powerpoint/2010/main" val="1551484825"/>
      </p:ext>
    </p:extLst>
  </p:cSld>
  <p:clrMapOvr>
    <a:masterClrMapping/>
  </p:clrMapOvr>
  <p:transition>
    <p:fade/>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81D2C36F-4504-47C0-B82F-A167342A2754}" type="slidenum">
              <a:rPr lang="en-US" smtClean="0"/>
              <a:t>‹#›</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0828" y="6100347"/>
            <a:ext cx="2165148" cy="74980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3586735859"/>
      </p:ext>
    </p:extLst>
  </p:cSld>
  <p:clrMapOvr>
    <a:masterClrMapping/>
  </p:clrMapOvr>
  <p:transition>
    <p:fade/>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1" y="2980724"/>
            <a:ext cx="6274975" cy="896552"/>
          </a:xfrm>
        </p:spPr>
        <p:txBody>
          <a:bodyPr vert="horz" wrap="square" lIns="182880" tIns="146304" rIns="182880" bIns="146304" rtlCol="0" anchor="ctr">
            <a:noAutofit/>
          </a:bodyPr>
          <a:lstStyle>
            <a:lvl1pPr>
              <a:defRPr lang="en-US" sz="3528" kern="1200" dirty="0" smtClean="0">
                <a:gradFill>
                  <a:gsLst>
                    <a:gs pos="0">
                      <a:srgbClr val="505050"/>
                    </a:gs>
                    <a:gs pos="100000">
                      <a:srgbClr val="505050"/>
                    </a:gs>
                  </a:gsLst>
                  <a:lin ang="5400000" scaled="0"/>
                </a:gradFill>
                <a:latin typeface="+mj-lt"/>
                <a:ea typeface="+mn-ea"/>
                <a:cs typeface="+mn-cs"/>
              </a:defRPr>
            </a:lvl1pPr>
          </a:lstStyle>
          <a:p>
            <a:pPr marL="0" lvl="0" indent="0" algn="l" defTabSz="895985"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69239" y="1187625"/>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8300626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40" y="1187621"/>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039863"/>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3018666102"/>
      </p:ext>
    </p:extLst>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1"/>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BE0A88F0-556B-4BB7-8AAB-D63AEB65C662}" type="datetime1">
              <a:rPr lang="en-US" smtClean="0"/>
              <a:t>6/8/2021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0" y="6356352"/>
            <a:ext cx="2844800" cy="365125"/>
          </a:xfrm>
        </p:spPr>
        <p:txBody>
          <a:bodyPr/>
          <a:lstStyle>
            <a:lvl1pPr>
              <a:defRPr/>
            </a:lvl1pPr>
          </a:lstStyle>
          <a:p>
            <a:fld id="{81D2C36F-4504-47C0-B82F-A167342A2754}" type="slidenum">
              <a:rPr lang="en-US" smtClean="0"/>
              <a:t>‹#›</a:t>
            </a:fld>
            <a:endParaRPr lang="en-US"/>
          </a:p>
        </p:txBody>
      </p:sp>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595618"/>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2" indent="0">
              <a:buNone/>
              <a:defRPr sz="2000">
                <a:gradFill>
                  <a:gsLst>
                    <a:gs pos="100000">
                      <a:schemeClr val="bg2"/>
                    </a:gs>
                    <a:gs pos="6000">
                      <a:schemeClr val="bg2"/>
                    </a:gs>
                  </a:gsLst>
                  <a:lin ang="5400000" scaled="0"/>
                </a:gradFill>
              </a:defRPr>
            </a:lvl4pPr>
            <a:lvl5pPr marL="693604"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2967614140"/>
      </p:ext>
    </p:extLst>
  </p:cSld>
  <p:clrMapOvr>
    <a:masterClrMapping/>
  </p:clrMapOvr>
  <p:transition>
    <p:fade/>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918322622"/>
      </p:ext>
    </p:extLst>
  </p:cSld>
  <p:clrMapOvr>
    <a:masterClrMapping/>
  </p:clrMapOvr>
  <p:transition>
    <p:fade/>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1"/>
            <a:ext cx="8964246" cy="1075884"/>
          </a:xfrm>
        </p:spPr>
        <p:txBody>
          <a:bodyPr lIns="157541" tIns="98464" rIns="157541" bIns="98464"/>
          <a:lstStyle>
            <a:lvl1pPr>
              <a:lnSpc>
                <a:spcPts val="6650"/>
              </a:lnSpc>
              <a:defRPr sz="6176"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955026964"/>
      </p:ext>
    </p:extLst>
  </p:cSld>
  <p:clrMapOvr>
    <a:masterClrMapping/>
  </p:clrMapOvr>
  <p:transition spd="slow">
    <p:fade/>
  </p:transition>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a:xfrm>
            <a:off x="3048002" y="6477887"/>
            <a:ext cx="8382000" cy="380127"/>
          </a:xfrm>
          <a:prstGeom prst="rect">
            <a:avLst/>
          </a:prstGeom>
        </p:spPr>
        <p:txBody>
          <a:bodyPr/>
          <a:lstStyle/>
          <a:p>
            <a:endParaRPr lang="en-US" dirty="0"/>
          </a:p>
        </p:txBody>
      </p:sp>
      <p:sp>
        <p:nvSpPr>
          <p:cNvPr id="5" name="Slide Number Placeholder 4"/>
          <p:cNvSpPr>
            <a:spLocks noGrp="1"/>
          </p:cNvSpPr>
          <p:nvPr>
            <p:ph type="sldNum" sz="quarter" idx="12"/>
            <p:custDataLst>
              <p:tags r:id="rId5"/>
            </p:custDataLst>
          </p:nvPr>
        </p:nvSpPr>
        <p:spPr>
          <a:xfrm>
            <a:off x="11430009" y="6478601"/>
            <a:ext cx="761999" cy="379413"/>
          </a:xfrm>
          <a:prstGeom prst="rect">
            <a:avLst/>
          </a:prstGeom>
        </p:spPr>
        <p:txBody>
          <a:bodyPr/>
          <a:lstStyle/>
          <a:p>
            <a:fld id="{81D2C36F-4504-47C0-B82F-A167342A2754}" type="slidenum">
              <a:rPr lang="en-US" smtClean="0"/>
              <a:t>‹#›</a:t>
            </a:fld>
            <a:endParaRPr lang="en-US" dirty="0"/>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Tree>
    <p:extLst>
      <p:ext uri="{BB962C8B-B14F-4D97-AF65-F5344CB8AC3E}">
        <p14:creationId xmlns:p14="http://schemas.microsoft.com/office/powerpoint/2010/main" val="3658180638"/>
      </p:ext>
    </p:extLst>
  </p:cSld>
  <p:clrMapOvr>
    <a:masterClrMapping/>
  </p:clrMapOvr>
  <p:transition>
    <p:fade/>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3" name="Object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6"/>
            </p:custDataLst>
          </p:nvPr>
        </p:nvSpPr>
        <p:spPr>
          <a:xfrm>
            <a:off x="11430009" y="6477876"/>
            <a:ext cx="761999" cy="380126"/>
          </a:xfrm>
          <a:prstGeom prst="rect">
            <a:avLst/>
          </a:prstGeom>
        </p:spPr>
        <p:txBody>
          <a:bodyPr/>
          <a:lstStyle/>
          <a:p>
            <a:fld id="{81D2C36F-4504-47C0-B82F-A167342A2754}" type="slidenum">
              <a:rPr lang="en-US" smtClean="0"/>
              <a:t>‹#›</a:t>
            </a:fld>
            <a:endParaRPr lang="en-US" dirty="0"/>
          </a:p>
        </p:txBody>
      </p:sp>
      <p:sp>
        <p:nvSpPr>
          <p:cNvPr id="20" name="Footer Placeholder 19"/>
          <p:cNvSpPr>
            <a:spLocks noGrp="1"/>
          </p:cNvSpPr>
          <p:nvPr>
            <p:ph type="ftr" sz="quarter" idx="16"/>
            <p:custDataLst>
              <p:tags r:id="rId7"/>
            </p:custDataLst>
          </p:nvPr>
        </p:nvSpPr>
        <p:spPr>
          <a:xfrm>
            <a:off x="3048002" y="6477887"/>
            <a:ext cx="8382000" cy="380127"/>
          </a:xfrm>
          <a:prstGeom prst="rect">
            <a:avLst/>
          </a:prstGeom>
        </p:spPr>
        <p:txBody>
          <a:bodyPr/>
          <a:lstStyle/>
          <a:p>
            <a:endParaRPr lang="en-US" dirty="0"/>
          </a:p>
        </p:txBody>
      </p:sp>
    </p:spTree>
    <p:extLst>
      <p:ext uri="{BB962C8B-B14F-4D97-AF65-F5344CB8AC3E}">
        <p14:creationId xmlns:p14="http://schemas.microsoft.com/office/powerpoint/2010/main" val="799193183"/>
      </p:ext>
    </p:extLst>
  </p:cSld>
  <p:clrMapOvr>
    <a:masterClrMapping/>
  </p:clrMapOvr>
  <p:transition>
    <p:fade/>
  </p:transition>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Windows Azur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6080028"/>
      </p:ext>
    </p:extLst>
  </p:cSld>
  <p:clrMapOvr>
    <a:masterClrMapping/>
  </p:clrMapOvr>
  <p:transition>
    <p:fade/>
  </p:transition>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4pt Title Only">
    <p:spTree>
      <p:nvGrpSpPr>
        <p:cNvPr id="1" name=""/>
        <p:cNvGrpSpPr/>
        <p:nvPr/>
      </p:nvGrpSpPr>
      <p:grpSpPr>
        <a:xfrm>
          <a:off x="0" y="0"/>
          <a:ext cx="0" cy="0"/>
          <a:chOff x="0" y="0"/>
          <a:chExt cx="0" cy="0"/>
        </a:xfrm>
      </p:grpSpPr>
      <p:sp>
        <p:nvSpPr>
          <p:cNvPr id="7"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4768967"/>
      </p:ext>
    </p:extLst>
  </p:cSld>
  <p:clrMapOvr>
    <a:masterClrMapping/>
  </p:clrMapOvr>
  <p:transition spd="slow">
    <p:fade/>
  </p:transition>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sz="half" idx="1"/>
          </p:nvPr>
        </p:nvSpPr>
        <p:spPr>
          <a:xfrm>
            <a:off x="609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Content Placeholder 3"/>
          <p:cNvSpPr>
            <a:spLocks noGrp="1"/>
          </p:cNvSpPr>
          <p:nvPr>
            <p:ph sz="half" idx="2"/>
          </p:nvPr>
        </p:nvSpPr>
        <p:spPr>
          <a:xfrm>
            <a:off x="6197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5" name="Date Placeholder 4"/>
          <p:cNvSpPr>
            <a:spLocks noGrp="1"/>
          </p:cNvSpPr>
          <p:nvPr>
            <p:ph type="dt" sz="half" idx="10"/>
          </p:nvPr>
        </p:nvSpPr>
        <p:spPr>
          <a:xfrm>
            <a:off x="8940800" y="177801"/>
            <a:ext cx="2844800" cy="365125"/>
          </a:xfrm>
          <a:prstGeom prst="rect">
            <a:avLst/>
          </a:prstGeom>
        </p:spPr>
        <p:txBody>
          <a:bodyPr/>
          <a:lstStyle/>
          <a:p>
            <a:fld id="{CFBEA57F-793F-4683-BD8A-741FD4B89154}" type="datetime1">
              <a:rPr lang="en-US" smtClean="0"/>
              <a:t>6/8/2021</a:t>
            </a:fld>
            <a:endParaRPr lang="en-US" dirty="0"/>
          </a:p>
        </p:txBody>
      </p:sp>
      <p:sp>
        <p:nvSpPr>
          <p:cNvPr id="9"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2010886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Date Placeholder 2"/>
          <p:cNvSpPr>
            <a:spLocks noGrp="1"/>
          </p:cNvSpPr>
          <p:nvPr>
            <p:ph type="dt" sz="half" idx="10"/>
          </p:nvPr>
        </p:nvSpPr>
        <p:spPr>
          <a:xfrm>
            <a:off x="8940800" y="177801"/>
            <a:ext cx="2844800" cy="365125"/>
          </a:xfrm>
          <a:prstGeom prst="rect">
            <a:avLst/>
          </a:prstGeom>
        </p:spPr>
        <p:txBody>
          <a:bodyPr/>
          <a:lstStyle/>
          <a:p>
            <a:fld id="{CFBEA57F-793F-4683-BD8A-741FD4B89154}" type="datetime1">
              <a:rPr lang="en-US" smtClean="0"/>
              <a:t>6/8/2021</a:t>
            </a:fld>
            <a:endParaRPr lang="en-US" dirty="0"/>
          </a:p>
        </p:txBody>
      </p:sp>
      <p:sp>
        <p:nvSpPr>
          <p:cNvPr id="7"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1036355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pic>
        <p:nvPicPr>
          <p:cNvPr id="9" name="Picture 8" descr="kkk.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a:xfrm>
            <a:off x="8940800" y="177801"/>
            <a:ext cx="2844800" cy="365125"/>
          </a:xfrm>
          <a:prstGeom prst="rect">
            <a:avLst/>
          </a:prstGeom>
        </p:spPr>
        <p:txBody>
          <a:bodyPr/>
          <a:lstStyle/>
          <a:p>
            <a:fld id="{CFBEA57F-793F-4683-BD8A-741FD4B89154}" type="datetime1">
              <a:rPr lang="en-US" smtClean="0"/>
              <a:t>6/8/2021</a:t>
            </a:fld>
            <a:endParaRPr lang="en-US" dirty="0"/>
          </a:p>
        </p:txBody>
      </p:sp>
      <p:sp>
        <p:nvSpPr>
          <p:cNvPr id="8" name="Picture Placeholder 11"/>
          <p:cNvSpPr>
            <a:spLocks noGrp="1"/>
          </p:cNvSpPr>
          <p:nvPr>
            <p:ph type="pic" sz="quarter" idx="14"/>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283750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rgbClr val="0070C0"/>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rgbClr val="0070C0"/>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rgbClr val="0070C0"/>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rgbClr val="0070C0"/>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rgbClr val="0070C0"/>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CFBEA57F-793F-4683-BD8A-741FD4B89154}" type="datetime1">
              <a:rPr lang="en-US" smtClean="0"/>
              <a:t>6/8/2021</a:t>
            </a:fld>
            <a:endParaRPr lang="en-US" dirty="0"/>
          </a:p>
        </p:txBody>
      </p:sp>
      <p:sp>
        <p:nvSpPr>
          <p:cNvPr id="7" name="Footer Placeholder 4"/>
          <p:cNvSpPr>
            <a:spLocks noGrp="1"/>
          </p:cNvSpPr>
          <p:nvPr>
            <p:ph type="ftr" sz="quarter" idx="11"/>
          </p:nvPr>
        </p:nvSpPr>
        <p:spPr/>
        <p:txBody>
          <a:bodyPr/>
          <a:lstStyle>
            <a:lvl1pPr>
              <a:defRPr/>
            </a:lvl1pPr>
          </a:lstStyle>
          <a:p>
            <a:endParaRPr lang="en-US" dirty="0"/>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rot="16200000">
            <a:off x="11653702" y="6345404"/>
            <a:ext cx="630855" cy="448212"/>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1364216480"/>
      </p:ext>
    </p:extLst>
  </p:cSld>
  <p:clrMapOvr>
    <a:masterClrMapping/>
  </p:clrMapOvr>
  <p:transition spd="slow">
    <p:fade/>
  </p:transition>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8" y="6478600"/>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66" tIns="38083" rIns="76166" bIns="38083" rtlCol="0" anchor="ctr"/>
          <a:lstStyle/>
          <a:p>
            <a:pPr algn="ctr" defTabSz="1087882"/>
            <a:endParaRPr lang="en-US" sz="2157" dirty="0">
              <a:solidFill>
                <a:prstClr val="white"/>
              </a:solidFill>
            </a:endParaRPr>
          </a:p>
        </p:txBody>
      </p:sp>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p:txBody>
          <a:bodyPr/>
          <a:lstStyle/>
          <a:p>
            <a:endParaRPr lang="en-US" dirty="0"/>
          </a:p>
        </p:txBody>
      </p:sp>
      <p:sp>
        <p:nvSpPr>
          <p:cNvPr id="5" name="Slide Number Placeholder 4"/>
          <p:cNvSpPr>
            <a:spLocks noGrp="1"/>
          </p:cNvSpPr>
          <p:nvPr>
            <p:ph type="sldNum" sz="quarter" idx="12"/>
            <p:custDataLst>
              <p:tags r:id="rId5"/>
            </p:custDataLst>
          </p:nvPr>
        </p:nvSpPr>
        <p:spPr>
          <a:xfrm>
            <a:off x="11430008" y="6478600"/>
            <a:ext cx="761999" cy="379413"/>
          </a:xfrm>
          <a:prstGeom prst="rect">
            <a:avLst/>
          </a:prstGeom>
        </p:spPr>
        <p:txBody>
          <a:bodyPr/>
          <a:lstStyle/>
          <a:p>
            <a:fld id="{81D2C36F-4504-47C0-B82F-A167342A2754}" type="slidenum">
              <a:rPr lang="en-US" smtClean="0"/>
              <a:t>‹#›</a:t>
            </a:fld>
            <a:endParaRPr lang="en-US" dirty="0"/>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Tree>
    <p:extLst>
      <p:ext uri="{BB962C8B-B14F-4D97-AF65-F5344CB8AC3E}">
        <p14:creationId xmlns:p14="http://schemas.microsoft.com/office/powerpoint/2010/main" val="3530036021"/>
      </p:ext>
    </p:extLst>
  </p:cSld>
  <p:clrMapOvr>
    <a:masterClrMapping/>
  </p:clrMapOvr>
  <p:transition>
    <p:fade/>
  </p:transition>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sz="1961"/>
            </a:lvl3pPr>
            <a:lvl4pPr marL="448107" indent="0">
              <a:buNone/>
              <a:defRPr sz="1765"/>
            </a:lvl4pPr>
            <a:lvl5pPr marL="6721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1307684"/>
      </p:ext>
    </p:extLst>
  </p:cSld>
  <p:clrMapOvr>
    <a:masterClrMapping/>
  </p:clrMapOvr>
  <p:transition>
    <p:fade/>
  </p:transition>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3"/>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
        <p:nvSpPr>
          <p:cNvPr id="16" name="Text Placeholder 15"/>
          <p:cNvSpPr>
            <a:spLocks noGrp="1"/>
          </p:cNvSpPr>
          <p:nvPr>
            <p:ph type="body" sz="quarter" idx="14"/>
            <p:custDataLst>
              <p:tags r:id="rId4"/>
            </p:custDataLst>
          </p:nvPr>
        </p:nvSpPr>
        <p:spPr>
          <a:xfrm>
            <a:off x="404813" y="1330326"/>
            <a:ext cx="11365992" cy="491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5"/>
            </p:custDataLst>
          </p:nvPr>
        </p:nvSpPr>
        <p:spPr/>
        <p:txBody>
          <a:bodyPr/>
          <a:lstStyle/>
          <a:p>
            <a:fld id="{81D2C36F-4504-47C0-B82F-A167342A2754}" type="slidenum">
              <a:rPr lang="en-US" smtClean="0"/>
              <a:t>‹#›</a:t>
            </a:fld>
            <a:endParaRPr lang="en-US" dirty="0"/>
          </a:p>
        </p:txBody>
      </p:sp>
      <p:sp>
        <p:nvSpPr>
          <p:cNvPr id="20" name="Footer Placeholder 19"/>
          <p:cNvSpPr>
            <a:spLocks noGrp="1"/>
          </p:cNvSpPr>
          <p:nvPr>
            <p:ph type="ftr" sz="quarter" idx="16"/>
            <p:custDataLst>
              <p:tags r:id="rId6"/>
            </p:custDataLst>
          </p:nvPr>
        </p:nvSpPr>
        <p:spPr>
          <a:xfrm>
            <a:off x="4165600" y="6356352"/>
            <a:ext cx="3860800" cy="365125"/>
          </a:xfrm>
          <a:prstGeom prst="rect">
            <a:avLst/>
          </a:prstGeom>
        </p:spPr>
        <p:txBody>
          <a:bodyPr/>
          <a:lstStyle/>
          <a:p>
            <a:endParaRPr lang="en-US" dirty="0"/>
          </a:p>
        </p:txBody>
      </p:sp>
    </p:spTree>
    <p:extLst>
      <p:ext uri="{BB962C8B-B14F-4D97-AF65-F5344CB8AC3E}">
        <p14:creationId xmlns:p14="http://schemas.microsoft.com/office/powerpoint/2010/main" val="1138805325"/>
      </p:ext>
    </p:extLst>
  </p:cSld>
  <p:clrMapOvr>
    <a:masterClrMapping/>
  </p:clrMapOvr>
  <p:transition>
    <p:fade/>
  </p:transition>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29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2679089869"/>
      </p:ext>
    </p:extLst>
  </p:cSld>
  <p:clrMapOvr>
    <a:masterClrMapping/>
  </p:clrMapOvr>
  <p:transition>
    <p:fade/>
  </p:transition>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16355"/>
            <a:ext cx="11176000" cy="563562"/>
          </a:xfrm>
        </p:spPr>
        <p:txBody>
          <a:bodyPr>
            <a:noAutofit/>
          </a:bodyPr>
          <a:lstStyle>
            <a:lvl1pPr algn="l">
              <a:defRPr sz="3100">
                <a:solidFill>
                  <a:schemeClr val="bg1"/>
                </a:solidFill>
                <a:latin typeface="Segoe UI Light"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06400" y="1066800"/>
            <a:ext cx="11176000" cy="5486400"/>
          </a:xfrm>
        </p:spPr>
        <p:txBody>
          <a:bodyPr/>
          <a:lstStyle>
            <a:lvl1pPr>
              <a:defRPr>
                <a:solidFill>
                  <a:schemeClr val="tx1">
                    <a:lumMod val="50000"/>
                    <a:lumOff val="50000"/>
                  </a:schemeClr>
                </a:solidFill>
                <a:latin typeface="Segoe UI" pitchFamily="34" charset="0"/>
                <a:ea typeface="Segoe UI" pitchFamily="34" charset="0"/>
                <a:cs typeface="Segoe UI" pitchFamily="34" charset="0"/>
              </a:defRPr>
            </a:lvl1pPr>
            <a:lvl2pPr>
              <a:defRPr>
                <a:solidFill>
                  <a:schemeClr val="tx1">
                    <a:lumMod val="50000"/>
                    <a:lumOff val="50000"/>
                  </a:schemeClr>
                </a:solidFill>
                <a:latin typeface="Segoe UI" pitchFamily="34" charset="0"/>
                <a:ea typeface="Segoe UI" pitchFamily="34" charset="0"/>
                <a:cs typeface="Segoe UI" pitchFamily="34" charset="0"/>
              </a:defRPr>
            </a:lvl2pPr>
            <a:lvl3pPr>
              <a:defRPr>
                <a:solidFill>
                  <a:schemeClr val="tx1">
                    <a:lumMod val="50000"/>
                    <a:lumOff val="50000"/>
                  </a:schemeClr>
                </a:solidFill>
                <a:latin typeface="Segoe UI" pitchFamily="34" charset="0"/>
                <a:ea typeface="Segoe UI" pitchFamily="34" charset="0"/>
                <a:cs typeface="Segoe UI" pitchFamily="34" charset="0"/>
              </a:defRPr>
            </a:lvl3pPr>
            <a:lvl4pPr>
              <a:defRPr>
                <a:solidFill>
                  <a:schemeClr val="tx1">
                    <a:lumMod val="50000"/>
                    <a:lumOff val="50000"/>
                  </a:schemeClr>
                </a:solidFill>
                <a:latin typeface="Segoe UI" pitchFamily="34" charset="0"/>
                <a:ea typeface="Segoe UI" pitchFamily="34" charset="0"/>
                <a:cs typeface="Segoe UI" pitchFamily="34" charset="0"/>
              </a:defRPr>
            </a:lvl4pPr>
            <a:lvl5pPr>
              <a:defRPr>
                <a:solidFill>
                  <a:schemeClr val="tx1">
                    <a:lumMod val="50000"/>
                    <a:lumOff val="50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a:xfrm rot="16200000">
            <a:off x="11605686" y="6271683"/>
            <a:ext cx="685800" cy="486833"/>
          </a:xfrm>
          <a:prstGeom prst="rect">
            <a:avLst/>
          </a:prstGeom>
          <a:solidFill>
            <a:srgbClr val="99CC00"/>
          </a:solidFill>
        </p:spPr>
        <p:txBody>
          <a:bodyPr vert="horz" lIns="108839" tIns="54419" rIns="108839" bIns="54419" rtlCol="0" anchor="ctr"/>
          <a:lstStyle>
            <a:lvl1pPr algn="ctr">
              <a:defRPr sz="1500">
                <a:solidFill>
                  <a:schemeClr val="bg1"/>
                </a:solidFill>
                <a:latin typeface="Segoe UI Semibold" pitchFamily="34" charset="0"/>
              </a:defRPr>
            </a:lvl1pPr>
          </a:lstStyle>
          <a:p>
            <a:fld id="{81D2C36F-4504-47C0-B82F-A167342A2754}" type="slidenum">
              <a:rPr lang="en-US" smtClean="0"/>
              <a:t>‹#›</a:t>
            </a:fld>
            <a:endParaRPr lang="en-US" dirty="0"/>
          </a:p>
        </p:txBody>
      </p:sp>
      <p:sp>
        <p:nvSpPr>
          <p:cNvPr id="11" name="Text Placeholder 10"/>
          <p:cNvSpPr>
            <a:spLocks noGrp="1"/>
          </p:cNvSpPr>
          <p:nvPr>
            <p:ph type="body" sz="quarter" idx="10"/>
          </p:nvPr>
        </p:nvSpPr>
        <p:spPr>
          <a:xfrm rot="5400000">
            <a:off x="9405096" y="3331755"/>
            <a:ext cx="5080462" cy="493345"/>
          </a:xfrm>
        </p:spPr>
        <p:txBody>
          <a:bodyPr>
            <a:noAutofit/>
          </a:bodyPr>
          <a:lstStyle>
            <a:lvl1pPr algn="ctr">
              <a:buNone/>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38159595"/>
      </p:ext>
    </p:extLst>
  </p:cSld>
  <p:clrMapOvr>
    <a:masterClrMapping/>
  </p:clrMapOvr>
  <p:transition spd="med">
    <p:push/>
  </p:transition>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B53A7951-1658-4778-938E-2E6BDE9E7745}" type="datetimeFigureOut">
              <a:rPr lang="en-US" smtClean="0"/>
              <a:t>6/8/2021</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252427"/>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5286289"/>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E31283E7-7320-432F-85EE-E596A3C714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897820"/>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8550078"/>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CFBEA57F-793F-4683-BD8A-741FD4B89154}" type="datetime1">
              <a:rPr lang="en-US" smtClean="0"/>
              <a:t>6/8/2021</a:t>
            </a:fld>
            <a:endParaRPr lang="en-US" dirty="0"/>
          </a:p>
        </p:txBody>
      </p:sp>
      <p:sp>
        <p:nvSpPr>
          <p:cNvPr id="7" name="Footer Placeholder 4"/>
          <p:cNvSpPr>
            <a:spLocks noGrp="1"/>
          </p:cNvSpPr>
          <p:nvPr>
            <p:ph type="ftr" sz="quarter" idx="11"/>
          </p:nvPr>
        </p:nvSpPr>
        <p:spPr/>
        <p:txBody>
          <a:bodyPr/>
          <a:lstStyle>
            <a:lvl1pPr>
              <a:defRPr/>
            </a:lvl1pPr>
          </a:lstStyle>
          <a:p>
            <a:endParaRPr lang="en-US" dirty="0"/>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a:off x="11561234" y="6268081"/>
            <a:ext cx="630766" cy="448276"/>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2130381440"/>
      </p:ext>
    </p:extLst>
  </p:cSld>
  <p:clrMapOvr>
    <a:masterClrMapping/>
  </p:clrMapOvr>
  <p:transition spd="slow">
    <p:fade/>
  </p:transition>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endParaRPr lang="en-US">
              <a:solidFill>
                <a:prstClr val="black">
                  <a:tint val="75000"/>
                </a:prstClr>
              </a:solidFill>
            </a:endParaRPr>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6110415"/>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B53A7951-1658-4778-938E-2E6BDE9E7745}" type="datetimeFigureOut">
              <a:rPr lang="en-US" smtClean="0"/>
              <a:t>6/8/2021</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FB4F0EA5-8389-4884-A9A5-A844C62AB2F1}" type="slidenum">
              <a:rPr lang="en-US" smtClean="0"/>
              <a:t>‹#›</a:t>
            </a:fld>
            <a:endParaRPr lang="en-US"/>
          </a:p>
        </p:txBody>
      </p:sp>
    </p:spTree>
    <p:extLst>
      <p:ext uri="{BB962C8B-B14F-4D97-AF65-F5344CB8AC3E}">
        <p14:creationId xmlns:p14="http://schemas.microsoft.com/office/powerpoint/2010/main" val="38100145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3563246241"/>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290789"/>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4709177"/>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2143954204"/>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2597564"/>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5590832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1949006583"/>
      </p:ext>
    </p:extLst>
  </p:cSld>
  <p:clrMapOvr>
    <a:masterClrMapping/>
  </p:clrMapOvr>
  <p:transition spd="med">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386652471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812800" y="274638"/>
            <a:ext cx="10871200" cy="792163"/>
          </a:xfrm>
        </p:spPr>
        <p:txBody>
          <a:bodyPr>
            <a:normAutofit/>
          </a:bodyPr>
          <a:lstStyle>
            <a:lvl1pPr algn="l">
              <a:defRPr sz="36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CFBEA57F-793F-4683-BD8A-741FD4B89154}" type="datetime1">
              <a:rPr lang="en-US" smtClean="0"/>
              <a:t>6/8/2021</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754854009"/>
      </p:ext>
    </p:extLst>
  </p:cSld>
  <p:clrMapOvr>
    <a:masterClrMapping/>
  </p:clrMapOvr>
  <p:transition spd="slow">
    <p:fade/>
  </p:transition>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13873"/>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43037A93-DACB-4401-873D-0E6BB417A721}" type="datetimeFigureOut">
              <a:rPr lang="en-US" smtClean="0"/>
              <a:t>6/8/2021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EE74E9DE-A064-4967-AD5E-8AEB14326EC8}" type="slidenum">
              <a:rPr lang="en-US" smtClean="0"/>
              <a:t>‹#›</a:t>
            </a:fld>
            <a:endParaRPr lang="en-US" dirty="0"/>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3183491094"/>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3037A93-DACB-4401-873D-0E6BB417A721}" type="datetimeFigureOut">
              <a:rPr lang="en-US" smtClean="0"/>
              <a:t>6/8/2021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1479070449"/>
      </p:ext>
    </p:extLst>
  </p:cSld>
  <p:clrMapOvr>
    <a:masterClrMapping/>
  </p:clrMapOvr>
  <p:transition spd="slow">
    <p:fade/>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8113"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349200262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431942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818293"/>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05CF1095-26AB-4ECF-A963-5C34790DE886}" type="datetimeFigureOut">
              <a:rPr lang="en-US" smtClean="0"/>
              <a:t>6/8/2021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D483C0CD-571F-41E5-9617-171A18461DA8}" type="slidenum">
              <a:rPr lang="en-US" smtClean="0"/>
              <a:t>‹#›</a:t>
            </a:fld>
            <a:endParaRPr lang="en-US"/>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4113675182"/>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5CF1095-26AB-4ECF-A963-5C34790DE886}" type="datetimeFigureOut">
              <a:rPr lang="en-US" smtClean="0"/>
              <a:t>6/8/2021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1435736144"/>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057757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012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1"/>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963084" y="4406902"/>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2"/>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112" indent="0">
              <a:buNone/>
              <a:defRPr sz="1800">
                <a:solidFill>
                  <a:schemeClr val="tx1">
                    <a:tint val="75000"/>
                  </a:schemeClr>
                </a:solidFill>
              </a:defRPr>
            </a:lvl2pPr>
            <a:lvl3pPr marL="914225" indent="0">
              <a:buNone/>
              <a:defRPr sz="1600">
                <a:solidFill>
                  <a:schemeClr val="tx1">
                    <a:tint val="75000"/>
                  </a:schemeClr>
                </a:solidFill>
              </a:defRPr>
            </a:lvl3pPr>
            <a:lvl4pPr marL="1371337" indent="0">
              <a:buNone/>
              <a:defRPr sz="1400">
                <a:solidFill>
                  <a:schemeClr val="tx1">
                    <a:tint val="75000"/>
                  </a:schemeClr>
                </a:solidFill>
              </a:defRPr>
            </a:lvl4pPr>
            <a:lvl5pPr marL="1828449" indent="0">
              <a:buNone/>
              <a:defRPr sz="1400">
                <a:solidFill>
                  <a:schemeClr val="tx1">
                    <a:tint val="75000"/>
                  </a:schemeClr>
                </a:solidFill>
              </a:defRPr>
            </a:lvl5pPr>
            <a:lvl6pPr marL="2285561" indent="0">
              <a:buNone/>
              <a:defRPr sz="1400">
                <a:solidFill>
                  <a:schemeClr val="tx1">
                    <a:tint val="75000"/>
                  </a:schemeClr>
                </a:solidFill>
              </a:defRPr>
            </a:lvl6pPr>
            <a:lvl7pPr marL="2742674" indent="0">
              <a:buNone/>
              <a:defRPr sz="1400">
                <a:solidFill>
                  <a:schemeClr val="tx1">
                    <a:tint val="75000"/>
                  </a:schemeClr>
                </a:solidFill>
              </a:defRPr>
            </a:lvl7pPr>
            <a:lvl8pPr marL="3199785" indent="0">
              <a:buNone/>
              <a:defRPr sz="1400">
                <a:solidFill>
                  <a:schemeClr val="tx1">
                    <a:tint val="75000"/>
                  </a:schemeClr>
                </a:solidFill>
              </a:defRPr>
            </a:lvl8pPr>
            <a:lvl9pPr marL="3656897"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0E05506-6815-4E0E-B1DE-ECA35C2016DF}" type="datetime1">
              <a:rPr lang="en-US" smtClean="0"/>
              <a:t>6/8/2021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333802"/>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8000" y="6477874"/>
            <a:ext cx="8382000" cy="380127"/>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355240977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lank Dark">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035987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entagon 684"/>
          <p:cNvSpPr/>
          <p:nvPr/>
        </p:nvSpPr>
        <p:spPr>
          <a:xfrm>
            <a:off x="1" y="0"/>
            <a:ext cx="6096000" cy="6858000"/>
          </a:xfrm>
          <a:prstGeom prst="rect">
            <a:avLst/>
          </a:prstGeom>
          <a:solidFill>
            <a:srgbClr val="389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908024" cy="2866570"/>
          </a:xfrm>
        </p:spPr>
        <p:txBody>
          <a:bodyPr anchor="ctr">
            <a:normAutofit/>
          </a:bodyPr>
          <a:lstStyle>
            <a:lvl1pPr>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1452844423"/>
      </p:ext>
    </p:extLst>
  </p:cSld>
  <p:clrMapOvr>
    <a:masterClrMapping/>
  </p:clrMapOvr>
  <p:transition spd="slow">
    <p:push/>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511908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_Title Only_3">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2455257"/>
      </p:ext>
    </p:extLst>
  </p:cSld>
  <p:clrMapOvr>
    <a:masterClrMapping/>
  </p:clrMapOvr>
  <p:transition spd="slow">
    <p:push/>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5971189"/>
      </p:ext>
    </p:extLst>
  </p:cSld>
  <p:clrMapOvr>
    <a:masterClrMapping/>
  </p:clrMapOvr>
  <p:transition spd="med">
    <p:push/>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0" name="Rectangle 9"/>
          <p:cNvSpPr/>
          <p:nvPr/>
        </p:nvSpPr>
        <p:spPr>
          <a:xfrm>
            <a:off x="0" y="0"/>
            <a:ext cx="12192000" cy="3294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3159998"/>
      </p:ext>
    </p:extLst>
  </p:cSld>
  <p:clrMapOvr>
    <a:masterClrMapping/>
  </p:clrMapOvr>
  <p:transition spd="med">
    <p:push/>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1173707"/>
            <a:ext cx="12192000" cy="545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8234824"/>
      </p:ext>
    </p:extLst>
  </p:cSld>
  <p:clrMapOvr>
    <a:masterClrMapping/>
  </p:clrMapOvr>
  <p:transition spd="med">
    <p:push/>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517141"/>
      </p:ext>
    </p:extLst>
  </p:cSld>
  <p:clrMapOvr>
    <a:masterClrMapping/>
  </p:clrMapOvr>
  <p:transition spd="med">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3434357336"/>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FC6E85F7-A724-48A4-9D33-CEBC5174E865}" type="datetime1">
              <a:rPr lang="en-US" smtClean="0"/>
              <a:t>6/8/2021</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81D2C36F-4504-47C0-B82F-A167342A2754}" type="slidenum">
              <a:rPr lang="en-US" smtClean="0"/>
              <a:t>‹#›</a:t>
            </a:fld>
            <a:endParaRPr lang="en-US"/>
          </a:p>
        </p:txBody>
      </p:sp>
    </p:spTree>
    <p:extLst>
      <p:ext uri="{BB962C8B-B14F-4D97-AF65-F5344CB8AC3E}">
        <p14:creationId xmlns:p14="http://schemas.microsoft.com/office/powerpoint/2010/main" val="2359119998"/>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4146489408"/>
      </p:ext>
    </p:extLst>
  </p:cSld>
  <p:clrMapOvr>
    <a:masterClrMapping/>
  </p:clrMapOvr>
  <p:transition spd="med">
    <p:push/>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solidFill>
                  <a:prstClr val="black">
                    <a:tint val="75000"/>
                  </a:prstClr>
                </a:solidFill>
              </a:rPr>
              <a:pPr/>
              <a:t>8/6/2021</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endParaRPr lang="en-US" dirty="0">
              <a:solidFill>
                <a:prstClr val="black">
                  <a:tint val="75000"/>
                </a:prstClr>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1877221"/>
      </p:ext>
    </p:extLst>
  </p:cSld>
  <p:clrMapOvr>
    <a:masterClrMapping/>
  </p:clrMapOvr>
  <p:transition spd="med">
    <p:push/>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1080836358"/>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1765"/>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pPr/>
              <a:t>8/6/2021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2353" dirty="0"/>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pPr/>
              <a:t>‹#›</a:t>
            </a:fld>
            <a:endParaRPr lang="en-US"/>
          </a:p>
        </p:txBody>
      </p:sp>
    </p:spTree>
    <p:extLst>
      <p:ext uri="{BB962C8B-B14F-4D97-AF65-F5344CB8AC3E}">
        <p14:creationId xmlns:p14="http://schemas.microsoft.com/office/powerpoint/2010/main" val="2513047965"/>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1D9D-BE9D-4DD8-B9E6-7FEB60B3E3CD}" type="datetime1">
              <a:rPr lang="en-US" smtClean="0"/>
              <a:pPr/>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950FA-1B5C-4FC6-94D2-10A138D941FD}" type="slidenum">
              <a:rPr lang="en-US" smtClean="0"/>
              <a:pPr/>
              <a:t>‹#›</a:t>
            </a:fld>
            <a:endParaRPr lang="en-US"/>
          </a:p>
        </p:txBody>
      </p:sp>
    </p:spTree>
    <p:extLst>
      <p:ext uri="{BB962C8B-B14F-4D97-AF65-F5344CB8AC3E}">
        <p14:creationId xmlns:p14="http://schemas.microsoft.com/office/powerpoint/2010/main" val="2091577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1"/>
            <a:ext cx="5386917"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3"/>
            <a:ext cx="5386917"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143001"/>
            <a:ext cx="5389034"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1782763"/>
            <a:ext cx="5389034"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42806E7A-BDD3-46A3-BEE2-EB821F9236B4}" type="datetime1">
              <a:rPr lang="en-US" smtClean="0"/>
              <a:t>6/8/2021</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81D2C36F-4504-47C0-B82F-A167342A2754}" type="slidenum">
              <a:rPr lang="en-US" smtClean="0"/>
              <a:t>‹#›</a:t>
            </a:fld>
            <a:endParaRPr lang="en-US"/>
          </a:p>
        </p:txBody>
      </p:sp>
    </p:spTree>
    <p:extLst>
      <p:ext uri="{BB962C8B-B14F-4D97-AF65-F5344CB8AC3E}">
        <p14:creationId xmlns:p14="http://schemas.microsoft.com/office/powerpoint/2010/main" val="49686577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FBEA57F-793F-4683-BD8A-741FD4B89154}" type="datetime1">
              <a:rPr lang="en-US" smtClean="0"/>
              <a:t>6/8/2021</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929586431"/>
      </p:ext>
    </p:extLst>
  </p:cSld>
  <p:clrMapOvr>
    <a:masterClrMapping/>
  </p:clrMapOvr>
  <p:transition spd="slow">
    <p:fade/>
  </p:transition>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2.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3.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heme" Target="../theme/theme4.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heme" Target="../theme/theme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8"/>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EA57F-793F-4683-BD8A-741FD4B89154}" type="datetime1">
              <a:rPr lang="en-US" smtClean="0"/>
              <a:t>6/8/2021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287239296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Lst>
  <p:transition spd="slow">
    <p:fade/>
  </p:transition>
  <p:hf hdr="0"/>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112" algn="ctr" rtl="0" eaLnBrk="1" fontAlgn="base" hangingPunct="1">
        <a:spcBef>
          <a:spcPct val="0"/>
        </a:spcBef>
        <a:spcAft>
          <a:spcPct val="0"/>
        </a:spcAft>
        <a:defRPr sz="4400">
          <a:solidFill>
            <a:schemeClr val="bg1"/>
          </a:solidFill>
          <a:latin typeface="Calibri" pitchFamily="34" charset="0"/>
        </a:defRPr>
      </a:lvl6pPr>
      <a:lvl7pPr marL="914225" algn="ctr" rtl="0" eaLnBrk="1" fontAlgn="base" hangingPunct="1">
        <a:spcBef>
          <a:spcPct val="0"/>
        </a:spcBef>
        <a:spcAft>
          <a:spcPct val="0"/>
        </a:spcAft>
        <a:defRPr sz="4400">
          <a:solidFill>
            <a:schemeClr val="bg1"/>
          </a:solidFill>
          <a:latin typeface="Calibri" pitchFamily="34" charset="0"/>
        </a:defRPr>
      </a:lvl7pPr>
      <a:lvl8pPr marL="1371337" algn="ctr" rtl="0" eaLnBrk="1" fontAlgn="base" hangingPunct="1">
        <a:spcBef>
          <a:spcPct val="0"/>
        </a:spcBef>
        <a:spcAft>
          <a:spcPct val="0"/>
        </a:spcAft>
        <a:defRPr sz="4400">
          <a:solidFill>
            <a:schemeClr val="bg1"/>
          </a:solidFill>
          <a:latin typeface="Calibri" pitchFamily="34" charset="0"/>
        </a:defRPr>
      </a:lvl8pPr>
      <a:lvl9pPr marL="1828449" algn="ctr" rtl="0" eaLnBrk="1" fontAlgn="base" hangingPunct="1">
        <a:spcBef>
          <a:spcPct val="0"/>
        </a:spcBef>
        <a:spcAft>
          <a:spcPct val="0"/>
        </a:spcAft>
        <a:defRPr sz="4400">
          <a:solidFill>
            <a:schemeClr val="bg1"/>
          </a:solidFill>
          <a:latin typeface="Calibri" pitchFamily="34" charset="0"/>
        </a:defRPr>
      </a:lvl9pPr>
    </p:titleStyle>
    <p:bodyStyle>
      <a:lvl1pPr marL="342834" indent="-342834"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808" indent="-285695"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2781"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599893"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005"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249571144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ransition spd="slow">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37A93-DACB-4401-873D-0E6BB417A721}" type="datetimeFigureOut">
              <a:rPr lang="en-US" smtClean="0"/>
              <a:t>6/8/2021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4E9DE-A064-4967-AD5E-8AEB14326EC8}" type="slidenum">
              <a:rPr lang="en-US" smtClean="0"/>
              <a:t>‹#›</a:t>
            </a:fld>
            <a:endParaRPr lang="en-US"/>
          </a:p>
        </p:txBody>
      </p:sp>
    </p:spTree>
    <p:extLst>
      <p:ext uri="{BB962C8B-B14F-4D97-AF65-F5344CB8AC3E}">
        <p14:creationId xmlns:p14="http://schemas.microsoft.com/office/powerpoint/2010/main" val="11129278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Lst>
  <p:transition spd="slow">
    <p:fade/>
  </p:transition>
  <p:hf hdr="0" ftr="0" dt="0"/>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F1095-26AB-4ECF-A963-5C34790DE886}" type="datetimeFigureOut">
              <a:rPr lang="en-US" smtClean="0"/>
              <a:t>6/8/2021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3C0CD-571F-41E5-9617-171A18461DA8}" type="slidenum">
              <a:rPr lang="en-US" smtClean="0"/>
              <a:t>‹#›</a:t>
            </a:fld>
            <a:endParaRPr lang="en-US"/>
          </a:p>
        </p:txBody>
      </p:sp>
    </p:spTree>
    <p:extLst>
      <p:ext uri="{BB962C8B-B14F-4D97-AF65-F5344CB8AC3E}">
        <p14:creationId xmlns:p14="http://schemas.microsoft.com/office/powerpoint/2010/main" val="331357719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Lst>
  <p:transition spd="slow">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8E056-43B6-483A-BF07-52D50277A817}" type="datetimeFigureOut">
              <a:rPr lang="en-US" smtClean="0"/>
              <a:pPr/>
              <a:t>6/8/2021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385296498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Lst>
  <p:transition spd="med">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9.emf"/></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08EC-571D-413C-93D2-867C7B5B3329}"/>
              </a:ext>
            </a:extLst>
          </p:cNvPr>
          <p:cNvSpPr>
            <a:spLocks noGrp="1"/>
          </p:cNvSpPr>
          <p:nvPr>
            <p:ph type="ctrTitle"/>
          </p:nvPr>
        </p:nvSpPr>
        <p:spPr/>
        <p:txBody>
          <a:bodyPr anchor="ctr">
            <a:normAutofit/>
          </a:bodyPr>
          <a:lstStyle/>
          <a:p>
            <a:r>
              <a:rPr lang="en-IN" sz="4000" dirty="0">
                <a:latin typeface="Segoe UI" panose="020B0502040204020203" pitchFamily="34" charset="0"/>
                <a:cs typeface="Segoe UI" panose="020B0502040204020203" pitchFamily="34" charset="0"/>
              </a:rPr>
              <a:t>Cloud Application Architecture Styles</a:t>
            </a:r>
          </a:p>
        </p:txBody>
      </p:sp>
      <p:sp>
        <p:nvSpPr>
          <p:cNvPr id="3" name="Subtitle 2">
            <a:extLst>
              <a:ext uri="{FF2B5EF4-FFF2-40B4-BE49-F238E27FC236}">
                <a16:creationId xmlns:a16="http://schemas.microsoft.com/office/drawing/2014/main" id="{6B971BC8-A504-4594-93B9-1CCE0062B00E}"/>
              </a:ext>
            </a:extLst>
          </p:cNvPr>
          <p:cNvSpPr>
            <a:spLocks noGrp="1"/>
          </p:cNvSpPr>
          <p:nvPr>
            <p:ph type="subTitle" idx="1"/>
          </p:nvPr>
        </p:nvSpPr>
        <p:spPr/>
        <p:txBody>
          <a:bodyPr anchor="t">
            <a:noAutofit/>
          </a:bodyPr>
          <a:lstStyle/>
          <a:p>
            <a:pPr>
              <a:lnSpc>
                <a:spcPct val="120000"/>
              </a:lnSpc>
            </a:pPr>
            <a:r>
              <a:rPr lang="en-IN" sz="1600" b="1" dirty="0">
                <a:solidFill>
                  <a:schemeClr val="tx1"/>
                </a:solidFill>
              </a:rPr>
              <a:t>Nabajyoti Boruah </a:t>
            </a:r>
          </a:p>
          <a:p>
            <a:pPr>
              <a:lnSpc>
                <a:spcPct val="120000"/>
              </a:lnSpc>
            </a:pPr>
            <a:r>
              <a:rPr lang="en-IN" sz="1600" b="1" dirty="0">
                <a:solidFill>
                  <a:schemeClr val="tx1"/>
                </a:solidFill>
              </a:rPr>
              <a:t>Azure Solutions Architect</a:t>
            </a:r>
          </a:p>
          <a:p>
            <a:pPr>
              <a:lnSpc>
                <a:spcPct val="120000"/>
              </a:lnSpc>
            </a:pPr>
            <a:endParaRPr lang="en-IN" sz="1600" b="1" dirty="0">
              <a:solidFill>
                <a:schemeClr val="tx1"/>
              </a:solidFill>
            </a:endParaRPr>
          </a:p>
        </p:txBody>
      </p:sp>
      <p:sp>
        <p:nvSpPr>
          <p:cNvPr id="12" name="Subtitle 2">
            <a:extLst>
              <a:ext uri="{FF2B5EF4-FFF2-40B4-BE49-F238E27FC236}">
                <a16:creationId xmlns:a16="http://schemas.microsoft.com/office/drawing/2014/main" id="{E26C4A08-6144-4043-AC44-EA4EE20033EA}"/>
              </a:ext>
            </a:extLst>
          </p:cNvPr>
          <p:cNvSpPr txBox="1">
            <a:spLocks/>
          </p:cNvSpPr>
          <p:nvPr/>
        </p:nvSpPr>
        <p:spPr>
          <a:xfrm>
            <a:off x="1777428" y="4782481"/>
            <a:ext cx="2175594" cy="900772"/>
          </a:xfrm>
          <a:prstGeom prst="rect">
            <a:avLst/>
          </a:prstGeom>
        </p:spPr>
        <p:txBody>
          <a:bodyPr vert="horz" lIns="91440" tIns="45720" rIns="91440" bIns="45720" rtlCol="0" anchor="t">
            <a:normAutofit/>
          </a:bodyPr>
          <a:lstStyle>
            <a:lvl1pPr marL="0" indent="0" algn="l" defTabSz="914400" rtl="0" eaLnBrk="1" latinLnBrk="0" hangingPunct="1">
              <a:lnSpc>
                <a:spcPct val="140000"/>
              </a:lnSpc>
              <a:spcBef>
                <a:spcPts val="1000"/>
              </a:spcBef>
              <a:buFont typeface="Arial" panose="020B0604020202020204" pitchFamily="34" charset="0"/>
              <a:buNone/>
              <a:defRPr sz="2400" kern="1200">
                <a:solidFill>
                  <a:schemeClr val="accent1"/>
                </a:solidFill>
                <a:latin typeface="+mn-lt"/>
                <a:ea typeface="+mn-ea"/>
                <a:cs typeface="+mn-cs"/>
              </a:defRPr>
            </a:lvl1pPr>
            <a:lvl2pPr marL="457200" indent="0" algn="l" defTabSz="914400" rtl="0" eaLnBrk="1" latinLnBrk="0" hangingPunct="1">
              <a:lnSpc>
                <a:spcPct val="14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4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4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4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dirty="0">
                <a:solidFill>
                  <a:schemeClr val="tx1"/>
                </a:solidFill>
                <a:latin typeface="Segoe UI" panose="020B0502040204020203" pitchFamily="34" charset="0"/>
                <a:cs typeface="Segoe UI" panose="020B0502040204020203" pitchFamily="34" charset="0"/>
              </a:rPr>
              <a:t>Session 01</a:t>
            </a:r>
          </a:p>
        </p:txBody>
      </p:sp>
      <p:sp>
        <p:nvSpPr>
          <p:cNvPr id="5" name="Subtitle 2">
            <a:extLst>
              <a:ext uri="{FF2B5EF4-FFF2-40B4-BE49-F238E27FC236}">
                <a16:creationId xmlns:a16="http://schemas.microsoft.com/office/drawing/2014/main" id="{F79FCDB6-8024-4EE7-8873-6237E21B57C5}"/>
              </a:ext>
            </a:extLst>
          </p:cNvPr>
          <p:cNvSpPr txBox="1">
            <a:spLocks/>
          </p:cNvSpPr>
          <p:nvPr/>
        </p:nvSpPr>
        <p:spPr>
          <a:xfrm>
            <a:off x="860613" y="6055342"/>
            <a:ext cx="2634124" cy="467730"/>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140000"/>
              </a:lnSpc>
              <a:spcBef>
                <a:spcPts val="1000"/>
              </a:spcBef>
              <a:buFont typeface="Arial" panose="020B0604020202020204" pitchFamily="34" charset="0"/>
              <a:buNone/>
              <a:defRPr sz="2400" kern="1200">
                <a:solidFill>
                  <a:schemeClr val="accent1"/>
                </a:solidFill>
                <a:latin typeface="+mn-lt"/>
                <a:ea typeface="+mn-ea"/>
                <a:cs typeface="+mn-cs"/>
              </a:defRPr>
            </a:lvl1pPr>
            <a:lvl2pPr marL="457200" indent="0" algn="l" defTabSz="914400" rtl="0" eaLnBrk="1" latinLnBrk="0" hangingPunct="1">
              <a:lnSpc>
                <a:spcPct val="14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4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4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4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a:solidFill>
                  <a:srgbClr val="FFFFFF"/>
                </a:solidFill>
                <a:latin typeface="Abadi" panose="020B0604020104020204" pitchFamily="34" charset="0"/>
              </a:rPr>
              <a:t>Session 06</a:t>
            </a:r>
            <a:endParaRPr lang="en-IN" dirty="0">
              <a:solidFill>
                <a:srgbClr val="FFFFFF"/>
              </a:solidFill>
              <a:latin typeface="Abadi" panose="020B0604020104020204" pitchFamily="34" charset="0"/>
            </a:endParaRPr>
          </a:p>
        </p:txBody>
      </p:sp>
    </p:spTree>
    <p:extLst>
      <p:ext uri="{BB962C8B-B14F-4D97-AF65-F5344CB8AC3E}">
        <p14:creationId xmlns:p14="http://schemas.microsoft.com/office/powerpoint/2010/main" val="4944917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0" presetClass="entr" presetSubtype="0" fill="hold" grpId="0" nodeType="withEffect">
                                  <p:stCondLst>
                                    <p:cond delay="1500"/>
                                  </p:stCondLst>
                                  <p:iterate>
                                    <p:tmPct val="10000"/>
                                  </p:iterate>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2BEC-F823-4531-9B9E-25B22F9D7FE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3EFB4600-61A9-45CA-9226-3C6E8F4488BE}"/>
              </a:ext>
            </a:extLst>
          </p:cNvPr>
          <p:cNvSpPr>
            <a:spLocks noGrp="1"/>
          </p:cNvSpPr>
          <p:nvPr>
            <p:ph idx="1"/>
          </p:nvPr>
        </p:nvSpPr>
        <p:spPr>
          <a:xfrm>
            <a:off x="609600" y="1371600"/>
            <a:ext cx="11176000" cy="4353339"/>
          </a:xfrm>
        </p:spPr>
        <p:txBody>
          <a:bodyPr>
            <a:normAutofit/>
          </a:bodyPr>
          <a:lstStyle/>
          <a:p>
            <a:r>
              <a:rPr lang="en-IN" sz="2800" b="0" i="0" dirty="0">
                <a:solidFill>
                  <a:srgbClr val="171717"/>
                </a:solidFill>
                <a:effectLst/>
                <a:latin typeface="Segoe UI" panose="020B0502040204020203" pitchFamily="34" charset="0"/>
              </a:rPr>
              <a:t>Portability between cloud and on-premises, and between cloud platforms.</a:t>
            </a:r>
          </a:p>
          <a:p>
            <a:r>
              <a:rPr lang="en-IN" sz="2800" b="0" i="0" dirty="0">
                <a:solidFill>
                  <a:srgbClr val="171717"/>
                </a:solidFill>
                <a:effectLst/>
                <a:latin typeface="Segoe UI" panose="020B0502040204020203" pitchFamily="34" charset="0"/>
              </a:rPr>
              <a:t>Less learning curve for most developers.</a:t>
            </a:r>
          </a:p>
          <a:p>
            <a:r>
              <a:rPr lang="en-IN" sz="2800" b="0" i="0" dirty="0">
                <a:solidFill>
                  <a:srgbClr val="171717"/>
                </a:solidFill>
                <a:effectLst/>
                <a:latin typeface="Segoe UI" panose="020B0502040204020203" pitchFamily="34" charset="0"/>
              </a:rPr>
              <a:t>Natural evolution from the traditional application model.</a:t>
            </a:r>
          </a:p>
          <a:p>
            <a:r>
              <a:rPr lang="en-IN" sz="2800" b="0" i="0" dirty="0">
                <a:solidFill>
                  <a:srgbClr val="171717"/>
                </a:solidFill>
                <a:effectLst/>
                <a:latin typeface="Segoe UI" panose="020B0502040204020203" pitchFamily="34" charset="0"/>
              </a:rPr>
              <a:t>Open to heterogeneous environment (Windows/Linux)</a:t>
            </a:r>
          </a:p>
          <a:p>
            <a:endParaRPr lang="en-IN" sz="2800" dirty="0"/>
          </a:p>
        </p:txBody>
      </p:sp>
      <p:sp>
        <p:nvSpPr>
          <p:cNvPr id="4" name="Date Placeholder 3">
            <a:extLst>
              <a:ext uri="{FF2B5EF4-FFF2-40B4-BE49-F238E27FC236}">
                <a16:creationId xmlns:a16="http://schemas.microsoft.com/office/drawing/2014/main" id="{9DA2BD7C-9E4A-4222-A7F9-9BD327FDD5AC}"/>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9361835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2BEC-F823-4531-9B9E-25B22F9D7FE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3EFB4600-61A9-45CA-9226-3C6E8F4488BE}"/>
              </a:ext>
            </a:extLst>
          </p:cNvPr>
          <p:cNvSpPr>
            <a:spLocks noGrp="1"/>
          </p:cNvSpPr>
          <p:nvPr>
            <p:ph idx="1"/>
          </p:nvPr>
        </p:nvSpPr>
        <p:spPr>
          <a:xfrm>
            <a:off x="609600" y="1371600"/>
            <a:ext cx="11176000" cy="4538870"/>
          </a:xfrm>
        </p:spPr>
        <p:txBody>
          <a:bodyPr>
            <a:normAutofit/>
          </a:bodyPr>
          <a:lstStyle/>
          <a:p>
            <a:r>
              <a:rPr lang="en-IN" sz="2800" b="0" i="0" dirty="0">
                <a:solidFill>
                  <a:srgbClr val="171717"/>
                </a:solidFill>
                <a:effectLst/>
                <a:latin typeface="Segoe UI" panose="020B0502040204020203" pitchFamily="34" charset="0"/>
              </a:rPr>
              <a:t>Monolithic design prevents independent deployment of features.</a:t>
            </a:r>
          </a:p>
          <a:p>
            <a:r>
              <a:rPr lang="en-IN" sz="2800" b="0" i="0" dirty="0">
                <a:solidFill>
                  <a:srgbClr val="171717"/>
                </a:solidFill>
                <a:effectLst/>
                <a:latin typeface="Segoe UI" panose="020B0502040204020203" pitchFamily="34" charset="0"/>
              </a:rPr>
              <a:t>Managing an IaaS application is more work than an application that uses only managed services.</a:t>
            </a:r>
          </a:p>
          <a:p>
            <a:r>
              <a:rPr lang="en-IN" sz="2800" b="0" i="0" dirty="0">
                <a:solidFill>
                  <a:srgbClr val="171717"/>
                </a:solidFill>
                <a:effectLst/>
                <a:latin typeface="Segoe UI" panose="020B0502040204020203" pitchFamily="34" charset="0"/>
              </a:rPr>
              <a:t>It can be difficult to manage network security in a large system.</a:t>
            </a:r>
          </a:p>
          <a:p>
            <a:endParaRPr lang="en-IN" sz="2800" dirty="0"/>
          </a:p>
        </p:txBody>
      </p:sp>
      <p:sp>
        <p:nvSpPr>
          <p:cNvPr id="4" name="Date Placeholder 3">
            <a:extLst>
              <a:ext uri="{FF2B5EF4-FFF2-40B4-BE49-F238E27FC236}">
                <a16:creationId xmlns:a16="http://schemas.microsoft.com/office/drawing/2014/main" id="{9DA2BD7C-9E4A-4222-A7F9-9BD327FDD5AC}"/>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6063770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C9B1-7A10-4246-87F6-85B623C90BF5}"/>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N-tier architecture on virtual machines</a:t>
            </a:r>
          </a:p>
        </p:txBody>
      </p:sp>
      <p:pic>
        <p:nvPicPr>
          <p:cNvPr id="10" name="Content Placeholder 9">
            <a:extLst>
              <a:ext uri="{FF2B5EF4-FFF2-40B4-BE49-F238E27FC236}">
                <a16:creationId xmlns:a16="http://schemas.microsoft.com/office/drawing/2014/main" id="{0BCBCA70-5856-467C-856B-0FC03F7DFFFB}"/>
              </a:ext>
            </a:extLst>
          </p:cNvPr>
          <p:cNvPicPr>
            <a:picLocks noGrp="1" noChangeAspect="1"/>
          </p:cNvPicPr>
          <p:nvPr>
            <p:ph idx="1"/>
          </p:nvPr>
        </p:nvPicPr>
        <p:blipFill>
          <a:blip r:embed="rId3"/>
          <a:stretch>
            <a:fillRect/>
          </a:stretch>
        </p:blipFill>
        <p:spPr>
          <a:xfrm>
            <a:off x="1746785" y="2459515"/>
            <a:ext cx="8901629" cy="3310569"/>
          </a:xfrm>
        </p:spPr>
      </p:pic>
      <p:sp>
        <p:nvSpPr>
          <p:cNvPr id="4" name="Date Placeholder 3">
            <a:extLst>
              <a:ext uri="{FF2B5EF4-FFF2-40B4-BE49-F238E27FC236}">
                <a16:creationId xmlns:a16="http://schemas.microsoft.com/office/drawing/2014/main" id="{3F0B7001-D699-4016-BAD7-85D6E7414997}"/>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9061223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B52B-B43F-4241-89ED-B44C670DF8DC}"/>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Web-Queue-Worker</a:t>
            </a:r>
          </a:p>
        </p:txBody>
      </p:sp>
      <p:sp>
        <p:nvSpPr>
          <p:cNvPr id="3" name="Content Placeholder 2">
            <a:extLst>
              <a:ext uri="{FF2B5EF4-FFF2-40B4-BE49-F238E27FC236}">
                <a16:creationId xmlns:a16="http://schemas.microsoft.com/office/drawing/2014/main" id="{84D59EA5-0D09-48AC-AC7F-49CD78BA0B3F}"/>
              </a:ext>
            </a:extLst>
          </p:cNvPr>
          <p:cNvSpPr>
            <a:spLocks noGrp="1"/>
          </p:cNvSpPr>
          <p:nvPr>
            <p:ph idx="1"/>
          </p:nvPr>
        </p:nvSpPr>
        <p:spPr>
          <a:xfrm>
            <a:off x="609600" y="1371600"/>
            <a:ext cx="11176000" cy="4446104"/>
          </a:xfrm>
        </p:spPr>
        <p:txBody>
          <a:bodyPr>
            <a:normAutofit/>
          </a:bodyPr>
          <a:lstStyle/>
          <a:p>
            <a:pPr algn="l"/>
            <a:r>
              <a:rPr lang="en-IN" sz="2800" b="0" i="0" u="none" strike="noStrike" baseline="0" dirty="0">
                <a:solidFill>
                  <a:schemeClr val="tx1"/>
                </a:solidFill>
                <a:latin typeface="SegoeUI-Semilight"/>
              </a:rPr>
              <a:t>The core components of this architecture are a web front end that serves client requests, and a worker that performs resource-intensive tasks, long running</a:t>
            </a:r>
            <a:r>
              <a:rPr lang="en-IN" sz="2800" dirty="0">
                <a:solidFill>
                  <a:schemeClr val="tx1"/>
                </a:solidFill>
                <a:latin typeface="SegoeUI-Semilight"/>
              </a:rPr>
              <a:t> </a:t>
            </a:r>
            <a:r>
              <a:rPr lang="en-IN" sz="2800" b="0" i="0" u="none" strike="noStrike" baseline="0" dirty="0">
                <a:solidFill>
                  <a:schemeClr val="tx1"/>
                </a:solidFill>
                <a:latin typeface="SegoeUI-Semilight"/>
              </a:rPr>
              <a:t>workflows, or batch jobs. </a:t>
            </a:r>
          </a:p>
          <a:p>
            <a:pPr algn="l"/>
            <a:r>
              <a:rPr lang="en-IN" sz="2800" b="0" i="0" u="none" strike="noStrike" baseline="0" dirty="0">
                <a:solidFill>
                  <a:schemeClr val="tx1"/>
                </a:solidFill>
                <a:latin typeface="SegoeUI-Semilight"/>
              </a:rPr>
              <a:t>The web front end communicates with the worker through a message queue.</a:t>
            </a:r>
            <a:endParaRPr lang="en-IN" sz="2800" dirty="0">
              <a:solidFill>
                <a:schemeClr val="tx1"/>
              </a:solidFill>
            </a:endParaRPr>
          </a:p>
        </p:txBody>
      </p:sp>
      <p:sp>
        <p:nvSpPr>
          <p:cNvPr id="4" name="Date Placeholder 3">
            <a:extLst>
              <a:ext uri="{FF2B5EF4-FFF2-40B4-BE49-F238E27FC236}">
                <a16:creationId xmlns:a16="http://schemas.microsoft.com/office/drawing/2014/main" id="{CBCA67EA-7DBB-4E00-B071-79A2BDE3E43A}"/>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738754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B52B-B43F-4241-89ED-B44C670DF8DC}"/>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Web-Queue-Worker</a:t>
            </a:r>
          </a:p>
        </p:txBody>
      </p:sp>
      <p:pic>
        <p:nvPicPr>
          <p:cNvPr id="8" name="Content Placeholder 7">
            <a:extLst>
              <a:ext uri="{FF2B5EF4-FFF2-40B4-BE49-F238E27FC236}">
                <a16:creationId xmlns:a16="http://schemas.microsoft.com/office/drawing/2014/main" id="{3E50126C-23A9-4D57-9143-1A097D1E518B}"/>
              </a:ext>
            </a:extLst>
          </p:cNvPr>
          <p:cNvPicPr>
            <a:picLocks noGrp="1" noChangeAspect="1"/>
          </p:cNvPicPr>
          <p:nvPr>
            <p:ph idx="1"/>
          </p:nvPr>
        </p:nvPicPr>
        <p:blipFill>
          <a:blip r:embed="rId3"/>
          <a:stretch>
            <a:fillRect/>
          </a:stretch>
        </p:blipFill>
        <p:spPr>
          <a:xfrm>
            <a:off x="2275595" y="2520108"/>
            <a:ext cx="7844010" cy="3189383"/>
          </a:xfrm>
        </p:spPr>
      </p:pic>
      <p:sp>
        <p:nvSpPr>
          <p:cNvPr id="4" name="Date Placeholder 3">
            <a:extLst>
              <a:ext uri="{FF2B5EF4-FFF2-40B4-BE49-F238E27FC236}">
                <a16:creationId xmlns:a16="http://schemas.microsoft.com/office/drawing/2014/main" id="{CBCA67EA-7DBB-4E00-B071-79A2BDE3E43A}"/>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53970622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969C-645A-4157-9AF2-B817C92D6F1A}"/>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455F1146-60BE-480F-A37D-4E62446A82FF}"/>
              </a:ext>
            </a:extLst>
          </p:cNvPr>
          <p:cNvSpPr>
            <a:spLocks noGrp="1"/>
          </p:cNvSpPr>
          <p:nvPr>
            <p:ph idx="1"/>
          </p:nvPr>
        </p:nvSpPr>
        <p:spPr>
          <a:xfrm>
            <a:off x="609600" y="1371600"/>
            <a:ext cx="11176000" cy="4379843"/>
          </a:xfrm>
        </p:spPr>
        <p:txBody>
          <a:bodyPr>
            <a:normAutofit/>
          </a:bodyPr>
          <a:lstStyle/>
          <a:p>
            <a:pPr algn="l"/>
            <a:r>
              <a:rPr lang="en-IN" sz="2800" b="0" i="0" u="none" strike="noStrike" baseline="0" dirty="0">
                <a:solidFill>
                  <a:schemeClr val="tx1"/>
                </a:solidFill>
                <a:latin typeface="SegoeUI"/>
              </a:rPr>
              <a:t>Applications with a relatively simple domain.</a:t>
            </a:r>
          </a:p>
          <a:p>
            <a:pPr algn="l"/>
            <a:r>
              <a:rPr lang="en-IN" sz="2800" b="0" i="0" u="none" strike="noStrike" baseline="0" dirty="0">
                <a:solidFill>
                  <a:schemeClr val="tx1"/>
                </a:solidFill>
                <a:latin typeface="SegoeUI"/>
              </a:rPr>
              <a:t>Applications with some long-running workflows or batch operations.</a:t>
            </a:r>
          </a:p>
          <a:p>
            <a:pPr algn="l"/>
            <a:r>
              <a:rPr lang="en-IN" sz="2800" b="0" i="0" u="none" strike="noStrike" baseline="0" dirty="0">
                <a:solidFill>
                  <a:schemeClr val="tx1"/>
                </a:solidFill>
                <a:latin typeface="SegoeUI"/>
              </a:rPr>
              <a:t>When you want to use managed services, rather than infrastructure as a service (IaaS).</a:t>
            </a:r>
            <a:endParaRPr lang="en-IN" sz="2800" dirty="0">
              <a:solidFill>
                <a:schemeClr val="tx1"/>
              </a:solidFill>
            </a:endParaRPr>
          </a:p>
        </p:txBody>
      </p:sp>
      <p:sp>
        <p:nvSpPr>
          <p:cNvPr id="4" name="Date Placeholder 3">
            <a:extLst>
              <a:ext uri="{FF2B5EF4-FFF2-40B4-BE49-F238E27FC236}">
                <a16:creationId xmlns:a16="http://schemas.microsoft.com/office/drawing/2014/main" id="{7B89CEBD-DD7E-4E93-9511-42F8175916CB}"/>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781799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0733-A3D3-4ADE-9A72-E6A81CB9D497}"/>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B96EF2F9-915D-4791-9BCF-E8296A0AB224}"/>
              </a:ext>
            </a:extLst>
          </p:cNvPr>
          <p:cNvSpPr>
            <a:spLocks noGrp="1"/>
          </p:cNvSpPr>
          <p:nvPr>
            <p:ph idx="1"/>
          </p:nvPr>
        </p:nvSpPr>
        <p:spPr>
          <a:xfrm>
            <a:off x="609600" y="1371600"/>
            <a:ext cx="11176000" cy="4618383"/>
          </a:xfrm>
        </p:spPr>
        <p:txBody>
          <a:bodyPr>
            <a:normAutofit/>
          </a:bodyPr>
          <a:lstStyle/>
          <a:p>
            <a:pPr algn="l"/>
            <a:r>
              <a:rPr lang="en-IN" sz="2800" b="0" i="0" u="none" strike="noStrike" baseline="0" dirty="0">
                <a:solidFill>
                  <a:schemeClr val="tx1"/>
                </a:solidFill>
                <a:latin typeface="SegoeUI"/>
              </a:rPr>
              <a:t>Relatively simple architecture that is easy to understand.</a:t>
            </a:r>
          </a:p>
          <a:p>
            <a:pPr algn="l"/>
            <a:r>
              <a:rPr lang="en-IN" sz="2800" b="0" i="0" u="none" strike="noStrike" baseline="0" dirty="0">
                <a:solidFill>
                  <a:schemeClr val="tx1"/>
                </a:solidFill>
                <a:latin typeface="SegoeUI"/>
              </a:rPr>
              <a:t>Easy to deploy and manage.</a:t>
            </a:r>
          </a:p>
          <a:p>
            <a:pPr algn="l"/>
            <a:r>
              <a:rPr lang="en-IN" sz="2800" b="0" i="0" u="none" strike="noStrike" baseline="0" dirty="0">
                <a:solidFill>
                  <a:schemeClr val="tx1"/>
                </a:solidFill>
                <a:latin typeface="SegoeUI"/>
              </a:rPr>
              <a:t>Clear separation of concerns.</a:t>
            </a:r>
          </a:p>
          <a:p>
            <a:pPr algn="l"/>
            <a:r>
              <a:rPr lang="en-IN" sz="2800" b="0" i="0" u="none" strike="noStrike" baseline="0" dirty="0">
                <a:solidFill>
                  <a:schemeClr val="tx1"/>
                </a:solidFill>
                <a:latin typeface="SegoeUI"/>
              </a:rPr>
              <a:t>The front end is decoupled from the worker using asynchronous messaging.</a:t>
            </a:r>
          </a:p>
          <a:p>
            <a:pPr algn="l"/>
            <a:r>
              <a:rPr lang="en-IN" sz="2800" b="0" i="0" u="none" strike="noStrike" baseline="0" dirty="0">
                <a:solidFill>
                  <a:schemeClr val="tx1"/>
                </a:solidFill>
                <a:latin typeface="SegoeUI"/>
              </a:rPr>
              <a:t>The front end and the worker can be scaled independently.</a:t>
            </a:r>
            <a:endParaRPr lang="en-IN" sz="2800" dirty="0">
              <a:solidFill>
                <a:schemeClr val="tx1"/>
              </a:solidFill>
            </a:endParaRPr>
          </a:p>
        </p:txBody>
      </p:sp>
      <p:sp>
        <p:nvSpPr>
          <p:cNvPr id="4" name="Date Placeholder 3">
            <a:extLst>
              <a:ext uri="{FF2B5EF4-FFF2-40B4-BE49-F238E27FC236}">
                <a16:creationId xmlns:a16="http://schemas.microsoft.com/office/drawing/2014/main" id="{1E0D489F-DB1C-4875-8D77-175A76DF820B}"/>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4212094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92E7-01EE-4E10-8CF9-C21DCCBA460D}"/>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BF822E1F-31A9-4A87-90C6-7DE6E7DCD499}"/>
              </a:ext>
            </a:extLst>
          </p:cNvPr>
          <p:cNvSpPr>
            <a:spLocks noGrp="1"/>
          </p:cNvSpPr>
          <p:nvPr>
            <p:ph idx="1"/>
          </p:nvPr>
        </p:nvSpPr>
        <p:spPr>
          <a:xfrm>
            <a:off x="609600" y="1371600"/>
            <a:ext cx="11176000" cy="4764157"/>
          </a:xfrm>
        </p:spPr>
        <p:txBody>
          <a:bodyPr>
            <a:normAutofit/>
          </a:bodyPr>
          <a:lstStyle/>
          <a:p>
            <a:pPr algn="l"/>
            <a:r>
              <a:rPr lang="en-IN" sz="2800" b="0" i="0" u="none" strike="noStrike" baseline="0" dirty="0">
                <a:solidFill>
                  <a:schemeClr val="tx1"/>
                </a:solidFill>
                <a:latin typeface="SegoeUI"/>
              </a:rPr>
              <a:t>Without careful design, the front end and the worker can become large, monolithic components that are difficult to maintain and update.</a:t>
            </a:r>
          </a:p>
          <a:p>
            <a:pPr algn="l"/>
            <a:r>
              <a:rPr lang="en-IN" sz="2800" b="0" i="0" u="none" strike="noStrike" baseline="0" dirty="0">
                <a:solidFill>
                  <a:schemeClr val="tx1"/>
                </a:solidFill>
                <a:latin typeface="SegoeUI"/>
              </a:rPr>
              <a:t>There may be hidden dependencies, if the front end and worker share data schemas or code modules.</a:t>
            </a:r>
            <a:endParaRPr lang="en-IN" sz="2800" dirty="0">
              <a:solidFill>
                <a:schemeClr val="tx1"/>
              </a:solidFill>
            </a:endParaRPr>
          </a:p>
        </p:txBody>
      </p:sp>
      <p:sp>
        <p:nvSpPr>
          <p:cNvPr id="4" name="Date Placeholder 3">
            <a:extLst>
              <a:ext uri="{FF2B5EF4-FFF2-40B4-BE49-F238E27FC236}">
                <a16:creationId xmlns:a16="http://schemas.microsoft.com/office/drawing/2014/main" id="{72441152-1D2A-412D-B7E7-CB228A6F67ED}"/>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9668312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6A60-E2FA-4955-B73B-3085FBC9797A}"/>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Web-Queue-Worker on Azure App Service</a:t>
            </a:r>
          </a:p>
        </p:txBody>
      </p:sp>
      <p:pic>
        <p:nvPicPr>
          <p:cNvPr id="8" name="Content Placeholder 7">
            <a:extLst>
              <a:ext uri="{FF2B5EF4-FFF2-40B4-BE49-F238E27FC236}">
                <a16:creationId xmlns:a16="http://schemas.microsoft.com/office/drawing/2014/main" id="{528DF2A3-4E95-41EE-9576-588D69B5CAEE}"/>
              </a:ext>
            </a:extLst>
          </p:cNvPr>
          <p:cNvPicPr>
            <a:picLocks noGrp="1" noChangeAspect="1"/>
          </p:cNvPicPr>
          <p:nvPr>
            <p:ph idx="1"/>
          </p:nvPr>
        </p:nvPicPr>
        <p:blipFill>
          <a:blip r:embed="rId3"/>
          <a:stretch>
            <a:fillRect/>
          </a:stretch>
        </p:blipFill>
        <p:spPr>
          <a:xfrm>
            <a:off x="2440848" y="2332821"/>
            <a:ext cx="7513504" cy="3563957"/>
          </a:xfrm>
        </p:spPr>
      </p:pic>
      <p:sp>
        <p:nvSpPr>
          <p:cNvPr id="4" name="Date Placeholder 3">
            <a:extLst>
              <a:ext uri="{FF2B5EF4-FFF2-40B4-BE49-F238E27FC236}">
                <a16:creationId xmlns:a16="http://schemas.microsoft.com/office/drawing/2014/main" id="{39CDCACF-3D6E-4A4E-8A94-C332A73FACF6}"/>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57205283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CAD2-9DAA-418E-A57F-17DFCFF0D4D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Microservices</a:t>
            </a:r>
          </a:p>
        </p:txBody>
      </p:sp>
      <p:sp>
        <p:nvSpPr>
          <p:cNvPr id="3" name="Content Placeholder 2">
            <a:extLst>
              <a:ext uri="{FF2B5EF4-FFF2-40B4-BE49-F238E27FC236}">
                <a16:creationId xmlns:a16="http://schemas.microsoft.com/office/drawing/2014/main" id="{75802073-D7EF-4535-8962-36FA225D51CB}"/>
              </a:ext>
            </a:extLst>
          </p:cNvPr>
          <p:cNvSpPr>
            <a:spLocks noGrp="1"/>
          </p:cNvSpPr>
          <p:nvPr>
            <p:ph idx="1"/>
          </p:nvPr>
        </p:nvSpPr>
        <p:spPr>
          <a:xfrm>
            <a:off x="609600" y="1371600"/>
            <a:ext cx="11176000" cy="4552122"/>
          </a:xfrm>
        </p:spPr>
        <p:txBody>
          <a:bodyPr>
            <a:normAutofit/>
          </a:bodyPr>
          <a:lstStyle/>
          <a:p>
            <a:r>
              <a:rPr lang="en-IN" sz="2800" b="0" i="0" u="none" strike="noStrike" baseline="0" dirty="0">
                <a:solidFill>
                  <a:schemeClr val="tx1"/>
                </a:solidFill>
                <a:latin typeface="SegoeUI-Semilight"/>
              </a:rPr>
              <a:t>A microservices architecture consists of a collection of small, autonomous services. </a:t>
            </a:r>
          </a:p>
          <a:p>
            <a:r>
              <a:rPr lang="en-IN" sz="2800" b="0" i="0" u="none" strike="noStrike" baseline="0" dirty="0">
                <a:solidFill>
                  <a:schemeClr val="tx1"/>
                </a:solidFill>
                <a:latin typeface="SegoeUI-Semilight"/>
              </a:rPr>
              <a:t>Each service is self-contained and should implement a single business capability.</a:t>
            </a:r>
            <a:endParaRPr lang="en-IN" sz="2800" dirty="0">
              <a:solidFill>
                <a:schemeClr val="tx1"/>
              </a:solidFill>
            </a:endParaRPr>
          </a:p>
        </p:txBody>
      </p:sp>
      <p:sp>
        <p:nvSpPr>
          <p:cNvPr id="4" name="Date Placeholder 3">
            <a:extLst>
              <a:ext uri="{FF2B5EF4-FFF2-40B4-BE49-F238E27FC236}">
                <a16:creationId xmlns:a16="http://schemas.microsoft.com/office/drawing/2014/main" id="{0A964340-E968-4BEF-9887-D3B37879275E}"/>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7743912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184C-9249-450B-B4A9-21EAA77FA0A4}"/>
              </a:ext>
            </a:extLst>
          </p:cNvPr>
          <p:cNvSpPr>
            <a:spLocks noGrp="1"/>
          </p:cNvSpPr>
          <p:nvPr>
            <p:ph type="title"/>
          </p:nvPr>
        </p:nvSpPr>
        <p:spPr/>
        <p:txBody>
          <a:bodyPr>
            <a:normAutofit/>
          </a:bodyPr>
          <a:lstStyle/>
          <a:p>
            <a:r>
              <a:rPr lang="en-IN" dirty="0"/>
              <a:t>Agenda</a:t>
            </a:r>
          </a:p>
        </p:txBody>
      </p:sp>
      <p:sp>
        <p:nvSpPr>
          <p:cNvPr id="3" name="Content Placeholder 2">
            <a:extLst>
              <a:ext uri="{FF2B5EF4-FFF2-40B4-BE49-F238E27FC236}">
                <a16:creationId xmlns:a16="http://schemas.microsoft.com/office/drawing/2014/main" id="{3C166780-6D00-413C-8F5C-5C40A1E3EECC}"/>
              </a:ext>
            </a:extLst>
          </p:cNvPr>
          <p:cNvSpPr>
            <a:spLocks noGrp="1"/>
          </p:cNvSpPr>
          <p:nvPr>
            <p:ph idx="1"/>
          </p:nvPr>
        </p:nvSpPr>
        <p:spPr>
          <a:xfrm>
            <a:off x="609600" y="1371600"/>
            <a:ext cx="11176000" cy="4770120"/>
          </a:xfrm>
        </p:spPr>
        <p:txBody>
          <a:bodyPr>
            <a:normAutofit/>
          </a:bodyPr>
          <a:lstStyle/>
          <a:p>
            <a:pPr defTabSz="932472">
              <a:lnSpc>
                <a:spcPct val="150000"/>
              </a:lnSpc>
              <a:spcBef>
                <a:spcPct val="0"/>
              </a:spcBef>
              <a:buSzTx/>
              <a:defRPr/>
            </a:pPr>
            <a:r>
              <a:rPr kumimoji="0" lang="en-IN" sz="28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Cloud Architecture styles  </a:t>
            </a:r>
          </a:p>
          <a:p>
            <a:pPr marL="742874" lvl="1" indent="-342900" defTabSz="932472">
              <a:lnSpc>
                <a:spcPct val="150000"/>
              </a:lnSpc>
              <a:spcBef>
                <a:spcPct val="0"/>
              </a:spcBef>
              <a:buSzTx/>
              <a:defRPr/>
            </a:pPr>
            <a:r>
              <a:rPr lang="en-IN" sz="2400" dirty="0">
                <a:solidFill>
                  <a:schemeClr val="tx1"/>
                </a:solidFill>
                <a:latin typeface="Arial" panose="020B0604020202020204" pitchFamily="34" charset="0"/>
                <a:cs typeface="Arial" panose="020B0604020202020204" pitchFamily="34" charset="0"/>
              </a:rPr>
              <a:t>Benefits | Constraints | Challenges</a:t>
            </a:r>
          </a:p>
          <a:p>
            <a:pPr marL="742874" lvl="1" indent="-342900" defTabSz="932472">
              <a:lnSpc>
                <a:spcPct val="150000"/>
              </a:lnSpc>
              <a:spcBef>
                <a:spcPct val="0"/>
              </a:spcBef>
              <a:buSzTx/>
              <a:defRPr/>
            </a:pPr>
            <a:r>
              <a:rPr lang="en-IN" sz="2400" dirty="0">
                <a:solidFill>
                  <a:schemeClr val="tx1"/>
                </a:solidFill>
                <a:latin typeface="Arial" panose="020B0604020202020204" pitchFamily="34" charset="0"/>
                <a:cs typeface="Arial" panose="020B0604020202020204" pitchFamily="34" charset="0"/>
              </a:rPr>
              <a:t>Azure Implementation</a:t>
            </a:r>
          </a:p>
          <a:p>
            <a:pPr marL="342834" lvl="1" indent="-342834" defTabSz="932472">
              <a:lnSpc>
                <a:spcPct val="150000"/>
              </a:lnSpc>
              <a:spcBef>
                <a:spcPct val="0"/>
              </a:spcBef>
              <a:buSzTx/>
              <a:defRPr/>
            </a:pPr>
            <a:r>
              <a:rPr lang="en-IN" sz="2800" dirty="0">
                <a:solidFill>
                  <a:schemeClr val="tx1"/>
                </a:solidFill>
                <a:latin typeface="Arial" panose="020B0604020202020204" pitchFamily="34" charset="0"/>
                <a:cs typeface="Arial" panose="020B0604020202020204" pitchFamily="34" charset="0"/>
              </a:rPr>
              <a:t>Q &amp; A</a:t>
            </a:r>
          </a:p>
          <a:p>
            <a:pPr defTabSz="932472">
              <a:lnSpc>
                <a:spcPct val="150000"/>
              </a:lnSpc>
              <a:spcBef>
                <a:spcPct val="0"/>
              </a:spcBef>
              <a:defRPr/>
            </a:pPr>
            <a:endParaRPr lang="en-IN" sz="2800" dirty="0">
              <a:solidFill>
                <a:schemeClr val="tx1"/>
              </a:solidFill>
              <a:latin typeface="Arial" panose="020B0604020202020204" pitchFamily="34" charset="0"/>
              <a:cs typeface="Arial" panose="020B0604020202020204" pitchFamily="34" charset="0"/>
            </a:endParaRPr>
          </a:p>
          <a:p>
            <a:pPr lvl="1" defTabSz="932472">
              <a:lnSpc>
                <a:spcPct val="150000"/>
              </a:lnSpc>
              <a:spcBef>
                <a:spcPct val="0"/>
              </a:spcBef>
              <a:defRPr/>
            </a:pPr>
            <a:endParaRPr kumimoji="0" lang="en-IN" sz="28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endParaRPr>
          </a:p>
          <a:p>
            <a:pPr>
              <a:lnSpc>
                <a:spcPct val="150000"/>
              </a:lnSpc>
            </a:pPr>
            <a:endParaRPr lang="en-IN" sz="2800" dirty="0"/>
          </a:p>
        </p:txBody>
      </p:sp>
      <p:sp>
        <p:nvSpPr>
          <p:cNvPr id="4" name="Date Placeholder 3">
            <a:extLst>
              <a:ext uri="{FF2B5EF4-FFF2-40B4-BE49-F238E27FC236}">
                <a16:creationId xmlns:a16="http://schemas.microsoft.com/office/drawing/2014/main" id="{697C8E00-F393-409C-99A8-8A1997E98865}"/>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77553255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CAD2-9DAA-418E-A57F-17DFCFF0D4D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Microservices</a:t>
            </a:r>
          </a:p>
        </p:txBody>
      </p:sp>
      <p:pic>
        <p:nvPicPr>
          <p:cNvPr id="8" name="Content Placeholder 7">
            <a:extLst>
              <a:ext uri="{FF2B5EF4-FFF2-40B4-BE49-F238E27FC236}">
                <a16:creationId xmlns:a16="http://schemas.microsoft.com/office/drawing/2014/main" id="{F1193A2D-9292-496E-BEBA-1676A8433DD9}"/>
              </a:ext>
            </a:extLst>
          </p:cNvPr>
          <p:cNvPicPr>
            <a:picLocks noGrp="1" noChangeAspect="1"/>
          </p:cNvPicPr>
          <p:nvPr>
            <p:ph idx="1"/>
          </p:nvPr>
        </p:nvPicPr>
        <p:blipFill>
          <a:blip r:embed="rId3"/>
          <a:stretch>
            <a:fillRect/>
          </a:stretch>
        </p:blipFill>
        <p:spPr>
          <a:xfrm>
            <a:off x="2748140" y="1896278"/>
            <a:ext cx="7094863" cy="3751243"/>
          </a:xfrm>
        </p:spPr>
      </p:pic>
      <p:sp>
        <p:nvSpPr>
          <p:cNvPr id="4" name="Date Placeholder 3">
            <a:extLst>
              <a:ext uri="{FF2B5EF4-FFF2-40B4-BE49-F238E27FC236}">
                <a16:creationId xmlns:a16="http://schemas.microsoft.com/office/drawing/2014/main" id="{0A964340-E968-4BEF-9887-D3B37879275E}"/>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87201345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4C53-6088-4BFD-B472-1A112245FBE0}"/>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7AD8BAAF-C886-4780-BECC-7CA86F1B29FF}"/>
              </a:ext>
            </a:extLst>
          </p:cNvPr>
          <p:cNvSpPr>
            <a:spLocks noGrp="1"/>
          </p:cNvSpPr>
          <p:nvPr>
            <p:ph idx="1"/>
          </p:nvPr>
        </p:nvSpPr>
        <p:spPr>
          <a:xfrm>
            <a:off x="609600" y="1371600"/>
            <a:ext cx="11176000" cy="4366591"/>
          </a:xfrm>
        </p:spPr>
        <p:txBody>
          <a:bodyPr>
            <a:normAutofit/>
          </a:bodyPr>
          <a:lstStyle/>
          <a:p>
            <a:pPr algn="l"/>
            <a:r>
              <a:rPr lang="en-IN" sz="2800" b="0" i="0" u="none" strike="noStrike" baseline="0" dirty="0">
                <a:solidFill>
                  <a:schemeClr val="tx1"/>
                </a:solidFill>
                <a:latin typeface="SegoeUI"/>
              </a:rPr>
              <a:t>Large applications that require a high release velocity.</a:t>
            </a:r>
          </a:p>
          <a:p>
            <a:pPr algn="l"/>
            <a:r>
              <a:rPr lang="en-IN" sz="2800" b="0" i="0" u="none" strike="noStrike" baseline="0" dirty="0">
                <a:solidFill>
                  <a:schemeClr val="tx1"/>
                </a:solidFill>
                <a:latin typeface="SegoeUI"/>
              </a:rPr>
              <a:t>Complex applications that need to be highly scalable.</a:t>
            </a:r>
          </a:p>
          <a:p>
            <a:pPr algn="l"/>
            <a:r>
              <a:rPr lang="en-IN" sz="2800" b="0" i="0" u="none" strike="noStrike" baseline="0" dirty="0">
                <a:solidFill>
                  <a:schemeClr val="tx1"/>
                </a:solidFill>
                <a:latin typeface="SegoeUI"/>
              </a:rPr>
              <a:t>Applications with rich domains or many subdomains.</a:t>
            </a:r>
          </a:p>
          <a:p>
            <a:pPr algn="l"/>
            <a:r>
              <a:rPr lang="en-IN" sz="2800" b="0" i="0" u="none" strike="noStrike" baseline="0" dirty="0">
                <a:solidFill>
                  <a:schemeClr val="tx1"/>
                </a:solidFill>
                <a:latin typeface="SegoeUI"/>
              </a:rPr>
              <a:t>An organization that consists of small development teams.</a:t>
            </a:r>
            <a:endParaRPr lang="en-IN" sz="2800" dirty="0">
              <a:solidFill>
                <a:schemeClr val="tx1"/>
              </a:solidFill>
            </a:endParaRPr>
          </a:p>
        </p:txBody>
      </p:sp>
      <p:sp>
        <p:nvSpPr>
          <p:cNvPr id="4" name="Date Placeholder 3">
            <a:extLst>
              <a:ext uri="{FF2B5EF4-FFF2-40B4-BE49-F238E27FC236}">
                <a16:creationId xmlns:a16="http://schemas.microsoft.com/office/drawing/2014/main" id="{45C21199-DEAA-4742-87AF-D531820D8C45}"/>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2322237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7E8E-2430-445E-8106-B426FDACB0A5}"/>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89EC1AF2-5CC7-4913-9829-16B6A5E84E22}"/>
              </a:ext>
            </a:extLst>
          </p:cNvPr>
          <p:cNvSpPr>
            <a:spLocks noGrp="1"/>
          </p:cNvSpPr>
          <p:nvPr>
            <p:ph idx="1"/>
          </p:nvPr>
        </p:nvSpPr>
        <p:spPr>
          <a:xfrm>
            <a:off x="609600" y="1371600"/>
            <a:ext cx="11176000" cy="4618383"/>
          </a:xfrm>
        </p:spPr>
        <p:txBody>
          <a:bodyPr>
            <a:normAutofit/>
          </a:bodyPr>
          <a:lstStyle/>
          <a:p>
            <a:pPr algn="l"/>
            <a:r>
              <a:rPr lang="en-IN" sz="2800" b="1" i="0" u="none" strike="noStrike" baseline="0" dirty="0">
                <a:solidFill>
                  <a:schemeClr val="tx1"/>
                </a:solidFill>
                <a:latin typeface="SegoeUI-Bold"/>
              </a:rPr>
              <a:t>Independent deployments. </a:t>
            </a:r>
          </a:p>
          <a:p>
            <a:pPr lvl="1"/>
            <a:r>
              <a:rPr lang="en-IN" sz="2400" b="0" i="0" u="none" strike="noStrike" baseline="0" dirty="0">
                <a:solidFill>
                  <a:schemeClr val="tx1"/>
                </a:solidFill>
                <a:latin typeface="SegoeUI"/>
              </a:rPr>
              <a:t>You can update a service without redeploying the entire application, and roll back or roll forward an update if something goes wrong. Bug fixes and feature releases are more manageable and less risky.</a:t>
            </a:r>
          </a:p>
          <a:p>
            <a:pPr algn="l"/>
            <a:r>
              <a:rPr lang="en-IN" sz="2800" b="1" i="0" u="none" strike="noStrike" baseline="0" dirty="0">
                <a:solidFill>
                  <a:schemeClr val="tx1"/>
                </a:solidFill>
                <a:latin typeface="SegoeUI-Bold"/>
              </a:rPr>
              <a:t>Independent development. </a:t>
            </a:r>
          </a:p>
          <a:p>
            <a:pPr lvl="1"/>
            <a:r>
              <a:rPr lang="en-IN" sz="2400" b="0" i="0" u="none" strike="noStrike" baseline="0" dirty="0">
                <a:solidFill>
                  <a:schemeClr val="tx1"/>
                </a:solidFill>
                <a:latin typeface="SegoeUI"/>
              </a:rPr>
              <a:t>A single development team can build, test, and deploy a service. The result is continuous innovation and a faster release cadence.</a:t>
            </a:r>
            <a:endParaRPr lang="en-IN" sz="2400" dirty="0">
              <a:solidFill>
                <a:schemeClr val="tx1"/>
              </a:solidFill>
            </a:endParaRPr>
          </a:p>
        </p:txBody>
      </p:sp>
      <p:sp>
        <p:nvSpPr>
          <p:cNvPr id="4" name="Date Placeholder 3">
            <a:extLst>
              <a:ext uri="{FF2B5EF4-FFF2-40B4-BE49-F238E27FC236}">
                <a16:creationId xmlns:a16="http://schemas.microsoft.com/office/drawing/2014/main" id="{81583E3E-197F-469E-BCEB-1A68637777D3}"/>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2815245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7D30-65BF-460E-87E1-84D37D98A015}"/>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6EFBFB68-C307-4927-984D-4ACC5001D561}"/>
              </a:ext>
            </a:extLst>
          </p:cNvPr>
          <p:cNvSpPr>
            <a:spLocks noGrp="1"/>
          </p:cNvSpPr>
          <p:nvPr>
            <p:ph idx="1"/>
          </p:nvPr>
        </p:nvSpPr>
        <p:spPr>
          <a:xfrm>
            <a:off x="609600" y="1371600"/>
            <a:ext cx="11176000" cy="4340087"/>
          </a:xfrm>
        </p:spPr>
        <p:txBody>
          <a:bodyPr>
            <a:normAutofit/>
          </a:bodyPr>
          <a:lstStyle/>
          <a:p>
            <a:pPr algn="l"/>
            <a:r>
              <a:rPr lang="en-IN" sz="2800" b="1" i="0" u="none" strike="noStrike" baseline="0" dirty="0">
                <a:solidFill>
                  <a:schemeClr val="tx1"/>
                </a:solidFill>
                <a:latin typeface="SegoeUI-Bold"/>
              </a:rPr>
              <a:t>Small, focused teams. </a:t>
            </a:r>
          </a:p>
          <a:p>
            <a:pPr lvl="1"/>
            <a:r>
              <a:rPr lang="en-IN" sz="2400" b="0" i="0" u="none" strike="noStrike" baseline="0" dirty="0">
                <a:solidFill>
                  <a:schemeClr val="tx1"/>
                </a:solidFill>
                <a:latin typeface="SegoeUI"/>
              </a:rPr>
              <a:t>Teams can focus on one service. The smaller scope of each service makes the code base easier to understand, and it’s easier for new team members to ramp up.</a:t>
            </a:r>
          </a:p>
          <a:p>
            <a:pPr algn="l"/>
            <a:r>
              <a:rPr lang="en-IN" sz="2800" b="1" i="0" u="none" strike="noStrike" baseline="0" dirty="0">
                <a:solidFill>
                  <a:schemeClr val="tx1"/>
                </a:solidFill>
                <a:latin typeface="SegoeUI-Bold"/>
              </a:rPr>
              <a:t>Fault isolation. </a:t>
            </a:r>
          </a:p>
          <a:p>
            <a:pPr lvl="1"/>
            <a:r>
              <a:rPr lang="en-IN" sz="2400" b="0" i="0" u="none" strike="noStrike" baseline="0" dirty="0">
                <a:solidFill>
                  <a:schemeClr val="tx1"/>
                </a:solidFill>
                <a:latin typeface="SegoeUI"/>
              </a:rPr>
              <a:t>If a service goes down, it won’t take out the entire application. However, that doesn’t mean you get resiliency for free. You still need to follow resiliency best practices and design patterns. </a:t>
            </a:r>
            <a:endParaRPr lang="en-IN" sz="2400" dirty="0">
              <a:solidFill>
                <a:schemeClr val="tx1"/>
              </a:solidFill>
            </a:endParaRPr>
          </a:p>
        </p:txBody>
      </p:sp>
      <p:sp>
        <p:nvSpPr>
          <p:cNvPr id="4" name="Date Placeholder 3">
            <a:extLst>
              <a:ext uri="{FF2B5EF4-FFF2-40B4-BE49-F238E27FC236}">
                <a16:creationId xmlns:a16="http://schemas.microsoft.com/office/drawing/2014/main" id="{45601AA2-530B-4951-98C5-DE179CEFD6EF}"/>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9939353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7D30-65BF-460E-87E1-84D37D98A015}"/>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6EFBFB68-C307-4927-984D-4ACC5001D561}"/>
              </a:ext>
            </a:extLst>
          </p:cNvPr>
          <p:cNvSpPr>
            <a:spLocks noGrp="1"/>
          </p:cNvSpPr>
          <p:nvPr>
            <p:ph idx="1"/>
          </p:nvPr>
        </p:nvSpPr>
        <p:spPr>
          <a:xfrm>
            <a:off x="609600" y="1371600"/>
            <a:ext cx="11176000" cy="4022035"/>
          </a:xfrm>
        </p:spPr>
        <p:txBody>
          <a:bodyPr>
            <a:normAutofit/>
          </a:bodyPr>
          <a:lstStyle/>
          <a:p>
            <a:r>
              <a:rPr lang="en-IN" sz="2800" b="1" dirty="0">
                <a:solidFill>
                  <a:schemeClr val="tx1"/>
                </a:solidFill>
              </a:rPr>
              <a:t>Mixed technology stacks. </a:t>
            </a:r>
          </a:p>
          <a:p>
            <a:pPr lvl="1"/>
            <a:r>
              <a:rPr lang="en-IN" sz="2400" dirty="0">
                <a:solidFill>
                  <a:schemeClr val="tx1"/>
                </a:solidFill>
              </a:rPr>
              <a:t>Teams can pick the technology that best fits their service.</a:t>
            </a:r>
          </a:p>
          <a:p>
            <a:r>
              <a:rPr lang="en-IN" sz="2800" b="1" dirty="0">
                <a:solidFill>
                  <a:schemeClr val="tx1"/>
                </a:solidFill>
              </a:rPr>
              <a:t>Granular scaling. </a:t>
            </a:r>
          </a:p>
          <a:p>
            <a:pPr lvl="1"/>
            <a:r>
              <a:rPr lang="en-IN" sz="2400" dirty="0">
                <a:solidFill>
                  <a:schemeClr val="tx1"/>
                </a:solidFill>
              </a:rPr>
              <a:t>Services can be scaled independently. </a:t>
            </a:r>
            <a:endParaRPr lang="en-IN" sz="3200" dirty="0">
              <a:solidFill>
                <a:schemeClr val="tx1"/>
              </a:solidFill>
            </a:endParaRPr>
          </a:p>
        </p:txBody>
      </p:sp>
      <p:sp>
        <p:nvSpPr>
          <p:cNvPr id="4" name="Date Placeholder 3">
            <a:extLst>
              <a:ext uri="{FF2B5EF4-FFF2-40B4-BE49-F238E27FC236}">
                <a16:creationId xmlns:a16="http://schemas.microsoft.com/office/drawing/2014/main" id="{45601AA2-530B-4951-98C5-DE179CEFD6EF}"/>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62523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6C63-7E67-4596-95BD-F5404DDE4B52}"/>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96A861E8-7028-4138-AAF0-4297FF522FEE}"/>
              </a:ext>
            </a:extLst>
          </p:cNvPr>
          <p:cNvSpPr>
            <a:spLocks noGrp="1"/>
          </p:cNvSpPr>
          <p:nvPr>
            <p:ph idx="1"/>
          </p:nvPr>
        </p:nvSpPr>
        <p:spPr/>
        <p:txBody>
          <a:bodyPr>
            <a:normAutofit/>
          </a:bodyPr>
          <a:lstStyle/>
          <a:p>
            <a:r>
              <a:rPr lang="en-IN" sz="2800" b="1" i="0" dirty="0">
                <a:solidFill>
                  <a:srgbClr val="171717"/>
                </a:solidFill>
                <a:effectLst/>
                <a:latin typeface="Segoe UI" panose="020B0502040204020203" pitchFamily="34" charset="0"/>
              </a:rPr>
              <a:t>Complexity</a:t>
            </a:r>
            <a:r>
              <a:rPr lang="en-IN" sz="2800" b="0" i="0" dirty="0">
                <a:solidFill>
                  <a:srgbClr val="171717"/>
                </a:solidFill>
                <a:effectLst/>
                <a:latin typeface="Segoe UI" panose="020B0502040204020203" pitchFamily="34" charset="0"/>
              </a:rPr>
              <a:t>. </a:t>
            </a:r>
          </a:p>
          <a:p>
            <a:pPr lvl="1"/>
            <a:r>
              <a:rPr lang="en-IN" sz="2400" b="0" i="0" dirty="0">
                <a:solidFill>
                  <a:srgbClr val="171717"/>
                </a:solidFill>
                <a:effectLst/>
                <a:latin typeface="Segoe UI" panose="020B0502040204020203" pitchFamily="34" charset="0"/>
              </a:rPr>
              <a:t>A microservices application has more moving parts than the equivalent monolithic application. Each service is simpler, but the entire system as a whole is more complex.</a:t>
            </a:r>
          </a:p>
          <a:p>
            <a:r>
              <a:rPr lang="en-IN" sz="2800" b="1" i="0" dirty="0">
                <a:solidFill>
                  <a:srgbClr val="171717"/>
                </a:solidFill>
                <a:effectLst/>
                <a:latin typeface="Segoe UI" panose="020B0502040204020203" pitchFamily="34" charset="0"/>
              </a:rPr>
              <a:t>Development and testing</a:t>
            </a:r>
            <a:r>
              <a:rPr lang="en-IN" sz="2800" b="0" i="0" dirty="0">
                <a:solidFill>
                  <a:srgbClr val="171717"/>
                </a:solidFill>
                <a:effectLst/>
                <a:latin typeface="Segoe UI" panose="020B0502040204020203" pitchFamily="34" charset="0"/>
              </a:rPr>
              <a:t>. </a:t>
            </a:r>
          </a:p>
          <a:p>
            <a:pPr lvl="1"/>
            <a:r>
              <a:rPr lang="en-IN" sz="2400" b="0" i="0" dirty="0">
                <a:solidFill>
                  <a:srgbClr val="171717"/>
                </a:solidFill>
                <a:effectLst/>
                <a:latin typeface="Segoe UI" panose="020B0502040204020203" pitchFamily="34" charset="0"/>
              </a:rPr>
              <a:t>Writing a small service that relies on other dependent services requires a different approach than a writing a traditional monolithic or layered application.</a:t>
            </a:r>
          </a:p>
          <a:p>
            <a:r>
              <a:rPr lang="en-IN" sz="2800" b="1" i="0" dirty="0">
                <a:solidFill>
                  <a:srgbClr val="171717"/>
                </a:solidFill>
                <a:effectLst/>
                <a:latin typeface="Segoe UI" panose="020B0502040204020203" pitchFamily="34" charset="0"/>
              </a:rPr>
              <a:t>Lack of governance</a:t>
            </a:r>
            <a:r>
              <a:rPr lang="en-IN" sz="2800" b="0" i="0" dirty="0">
                <a:solidFill>
                  <a:srgbClr val="171717"/>
                </a:solidFill>
                <a:effectLst/>
                <a:latin typeface="Segoe UI" panose="020B0502040204020203" pitchFamily="34" charset="0"/>
              </a:rPr>
              <a:t>. </a:t>
            </a:r>
          </a:p>
          <a:p>
            <a:pPr lvl="1"/>
            <a:r>
              <a:rPr lang="en-IN" sz="2400" b="0" i="0" dirty="0">
                <a:solidFill>
                  <a:srgbClr val="171717"/>
                </a:solidFill>
                <a:effectLst/>
                <a:latin typeface="Segoe UI" panose="020B0502040204020203" pitchFamily="34" charset="0"/>
              </a:rPr>
              <a:t>The decentralized approach to building microservices has advantages, but it can also lead to problems. You may end up with so many different languages and frameworks that the application becomes hard to maintain.</a:t>
            </a:r>
            <a:br>
              <a:rPr lang="en-IN" sz="2400" dirty="0"/>
            </a:br>
            <a:endParaRPr lang="en-IN" sz="2400" dirty="0"/>
          </a:p>
        </p:txBody>
      </p:sp>
      <p:sp>
        <p:nvSpPr>
          <p:cNvPr id="4" name="Date Placeholder 3">
            <a:extLst>
              <a:ext uri="{FF2B5EF4-FFF2-40B4-BE49-F238E27FC236}">
                <a16:creationId xmlns:a16="http://schemas.microsoft.com/office/drawing/2014/main" id="{9C237D57-02DF-44A4-AD9E-9C1A05A8FC10}"/>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143741431"/>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6C63-7E67-4596-95BD-F5404DDE4B52}"/>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96A861E8-7028-4138-AAF0-4297FF522FEE}"/>
              </a:ext>
            </a:extLst>
          </p:cNvPr>
          <p:cNvSpPr>
            <a:spLocks noGrp="1"/>
          </p:cNvSpPr>
          <p:nvPr>
            <p:ph idx="1"/>
          </p:nvPr>
        </p:nvSpPr>
        <p:spPr>
          <a:xfrm>
            <a:off x="609600" y="1371599"/>
            <a:ext cx="11176000" cy="4618383"/>
          </a:xfrm>
        </p:spPr>
        <p:txBody>
          <a:bodyPr>
            <a:normAutofit fontScale="92500"/>
          </a:bodyPr>
          <a:lstStyle/>
          <a:p>
            <a:r>
              <a:rPr lang="en-IN" sz="2800" b="1" i="0" dirty="0">
                <a:solidFill>
                  <a:srgbClr val="171717"/>
                </a:solidFill>
                <a:effectLst/>
                <a:latin typeface="Segoe UI" panose="020B0502040204020203" pitchFamily="34" charset="0"/>
              </a:rPr>
              <a:t>Network congestion and latency</a:t>
            </a:r>
            <a:r>
              <a:rPr lang="en-IN" sz="2800" b="0" i="0" dirty="0">
                <a:solidFill>
                  <a:srgbClr val="171717"/>
                </a:solidFill>
                <a:effectLst/>
                <a:latin typeface="Segoe UI" panose="020B0502040204020203" pitchFamily="34" charset="0"/>
              </a:rPr>
              <a:t>. </a:t>
            </a:r>
          </a:p>
          <a:p>
            <a:pPr lvl="1"/>
            <a:r>
              <a:rPr lang="en-IN" sz="2400" b="0" i="0" dirty="0">
                <a:solidFill>
                  <a:srgbClr val="171717"/>
                </a:solidFill>
                <a:effectLst/>
                <a:latin typeface="Segoe UI" panose="020B0502040204020203" pitchFamily="34" charset="0"/>
              </a:rPr>
              <a:t>The use of many small, granular services can result in more interservice communication. Also, if the chain of service dependencies gets too long (service A calls B, which calls C...), the additional latency can become a problem.</a:t>
            </a:r>
          </a:p>
          <a:p>
            <a:r>
              <a:rPr lang="en-IN" sz="2800" b="1" i="0" dirty="0">
                <a:solidFill>
                  <a:srgbClr val="171717"/>
                </a:solidFill>
                <a:effectLst/>
                <a:latin typeface="Segoe UI" panose="020B0502040204020203" pitchFamily="34" charset="0"/>
              </a:rPr>
              <a:t>Data integrity</a:t>
            </a:r>
            <a:r>
              <a:rPr lang="en-IN" sz="2800" b="0" i="0" dirty="0">
                <a:solidFill>
                  <a:srgbClr val="171717"/>
                </a:solidFill>
                <a:effectLst/>
                <a:latin typeface="Segoe UI" panose="020B0502040204020203" pitchFamily="34" charset="0"/>
              </a:rPr>
              <a:t>. </a:t>
            </a:r>
          </a:p>
          <a:p>
            <a:pPr lvl="1"/>
            <a:r>
              <a:rPr lang="en-IN" sz="2400" b="0" i="0" dirty="0">
                <a:solidFill>
                  <a:srgbClr val="171717"/>
                </a:solidFill>
                <a:effectLst/>
                <a:latin typeface="Segoe UI" panose="020B0502040204020203" pitchFamily="34" charset="0"/>
              </a:rPr>
              <a:t>With each microservice responsible for its own data persistence. As a result, data consistency can be a challenge. Embrace eventual consistency where possible.</a:t>
            </a:r>
            <a:endParaRPr lang="en-IN" sz="2400" dirty="0">
              <a:solidFill>
                <a:srgbClr val="171717"/>
              </a:solidFill>
              <a:latin typeface="Segoe UI" panose="020B0502040204020203" pitchFamily="34" charset="0"/>
            </a:endParaRPr>
          </a:p>
          <a:p>
            <a:r>
              <a:rPr lang="en-IN" sz="2800" b="1" i="0" dirty="0">
                <a:solidFill>
                  <a:srgbClr val="171717"/>
                </a:solidFill>
                <a:effectLst/>
                <a:latin typeface="Segoe UI" panose="020B0502040204020203" pitchFamily="34" charset="0"/>
              </a:rPr>
              <a:t>Management</a:t>
            </a:r>
            <a:r>
              <a:rPr lang="en-IN" sz="2800" b="0" i="0" dirty="0">
                <a:solidFill>
                  <a:srgbClr val="171717"/>
                </a:solidFill>
                <a:effectLst/>
                <a:latin typeface="Segoe UI" panose="020B0502040204020203" pitchFamily="34" charset="0"/>
              </a:rPr>
              <a:t>. </a:t>
            </a:r>
          </a:p>
          <a:p>
            <a:pPr lvl="1"/>
            <a:r>
              <a:rPr lang="en-IN" sz="2400" b="0" i="0" dirty="0">
                <a:solidFill>
                  <a:srgbClr val="171717"/>
                </a:solidFill>
                <a:effectLst/>
                <a:latin typeface="Segoe UI" panose="020B0502040204020203" pitchFamily="34" charset="0"/>
              </a:rPr>
              <a:t>To be successful with microservices requires a mature DevOps culture. Correlated logging across services can be challenging. Typically, logging must correlate multiple service calls for a single user operation.</a:t>
            </a:r>
            <a:endParaRPr lang="en-IN" sz="2400" dirty="0"/>
          </a:p>
        </p:txBody>
      </p:sp>
      <p:sp>
        <p:nvSpPr>
          <p:cNvPr id="4" name="Date Placeholder 3">
            <a:extLst>
              <a:ext uri="{FF2B5EF4-FFF2-40B4-BE49-F238E27FC236}">
                <a16:creationId xmlns:a16="http://schemas.microsoft.com/office/drawing/2014/main" id="{9C237D57-02DF-44A4-AD9E-9C1A05A8FC10}"/>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402654783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6C63-7E67-4596-95BD-F5404DDE4B52}"/>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96A861E8-7028-4138-AAF0-4297FF522FEE}"/>
              </a:ext>
            </a:extLst>
          </p:cNvPr>
          <p:cNvSpPr>
            <a:spLocks noGrp="1"/>
          </p:cNvSpPr>
          <p:nvPr>
            <p:ph idx="1"/>
          </p:nvPr>
        </p:nvSpPr>
        <p:spPr>
          <a:xfrm>
            <a:off x="609600" y="1371600"/>
            <a:ext cx="11176000" cy="4247322"/>
          </a:xfrm>
        </p:spPr>
        <p:txBody>
          <a:bodyPr>
            <a:normAutofit/>
          </a:bodyPr>
          <a:lstStyle/>
          <a:p>
            <a:r>
              <a:rPr lang="en-IN" sz="3200" b="1" i="0" dirty="0">
                <a:solidFill>
                  <a:srgbClr val="171717"/>
                </a:solidFill>
                <a:effectLst/>
                <a:latin typeface="Segoe UI" panose="020B0502040204020203" pitchFamily="34" charset="0"/>
              </a:rPr>
              <a:t>Versioning</a:t>
            </a:r>
            <a:r>
              <a:rPr lang="en-IN" sz="3200" b="0" i="0" dirty="0">
                <a:solidFill>
                  <a:srgbClr val="171717"/>
                </a:solidFill>
                <a:effectLst/>
                <a:latin typeface="Segoe UI" panose="020B0502040204020203" pitchFamily="34" charset="0"/>
              </a:rPr>
              <a:t>. </a:t>
            </a:r>
          </a:p>
          <a:p>
            <a:pPr lvl="1"/>
            <a:r>
              <a:rPr lang="en-IN" sz="2800" b="0" i="0" dirty="0">
                <a:solidFill>
                  <a:srgbClr val="171717"/>
                </a:solidFill>
                <a:effectLst/>
                <a:latin typeface="Segoe UI" panose="020B0502040204020203" pitchFamily="34" charset="0"/>
              </a:rPr>
              <a:t>Updates to a service must not break services that depend on it. Multiple services could be updated at any given time, so without careful design, you might have problems with backward or forward compatibility.</a:t>
            </a:r>
          </a:p>
          <a:p>
            <a:r>
              <a:rPr lang="en-IN" sz="3200" b="1" i="0" dirty="0">
                <a:solidFill>
                  <a:srgbClr val="171717"/>
                </a:solidFill>
                <a:effectLst/>
                <a:latin typeface="Segoe UI" panose="020B0502040204020203" pitchFamily="34" charset="0"/>
              </a:rPr>
              <a:t>Skill set</a:t>
            </a:r>
            <a:r>
              <a:rPr lang="en-IN" sz="3200" b="0" i="0" dirty="0">
                <a:solidFill>
                  <a:srgbClr val="171717"/>
                </a:solidFill>
                <a:effectLst/>
                <a:latin typeface="Segoe UI" panose="020B0502040204020203" pitchFamily="34" charset="0"/>
              </a:rPr>
              <a:t>. </a:t>
            </a:r>
          </a:p>
          <a:p>
            <a:pPr lvl="1"/>
            <a:r>
              <a:rPr lang="en-IN" sz="2800" b="0" i="0" dirty="0">
                <a:solidFill>
                  <a:srgbClr val="171717"/>
                </a:solidFill>
                <a:effectLst/>
                <a:latin typeface="Segoe UI" panose="020B0502040204020203" pitchFamily="34" charset="0"/>
              </a:rPr>
              <a:t>Microservices are highly distributed systems. Carefully evaluate whether the team has the skills and experience to be successful.</a:t>
            </a:r>
          </a:p>
          <a:p>
            <a:endParaRPr lang="en-IN" sz="3200" dirty="0"/>
          </a:p>
        </p:txBody>
      </p:sp>
      <p:sp>
        <p:nvSpPr>
          <p:cNvPr id="4" name="Date Placeholder 3">
            <a:extLst>
              <a:ext uri="{FF2B5EF4-FFF2-40B4-BE49-F238E27FC236}">
                <a16:creationId xmlns:a16="http://schemas.microsoft.com/office/drawing/2014/main" id="{9C237D57-02DF-44A4-AD9E-9C1A05A8FC10}"/>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598770184"/>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5CB6-A879-49CA-A1D8-16DD25759E3B}"/>
              </a:ext>
            </a:extLst>
          </p:cNvPr>
          <p:cNvSpPr>
            <a:spLocks noGrp="1"/>
          </p:cNvSpPr>
          <p:nvPr>
            <p:ph type="title"/>
          </p:nvPr>
        </p:nvSpPr>
        <p:spPr>
          <a:xfrm>
            <a:off x="203200" y="152401"/>
            <a:ext cx="10374924" cy="792163"/>
          </a:xfrm>
        </p:spPr>
        <p:txBody>
          <a:bodyPr vert="horz" wrap="square" lIns="91440" tIns="45720" rIns="91440" bIns="45720" numCol="1" anchor="ctr" anchorCtr="0" compatLnSpc="1">
            <a:prstTxWarp prst="textNoShape">
              <a:avLst/>
            </a:prstTxWarp>
            <a:normAutofit/>
          </a:bodyPr>
          <a:lstStyle/>
          <a:p>
            <a:r>
              <a:rPr lang="en-US" dirty="0"/>
              <a:t>Microservices using Azure Container Service</a:t>
            </a:r>
          </a:p>
        </p:txBody>
      </p:sp>
      <p:pic>
        <p:nvPicPr>
          <p:cNvPr id="8" name="Content Placeholder 7">
            <a:extLst>
              <a:ext uri="{FF2B5EF4-FFF2-40B4-BE49-F238E27FC236}">
                <a16:creationId xmlns:a16="http://schemas.microsoft.com/office/drawing/2014/main" id="{6350B122-4018-413A-96C1-E2D90891E2F4}"/>
              </a:ext>
            </a:extLst>
          </p:cNvPr>
          <p:cNvPicPr>
            <a:picLocks noGrp="1" noChangeAspect="1"/>
          </p:cNvPicPr>
          <p:nvPr>
            <p:ph idx="1"/>
          </p:nvPr>
        </p:nvPicPr>
        <p:blipFill>
          <a:blip r:embed="rId3"/>
          <a:stretch>
            <a:fillRect/>
          </a:stretch>
        </p:blipFill>
        <p:spPr>
          <a:xfrm>
            <a:off x="609600" y="1608418"/>
            <a:ext cx="11176000" cy="5012763"/>
          </a:xfrm>
          <a:prstGeom prst="rect">
            <a:avLst/>
          </a:prstGeom>
          <a:noFill/>
        </p:spPr>
      </p:pic>
      <p:sp>
        <p:nvSpPr>
          <p:cNvPr id="4" name="Date Placeholder 3">
            <a:extLst>
              <a:ext uri="{FF2B5EF4-FFF2-40B4-BE49-F238E27FC236}">
                <a16:creationId xmlns:a16="http://schemas.microsoft.com/office/drawing/2014/main" id="{5D3C975C-1928-4C45-8E82-B37B4314990F}"/>
              </a:ext>
            </a:extLst>
          </p:cNvPr>
          <p:cNvSpPr>
            <a:spLocks noGrp="1"/>
          </p:cNvSpPr>
          <p:nvPr>
            <p:ph type="dt" sz="half" idx="10"/>
          </p:nvPr>
        </p:nvSpPr>
        <p:spPr>
          <a:xfrm>
            <a:off x="609600" y="6356352"/>
            <a:ext cx="2844800" cy="36512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6/8/2021</a:t>
            </a:fld>
            <a:endParaRPr lang="en-US"/>
          </a:p>
        </p:txBody>
      </p:sp>
      <p:sp>
        <p:nvSpPr>
          <p:cNvPr id="6" name="Slide Number Placeholder 5" hidden="1">
            <a:extLst>
              <a:ext uri="{FF2B5EF4-FFF2-40B4-BE49-F238E27FC236}">
                <a16:creationId xmlns:a16="http://schemas.microsoft.com/office/drawing/2014/main" id="{E0CF7F59-4A01-466E-9DEA-639EBDBDB864}"/>
              </a:ext>
            </a:extLst>
          </p:cNvPr>
          <p:cNvSpPr>
            <a:spLocks noGrp="1"/>
          </p:cNvSpPr>
          <p:nvPr>
            <p:ph type="sldNum" sz="quarter" idx="4294967295"/>
          </p:nvPr>
        </p:nvSpPr>
        <p:spPr>
          <a:xfrm>
            <a:off x="9347200" y="6356350"/>
            <a:ext cx="2844800" cy="365125"/>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28</a:t>
            </a:fld>
            <a:endParaRPr lang="en-US"/>
          </a:p>
        </p:txBody>
      </p:sp>
    </p:spTree>
    <p:extLst>
      <p:ext uri="{BB962C8B-B14F-4D97-AF65-F5344CB8AC3E}">
        <p14:creationId xmlns:p14="http://schemas.microsoft.com/office/powerpoint/2010/main" val="3157819566"/>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52D0-BA14-42D1-AD27-0AAD5A58F145}"/>
              </a:ext>
            </a:extLst>
          </p:cNvPr>
          <p:cNvSpPr>
            <a:spLocks noGrp="1"/>
          </p:cNvSpPr>
          <p:nvPr>
            <p:ph type="title"/>
          </p:nvPr>
        </p:nvSpPr>
        <p:spPr>
          <a:xfrm>
            <a:off x="203200" y="152401"/>
            <a:ext cx="10374924" cy="792163"/>
          </a:xfrm>
        </p:spPr>
        <p:txBody>
          <a:bodyPr vert="horz" wrap="square" lIns="91440" tIns="45720" rIns="91440" bIns="45720" numCol="1" anchor="ctr" anchorCtr="0" compatLnSpc="1">
            <a:prstTxWarp prst="textNoShape">
              <a:avLst/>
            </a:prstTxWarp>
            <a:normAutofit/>
          </a:bodyPr>
          <a:lstStyle/>
          <a:p>
            <a:r>
              <a:rPr lang="en-US" dirty="0"/>
              <a:t>Microservices using Azure Service Fabric</a:t>
            </a:r>
          </a:p>
        </p:txBody>
      </p:sp>
      <p:pic>
        <p:nvPicPr>
          <p:cNvPr id="8" name="Content Placeholder 7">
            <a:extLst>
              <a:ext uri="{FF2B5EF4-FFF2-40B4-BE49-F238E27FC236}">
                <a16:creationId xmlns:a16="http://schemas.microsoft.com/office/drawing/2014/main" id="{00FBAA37-090E-416C-B735-2AC36AD838A3}"/>
              </a:ext>
            </a:extLst>
          </p:cNvPr>
          <p:cNvPicPr>
            <a:picLocks noGrp="1" noChangeAspect="1"/>
          </p:cNvPicPr>
          <p:nvPr>
            <p:ph idx="1"/>
          </p:nvPr>
        </p:nvPicPr>
        <p:blipFill>
          <a:blip r:embed="rId3"/>
          <a:stretch>
            <a:fillRect/>
          </a:stretch>
        </p:blipFill>
        <p:spPr>
          <a:xfrm>
            <a:off x="609600" y="1501588"/>
            <a:ext cx="10972800" cy="5131397"/>
          </a:xfrm>
          <a:prstGeom prst="rect">
            <a:avLst/>
          </a:prstGeom>
          <a:noFill/>
        </p:spPr>
      </p:pic>
      <p:sp>
        <p:nvSpPr>
          <p:cNvPr id="4" name="Date Placeholder 3">
            <a:extLst>
              <a:ext uri="{FF2B5EF4-FFF2-40B4-BE49-F238E27FC236}">
                <a16:creationId xmlns:a16="http://schemas.microsoft.com/office/drawing/2014/main" id="{54C01334-212F-4FC9-8146-5CEB26F259B9}"/>
              </a:ext>
            </a:extLst>
          </p:cNvPr>
          <p:cNvSpPr>
            <a:spLocks noGrp="1"/>
          </p:cNvSpPr>
          <p:nvPr>
            <p:ph type="dt" sz="half" idx="10"/>
          </p:nvPr>
        </p:nvSpPr>
        <p:spPr>
          <a:xfrm>
            <a:off x="609600" y="6356352"/>
            <a:ext cx="2844800" cy="36512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6/8/2021</a:t>
            </a:fld>
            <a:endParaRPr lang="en-US"/>
          </a:p>
        </p:txBody>
      </p:sp>
      <p:sp>
        <p:nvSpPr>
          <p:cNvPr id="6" name="Slide Number Placeholder 5" hidden="1">
            <a:extLst>
              <a:ext uri="{FF2B5EF4-FFF2-40B4-BE49-F238E27FC236}">
                <a16:creationId xmlns:a16="http://schemas.microsoft.com/office/drawing/2014/main" id="{C160D4D3-D16B-418F-B35A-B32DA2DAF535}"/>
              </a:ext>
            </a:extLst>
          </p:cNvPr>
          <p:cNvSpPr>
            <a:spLocks noGrp="1"/>
          </p:cNvSpPr>
          <p:nvPr>
            <p:ph type="sldNum" sz="quarter" idx="4294967295"/>
          </p:nvPr>
        </p:nvSpPr>
        <p:spPr>
          <a:xfrm>
            <a:off x="9347200" y="6356350"/>
            <a:ext cx="2844800" cy="365125"/>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29</a:t>
            </a:fld>
            <a:endParaRPr lang="en-US"/>
          </a:p>
        </p:txBody>
      </p:sp>
    </p:spTree>
    <p:extLst>
      <p:ext uri="{BB962C8B-B14F-4D97-AF65-F5344CB8AC3E}">
        <p14:creationId xmlns:p14="http://schemas.microsoft.com/office/powerpoint/2010/main" val="285102011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96A8-E6B8-4418-A309-482B3AFC697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Prerequisites</a:t>
            </a:r>
            <a:endParaRPr lang="en-IN" dirty="0"/>
          </a:p>
        </p:txBody>
      </p:sp>
      <p:sp>
        <p:nvSpPr>
          <p:cNvPr id="3" name="Content Placeholder 2">
            <a:extLst>
              <a:ext uri="{FF2B5EF4-FFF2-40B4-BE49-F238E27FC236}">
                <a16:creationId xmlns:a16="http://schemas.microsoft.com/office/drawing/2014/main" id="{1C707CF4-50CC-475D-B378-B5F5AA46474E}"/>
              </a:ext>
            </a:extLst>
          </p:cNvPr>
          <p:cNvSpPr>
            <a:spLocks noGrp="1"/>
          </p:cNvSpPr>
          <p:nvPr>
            <p:ph idx="1"/>
          </p:nvPr>
        </p:nvSpPr>
        <p:spPr>
          <a:xfrm>
            <a:off x="609600" y="1371600"/>
            <a:ext cx="11176000" cy="4631635"/>
          </a:xfrm>
        </p:spPr>
        <p:txBody>
          <a:bodyPr>
            <a:normAutofit/>
          </a:bodyPr>
          <a:lstStyle/>
          <a:p>
            <a:r>
              <a:rPr lang="en-US" sz="2800" dirty="0">
                <a:solidFill>
                  <a:schemeClr val="tx1"/>
                </a:solidFill>
              </a:rPr>
              <a:t>Experience on operating systems, virtualization, cloud infrastructure, storage structures, governance, networking and application infrastructure.</a:t>
            </a:r>
          </a:p>
          <a:p>
            <a:r>
              <a:rPr lang="en-US" sz="2800" dirty="0">
                <a:solidFill>
                  <a:schemeClr val="tx1"/>
                </a:solidFill>
              </a:rPr>
              <a:t>With Understanding of resilience and disaster recovery, including backup and restore operations.</a:t>
            </a:r>
          </a:p>
          <a:p>
            <a:endParaRPr lang="en-US" sz="2800" dirty="0">
              <a:solidFill>
                <a:schemeClr val="tx1"/>
              </a:solidFill>
            </a:endParaRPr>
          </a:p>
          <a:p>
            <a:endParaRPr lang="en-IN" sz="2800" dirty="0">
              <a:solidFill>
                <a:schemeClr val="tx1"/>
              </a:solidFill>
            </a:endParaRPr>
          </a:p>
        </p:txBody>
      </p:sp>
      <p:sp>
        <p:nvSpPr>
          <p:cNvPr id="4" name="Date Placeholder 3">
            <a:extLst>
              <a:ext uri="{FF2B5EF4-FFF2-40B4-BE49-F238E27FC236}">
                <a16:creationId xmlns:a16="http://schemas.microsoft.com/office/drawing/2014/main" id="{12249533-2A41-45C5-90FF-3BFEAB14C5BA}"/>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2928950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4609-37AA-4709-AA1A-7F61CC486B44}"/>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CQRS</a:t>
            </a:r>
          </a:p>
        </p:txBody>
      </p:sp>
      <p:sp>
        <p:nvSpPr>
          <p:cNvPr id="3" name="Content Placeholder 2">
            <a:extLst>
              <a:ext uri="{FF2B5EF4-FFF2-40B4-BE49-F238E27FC236}">
                <a16:creationId xmlns:a16="http://schemas.microsoft.com/office/drawing/2014/main" id="{0890DEA0-2DD3-44C9-B02C-EE7BB8D3B4F7}"/>
              </a:ext>
            </a:extLst>
          </p:cNvPr>
          <p:cNvSpPr>
            <a:spLocks noGrp="1"/>
          </p:cNvSpPr>
          <p:nvPr>
            <p:ph idx="1"/>
          </p:nvPr>
        </p:nvSpPr>
        <p:spPr>
          <a:xfrm>
            <a:off x="609600" y="1371600"/>
            <a:ext cx="11176000" cy="3916017"/>
          </a:xfrm>
        </p:spPr>
        <p:txBody>
          <a:bodyPr>
            <a:normAutofit/>
          </a:bodyPr>
          <a:lstStyle/>
          <a:p>
            <a:pPr algn="l"/>
            <a:r>
              <a:rPr lang="en-IN" sz="2800" b="0" i="0" u="none" strike="noStrike" baseline="0" dirty="0">
                <a:solidFill>
                  <a:schemeClr val="tx1"/>
                </a:solidFill>
                <a:latin typeface="SegoeUI-Semilight"/>
              </a:rPr>
              <a:t>Command and Query Responsibility Segregation (CQRS) is an architecture style that separates read operations from write operations.</a:t>
            </a:r>
            <a:endParaRPr lang="en-IN" sz="2800" dirty="0">
              <a:solidFill>
                <a:schemeClr val="tx1"/>
              </a:solidFill>
            </a:endParaRPr>
          </a:p>
        </p:txBody>
      </p:sp>
      <p:sp>
        <p:nvSpPr>
          <p:cNvPr id="4" name="Date Placeholder 3">
            <a:extLst>
              <a:ext uri="{FF2B5EF4-FFF2-40B4-BE49-F238E27FC236}">
                <a16:creationId xmlns:a16="http://schemas.microsoft.com/office/drawing/2014/main" id="{1E794843-8254-4112-9BE7-4D06F1116416}"/>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287030256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4609-37AA-4709-AA1A-7F61CC486B44}"/>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CQRS</a:t>
            </a:r>
          </a:p>
        </p:txBody>
      </p:sp>
      <p:pic>
        <p:nvPicPr>
          <p:cNvPr id="8" name="Content Placeholder 7">
            <a:extLst>
              <a:ext uri="{FF2B5EF4-FFF2-40B4-BE49-F238E27FC236}">
                <a16:creationId xmlns:a16="http://schemas.microsoft.com/office/drawing/2014/main" id="{C36AFBA4-FE9F-419E-840B-AD721C87EB55}"/>
              </a:ext>
            </a:extLst>
          </p:cNvPr>
          <p:cNvPicPr>
            <a:picLocks noGrp="1" noChangeAspect="1"/>
          </p:cNvPicPr>
          <p:nvPr>
            <p:ph idx="1"/>
          </p:nvPr>
        </p:nvPicPr>
        <p:blipFill>
          <a:blip r:embed="rId3"/>
          <a:stretch>
            <a:fillRect/>
          </a:stretch>
        </p:blipFill>
        <p:spPr>
          <a:xfrm>
            <a:off x="3950159" y="2514600"/>
            <a:ext cx="4494882" cy="3200400"/>
          </a:xfrm>
        </p:spPr>
      </p:pic>
      <p:sp>
        <p:nvSpPr>
          <p:cNvPr id="4" name="Date Placeholder 3">
            <a:extLst>
              <a:ext uri="{FF2B5EF4-FFF2-40B4-BE49-F238E27FC236}">
                <a16:creationId xmlns:a16="http://schemas.microsoft.com/office/drawing/2014/main" id="{1E794843-8254-4112-9BE7-4D06F1116416}"/>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4150689026"/>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B0A1-262A-480D-A629-8768F581BF2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B542C255-E7B7-4821-9C20-5472C652A76D}"/>
              </a:ext>
            </a:extLst>
          </p:cNvPr>
          <p:cNvSpPr>
            <a:spLocks noGrp="1"/>
          </p:cNvSpPr>
          <p:nvPr>
            <p:ph idx="1"/>
          </p:nvPr>
        </p:nvSpPr>
        <p:spPr>
          <a:xfrm>
            <a:off x="609600" y="1371600"/>
            <a:ext cx="11176000" cy="4519534"/>
          </a:xfrm>
        </p:spPr>
        <p:txBody>
          <a:bodyPr>
            <a:normAutofit/>
          </a:bodyPr>
          <a:lstStyle/>
          <a:p>
            <a:pPr algn="l"/>
            <a:r>
              <a:rPr lang="en-IN" sz="2800" b="0" i="0" u="none" strike="noStrike" baseline="0" dirty="0">
                <a:solidFill>
                  <a:schemeClr val="tx1"/>
                </a:solidFill>
                <a:latin typeface="SegoeUI"/>
              </a:rPr>
              <a:t>Consider CQRS for collaborative domains where many users access the same data, especially when the read and write workloads are asymmetrical.</a:t>
            </a:r>
          </a:p>
          <a:p>
            <a:pPr algn="l"/>
            <a:r>
              <a:rPr lang="en-IN" sz="2800" b="0" i="0" u="none" strike="noStrike" baseline="0" dirty="0">
                <a:solidFill>
                  <a:schemeClr val="tx1"/>
                </a:solidFill>
                <a:latin typeface="SegoeUI"/>
              </a:rPr>
              <a:t>CQRS is not a top-level architecture that applies to an entire system. Apply CQRS only to those subsystems where there is clear value in separating reads and writes. Otherwise, you are creating additional complexity for no benefit.</a:t>
            </a:r>
            <a:endParaRPr lang="en-IN" sz="2800" dirty="0">
              <a:solidFill>
                <a:schemeClr val="tx1"/>
              </a:solidFill>
            </a:endParaRPr>
          </a:p>
        </p:txBody>
      </p:sp>
      <p:sp>
        <p:nvSpPr>
          <p:cNvPr id="4" name="Date Placeholder 3">
            <a:extLst>
              <a:ext uri="{FF2B5EF4-FFF2-40B4-BE49-F238E27FC236}">
                <a16:creationId xmlns:a16="http://schemas.microsoft.com/office/drawing/2014/main" id="{1437052D-71E5-44B2-9870-83C2689588FF}"/>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6727603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695B-5F5F-480C-AFC9-301331CDB7C6}"/>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6C834B57-7455-4B37-A8C8-E4CC0FDD2FF8}"/>
              </a:ext>
            </a:extLst>
          </p:cNvPr>
          <p:cNvSpPr>
            <a:spLocks noGrp="1"/>
          </p:cNvSpPr>
          <p:nvPr>
            <p:ph idx="1"/>
          </p:nvPr>
        </p:nvSpPr>
        <p:spPr>
          <a:xfrm>
            <a:off x="609600" y="1371600"/>
            <a:ext cx="11176000" cy="4609475"/>
          </a:xfrm>
        </p:spPr>
        <p:txBody>
          <a:bodyPr>
            <a:normAutofit/>
          </a:bodyPr>
          <a:lstStyle/>
          <a:p>
            <a:pPr algn="l"/>
            <a:r>
              <a:rPr lang="en-IN" sz="2800" b="1" i="0" u="none" strike="noStrike" baseline="0" dirty="0">
                <a:solidFill>
                  <a:schemeClr val="tx1"/>
                </a:solidFill>
                <a:latin typeface="SegoeUI-Bold"/>
              </a:rPr>
              <a:t>Independently scaling. </a:t>
            </a:r>
          </a:p>
          <a:p>
            <a:pPr lvl="1"/>
            <a:r>
              <a:rPr lang="en-IN" sz="2400" b="0" i="0" u="none" strike="noStrike" baseline="0" dirty="0">
                <a:solidFill>
                  <a:schemeClr val="tx1"/>
                </a:solidFill>
                <a:latin typeface="SegoeUI"/>
              </a:rPr>
              <a:t>CQRS allows the read and write workloads to scale independently, and may result in fewer lock contentions.</a:t>
            </a:r>
          </a:p>
          <a:p>
            <a:pPr algn="l"/>
            <a:r>
              <a:rPr lang="en-IN" sz="2800" b="1" i="0" u="none" strike="noStrike" baseline="0" dirty="0">
                <a:solidFill>
                  <a:schemeClr val="tx1"/>
                </a:solidFill>
                <a:latin typeface="SegoeUI-Bold"/>
              </a:rPr>
              <a:t>Optimized data schemas. </a:t>
            </a:r>
          </a:p>
          <a:p>
            <a:pPr lvl="1"/>
            <a:r>
              <a:rPr lang="en-IN" sz="2400" b="0" i="0" u="none" strike="noStrike" baseline="0" dirty="0">
                <a:solidFill>
                  <a:schemeClr val="tx1"/>
                </a:solidFill>
                <a:latin typeface="SegoeUI"/>
              </a:rPr>
              <a:t>The read side can use a schema that is optimized for queries, while the write side uses a schema that is optimized for updates.</a:t>
            </a:r>
          </a:p>
          <a:p>
            <a:pPr algn="l"/>
            <a:r>
              <a:rPr lang="en-IN" sz="2800" b="1" i="0" u="none" strike="noStrike" baseline="0" dirty="0">
                <a:solidFill>
                  <a:schemeClr val="tx1"/>
                </a:solidFill>
                <a:latin typeface="SegoeUI-Bold"/>
              </a:rPr>
              <a:t>Security. </a:t>
            </a:r>
          </a:p>
          <a:p>
            <a:pPr lvl="1"/>
            <a:r>
              <a:rPr lang="en-IN" sz="2400" b="0" i="0" u="none" strike="noStrike" baseline="0" dirty="0">
                <a:solidFill>
                  <a:schemeClr val="tx1"/>
                </a:solidFill>
                <a:latin typeface="SegoeUI"/>
              </a:rPr>
              <a:t>It’s easier to ensure that only the right domain entities are performing writes on the data.</a:t>
            </a:r>
            <a:endParaRPr lang="en-IN" sz="2400" dirty="0">
              <a:solidFill>
                <a:schemeClr val="tx1"/>
              </a:solidFill>
            </a:endParaRPr>
          </a:p>
        </p:txBody>
      </p:sp>
      <p:sp>
        <p:nvSpPr>
          <p:cNvPr id="4" name="Date Placeholder 3">
            <a:extLst>
              <a:ext uri="{FF2B5EF4-FFF2-40B4-BE49-F238E27FC236}">
                <a16:creationId xmlns:a16="http://schemas.microsoft.com/office/drawing/2014/main" id="{7C81C7DC-83FE-4D9E-813F-8B8CCC5DF8C4}"/>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29548657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6F2C-8601-4ABC-BD9D-F7378F2F98BE}"/>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5D0D004C-22BE-4982-A433-0FA8798D8236}"/>
              </a:ext>
            </a:extLst>
          </p:cNvPr>
          <p:cNvSpPr>
            <a:spLocks noGrp="1"/>
          </p:cNvSpPr>
          <p:nvPr>
            <p:ph idx="1"/>
          </p:nvPr>
        </p:nvSpPr>
        <p:spPr>
          <a:xfrm>
            <a:off x="609600" y="1371600"/>
            <a:ext cx="11176000" cy="4534525"/>
          </a:xfrm>
        </p:spPr>
        <p:txBody>
          <a:bodyPr>
            <a:normAutofit/>
          </a:bodyPr>
          <a:lstStyle/>
          <a:p>
            <a:pPr algn="l"/>
            <a:r>
              <a:rPr lang="en-IN" sz="2800" b="1" i="0" u="none" strike="noStrike" baseline="0" dirty="0">
                <a:solidFill>
                  <a:schemeClr val="tx1"/>
                </a:solidFill>
                <a:latin typeface="SegoeUI-Bold"/>
              </a:rPr>
              <a:t>Complexity. </a:t>
            </a:r>
          </a:p>
          <a:p>
            <a:pPr lvl="1"/>
            <a:r>
              <a:rPr lang="en-IN" sz="2400" b="0" i="0" u="none" strike="noStrike" baseline="0" dirty="0">
                <a:solidFill>
                  <a:schemeClr val="tx1"/>
                </a:solidFill>
                <a:latin typeface="SegoeUI"/>
              </a:rPr>
              <a:t>The basic idea of CQRS is simple. But it can lead to a more complex application design, especially if they include the Event Sourcing pattern.</a:t>
            </a:r>
          </a:p>
          <a:p>
            <a:pPr algn="l"/>
            <a:r>
              <a:rPr lang="en-IN" sz="2800" b="1" i="0" u="none" strike="noStrike" baseline="0" dirty="0">
                <a:solidFill>
                  <a:schemeClr val="tx1"/>
                </a:solidFill>
                <a:latin typeface="SegoeUI-Bold"/>
              </a:rPr>
              <a:t>Messaging. </a:t>
            </a:r>
          </a:p>
          <a:p>
            <a:pPr lvl="1"/>
            <a:r>
              <a:rPr lang="en-IN" sz="2400" b="0" i="0" u="none" strike="noStrike" baseline="0" dirty="0">
                <a:solidFill>
                  <a:schemeClr val="tx1"/>
                </a:solidFill>
                <a:latin typeface="SegoeUI"/>
              </a:rPr>
              <a:t>Although CQRS does not require messaging, it’s common to use messaging to process commands and publish update events. In that case, the application must handle message failures or duplicate messages.</a:t>
            </a:r>
          </a:p>
          <a:p>
            <a:pPr algn="l"/>
            <a:r>
              <a:rPr lang="en-IN" sz="2800" b="1" i="0" u="none" strike="noStrike" baseline="0" dirty="0">
                <a:solidFill>
                  <a:schemeClr val="tx1"/>
                </a:solidFill>
                <a:latin typeface="SegoeUI-Bold"/>
              </a:rPr>
              <a:t>Eventual consistency. </a:t>
            </a:r>
          </a:p>
          <a:p>
            <a:pPr lvl="1"/>
            <a:r>
              <a:rPr lang="en-IN" sz="2400" b="0" i="0" u="none" strike="noStrike" baseline="0" dirty="0">
                <a:solidFill>
                  <a:schemeClr val="tx1"/>
                </a:solidFill>
                <a:latin typeface="SegoeUI"/>
              </a:rPr>
              <a:t>If you separate the read and write databases, the read data may be stale.</a:t>
            </a:r>
            <a:endParaRPr lang="en-IN" sz="2400" dirty="0">
              <a:solidFill>
                <a:schemeClr val="tx1"/>
              </a:solidFill>
            </a:endParaRPr>
          </a:p>
        </p:txBody>
      </p:sp>
      <p:sp>
        <p:nvSpPr>
          <p:cNvPr id="4" name="Date Placeholder 3">
            <a:extLst>
              <a:ext uri="{FF2B5EF4-FFF2-40B4-BE49-F238E27FC236}">
                <a16:creationId xmlns:a16="http://schemas.microsoft.com/office/drawing/2014/main" id="{860233D5-0236-4EA3-A43F-987F31756710}"/>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22628716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17E1-8E1D-47FA-913E-2E35D117D230}"/>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CQRS in microservices</a:t>
            </a:r>
          </a:p>
        </p:txBody>
      </p:sp>
      <p:pic>
        <p:nvPicPr>
          <p:cNvPr id="8" name="Content Placeholder 7">
            <a:extLst>
              <a:ext uri="{FF2B5EF4-FFF2-40B4-BE49-F238E27FC236}">
                <a16:creationId xmlns:a16="http://schemas.microsoft.com/office/drawing/2014/main" id="{3CC8332F-DB80-4C7F-9CFB-067FB2152F66}"/>
              </a:ext>
            </a:extLst>
          </p:cNvPr>
          <p:cNvPicPr>
            <a:picLocks noGrp="1" noChangeAspect="1"/>
          </p:cNvPicPr>
          <p:nvPr>
            <p:ph idx="1"/>
          </p:nvPr>
        </p:nvPicPr>
        <p:blipFill>
          <a:blip r:embed="rId3"/>
          <a:stretch>
            <a:fillRect/>
          </a:stretch>
        </p:blipFill>
        <p:spPr>
          <a:xfrm>
            <a:off x="1530875" y="2096474"/>
            <a:ext cx="4022377" cy="2542718"/>
          </a:xfrm>
        </p:spPr>
      </p:pic>
      <p:sp>
        <p:nvSpPr>
          <p:cNvPr id="4" name="Date Placeholder 3">
            <a:extLst>
              <a:ext uri="{FF2B5EF4-FFF2-40B4-BE49-F238E27FC236}">
                <a16:creationId xmlns:a16="http://schemas.microsoft.com/office/drawing/2014/main" id="{BDFDDD26-63FC-4BC6-A5C9-56B496730792}"/>
              </a:ext>
            </a:extLst>
          </p:cNvPr>
          <p:cNvSpPr>
            <a:spLocks noGrp="1"/>
          </p:cNvSpPr>
          <p:nvPr>
            <p:ph type="dt" sz="half" idx="10"/>
          </p:nvPr>
        </p:nvSpPr>
        <p:spPr/>
        <p:txBody>
          <a:bodyPr/>
          <a:lstStyle/>
          <a:p>
            <a:fld id="{BE0A88F0-556B-4BB7-8AAB-D63AEB65C662}" type="datetime1">
              <a:rPr lang="en-US" smtClean="0"/>
              <a:t>6/8/2021</a:t>
            </a:fld>
            <a:endParaRPr lang="en-US"/>
          </a:p>
        </p:txBody>
      </p:sp>
      <p:pic>
        <p:nvPicPr>
          <p:cNvPr id="10" name="Picture 9">
            <a:extLst>
              <a:ext uri="{FF2B5EF4-FFF2-40B4-BE49-F238E27FC236}">
                <a16:creationId xmlns:a16="http://schemas.microsoft.com/office/drawing/2014/main" id="{36A8F63C-C15F-43DA-92F3-46E09D1BCF0A}"/>
              </a:ext>
            </a:extLst>
          </p:cNvPr>
          <p:cNvPicPr>
            <a:picLocks noChangeAspect="1"/>
          </p:cNvPicPr>
          <p:nvPr/>
        </p:nvPicPr>
        <p:blipFill>
          <a:blip r:embed="rId4"/>
          <a:stretch>
            <a:fillRect/>
          </a:stretch>
        </p:blipFill>
        <p:spPr>
          <a:xfrm>
            <a:off x="5897914" y="2096474"/>
            <a:ext cx="3890573" cy="3536883"/>
          </a:xfrm>
          <a:prstGeom prst="rect">
            <a:avLst/>
          </a:prstGeom>
        </p:spPr>
      </p:pic>
    </p:spTree>
    <p:extLst>
      <p:ext uri="{BB962C8B-B14F-4D97-AF65-F5344CB8AC3E}">
        <p14:creationId xmlns:p14="http://schemas.microsoft.com/office/powerpoint/2010/main" val="3643982909"/>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D19D-2F1A-4668-B700-CCA7571D0C08}"/>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Event-driven</a:t>
            </a:r>
          </a:p>
        </p:txBody>
      </p:sp>
      <p:sp>
        <p:nvSpPr>
          <p:cNvPr id="3" name="Content Placeholder 2">
            <a:extLst>
              <a:ext uri="{FF2B5EF4-FFF2-40B4-BE49-F238E27FC236}">
                <a16:creationId xmlns:a16="http://schemas.microsoft.com/office/drawing/2014/main" id="{9D80262F-E021-40D8-AEB8-27D636037A1D}"/>
              </a:ext>
            </a:extLst>
          </p:cNvPr>
          <p:cNvSpPr>
            <a:spLocks noGrp="1"/>
          </p:cNvSpPr>
          <p:nvPr>
            <p:ph idx="1"/>
          </p:nvPr>
        </p:nvSpPr>
        <p:spPr/>
        <p:txBody>
          <a:bodyPr>
            <a:normAutofit/>
          </a:bodyPr>
          <a:lstStyle/>
          <a:p>
            <a:pPr algn="l"/>
            <a:r>
              <a:rPr lang="en-IN" sz="2400" b="0" i="0" u="none" strike="noStrike" baseline="0" dirty="0">
                <a:solidFill>
                  <a:schemeClr val="tx1"/>
                </a:solidFill>
                <a:latin typeface="SegoeUI-Semilight"/>
              </a:rPr>
              <a:t>An event-driven architecture consists of event producers that generate a stream of events, and event consumers that listen for the events.</a:t>
            </a:r>
            <a:endParaRPr lang="en-IN" sz="2400" dirty="0">
              <a:solidFill>
                <a:schemeClr val="tx1"/>
              </a:solidFill>
            </a:endParaRPr>
          </a:p>
        </p:txBody>
      </p:sp>
      <p:sp>
        <p:nvSpPr>
          <p:cNvPr id="4" name="Date Placeholder 3">
            <a:extLst>
              <a:ext uri="{FF2B5EF4-FFF2-40B4-BE49-F238E27FC236}">
                <a16:creationId xmlns:a16="http://schemas.microsoft.com/office/drawing/2014/main" id="{ECE1DA4B-A518-4943-A50F-A71A3C3B0C19}"/>
              </a:ext>
            </a:extLst>
          </p:cNvPr>
          <p:cNvSpPr>
            <a:spLocks noGrp="1"/>
          </p:cNvSpPr>
          <p:nvPr>
            <p:ph type="dt" sz="half" idx="10"/>
          </p:nvPr>
        </p:nvSpPr>
        <p:spPr/>
        <p:txBody>
          <a:bodyPr/>
          <a:lstStyle/>
          <a:p>
            <a:fld id="{BE0A88F0-556B-4BB7-8AAB-D63AEB65C662}" type="datetime1">
              <a:rPr lang="en-US" smtClean="0"/>
              <a:t>6/8/2021</a:t>
            </a:fld>
            <a:endParaRPr lang="en-US"/>
          </a:p>
        </p:txBody>
      </p:sp>
      <p:pic>
        <p:nvPicPr>
          <p:cNvPr id="7" name="Picture 6">
            <a:extLst>
              <a:ext uri="{FF2B5EF4-FFF2-40B4-BE49-F238E27FC236}">
                <a16:creationId xmlns:a16="http://schemas.microsoft.com/office/drawing/2014/main" id="{462B55BE-EA78-47A3-9AE8-2452B0080362}"/>
              </a:ext>
            </a:extLst>
          </p:cNvPr>
          <p:cNvPicPr>
            <a:picLocks noChangeAspect="1"/>
          </p:cNvPicPr>
          <p:nvPr/>
        </p:nvPicPr>
        <p:blipFill>
          <a:blip r:embed="rId3"/>
          <a:stretch>
            <a:fillRect/>
          </a:stretch>
        </p:blipFill>
        <p:spPr>
          <a:xfrm>
            <a:off x="1439063" y="2759529"/>
            <a:ext cx="9011176" cy="2992997"/>
          </a:xfrm>
          <a:prstGeom prst="rect">
            <a:avLst/>
          </a:prstGeom>
        </p:spPr>
      </p:pic>
    </p:spTree>
    <p:extLst>
      <p:ext uri="{BB962C8B-B14F-4D97-AF65-F5344CB8AC3E}">
        <p14:creationId xmlns:p14="http://schemas.microsoft.com/office/powerpoint/2010/main" val="4118411278"/>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2DD2-29E0-46D9-BE90-4A8080153055}"/>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AECB242C-C36D-41B3-B8B6-F0F68F057EFE}"/>
              </a:ext>
            </a:extLst>
          </p:cNvPr>
          <p:cNvSpPr>
            <a:spLocks noGrp="1"/>
          </p:cNvSpPr>
          <p:nvPr>
            <p:ph idx="1"/>
          </p:nvPr>
        </p:nvSpPr>
        <p:spPr>
          <a:xfrm>
            <a:off x="609600" y="1371600"/>
            <a:ext cx="11176000" cy="4354643"/>
          </a:xfrm>
        </p:spPr>
        <p:txBody>
          <a:bodyPr>
            <a:normAutofit/>
          </a:bodyPr>
          <a:lstStyle/>
          <a:p>
            <a:pPr algn="l"/>
            <a:r>
              <a:rPr lang="en-IN" sz="2800" b="0" i="0" u="none" strike="noStrike" baseline="0" dirty="0">
                <a:solidFill>
                  <a:schemeClr val="tx1"/>
                </a:solidFill>
                <a:latin typeface="SegoeUI"/>
              </a:rPr>
              <a:t>Multiple subsystems must process the same events.</a:t>
            </a:r>
          </a:p>
          <a:p>
            <a:pPr algn="l"/>
            <a:r>
              <a:rPr lang="en-IN" sz="2800" b="0" i="0" u="none" strike="noStrike" baseline="0" dirty="0">
                <a:solidFill>
                  <a:schemeClr val="tx1"/>
                </a:solidFill>
                <a:latin typeface="SegoeUI"/>
              </a:rPr>
              <a:t>Real-time processing with minimum time lag.</a:t>
            </a:r>
          </a:p>
          <a:p>
            <a:pPr algn="l"/>
            <a:r>
              <a:rPr lang="en-IN" sz="2800" b="0" i="0" u="none" strike="noStrike" baseline="0" dirty="0">
                <a:solidFill>
                  <a:schemeClr val="tx1"/>
                </a:solidFill>
                <a:latin typeface="SegoeUI"/>
              </a:rPr>
              <a:t>Complex event processing, such as pattern matching or aggregation over time windows.</a:t>
            </a:r>
          </a:p>
          <a:p>
            <a:pPr algn="l"/>
            <a:r>
              <a:rPr lang="en-IN" sz="2800" b="0" i="0" u="none" strike="noStrike" baseline="0" dirty="0">
                <a:solidFill>
                  <a:schemeClr val="tx1"/>
                </a:solidFill>
                <a:latin typeface="SegoeUI"/>
              </a:rPr>
              <a:t>High volume and high velocity of data, such as IoT.</a:t>
            </a:r>
            <a:endParaRPr lang="en-IN" sz="2800" dirty="0">
              <a:solidFill>
                <a:schemeClr val="tx1"/>
              </a:solidFill>
            </a:endParaRPr>
          </a:p>
        </p:txBody>
      </p:sp>
      <p:sp>
        <p:nvSpPr>
          <p:cNvPr id="4" name="Date Placeholder 3">
            <a:extLst>
              <a:ext uri="{FF2B5EF4-FFF2-40B4-BE49-F238E27FC236}">
                <a16:creationId xmlns:a16="http://schemas.microsoft.com/office/drawing/2014/main" id="{C38BC5E3-BC00-4218-8DB7-120DAD9B153B}"/>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4296750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E3DF-B0EC-448B-ABDF-8546229AF703}"/>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292DA284-22A5-434E-8983-723AA003F7F0}"/>
              </a:ext>
            </a:extLst>
          </p:cNvPr>
          <p:cNvSpPr>
            <a:spLocks noGrp="1"/>
          </p:cNvSpPr>
          <p:nvPr>
            <p:ph idx="1"/>
          </p:nvPr>
        </p:nvSpPr>
        <p:spPr>
          <a:xfrm>
            <a:off x="609600" y="1371600"/>
            <a:ext cx="11176000" cy="4444584"/>
          </a:xfrm>
        </p:spPr>
        <p:txBody>
          <a:bodyPr>
            <a:noAutofit/>
          </a:bodyPr>
          <a:lstStyle/>
          <a:p>
            <a:pPr algn="l">
              <a:buFont typeface="Arial" panose="020B0604020202020204" pitchFamily="34" charset="0"/>
              <a:buChar char="•"/>
            </a:pPr>
            <a:r>
              <a:rPr lang="en-IN" sz="2800" b="0" i="0" dirty="0">
                <a:solidFill>
                  <a:srgbClr val="171717"/>
                </a:solidFill>
                <a:effectLst/>
                <a:latin typeface="Segoe UI" panose="020B0502040204020203" pitchFamily="34" charset="0"/>
              </a:rPr>
              <a:t>Producers and consumers are decoupled.</a:t>
            </a:r>
          </a:p>
          <a:p>
            <a:pPr algn="l">
              <a:buFont typeface="Arial" panose="020B0604020202020204" pitchFamily="34" charset="0"/>
              <a:buChar char="•"/>
            </a:pPr>
            <a:r>
              <a:rPr lang="en-IN" sz="2800" b="0" i="0" dirty="0">
                <a:solidFill>
                  <a:srgbClr val="171717"/>
                </a:solidFill>
                <a:effectLst/>
                <a:latin typeface="Segoe UI" panose="020B0502040204020203" pitchFamily="34" charset="0"/>
              </a:rPr>
              <a:t>No point-to-point integrations. It's easy to add new consumers to the system.</a:t>
            </a:r>
          </a:p>
          <a:p>
            <a:pPr algn="l">
              <a:buFont typeface="Arial" panose="020B0604020202020204" pitchFamily="34" charset="0"/>
              <a:buChar char="•"/>
            </a:pPr>
            <a:r>
              <a:rPr lang="en-IN" sz="2800" b="0" i="0" dirty="0">
                <a:solidFill>
                  <a:srgbClr val="171717"/>
                </a:solidFill>
                <a:effectLst/>
                <a:latin typeface="Segoe UI" panose="020B0502040204020203" pitchFamily="34" charset="0"/>
              </a:rPr>
              <a:t>Consumers can respond to events immediately as they arrive.</a:t>
            </a:r>
          </a:p>
          <a:p>
            <a:pPr algn="l">
              <a:buFont typeface="Arial" panose="020B0604020202020204" pitchFamily="34" charset="0"/>
              <a:buChar char="•"/>
            </a:pPr>
            <a:r>
              <a:rPr lang="en-IN" sz="2800" b="0" i="0" dirty="0">
                <a:solidFill>
                  <a:srgbClr val="171717"/>
                </a:solidFill>
                <a:effectLst/>
                <a:latin typeface="Segoe UI" panose="020B0502040204020203" pitchFamily="34" charset="0"/>
              </a:rPr>
              <a:t>Highly scalable and distributed.</a:t>
            </a:r>
          </a:p>
          <a:p>
            <a:pPr algn="l">
              <a:buFont typeface="Arial" panose="020B0604020202020204" pitchFamily="34" charset="0"/>
              <a:buChar char="•"/>
            </a:pPr>
            <a:r>
              <a:rPr lang="en-IN" sz="2800" b="0" i="0" dirty="0">
                <a:solidFill>
                  <a:srgbClr val="171717"/>
                </a:solidFill>
                <a:effectLst/>
                <a:latin typeface="Segoe UI" panose="020B0502040204020203" pitchFamily="34" charset="0"/>
              </a:rPr>
              <a:t>Subsystems have independent views of the event stream.</a:t>
            </a:r>
          </a:p>
          <a:p>
            <a:endParaRPr lang="en-IN" dirty="0"/>
          </a:p>
        </p:txBody>
      </p:sp>
      <p:sp>
        <p:nvSpPr>
          <p:cNvPr id="4" name="Date Placeholder 3">
            <a:extLst>
              <a:ext uri="{FF2B5EF4-FFF2-40B4-BE49-F238E27FC236}">
                <a16:creationId xmlns:a16="http://schemas.microsoft.com/office/drawing/2014/main" id="{B2A28A7A-2A43-4A50-A63C-DFBCE7E3887E}"/>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6142326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2361-1159-49E9-B5B1-BF551FDFF46D}"/>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909813A2-CFF5-4582-92A1-456F21B10143}"/>
              </a:ext>
            </a:extLst>
          </p:cNvPr>
          <p:cNvSpPr>
            <a:spLocks noGrp="1"/>
          </p:cNvSpPr>
          <p:nvPr>
            <p:ph idx="1"/>
          </p:nvPr>
        </p:nvSpPr>
        <p:spPr>
          <a:xfrm>
            <a:off x="609600" y="1371600"/>
            <a:ext cx="11176000" cy="4399613"/>
          </a:xfrm>
        </p:spPr>
        <p:txBody>
          <a:bodyPr>
            <a:normAutofit/>
          </a:bodyPr>
          <a:lstStyle/>
          <a:p>
            <a:r>
              <a:rPr lang="en-IN" sz="2800" b="1" i="0" dirty="0">
                <a:solidFill>
                  <a:schemeClr val="tx1"/>
                </a:solidFill>
                <a:effectLst/>
                <a:latin typeface="Segoe UI" panose="020B0502040204020203" pitchFamily="34" charset="0"/>
              </a:rPr>
              <a:t>Guaranteed delivery. </a:t>
            </a:r>
          </a:p>
          <a:p>
            <a:pPr lvl="1"/>
            <a:r>
              <a:rPr lang="en-IN" sz="2400" b="0" i="0" dirty="0">
                <a:solidFill>
                  <a:schemeClr val="tx1"/>
                </a:solidFill>
                <a:effectLst/>
                <a:latin typeface="Segoe UI" panose="020B0502040204020203" pitchFamily="34" charset="0"/>
              </a:rPr>
              <a:t>In some systems, especially in IoT scenarios, it's crucial to guarantee that events are delivered.</a:t>
            </a:r>
          </a:p>
          <a:p>
            <a:r>
              <a:rPr lang="en-IN" sz="2800" b="1" i="0" dirty="0">
                <a:solidFill>
                  <a:schemeClr val="tx1"/>
                </a:solidFill>
                <a:effectLst/>
                <a:latin typeface="Segoe UI" panose="020B0502040204020203" pitchFamily="34" charset="0"/>
              </a:rPr>
              <a:t>Processing events in order or exactly once. </a:t>
            </a:r>
          </a:p>
          <a:p>
            <a:pPr lvl="1"/>
            <a:r>
              <a:rPr lang="en-IN" sz="2400" b="0" i="0" dirty="0">
                <a:solidFill>
                  <a:schemeClr val="tx1"/>
                </a:solidFill>
                <a:effectLst/>
                <a:latin typeface="Segoe UI" panose="020B0502040204020203" pitchFamily="34" charset="0"/>
              </a:rPr>
              <a:t>Each consumer type typically runs in multiple instances, for resiliency and scalability. This can create a challenge if the events must be processed in order (within a consumer type), or if the processing logic is not idempotent.</a:t>
            </a:r>
          </a:p>
          <a:p>
            <a:endParaRPr lang="en-IN" dirty="0"/>
          </a:p>
        </p:txBody>
      </p:sp>
      <p:sp>
        <p:nvSpPr>
          <p:cNvPr id="4" name="Date Placeholder 3">
            <a:extLst>
              <a:ext uri="{FF2B5EF4-FFF2-40B4-BE49-F238E27FC236}">
                <a16:creationId xmlns:a16="http://schemas.microsoft.com/office/drawing/2014/main" id="{5526F9A6-3C68-4982-A92A-370DC7FA6576}"/>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6046495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96A8-E6B8-4418-A309-482B3AFC697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Azure Architects Role </a:t>
            </a:r>
            <a:endParaRPr lang="en-IN" dirty="0"/>
          </a:p>
        </p:txBody>
      </p:sp>
      <p:sp>
        <p:nvSpPr>
          <p:cNvPr id="3" name="Content Placeholder 2">
            <a:extLst>
              <a:ext uri="{FF2B5EF4-FFF2-40B4-BE49-F238E27FC236}">
                <a16:creationId xmlns:a16="http://schemas.microsoft.com/office/drawing/2014/main" id="{1C707CF4-50CC-475D-B378-B5F5AA46474E}"/>
              </a:ext>
            </a:extLst>
          </p:cNvPr>
          <p:cNvSpPr>
            <a:spLocks noGrp="1"/>
          </p:cNvSpPr>
          <p:nvPr>
            <p:ph idx="1"/>
          </p:nvPr>
        </p:nvSpPr>
        <p:spPr>
          <a:xfrm>
            <a:off x="609600" y="1371600"/>
            <a:ext cx="11176000" cy="4406348"/>
          </a:xfrm>
        </p:spPr>
        <p:txBody>
          <a:bodyPr>
            <a:normAutofit/>
          </a:bodyPr>
          <a:lstStyle/>
          <a:p>
            <a:pPr>
              <a:spcAft>
                <a:spcPts val="3000"/>
              </a:spcAft>
            </a:pPr>
            <a:r>
              <a:rPr lang="en-US" sz="2800" dirty="0">
                <a:solidFill>
                  <a:schemeClr val="tx1"/>
                </a:solidFill>
                <a:latin typeface="Segoe UI" panose="020B0502040204020203" pitchFamily="34" charset="0"/>
                <a:cs typeface="Segoe UI" panose="020B0502040204020203" pitchFamily="34" charset="0"/>
              </a:rPr>
              <a:t>Skills include recommending solutions for logging, multi-factor authentication, SSO, hybrid identity, backup and recovery, containers, microservices, monitoring, automation, storage,  networking, and application infrastructure.</a:t>
            </a:r>
          </a:p>
          <a:p>
            <a:pPr>
              <a:spcAft>
                <a:spcPts val="3000"/>
              </a:spcAft>
            </a:pPr>
            <a:r>
              <a:rPr lang="en-US" sz="2800" dirty="0">
                <a:solidFill>
                  <a:schemeClr val="tx1"/>
                </a:solidFill>
                <a:latin typeface="Segoe UI" panose="020B0502040204020203" pitchFamily="34" charset="0"/>
                <a:cs typeface="Segoe UI" panose="020B0502040204020203" pitchFamily="34" charset="0"/>
              </a:rPr>
              <a:t>Translate business requirements into productive Solution.</a:t>
            </a:r>
          </a:p>
          <a:p>
            <a:endParaRPr lang="en-IN" sz="2800" dirty="0">
              <a:solidFill>
                <a:schemeClr val="tx1"/>
              </a:solidFill>
            </a:endParaRPr>
          </a:p>
        </p:txBody>
      </p:sp>
      <p:sp>
        <p:nvSpPr>
          <p:cNvPr id="4" name="Date Placeholder 3">
            <a:extLst>
              <a:ext uri="{FF2B5EF4-FFF2-40B4-BE49-F238E27FC236}">
                <a16:creationId xmlns:a16="http://schemas.microsoft.com/office/drawing/2014/main" id="{12249533-2A41-45C5-90FF-3BFEAB14C5BA}"/>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010702721"/>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5B40-1AFE-4B80-A6A1-2B179E696409}"/>
              </a:ext>
            </a:extLst>
          </p:cNvPr>
          <p:cNvSpPr>
            <a:spLocks noGrp="1"/>
          </p:cNvSpPr>
          <p:nvPr>
            <p:ph type="title"/>
          </p:nvPr>
        </p:nvSpPr>
        <p:spPr>
          <a:xfrm>
            <a:off x="203200" y="152401"/>
            <a:ext cx="10374924" cy="792163"/>
          </a:xfrm>
        </p:spPr>
        <p:txBody>
          <a:bodyPr vert="horz" wrap="square" lIns="91440" tIns="45720" rIns="91440" bIns="45720" numCol="1" anchor="ctr" anchorCtr="0" compatLnSpc="1">
            <a:prstTxWarp prst="textNoShape">
              <a:avLst/>
            </a:prstTxWarp>
            <a:normAutofit/>
          </a:bodyPr>
          <a:lstStyle/>
          <a:p>
            <a:r>
              <a:rPr lang="en-IN" dirty="0"/>
              <a:t>IoT architecture on Azure</a:t>
            </a:r>
          </a:p>
        </p:txBody>
      </p:sp>
      <p:pic>
        <p:nvPicPr>
          <p:cNvPr id="8" name="Content Placeholder 7">
            <a:extLst>
              <a:ext uri="{FF2B5EF4-FFF2-40B4-BE49-F238E27FC236}">
                <a16:creationId xmlns:a16="http://schemas.microsoft.com/office/drawing/2014/main" id="{1687E09B-8FAD-4F99-94C4-7776F0E44B47}"/>
              </a:ext>
            </a:extLst>
          </p:cNvPr>
          <p:cNvPicPr>
            <a:picLocks noGrp="1" noChangeAspect="1"/>
          </p:cNvPicPr>
          <p:nvPr>
            <p:ph idx="1"/>
          </p:nvPr>
        </p:nvPicPr>
        <p:blipFill>
          <a:blip r:embed="rId2"/>
          <a:stretch>
            <a:fillRect/>
          </a:stretch>
        </p:blipFill>
        <p:spPr>
          <a:xfrm>
            <a:off x="609600" y="1728573"/>
            <a:ext cx="11176000" cy="4772453"/>
          </a:xfrm>
          <a:noFill/>
        </p:spPr>
      </p:pic>
      <p:sp>
        <p:nvSpPr>
          <p:cNvPr id="4" name="Date Placeholder 3">
            <a:extLst>
              <a:ext uri="{FF2B5EF4-FFF2-40B4-BE49-F238E27FC236}">
                <a16:creationId xmlns:a16="http://schemas.microsoft.com/office/drawing/2014/main" id="{6AB30C49-8E23-4B68-A434-19CA40A1EACF}"/>
              </a:ext>
            </a:extLst>
          </p:cNvPr>
          <p:cNvSpPr>
            <a:spLocks noGrp="1"/>
          </p:cNvSpPr>
          <p:nvPr>
            <p:ph type="dt" sz="half" idx="10"/>
          </p:nvPr>
        </p:nvSpPr>
        <p:spPr>
          <a:xfrm>
            <a:off x="609600" y="6356352"/>
            <a:ext cx="2844800" cy="365125"/>
          </a:xfrm>
        </p:spPr>
        <p:txBody>
          <a:bodyPr anchor="ctr">
            <a:normAutofit/>
          </a:bodyPr>
          <a:lstStyle/>
          <a:p>
            <a:pPr>
              <a:spcAft>
                <a:spcPts val="600"/>
              </a:spcAft>
            </a:pPr>
            <a:fld id="{BE0A88F0-556B-4BB7-8AAB-D63AEB65C662}" type="datetime1">
              <a:rPr lang="en-US" smtClean="0"/>
              <a:pPr>
                <a:spcAft>
                  <a:spcPts val="600"/>
                </a:spcAft>
              </a:pPr>
              <a:t>6/8/2021</a:t>
            </a:fld>
            <a:endParaRPr lang="en-US"/>
          </a:p>
        </p:txBody>
      </p:sp>
      <p:sp>
        <p:nvSpPr>
          <p:cNvPr id="6" name="Slide Number Placeholder 5" hidden="1">
            <a:extLst>
              <a:ext uri="{FF2B5EF4-FFF2-40B4-BE49-F238E27FC236}">
                <a16:creationId xmlns:a16="http://schemas.microsoft.com/office/drawing/2014/main" id="{445C3BDF-051D-4035-B035-5B65A4A4DD99}"/>
              </a:ext>
            </a:extLst>
          </p:cNvPr>
          <p:cNvSpPr>
            <a:spLocks noGrp="1"/>
          </p:cNvSpPr>
          <p:nvPr>
            <p:ph type="sldNum" sz="quarter" idx="4294967295"/>
          </p:nvPr>
        </p:nvSpPr>
        <p:spPr>
          <a:xfrm>
            <a:off x="9347200" y="6356350"/>
            <a:ext cx="2844800" cy="365125"/>
          </a:xfrm>
        </p:spPr>
        <p:txBody>
          <a:bodyPr/>
          <a:lstStyle/>
          <a:p>
            <a:pPr>
              <a:spcAft>
                <a:spcPts val="600"/>
              </a:spcAft>
            </a:pPr>
            <a:fld id="{81D2C36F-4504-47C0-B82F-A167342A2754}" type="slidenum">
              <a:rPr lang="en-US" smtClean="0"/>
              <a:pPr>
                <a:spcAft>
                  <a:spcPts val="600"/>
                </a:spcAft>
              </a:pPr>
              <a:t>40</a:t>
            </a:fld>
            <a:endParaRPr lang="en-US"/>
          </a:p>
        </p:txBody>
      </p:sp>
    </p:spTree>
    <p:extLst>
      <p:ext uri="{BB962C8B-B14F-4D97-AF65-F5344CB8AC3E}">
        <p14:creationId xmlns:p14="http://schemas.microsoft.com/office/powerpoint/2010/main" val="3707206693"/>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F63E-772A-46AA-9E6B-27EC4B37EF7E}"/>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Big data</a:t>
            </a:r>
          </a:p>
        </p:txBody>
      </p:sp>
      <p:sp>
        <p:nvSpPr>
          <p:cNvPr id="3" name="Content Placeholder 2">
            <a:extLst>
              <a:ext uri="{FF2B5EF4-FFF2-40B4-BE49-F238E27FC236}">
                <a16:creationId xmlns:a16="http://schemas.microsoft.com/office/drawing/2014/main" id="{E994ABFD-9D52-46C6-9725-69F6EBB25C78}"/>
              </a:ext>
            </a:extLst>
          </p:cNvPr>
          <p:cNvSpPr>
            <a:spLocks noGrp="1"/>
          </p:cNvSpPr>
          <p:nvPr>
            <p:ph idx="1"/>
          </p:nvPr>
        </p:nvSpPr>
        <p:spPr>
          <a:xfrm>
            <a:off x="999658" y="4599278"/>
            <a:ext cx="10374924" cy="1496722"/>
          </a:xfrm>
        </p:spPr>
        <p:txBody>
          <a:bodyPr>
            <a:normAutofit/>
          </a:bodyPr>
          <a:lstStyle/>
          <a:p>
            <a:pPr marL="0" indent="0" algn="just">
              <a:buNone/>
            </a:pPr>
            <a:r>
              <a:rPr lang="en-IN" sz="2800" b="0" i="0" dirty="0">
                <a:solidFill>
                  <a:schemeClr val="tx1"/>
                </a:solidFill>
                <a:effectLst/>
                <a:latin typeface="Segoe UI" panose="020B0502040204020203" pitchFamily="34" charset="0"/>
              </a:rPr>
              <a:t>A big data architecture is designed to handle the ingestion, processing, and analysis of data that is too large or complex for traditional database systems.</a:t>
            </a:r>
            <a:endParaRPr lang="en-IN" sz="2800" dirty="0">
              <a:solidFill>
                <a:schemeClr val="tx1"/>
              </a:solidFill>
            </a:endParaRPr>
          </a:p>
        </p:txBody>
      </p:sp>
      <p:sp>
        <p:nvSpPr>
          <p:cNvPr id="4" name="Date Placeholder 3">
            <a:extLst>
              <a:ext uri="{FF2B5EF4-FFF2-40B4-BE49-F238E27FC236}">
                <a16:creationId xmlns:a16="http://schemas.microsoft.com/office/drawing/2014/main" id="{35C688B0-8C35-46C9-9D77-CD631F87651C}"/>
              </a:ext>
            </a:extLst>
          </p:cNvPr>
          <p:cNvSpPr>
            <a:spLocks noGrp="1"/>
          </p:cNvSpPr>
          <p:nvPr>
            <p:ph type="dt" sz="half" idx="10"/>
          </p:nvPr>
        </p:nvSpPr>
        <p:spPr/>
        <p:txBody>
          <a:bodyPr>
            <a:normAutofit/>
          </a:bodyPr>
          <a:lstStyle/>
          <a:p>
            <a:pPr>
              <a:spcAft>
                <a:spcPts val="600"/>
              </a:spcAft>
            </a:pPr>
            <a:fld id="{BE0A88F0-556B-4BB7-8AAB-D63AEB65C662}" type="datetime1">
              <a:rPr lang="en-US" smtClean="0"/>
              <a:pPr>
                <a:spcAft>
                  <a:spcPts val="600"/>
                </a:spcAft>
              </a:pPr>
              <a:t>6/8/2021</a:t>
            </a:fld>
            <a:endParaRPr lang="en-US"/>
          </a:p>
        </p:txBody>
      </p:sp>
      <p:pic>
        <p:nvPicPr>
          <p:cNvPr id="9" name="Picture 8">
            <a:extLst>
              <a:ext uri="{FF2B5EF4-FFF2-40B4-BE49-F238E27FC236}">
                <a16:creationId xmlns:a16="http://schemas.microsoft.com/office/drawing/2014/main" id="{5303FF2D-C263-46FF-84AC-3C42C31FC7F6}"/>
              </a:ext>
            </a:extLst>
          </p:cNvPr>
          <p:cNvPicPr>
            <a:picLocks noChangeAspect="1"/>
          </p:cNvPicPr>
          <p:nvPr/>
        </p:nvPicPr>
        <p:blipFill>
          <a:blip r:embed="rId3"/>
          <a:stretch>
            <a:fillRect/>
          </a:stretch>
        </p:blipFill>
        <p:spPr>
          <a:xfrm>
            <a:off x="2320376" y="1115253"/>
            <a:ext cx="7248935" cy="3382607"/>
          </a:xfrm>
          <a:prstGeom prst="rect">
            <a:avLst/>
          </a:prstGeom>
        </p:spPr>
      </p:pic>
    </p:spTree>
    <p:extLst>
      <p:ext uri="{BB962C8B-B14F-4D97-AF65-F5344CB8AC3E}">
        <p14:creationId xmlns:p14="http://schemas.microsoft.com/office/powerpoint/2010/main" val="4015397409"/>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B032-6B61-4F5B-B622-1B2DE9ACC593}"/>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8F169C9C-BA10-46FD-B34D-395C12EEEEE5}"/>
              </a:ext>
            </a:extLst>
          </p:cNvPr>
          <p:cNvSpPr>
            <a:spLocks noGrp="1"/>
          </p:cNvSpPr>
          <p:nvPr>
            <p:ph idx="1"/>
          </p:nvPr>
        </p:nvSpPr>
        <p:spPr>
          <a:xfrm>
            <a:off x="609600" y="1371600"/>
            <a:ext cx="11176000" cy="4459574"/>
          </a:xfrm>
        </p:spPr>
        <p:txBody>
          <a:bodyPr>
            <a:normAutofit/>
          </a:bodyPr>
          <a:lstStyle/>
          <a:p>
            <a:pPr algn="l"/>
            <a:r>
              <a:rPr lang="en-IN" sz="2800" b="1" i="0" u="none" strike="noStrike" baseline="0" dirty="0">
                <a:solidFill>
                  <a:schemeClr val="tx1"/>
                </a:solidFill>
                <a:latin typeface="SegoeUI-Bold"/>
              </a:rPr>
              <a:t>Technology choices. </a:t>
            </a:r>
          </a:p>
          <a:p>
            <a:pPr lvl="1"/>
            <a:r>
              <a:rPr lang="en-IN" sz="2400" b="0" i="0" u="none" strike="noStrike" baseline="0" dirty="0">
                <a:solidFill>
                  <a:schemeClr val="tx1"/>
                </a:solidFill>
                <a:latin typeface="SegoeUI"/>
              </a:rPr>
              <a:t>You can mix and match Azure managed services and Apache technologies in HDInsight clusters, to capitalize on existing skills or technology investments.</a:t>
            </a:r>
          </a:p>
          <a:p>
            <a:pPr algn="l"/>
            <a:r>
              <a:rPr lang="en-IN" sz="2800" b="1" i="0" u="none" strike="noStrike" baseline="0" dirty="0">
                <a:solidFill>
                  <a:schemeClr val="tx1"/>
                </a:solidFill>
                <a:latin typeface="SegoeUI-Bold"/>
              </a:rPr>
              <a:t>Performance through parallelism. </a:t>
            </a:r>
          </a:p>
          <a:p>
            <a:pPr lvl="1"/>
            <a:r>
              <a:rPr lang="en-IN" sz="2400" b="0" i="0" u="none" strike="noStrike" baseline="0" dirty="0">
                <a:solidFill>
                  <a:schemeClr val="tx1"/>
                </a:solidFill>
                <a:latin typeface="SegoeUI"/>
              </a:rPr>
              <a:t>Big data solutions take advantage of parallelism, enabling high-performance solutions that scale to large volumes of data.</a:t>
            </a:r>
          </a:p>
        </p:txBody>
      </p:sp>
      <p:sp>
        <p:nvSpPr>
          <p:cNvPr id="4" name="Date Placeholder 3">
            <a:extLst>
              <a:ext uri="{FF2B5EF4-FFF2-40B4-BE49-F238E27FC236}">
                <a16:creationId xmlns:a16="http://schemas.microsoft.com/office/drawing/2014/main" id="{5AC9F5FC-2107-4FB7-89B8-246F4462E60C}"/>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06C17CBD-D72B-4153-AF95-850DA6481A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8661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B032-6B61-4F5B-B622-1B2DE9ACC593}"/>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8F169C9C-BA10-46FD-B34D-395C12EEEEE5}"/>
              </a:ext>
            </a:extLst>
          </p:cNvPr>
          <p:cNvSpPr>
            <a:spLocks noGrp="1"/>
          </p:cNvSpPr>
          <p:nvPr>
            <p:ph idx="1"/>
          </p:nvPr>
        </p:nvSpPr>
        <p:spPr>
          <a:xfrm>
            <a:off x="609600" y="1371600"/>
            <a:ext cx="11176000" cy="4489554"/>
          </a:xfrm>
        </p:spPr>
        <p:txBody>
          <a:bodyPr>
            <a:normAutofit/>
          </a:bodyPr>
          <a:lstStyle/>
          <a:p>
            <a:pPr algn="l"/>
            <a:r>
              <a:rPr lang="en-IN" sz="3200" b="1" i="0" u="none" strike="noStrike" baseline="0" dirty="0">
                <a:solidFill>
                  <a:schemeClr val="tx1"/>
                </a:solidFill>
                <a:latin typeface="SegoeUI-Bold"/>
              </a:rPr>
              <a:t>Elastic scale. </a:t>
            </a:r>
          </a:p>
          <a:p>
            <a:pPr lvl="1"/>
            <a:r>
              <a:rPr lang="en-IN" sz="2800" b="0" i="0" u="none" strike="noStrike" baseline="0" dirty="0">
                <a:solidFill>
                  <a:schemeClr val="tx1"/>
                </a:solidFill>
                <a:latin typeface="SegoeUI"/>
              </a:rPr>
              <a:t>All of the components in the big data architecture support scale-out provisioning, so that you can adjust your solution to small or large workloads, and pay only for the resources that you use.</a:t>
            </a:r>
          </a:p>
          <a:p>
            <a:pPr algn="l"/>
            <a:r>
              <a:rPr lang="en-IN" sz="3200" b="1" i="0" u="none" strike="noStrike" baseline="0" dirty="0">
                <a:solidFill>
                  <a:schemeClr val="tx1"/>
                </a:solidFill>
                <a:latin typeface="SegoeUI-Bold"/>
              </a:rPr>
              <a:t>Interoperability with existing solutions. </a:t>
            </a:r>
          </a:p>
          <a:p>
            <a:pPr lvl="1"/>
            <a:r>
              <a:rPr lang="en-IN" sz="2800" b="0" i="0" u="none" strike="noStrike" baseline="0" dirty="0">
                <a:solidFill>
                  <a:schemeClr val="tx1"/>
                </a:solidFill>
                <a:latin typeface="SegoeUI"/>
              </a:rPr>
              <a:t>The components of the big data architecture are also used for IoT processing and enterprise BI solutions, enabling you to create an integrated solution across data workloads.</a:t>
            </a:r>
          </a:p>
        </p:txBody>
      </p:sp>
      <p:sp>
        <p:nvSpPr>
          <p:cNvPr id="4" name="Date Placeholder 3">
            <a:extLst>
              <a:ext uri="{FF2B5EF4-FFF2-40B4-BE49-F238E27FC236}">
                <a16:creationId xmlns:a16="http://schemas.microsoft.com/office/drawing/2014/main" id="{5AC9F5FC-2107-4FB7-89B8-246F4462E60C}"/>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06C17CBD-D72B-4153-AF95-850DA6481A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797121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716-716D-4086-A10E-152704914A7F}"/>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0EDA168B-CEA3-424A-B9DF-C9431341FF3C}"/>
              </a:ext>
            </a:extLst>
          </p:cNvPr>
          <p:cNvSpPr>
            <a:spLocks noGrp="1"/>
          </p:cNvSpPr>
          <p:nvPr>
            <p:ph idx="1"/>
          </p:nvPr>
        </p:nvSpPr>
        <p:spPr>
          <a:xfrm>
            <a:off x="609600" y="1371600"/>
            <a:ext cx="11176000" cy="4399613"/>
          </a:xfrm>
        </p:spPr>
        <p:txBody>
          <a:bodyPr>
            <a:normAutofit/>
          </a:bodyPr>
          <a:lstStyle/>
          <a:p>
            <a:pPr algn="l">
              <a:buFont typeface="Arial" panose="020B0604020202020204" pitchFamily="34" charset="0"/>
              <a:buChar char="•"/>
            </a:pPr>
            <a:r>
              <a:rPr lang="en-IN" sz="2800" b="0" i="0" dirty="0">
                <a:solidFill>
                  <a:srgbClr val="171717"/>
                </a:solidFill>
                <a:effectLst/>
                <a:latin typeface="Segoe UI" panose="020B0502040204020203" pitchFamily="34" charset="0"/>
              </a:rPr>
              <a:t>Store and process data in volumes too large for a traditional database.</a:t>
            </a:r>
          </a:p>
          <a:p>
            <a:pPr algn="l">
              <a:buFont typeface="Arial" panose="020B0604020202020204" pitchFamily="34" charset="0"/>
              <a:buChar char="•"/>
            </a:pPr>
            <a:r>
              <a:rPr lang="en-IN" sz="2800" b="0" i="0" dirty="0">
                <a:solidFill>
                  <a:srgbClr val="171717"/>
                </a:solidFill>
                <a:effectLst/>
                <a:latin typeface="Segoe UI" panose="020B0502040204020203" pitchFamily="34" charset="0"/>
              </a:rPr>
              <a:t>Transform unstructured data for analysis and reporting.</a:t>
            </a:r>
          </a:p>
          <a:p>
            <a:pPr algn="l">
              <a:buFont typeface="Arial" panose="020B0604020202020204" pitchFamily="34" charset="0"/>
              <a:buChar char="•"/>
            </a:pPr>
            <a:r>
              <a:rPr lang="en-IN" sz="2800" b="0" i="0" dirty="0">
                <a:solidFill>
                  <a:srgbClr val="171717"/>
                </a:solidFill>
                <a:effectLst/>
                <a:latin typeface="Segoe UI" panose="020B0502040204020203" pitchFamily="34" charset="0"/>
              </a:rPr>
              <a:t>Capture, process, and analyze unbounded streams of data in real time, or with low latency.</a:t>
            </a:r>
          </a:p>
          <a:p>
            <a:pPr algn="l">
              <a:buFont typeface="Arial" panose="020B0604020202020204" pitchFamily="34" charset="0"/>
              <a:buChar char="•"/>
            </a:pPr>
            <a:r>
              <a:rPr lang="en-IN" sz="2800" b="0" i="0" dirty="0">
                <a:solidFill>
                  <a:srgbClr val="171717"/>
                </a:solidFill>
                <a:effectLst/>
                <a:latin typeface="Segoe UI" panose="020B0502040204020203" pitchFamily="34" charset="0"/>
              </a:rPr>
              <a:t>Use Azure Machine Learning or Microsoft Cognitive Services.</a:t>
            </a:r>
          </a:p>
          <a:p>
            <a:pPr marL="0" indent="0">
              <a:buNone/>
            </a:pPr>
            <a:endParaRPr lang="en-IN" dirty="0"/>
          </a:p>
        </p:txBody>
      </p:sp>
      <p:sp>
        <p:nvSpPr>
          <p:cNvPr id="4" name="Date Placeholder 3">
            <a:extLst>
              <a:ext uri="{FF2B5EF4-FFF2-40B4-BE49-F238E27FC236}">
                <a16:creationId xmlns:a16="http://schemas.microsoft.com/office/drawing/2014/main" id="{D8E38388-C69E-4DE8-AAFE-0C3D4B6E2BB1}"/>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C8CFF02B-C2E2-41D9-BD40-C7A7C0FA567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57450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B881-A738-4E31-B66C-8D2BA6F7BE4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5F9587C7-C51D-448C-9649-CE1DB713068E}"/>
              </a:ext>
            </a:extLst>
          </p:cNvPr>
          <p:cNvSpPr>
            <a:spLocks noGrp="1"/>
          </p:cNvSpPr>
          <p:nvPr>
            <p:ph idx="1"/>
          </p:nvPr>
        </p:nvSpPr>
        <p:spPr>
          <a:xfrm>
            <a:off x="609600" y="1371600"/>
            <a:ext cx="11176000" cy="4624466"/>
          </a:xfrm>
        </p:spPr>
        <p:txBody>
          <a:bodyPr>
            <a:normAutofit/>
          </a:bodyPr>
          <a:lstStyle/>
          <a:p>
            <a:pPr algn="l">
              <a:buFont typeface="Arial" panose="020B0604020202020204" pitchFamily="34" charset="0"/>
              <a:buChar char="•"/>
            </a:pPr>
            <a:r>
              <a:rPr lang="en-IN" sz="2800" b="1" i="0" dirty="0">
                <a:solidFill>
                  <a:srgbClr val="171717"/>
                </a:solidFill>
                <a:effectLst/>
                <a:latin typeface="Segoe UI" panose="020B0502040204020203" pitchFamily="34" charset="0"/>
              </a:rPr>
              <a:t>Complexity</a:t>
            </a:r>
            <a:r>
              <a:rPr lang="en-IN" sz="2800" b="0" i="0" dirty="0">
                <a:solidFill>
                  <a:srgbClr val="171717"/>
                </a:solidFill>
                <a:effectLst/>
                <a:latin typeface="Segoe UI" panose="020B0502040204020203" pitchFamily="34" charset="0"/>
              </a:rPr>
              <a:t>. </a:t>
            </a:r>
          </a:p>
          <a:p>
            <a:pPr lvl="1">
              <a:buFont typeface="Arial" panose="020B0604020202020204" pitchFamily="34" charset="0"/>
              <a:buChar char="•"/>
            </a:pPr>
            <a:r>
              <a:rPr lang="en-IN" b="0" i="0" dirty="0">
                <a:solidFill>
                  <a:srgbClr val="171717"/>
                </a:solidFill>
                <a:effectLst/>
                <a:latin typeface="Segoe UI" panose="020B0502040204020203" pitchFamily="34" charset="0"/>
              </a:rPr>
              <a:t>Big data solutions can be extremely complex, with numerous components to handle data ingestion from multiple data sources. It can be challenging to build, test, and troubleshoot big data processes. </a:t>
            </a:r>
          </a:p>
          <a:p>
            <a:pPr algn="l">
              <a:buFont typeface="Arial" panose="020B0604020202020204" pitchFamily="34" charset="0"/>
              <a:buChar char="•"/>
            </a:pPr>
            <a:r>
              <a:rPr lang="en-IN" sz="2800" b="1" i="0" dirty="0">
                <a:solidFill>
                  <a:srgbClr val="171717"/>
                </a:solidFill>
                <a:effectLst/>
                <a:latin typeface="Segoe UI" panose="020B0502040204020203" pitchFamily="34" charset="0"/>
              </a:rPr>
              <a:t>Skillset</a:t>
            </a:r>
            <a:r>
              <a:rPr lang="en-IN" sz="2800" b="0" i="0" dirty="0">
                <a:solidFill>
                  <a:srgbClr val="171717"/>
                </a:solidFill>
                <a:effectLst/>
                <a:latin typeface="Segoe UI" panose="020B0502040204020203" pitchFamily="34" charset="0"/>
              </a:rPr>
              <a:t>. </a:t>
            </a:r>
          </a:p>
          <a:p>
            <a:pPr lvl="1">
              <a:buFont typeface="Arial" panose="020B0604020202020204" pitchFamily="34" charset="0"/>
              <a:buChar char="•"/>
            </a:pPr>
            <a:r>
              <a:rPr lang="en-IN" b="0" i="0" dirty="0">
                <a:solidFill>
                  <a:srgbClr val="171717"/>
                </a:solidFill>
                <a:effectLst/>
                <a:latin typeface="Segoe UI" panose="020B0502040204020203" pitchFamily="34" charset="0"/>
              </a:rPr>
              <a:t>Many big data technologies are highly specialized, and use frameworks and languages that are not typical of more general application architectures. </a:t>
            </a:r>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sz="2800" b="1" i="0" dirty="0">
                <a:solidFill>
                  <a:srgbClr val="171717"/>
                </a:solidFill>
                <a:effectLst/>
                <a:latin typeface="Segoe UI" panose="020B0502040204020203" pitchFamily="34" charset="0"/>
              </a:rPr>
              <a:t>Technology maturity</a:t>
            </a:r>
            <a:r>
              <a:rPr lang="en-IN" sz="2800" b="0" i="0" dirty="0">
                <a:solidFill>
                  <a:srgbClr val="171717"/>
                </a:solidFill>
                <a:effectLst/>
                <a:latin typeface="Segoe UI" panose="020B0502040204020203" pitchFamily="34" charset="0"/>
              </a:rPr>
              <a:t>. </a:t>
            </a:r>
          </a:p>
          <a:p>
            <a:pPr lvl="1">
              <a:buFont typeface="Arial" panose="020B0604020202020204" pitchFamily="34" charset="0"/>
              <a:buChar char="•"/>
            </a:pPr>
            <a:r>
              <a:rPr lang="en-IN" b="0" i="0" dirty="0">
                <a:solidFill>
                  <a:srgbClr val="171717"/>
                </a:solidFill>
                <a:effectLst/>
                <a:latin typeface="Segoe UI" panose="020B0502040204020203" pitchFamily="34" charset="0"/>
              </a:rPr>
              <a:t>Many of the technologies used in big data are evolving. While core Hadoop technologies such as Hive and Pig have stabilized, emerging technologies such as Spark introduce extensive changes and enhancements with each new release.</a:t>
            </a:r>
          </a:p>
        </p:txBody>
      </p:sp>
      <p:sp>
        <p:nvSpPr>
          <p:cNvPr id="4" name="Date Placeholder 3">
            <a:extLst>
              <a:ext uri="{FF2B5EF4-FFF2-40B4-BE49-F238E27FC236}">
                <a16:creationId xmlns:a16="http://schemas.microsoft.com/office/drawing/2014/main" id="{BE6F8A14-D671-428E-8C77-F8ECDCE387CB}"/>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B3B6CFB5-4D86-4AB2-989B-73A86832D9E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161484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B881-A738-4E31-B66C-8D2BA6F7BE4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5F9587C7-C51D-448C-9649-CE1DB713068E}"/>
              </a:ext>
            </a:extLst>
          </p:cNvPr>
          <p:cNvSpPr>
            <a:spLocks noGrp="1"/>
          </p:cNvSpPr>
          <p:nvPr>
            <p:ph idx="1"/>
          </p:nvPr>
        </p:nvSpPr>
        <p:spPr>
          <a:xfrm>
            <a:off x="609600" y="1371600"/>
            <a:ext cx="11176000" cy="4144780"/>
          </a:xfrm>
        </p:spPr>
        <p:txBody>
          <a:bodyPr>
            <a:normAutofit/>
          </a:bodyPr>
          <a:lstStyle/>
          <a:p>
            <a:r>
              <a:rPr lang="en-IN" sz="3200" b="1" i="0" dirty="0">
                <a:solidFill>
                  <a:srgbClr val="171717"/>
                </a:solidFill>
                <a:effectLst/>
                <a:latin typeface="Segoe UI" panose="020B0502040204020203" pitchFamily="34" charset="0"/>
              </a:rPr>
              <a:t>Security</a:t>
            </a:r>
            <a:r>
              <a:rPr lang="en-IN" sz="3200" b="0" i="0" dirty="0">
                <a:solidFill>
                  <a:srgbClr val="171717"/>
                </a:solidFill>
                <a:effectLst/>
                <a:latin typeface="Segoe UI" panose="020B0502040204020203" pitchFamily="34" charset="0"/>
              </a:rPr>
              <a:t>. </a:t>
            </a:r>
          </a:p>
          <a:p>
            <a:pPr lvl="1"/>
            <a:r>
              <a:rPr lang="en-IN" sz="2800" b="0" i="0" dirty="0">
                <a:solidFill>
                  <a:srgbClr val="171717"/>
                </a:solidFill>
                <a:effectLst/>
                <a:latin typeface="Segoe UI" panose="020B0502040204020203" pitchFamily="34" charset="0"/>
              </a:rPr>
              <a:t>Big data solutions usually rely on storing all static data in a centralized data lake. </a:t>
            </a:r>
          </a:p>
          <a:p>
            <a:pPr algn="l">
              <a:buFont typeface="Arial" panose="020B0604020202020204" pitchFamily="34" charset="0"/>
              <a:buChar char="•"/>
            </a:pPr>
            <a:endParaRPr lang="en-IN" sz="3200" b="0" i="0" dirty="0">
              <a:solidFill>
                <a:srgbClr val="171717"/>
              </a:solidFill>
              <a:effectLst/>
              <a:latin typeface="Segoe UI" panose="020B0502040204020203" pitchFamily="34" charset="0"/>
            </a:endParaRPr>
          </a:p>
        </p:txBody>
      </p:sp>
      <p:sp>
        <p:nvSpPr>
          <p:cNvPr id="4" name="Date Placeholder 3">
            <a:extLst>
              <a:ext uri="{FF2B5EF4-FFF2-40B4-BE49-F238E27FC236}">
                <a16:creationId xmlns:a16="http://schemas.microsoft.com/office/drawing/2014/main" id="{BE6F8A14-D671-428E-8C77-F8ECDCE387CB}"/>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B3B6CFB5-4D86-4AB2-989B-73A86832D9E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25694161"/>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7947-65A4-4884-936B-5FC167C1CB1D}"/>
              </a:ext>
            </a:extLst>
          </p:cNvPr>
          <p:cNvSpPr>
            <a:spLocks noGrp="1"/>
          </p:cNvSpPr>
          <p:nvPr>
            <p:ph type="title"/>
          </p:nvPr>
        </p:nvSpPr>
        <p:spPr>
          <a:xfrm>
            <a:off x="203200" y="152401"/>
            <a:ext cx="10374924" cy="792163"/>
          </a:xfrm>
        </p:spPr>
        <p:txBody>
          <a:bodyPr vert="horz" wrap="square" lIns="91440" tIns="45720" rIns="91440" bIns="45720" numCol="1" anchor="ctr" anchorCtr="0" compatLnSpc="1">
            <a:prstTxWarp prst="textNoShape">
              <a:avLst/>
            </a:prstTxWarp>
            <a:normAutofit/>
          </a:bodyPr>
          <a:lstStyle/>
          <a:p>
            <a:r>
              <a:rPr lang="en-IN" sz="2600"/>
              <a:t>Internet of Things (IoT) is a specialized subset of big data solutions.</a:t>
            </a:r>
          </a:p>
        </p:txBody>
      </p:sp>
      <p:pic>
        <p:nvPicPr>
          <p:cNvPr id="7" name="Content Placeholder 6">
            <a:extLst>
              <a:ext uri="{FF2B5EF4-FFF2-40B4-BE49-F238E27FC236}">
                <a16:creationId xmlns:a16="http://schemas.microsoft.com/office/drawing/2014/main" id="{4780BBD0-569F-4FCA-BAA9-EF242C4BB98C}"/>
              </a:ext>
            </a:extLst>
          </p:cNvPr>
          <p:cNvPicPr>
            <a:picLocks noGrp="1" noChangeAspect="1"/>
          </p:cNvPicPr>
          <p:nvPr>
            <p:ph idx="1"/>
          </p:nvPr>
        </p:nvPicPr>
        <p:blipFill>
          <a:blip r:embed="rId2"/>
          <a:stretch>
            <a:fillRect/>
          </a:stretch>
        </p:blipFill>
        <p:spPr>
          <a:xfrm>
            <a:off x="609600" y="1725931"/>
            <a:ext cx="11176000" cy="4777738"/>
          </a:xfrm>
          <a:prstGeom prst="rect">
            <a:avLst/>
          </a:prstGeom>
          <a:noFill/>
        </p:spPr>
      </p:pic>
      <p:sp>
        <p:nvSpPr>
          <p:cNvPr id="4" name="Date Placeholder 3">
            <a:extLst>
              <a:ext uri="{FF2B5EF4-FFF2-40B4-BE49-F238E27FC236}">
                <a16:creationId xmlns:a16="http://schemas.microsoft.com/office/drawing/2014/main" id="{7BA7D841-735C-4503-B500-76FF983AFC64}"/>
              </a:ext>
            </a:extLst>
          </p:cNvPr>
          <p:cNvSpPr>
            <a:spLocks noGrp="1"/>
          </p:cNvSpPr>
          <p:nvPr>
            <p:ph type="dt" sz="half" idx="10"/>
          </p:nvPr>
        </p:nvSpPr>
        <p:spPr>
          <a:xfrm>
            <a:off x="609600" y="6356352"/>
            <a:ext cx="2844800" cy="365125"/>
          </a:xfrm>
        </p:spPr>
        <p:txBody>
          <a:bodyPr anchor="ctr">
            <a:normAutofit/>
          </a:bodyPr>
          <a:lstStyle/>
          <a:p>
            <a:pPr>
              <a:spcAft>
                <a:spcPts val="600"/>
              </a:spcAft>
            </a:pPr>
            <a:fld id="{BE0A88F0-556B-4BB7-8AAB-D63AEB65C662}" type="datetime1">
              <a:rPr lang="en-US" smtClean="0"/>
              <a:pPr>
                <a:spcAft>
                  <a:spcPts val="600"/>
                </a:spcAft>
              </a:pPr>
              <a:t>6/8/2021</a:t>
            </a:fld>
            <a:endParaRPr lang="en-US"/>
          </a:p>
        </p:txBody>
      </p:sp>
      <p:sp>
        <p:nvSpPr>
          <p:cNvPr id="12" name="Footer Placeholder 4">
            <a:extLst>
              <a:ext uri="{FF2B5EF4-FFF2-40B4-BE49-F238E27FC236}">
                <a16:creationId xmlns:a16="http://schemas.microsoft.com/office/drawing/2014/main" id="{9EC474AD-876A-4F89-BF4A-0904B534FE2F}"/>
              </a:ext>
            </a:extLst>
          </p:cNvPr>
          <p:cNvSpPr>
            <a:spLocks noGrp="1"/>
          </p:cNvSpPr>
          <p:nvPr>
            <p:ph type="ftr" sz="quarter" idx="11"/>
          </p:nvPr>
        </p:nvSpPr>
        <p:spPr>
          <a:xfrm>
            <a:off x="4165600" y="6356352"/>
            <a:ext cx="3860800" cy="365125"/>
          </a:xfrm>
        </p:spPr>
        <p:txBody>
          <a:bodyPr/>
          <a:lstStyle/>
          <a:p>
            <a:endParaRPr lang="en-US"/>
          </a:p>
        </p:txBody>
      </p:sp>
      <p:sp>
        <p:nvSpPr>
          <p:cNvPr id="6" name="Slide Number Placeholder 5" hidden="1">
            <a:extLst>
              <a:ext uri="{FF2B5EF4-FFF2-40B4-BE49-F238E27FC236}">
                <a16:creationId xmlns:a16="http://schemas.microsoft.com/office/drawing/2014/main" id="{E6B957DB-2CA8-4E9C-A81C-F4BE09D3D14A}"/>
              </a:ext>
            </a:extLst>
          </p:cNvPr>
          <p:cNvSpPr>
            <a:spLocks noGrp="1"/>
          </p:cNvSpPr>
          <p:nvPr>
            <p:ph type="sldNum" sz="quarter" idx="4294967295"/>
          </p:nvPr>
        </p:nvSpPr>
        <p:spPr>
          <a:xfrm>
            <a:off x="9347200" y="6356350"/>
            <a:ext cx="2844800" cy="365125"/>
          </a:xfrm>
        </p:spPr>
        <p:txBody>
          <a:bodyPr/>
          <a:lstStyle/>
          <a:p>
            <a:pPr>
              <a:spcAft>
                <a:spcPts val="600"/>
              </a:spcAft>
            </a:pPr>
            <a:fld id="{81D2C36F-4504-47C0-B82F-A167342A2754}" type="slidenum">
              <a:rPr lang="en-US" smtClean="0"/>
              <a:pPr>
                <a:spcAft>
                  <a:spcPts val="600"/>
                </a:spcAft>
              </a:pPr>
              <a:t>47</a:t>
            </a:fld>
            <a:endParaRPr lang="en-US"/>
          </a:p>
        </p:txBody>
      </p:sp>
    </p:spTree>
    <p:extLst>
      <p:ext uri="{BB962C8B-B14F-4D97-AF65-F5344CB8AC3E}">
        <p14:creationId xmlns:p14="http://schemas.microsoft.com/office/powerpoint/2010/main" val="1954904240"/>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6E50-17F8-4D08-82A5-3C4E03C77850}"/>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Big compute</a:t>
            </a:r>
          </a:p>
        </p:txBody>
      </p:sp>
      <p:sp>
        <p:nvSpPr>
          <p:cNvPr id="3" name="Content Placeholder 2">
            <a:extLst>
              <a:ext uri="{FF2B5EF4-FFF2-40B4-BE49-F238E27FC236}">
                <a16:creationId xmlns:a16="http://schemas.microsoft.com/office/drawing/2014/main" id="{ADC159B8-B1A4-4F5A-94D5-584BE5BD06FE}"/>
              </a:ext>
            </a:extLst>
          </p:cNvPr>
          <p:cNvSpPr>
            <a:spLocks noGrp="1"/>
          </p:cNvSpPr>
          <p:nvPr>
            <p:ph idx="1"/>
          </p:nvPr>
        </p:nvSpPr>
        <p:spPr>
          <a:xfrm>
            <a:off x="609600" y="1371600"/>
            <a:ext cx="11176000" cy="4114800"/>
          </a:xfrm>
        </p:spPr>
        <p:txBody>
          <a:bodyPr>
            <a:normAutofit/>
          </a:bodyPr>
          <a:lstStyle/>
          <a:p>
            <a:pPr algn="l"/>
            <a:r>
              <a:rPr lang="en-IN" sz="2800" b="0" i="0" u="none" strike="noStrike" baseline="0" dirty="0">
                <a:solidFill>
                  <a:schemeClr val="tx1"/>
                </a:solidFill>
                <a:latin typeface="SegoeUI-Semilight"/>
              </a:rPr>
              <a:t>The term big compute describes large-scale workloads that require a large number of cores, often numbering in the hundreds or thousands. </a:t>
            </a:r>
          </a:p>
          <a:p>
            <a:pPr algn="l"/>
            <a:r>
              <a:rPr lang="en-IN" sz="2800" b="0" i="0" u="none" strike="noStrike" baseline="0" dirty="0">
                <a:solidFill>
                  <a:schemeClr val="tx1"/>
                </a:solidFill>
                <a:latin typeface="SegoeUI-Semilight"/>
              </a:rPr>
              <a:t>Scenarios include image rendering, fluid dynamics, financial risk modeling, oil exploration, drug design, and engineering stress analysis, among others.</a:t>
            </a:r>
            <a:endParaRPr lang="en-IN" sz="2800" dirty="0">
              <a:solidFill>
                <a:schemeClr val="tx1"/>
              </a:solidFill>
            </a:endParaRPr>
          </a:p>
        </p:txBody>
      </p:sp>
      <p:sp>
        <p:nvSpPr>
          <p:cNvPr id="4" name="Date Placeholder 3">
            <a:extLst>
              <a:ext uri="{FF2B5EF4-FFF2-40B4-BE49-F238E27FC236}">
                <a16:creationId xmlns:a16="http://schemas.microsoft.com/office/drawing/2014/main" id="{6DF6192F-1066-4C3C-860A-7817122E1510}"/>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98BE19F2-D6C7-43FA-AAAA-CCF222E102B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83606011"/>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6E50-17F8-4D08-82A5-3C4E03C77850}"/>
              </a:ext>
            </a:extLst>
          </p:cNvPr>
          <p:cNvSpPr>
            <a:spLocks noGrp="1"/>
          </p:cNvSpPr>
          <p:nvPr>
            <p:ph type="title"/>
          </p:nvPr>
        </p:nvSpPr>
        <p:spPr>
          <a:xfrm>
            <a:off x="203200" y="152401"/>
            <a:ext cx="10374924" cy="792163"/>
          </a:xfrm>
        </p:spPr>
        <p:txBody>
          <a:bodyPr vert="horz" wrap="square" lIns="91440" tIns="45720" rIns="91440" bIns="45720" numCol="1" anchor="ctr" anchorCtr="0" compatLnSpc="1">
            <a:prstTxWarp prst="textNoShape">
              <a:avLst/>
            </a:prstTxWarp>
            <a:normAutofit/>
          </a:bodyPr>
          <a:lstStyle/>
          <a:p>
            <a:r>
              <a:rPr lang="en-IN" dirty="0"/>
              <a:t>Big compute</a:t>
            </a:r>
          </a:p>
        </p:txBody>
      </p:sp>
      <p:pic>
        <p:nvPicPr>
          <p:cNvPr id="8" name="Content Placeholder 7">
            <a:extLst>
              <a:ext uri="{FF2B5EF4-FFF2-40B4-BE49-F238E27FC236}">
                <a16:creationId xmlns:a16="http://schemas.microsoft.com/office/drawing/2014/main" id="{9086A446-155D-450F-A371-08170D736DB6}"/>
              </a:ext>
            </a:extLst>
          </p:cNvPr>
          <p:cNvPicPr>
            <a:picLocks noGrp="1" noChangeAspect="1"/>
          </p:cNvPicPr>
          <p:nvPr>
            <p:ph idx="1"/>
          </p:nvPr>
        </p:nvPicPr>
        <p:blipFill>
          <a:blip r:embed="rId3"/>
          <a:stretch>
            <a:fillRect/>
          </a:stretch>
        </p:blipFill>
        <p:spPr>
          <a:xfrm>
            <a:off x="1802417" y="1371600"/>
            <a:ext cx="8790365" cy="5486400"/>
          </a:xfrm>
          <a:noFill/>
        </p:spPr>
      </p:pic>
      <p:sp>
        <p:nvSpPr>
          <p:cNvPr id="4" name="Date Placeholder 3">
            <a:extLst>
              <a:ext uri="{FF2B5EF4-FFF2-40B4-BE49-F238E27FC236}">
                <a16:creationId xmlns:a16="http://schemas.microsoft.com/office/drawing/2014/main" id="{6DF6192F-1066-4C3C-860A-7817122E1510}"/>
              </a:ext>
            </a:extLst>
          </p:cNvPr>
          <p:cNvSpPr>
            <a:spLocks noGrp="1"/>
          </p:cNvSpPr>
          <p:nvPr>
            <p:ph type="dt" sz="half" idx="10"/>
          </p:nvPr>
        </p:nvSpPr>
        <p:spPr>
          <a:xfrm>
            <a:off x="609600" y="6356352"/>
            <a:ext cx="2844800" cy="365125"/>
          </a:xfrm>
        </p:spPr>
        <p:txBody>
          <a:bodyPr anchor="ctr">
            <a:normAutofit/>
          </a:bodyPr>
          <a:lstStyle/>
          <a:p>
            <a:pPr>
              <a:spcAft>
                <a:spcPts val="600"/>
              </a:spcAft>
            </a:pPr>
            <a:fld id="{BE0A88F0-556B-4BB7-8AAB-D63AEB65C662}" type="datetime1">
              <a:rPr lang="en-US" smtClean="0"/>
              <a:pPr>
                <a:spcAft>
                  <a:spcPts val="600"/>
                </a:spcAft>
              </a:pPr>
              <a:t>6/8/2021</a:t>
            </a:fld>
            <a:endParaRPr lang="en-US"/>
          </a:p>
        </p:txBody>
      </p:sp>
      <p:sp>
        <p:nvSpPr>
          <p:cNvPr id="13" name="Footer Placeholder 4">
            <a:extLst>
              <a:ext uri="{FF2B5EF4-FFF2-40B4-BE49-F238E27FC236}">
                <a16:creationId xmlns:a16="http://schemas.microsoft.com/office/drawing/2014/main" id="{86F52869-0E50-4CFD-A4DC-C8DE7E1B3229}"/>
              </a:ext>
            </a:extLst>
          </p:cNvPr>
          <p:cNvSpPr>
            <a:spLocks noGrp="1"/>
          </p:cNvSpPr>
          <p:nvPr>
            <p:ph type="ftr" sz="quarter" idx="11"/>
          </p:nvPr>
        </p:nvSpPr>
        <p:spPr>
          <a:xfrm>
            <a:off x="4165600" y="6356352"/>
            <a:ext cx="3860800" cy="365125"/>
          </a:xfrm>
        </p:spPr>
        <p:txBody>
          <a:bodyPr/>
          <a:lstStyle/>
          <a:p>
            <a:endParaRPr lang="en-US"/>
          </a:p>
        </p:txBody>
      </p:sp>
      <p:sp>
        <p:nvSpPr>
          <p:cNvPr id="6" name="Slide Number Placeholder 5" hidden="1">
            <a:extLst>
              <a:ext uri="{FF2B5EF4-FFF2-40B4-BE49-F238E27FC236}">
                <a16:creationId xmlns:a16="http://schemas.microsoft.com/office/drawing/2014/main" id="{5E13A2AB-0F39-425F-9985-5C8C38663ACB}"/>
              </a:ext>
            </a:extLst>
          </p:cNvPr>
          <p:cNvSpPr>
            <a:spLocks noGrp="1"/>
          </p:cNvSpPr>
          <p:nvPr>
            <p:ph type="sldNum" sz="quarter" idx="4294967295"/>
          </p:nvPr>
        </p:nvSpPr>
        <p:spPr>
          <a:xfrm>
            <a:off x="9347200" y="6356350"/>
            <a:ext cx="2844800" cy="365125"/>
          </a:xfrm>
        </p:spPr>
        <p:txBody>
          <a:bodyPr/>
          <a:lstStyle/>
          <a:p>
            <a:pPr>
              <a:spcAft>
                <a:spcPts val="600"/>
              </a:spcAft>
            </a:pPr>
            <a:fld id="{81D2C36F-4504-47C0-B82F-A167342A2754}" type="slidenum">
              <a:rPr lang="en-US" smtClean="0"/>
              <a:pPr>
                <a:spcAft>
                  <a:spcPts val="600"/>
                </a:spcAft>
              </a:pPr>
              <a:t>49</a:t>
            </a:fld>
            <a:endParaRPr lang="en-US"/>
          </a:p>
        </p:txBody>
      </p:sp>
    </p:spTree>
    <p:extLst>
      <p:ext uri="{BB962C8B-B14F-4D97-AF65-F5344CB8AC3E}">
        <p14:creationId xmlns:p14="http://schemas.microsoft.com/office/powerpoint/2010/main" val="150452539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6DF4-6ACF-48A1-88A5-4524ECEC51F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Objectives</a:t>
            </a:r>
          </a:p>
        </p:txBody>
      </p:sp>
      <p:sp>
        <p:nvSpPr>
          <p:cNvPr id="3" name="Content Placeholder 2">
            <a:extLst>
              <a:ext uri="{FF2B5EF4-FFF2-40B4-BE49-F238E27FC236}">
                <a16:creationId xmlns:a16="http://schemas.microsoft.com/office/drawing/2014/main" id="{21A4BB5C-D21E-4A8B-A473-C482F72E99CE}"/>
              </a:ext>
            </a:extLst>
          </p:cNvPr>
          <p:cNvSpPr>
            <a:spLocks noGrp="1"/>
          </p:cNvSpPr>
          <p:nvPr>
            <p:ph idx="1"/>
          </p:nvPr>
        </p:nvSpPr>
        <p:spPr>
          <a:xfrm>
            <a:off x="609600" y="1371600"/>
            <a:ext cx="11176000" cy="4379843"/>
          </a:xfrm>
        </p:spPr>
        <p:txBody>
          <a:bodyPr>
            <a:normAutofit/>
          </a:bodyPr>
          <a:lstStyle/>
          <a:p>
            <a:pPr algn="just"/>
            <a:r>
              <a:rPr lang="en-IN" sz="2800" b="0" i="0" dirty="0">
                <a:solidFill>
                  <a:srgbClr val="171717"/>
                </a:solidFill>
                <a:effectLst/>
                <a:latin typeface="Segoe UI" panose="020B0502040204020203" pitchFamily="34" charset="0"/>
              </a:rPr>
              <a:t>This session presents a structured approach for designing and architecting applications on Azure that are scalable, secure, resilient, and highly available. </a:t>
            </a:r>
          </a:p>
          <a:p>
            <a:pPr algn="just"/>
            <a:r>
              <a:rPr lang="en-IN" sz="2800" b="0" i="0" dirty="0">
                <a:solidFill>
                  <a:srgbClr val="171717"/>
                </a:solidFill>
                <a:effectLst/>
                <a:latin typeface="Segoe UI" panose="020B0502040204020203" pitchFamily="34" charset="0"/>
              </a:rPr>
              <a:t>It is based on proven practices that we have learned from customer engagements.</a:t>
            </a:r>
            <a:endParaRPr lang="en-IN" sz="2800" dirty="0"/>
          </a:p>
        </p:txBody>
      </p:sp>
      <p:sp>
        <p:nvSpPr>
          <p:cNvPr id="4" name="Date Placeholder 3">
            <a:extLst>
              <a:ext uri="{FF2B5EF4-FFF2-40B4-BE49-F238E27FC236}">
                <a16:creationId xmlns:a16="http://schemas.microsoft.com/office/drawing/2014/main" id="{108B89D2-988D-4188-894D-9DD9B3D7BA18}"/>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1803601597"/>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7C8F-890F-406E-B6A5-8E122782891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FFC4EAB7-5239-4096-B9E3-8569AAF290F1}"/>
              </a:ext>
            </a:extLst>
          </p:cNvPr>
          <p:cNvSpPr>
            <a:spLocks noGrp="1"/>
          </p:cNvSpPr>
          <p:nvPr>
            <p:ph idx="1"/>
          </p:nvPr>
        </p:nvSpPr>
        <p:spPr>
          <a:xfrm>
            <a:off x="609600" y="1371600"/>
            <a:ext cx="11176000" cy="4789357"/>
          </a:xfrm>
        </p:spPr>
        <p:txBody>
          <a:bodyPr>
            <a:normAutofit/>
          </a:bodyPr>
          <a:lstStyle/>
          <a:p>
            <a:pPr algn="l"/>
            <a:r>
              <a:rPr lang="en-IN" sz="2800" b="0" i="0" u="none" strike="noStrike" baseline="0" dirty="0">
                <a:solidFill>
                  <a:schemeClr val="tx1"/>
                </a:solidFill>
                <a:latin typeface="SegoeUI"/>
              </a:rPr>
              <a:t>Computationally intensive operations such as simulation and number crunching.</a:t>
            </a:r>
          </a:p>
          <a:p>
            <a:pPr algn="l"/>
            <a:r>
              <a:rPr lang="en-IN" sz="2800" b="0" i="0" u="none" strike="noStrike" baseline="0" dirty="0">
                <a:solidFill>
                  <a:schemeClr val="tx1"/>
                </a:solidFill>
                <a:latin typeface="SegoeUI"/>
              </a:rPr>
              <a:t>Simulations that are computationally intensive and must be split across CPUs in multiple computers (10-1000s).</a:t>
            </a:r>
          </a:p>
          <a:p>
            <a:pPr algn="l"/>
            <a:r>
              <a:rPr lang="en-IN" sz="2800" b="0" i="0" u="none" strike="noStrike" baseline="0" dirty="0">
                <a:solidFill>
                  <a:schemeClr val="tx1"/>
                </a:solidFill>
                <a:latin typeface="SegoeUI"/>
              </a:rPr>
              <a:t>Simulations that require too much memory for one computer, and must be split across multiple computers.</a:t>
            </a:r>
          </a:p>
        </p:txBody>
      </p:sp>
      <p:sp>
        <p:nvSpPr>
          <p:cNvPr id="4" name="Date Placeholder 3">
            <a:extLst>
              <a:ext uri="{FF2B5EF4-FFF2-40B4-BE49-F238E27FC236}">
                <a16:creationId xmlns:a16="http://schemas.microsoft.com/office/drawing/2014/main" id="{2E44DD92-AB87-4514-8DD1-86D75CF3316F}"/>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A8344397-4CEF-4F37-87CE-42A81AA4ACB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883024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7C8F-890F-406E-B6A5-8E122782891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FFC4EAB7-5239-4096-B9E3-8569AAF290F1}"/>
              </a:ext>
            </a:extLst>
          </p:cNvPr>
          <p:cNvSpPr>
            <a:spLocks noGrp="1"/>
          </p:cNvSpPr>
          <p:nvPr>
            <p:ph idx="1"/>
          </p:nvPr>
        </p:nvSpPr>
        <p:spPr/>
        <p:txBody>
          <a:bodyPr>
            <a:normAutofit/>
          </a:bodyPr>
          <a:lstStyle/>
          <a:p>
            <a:pPr algn="l"/>
            <a:r>
              <a:rPr lang="en-IN" sz="2800" b="0" i="0" u="none" strike="noStrike" baseline="0" dirty="0">
                <a:solidFill>
                  <a:schemeClr val="tx1"/>
                </a:solidFill>
                <a:latin typeface="SegoeUI"/>
              </a:rPr>
              <a:t>Long-running computations that would take too long to complete on a single computer.</a:t>
            </a:r>
          </a:p>
          <a:p>
            <a:pPr algn="l"/>
            <a:r>
              <a:rPr lang="en-IN" sz="2800" b="0" i="0" u="none" strike="noStrike" baseline="0" dirty="0">
                <a:solidFill>
                  <a:schemeClr val="tx1"/>
                </a:solidFill>
                <a:latin typeface="SegoeUI"/>
              </a:rPr>
              <a:t>Smaller computations that must be run 100s or 1000s of times, such as Monte Carlo simulations.</a:t>
            </a:r>
            <a:endParaRPr lang="en-IN" sz="2800" dirty="0">
              <a:solidFill>
                <a:schemeClr val="tx1"/>
              </a:solidFill>
            </a:endParaRPr>
          </a:p>
        </p:txBody>
      </p:sp>
      <p:sp>
        <p:nvSpPr>
          <p:cNvPr id="4" name="Date Placeholder 3">
            <a:extLst>
              <a:ext uri="{FF2B5EF4-FFF2-40B4-BE49-F238E27FC236}">
                <a16:creationId xmlns:a16="http://schemas.microsoft.com/office/drawing/2014/main" id="{2E44DD92-AB87-4514-8DD1-86D75CF3316F}"/>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A8344397-4CEF-4F37-87CE-42A81AA4ACB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25209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271-F575-4A6B-9A84-2361D884E63F}"/>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Benefits</a:t>
            </a:r>
          </a:p>
        </p:txBody>
      </p:sp>
      <p:sp>
        <p:nvSpPr>
          <p:cNvPr id="3" name="Content Placeholder 2">
            <a:extLst>
              <a:ext uri="{FF2B5EF4-FFF2-40B4-BE49-F238E27FC236}">
                <a16:creationId xmlns:a16="http://schemas.microsoft.com/office/drawing/2014/main" id="{5A3C7CFE-6AAA-4FA6-BFCD-76026BF8C7C2}"/>
              </a:ext>
            </a:extLst>
          </p:cNvPr>
          <p:cNvSpPr>
            <a:spLocks noGrp="1"/>
          </p:cNvSpPr>
          <p:nvPr>
            <p:ph idx="1"/>
          </p:nvPr>
        </p:nvSpPr>
        <p:spPr/>
        <p:txBody>
          <a:bodyPr>
            <a:normAutofit/>
          </a:bodyPr>
          <a:lstStyle/>
          <a:p>
            <a:pPr algn="l"/>
            <a:r>
              <a:rPr lang="en-IN" sz="2800" b="0" i="0" u="none" strike="noStrike" baseline="0" dirty="0">
                <a:solidFill>
                  <a:schemeClr val="tx1"/>
                </a:solidFill>
                <a:latin typeface="SegoeUI"/>
              </a:rPr>
              <a:t>High performance with parallel processing.</a:t>
            </a:r>
          </a:p>
          <a:p>
            <a:pPr algn="l"/>
            <a:r>
              <a:rPr lang="en-IN" sz="2800" b="0" i="0" u="none" strike="noStrike" baseline="0" dirty="0">
                <a:solidFill>
                  <a:schemeClr val="tx1"/>
                </a:solidFill>
                <a:latin typeface="SegoeUI"/>
              </a:rPr>
              <a:t>Can harness hundreds or thousands of computer cores to solve large problems faster.</a:t>
            </a:r>
          </a:p>
          <a:p>
            <a:pPr algn="l"/>
            <a:r>
              <a:rPr lang="en-IN" sz="2800" b="0" i="0" u="none" strike="noStrike" baseline="0" dirty="0">
                <a:solidFill>
                  <a:schemeClr val="tx1"/>
                </a:solidFill>
                <a:latin typeface="SegoeUI"/>
              </a:rPr>
              <a:t>Access to specialized high-performance hardware, with dedicated high-speed InfiniBand networks.</a:t>
            </a:r>
          </a:p>
          <a:p>
            <a:pPr algn="l"/>
            <a:r>
              <a:rPr lang="en-IN" sz="2800" b="0" i="0" u="none" strike="noStrike" baseline="0" dirty="0">
                <a:solidFill>
                  <a:schemeClr val="tx1"/>
                </a:solidFill>
                <a:latin typeface="SegoeUI"/>
              </a:rPr>
              <a:t>You can provision VMs as needed to do work, and then tear them down.</a:t>
            </a:r>
            <a:endParaRPr lang="en-IN" sz="2800" dirty="0">
              <a:solidFill>
                <a:schemeClr val="tx1"/>
              </a:solidFill>
            </a:endParaRPr>
          </a:p>
        </p:txBody>
      </p:sp>
      <p:sp>
        <p:nvSpPr>
          <p:cNvPr id="4" name="Date Placeholder 3">
            <a:extLst>
              <a:ext uri="{FF2B5EF4-FFF2-40B4-BE49-F238E27FC236}">
                <a16:creationId xmlns:a16="http://schemas.microsoft.com/office/drawing/2014/main" id="{5C438B9E-464B-46B5-B25A-EB2AFEC70027}"/>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F822FD72-EB06-40A1-9F16-A1A76F1BDB1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1380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271-F575-4A6B-9A84-2361D884E63F}"/>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Challenges</a:t>
            </a:r>
          </a:p>
        </p:txBody>
      </p:sp>
      <p:sp>
        <p:nvSpPr>
          <p:cNvPr id="3" name="Content Placeholder 2">
            <a:extLst>
              <a:ext uri="{FF2B5EF4-FFF2-40B4-BE49-F238E27FC236}">
                <a16:creationId xmlns:a16="http://schemas.microsoft.com/office/drawing/2014/main" id="{5A3C7CFE-6AAA-4FA6-BFCD-76026BF8C7C2}"/>
              </a:ext>
            </a:extLst>
          </p:cNvPr>
          <p:cNvSpPr>
            <a:spLocks noGrp="1"/>
          </p:cNvSpPr>
          <p:nvPr>
            <p:ph idx="1"/>
          </p:nvPr>
        </p:nvSpPr>
        <p:spPr/>
        <p:txBody>
          <a:bodyPr>
            <a:normAutofit/>
          </a:bodyPr>
          <a:lstStyle/>
          <a:p>
            <a:pPr algn="l"/>
            <a:r>
              <a:rPr lang="en-IN" sz="2800" b="0" i="0" u="none" strike="noStrike" baseline="0" dirty="0">
                <a:solidFill>
                  <a:schemeClr val="tx1"/>
                </a:solidFill>
                <a:latin typeface="SegoeUI"/>
              </a:rPr>
              <a:t>Managing the VM infrastructure.</a:t>
            </a:r>
          </a:p>
          <a:p>
            <a:pPr algn="l"/>
            <a:r>
              <a:rPr lang="en-IN" sz="2800" b="0" i="0" u="none" strike="noStrike" baseline="0" dirty="0">
                <a:solidFill>
                  <a:schemeClr val="tx1"/>
                </a:solidFill>
                <a:latin typeface="SegoeUI"/>
              </a:rPr>
              <a:t>Managing the volume of number crunching.</a:t>
            </a:r>
          </a:p>
          <a:p>
            <a:pPr algn="l"/>
            <a:r>
              <a:rPr lang="en-IN" sz="2800" b="0" i="0" u="none" strike="noStrike" baseline="0" dirty="0">
                <a:solidFill>
                  <a:schemeClr val="tx1"/>
                </a:solidFill>
                <a:latin typeface="SegoeUI"/>
              </a:rPr>
              <a:t>Provisioning thousands of cores in a timely manner.</a:t>
            </a:r>
          </a:p>
          <a:p>
            <a:pPr algn="l"/>
            <a:r>
              <a:rPr lang="en-IN" sz="2800" b="0" i="0" u="none" strike="noStrike" baseline="0" dirty="0">
                <a:solidFill>
                  <a:schemeClr val="tx1"/>
                </a:solidFill>
                <a:latin typeface="SegoeUI"/>
              </a:rPr>
              <a:t>For tightly coupled tasks, adding more cores can have diminishing returns. You may need to experiment to find the optimum number of cores.</a:t>
            </a:r>
            <a:endParaRPr lang="en-IN" sz="2800" dirty="0">
              <a:solidFill>
                <a:schemeClr val="tx1"/>
              </a:solidFill>
            </a:endParaRPr>
          </a:p>
        </p:txBody>
      </p:sp>
      <p:sp>
        <p:nvSpPr>
          <p:cNvPr id="4" name="Date Placeholder 3">
            <a:extLst>
              <a:ext uri="{FF2B5EF4-FFF2-40B4-BE49-F238E27FC236}">
                <a16:creationId xmlns:a16="http://schemas.microsoft.com/office/drawing/2014/main" id="{5C438B9E-464B-46B5-B25A-EB2AFEC70027}"/>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5" name="Footer Placeholder 4">
            <a:extLst>
              <a:ext uri="{FF2B5EF4-FFF2-40B4-BE49-F238E27FC236}">
                <a16:creationId xmlns:a16="http://schemas.microsoft.com/office/drawing/2014/main" id="{F822FD72-EB06-40A1-9F16-A1A76F1BDB1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85519513"/>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8A99-F1D6-415B-9B41-6027BE5EFFF9}"/>
              </a:ext>
            </a:extLst>
          </p:cNvPr>
          <p:cNvSpPr>
            <a:spLocks noGrp="1"/>
          </p:cNvSpPr>
          <p:nvPr>
            <p:ph type="title"/>
          </p:nvPr>
        </p:nvSpPr>
        <p:spPr>
          <a:xfrm>
            <a:off x="203200" y="152401"/>
            <a:ext cx="10374924" cy="792163"/>
          </a:xfr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Big compute using Azure Batch</a:t>
            </a:r>
          </a:p>
        </p:txBody>
      </p:sp>
      <p:pic>
        <p:nvPicPr>
          <p:cNvPr id="8" name="Content Placeholder 7">
            <a:extLst>
              <a:ext uri="{FF2B5EF4-FFF2-40B4-BE49-F238E27FC236}">
                <a16:creationId xmlns:a16="http://schemas.microsoft.com/office/drawing/2014/main" id="{4981A5A0-1434-4B2C-AC64-147FBBCDFA58}"/>
              </a:ext>
            </a:extLst>
          </p:cNvPr>
          <p:cNvPicPr>
            <a:picLocks noGrp="1" noChangeAspect="1"/>
          </p:cNvPicPr>
          <p:nvPr>
            <p:ph idx="1"/>
          </p:nvPr>
        </p:nvPicPr>
        <p:blipFill>
          <a:blip r:embed="rId3"/>
          <a:stretch>
            <a:fillRect/>
          </a:stretch>
        </p:blipFill>
        <p:spPr>
          <a:xfrm>
            <a:off x="2601472" y="1371600"/>
            <a:ext cx="7192255" cy="5486400"/>
          </a:xfrm>
          <a:prstGeom prst="rect">
            <a:avLst/>
          </a:prstGeom>
          <a:noFill/>
        </p:spPr>
      </p:pic>
      <p:sp>
        <p:nvSpPr>
          <p:cNvPr id="4" name="Date Placeholder 3">
            <a:extLst>
              <a:ext uri="{FF2B5EF4-FFF2-40B4-BE49-F238E27FC236}">
                <a16:creationId xmlns:a16="http://schemas.microsoft.com/office/drawing/2014/main" id="{251ED9B1-7092-455E-9CED-794B15602421}"/>
              </a:ext>
            </a:extLst>
          </p:cNvPr>
          <p:cNvSpPr>
            <a:spLocks noGrp="1"/>
          </p:cNvSpPr>
          <p:nvPr>
            <p:ph type="dt" sz="half" idx="10"/>
          </p:nvPr>
        </p:nvSpPr>
        <p:spPr>
          <a:xfrm>
            <a:off x="609600" y="6356352"/>
            <a:ext cx="2844800" cy="36512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6/8/2021</a:t>
            </a:fld>
            <a:endParaRPr lang="en-US"/>
          </a:p>
        </p:txBody>
      </p:sp>
      <p:sp>
        <p:nvSpPr>
          <p:cNvPr id="10" name="Footer Placeholder 4">
            <a:extLst>
              <a:ext uri="{FF2B5EF4-FFF2-40B4-BE49-F238E27FC236}">
                <a16:creationId xmlns:a16="http://schemas.microsoft.com/office/drawing/2014/main" id="{A6B07854-32CB-42F1-AC11-D3A158FE36B6}"/>
              </a:ext>
            </a:extLst>
          </p:cNvPr>
          <p:cNvSpPr>
            <a:spLocks noGrp="1"/>
          </p:cNvSpPr>
          <p:nvPr>
            <p:ph type="ftr" sz="quarter" idx="11"/>
          </p:nvPr>
        </p:nvSpPr>
        <p:spPr>
          <a:xfrm>
            <a:off x="4165600" y="6356352"/>
            <a:ext cx="3860800" cy="365125"/>
          </a:xfrm>
        </p:spPr>
        <p:txBody>
          <a:bodyPr/>
          <a:lstStyle/>
          <a:p>
            <a:endParaRPr lang="en-US"/>
          </a:p>
        </p:txBody>
      </p:sp>
      <p:sp>
        <p:nvSpPr>
          <p:cNvPr id="6" name="Slide Number Placeholder 5" hidden="1">
            <a:extLst>
              <a:ext uri="{FF2B5EF4-FFF2-40B4-BE49-F238E27FC236}">
                <a16:creationId xmlns:a16="http://schemas.microsoft.com/office/drawing/2014/main" id="{97832F33-3F84-4AD3-88C4-347C0AEBF2A1}"/>
              </a:ext>
            </a:extLst>
          </p:cNvPr>
          <p:cNvSpPr>
            <a:spLocks noGrp="1"/>
          </p:cNvSpPr>
          <p:nvPr>
            <p:ph type="sldNum" sz="quarter" idx="4294967295"/>
          </p:nvPr>
        </p:nvSpPr>
        <p:spPr>
          <a:xfrm>
            <a:off x="9347200" y="6356350"/>
            <a:ext cx="2844800" cy="365125"/>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54</a:t>
            </a:fld>
            <a:endParaRPr lang="en-US"/>
          </a:p>
        </p:txBody>
      </p:sp>
    </p:spTree>
    <p:extLst>
      <p:ext uri="{BB962C8B-B14F-4D97-AF65-F5344CB8AC3E}">
        <p14:creationId xmlns:p14="http://schemas.microsoft.com/office/powerpoint/2010/main" val="922696211"/>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609E-7638-442B-B4AE-E7CAEE29F724}"/>
              </a:ext>
            </a:extLst>
          </p:cNvPr>
          <p:cNvSpPr>
            <a:spLocks noGrp="1"/>
          </p:cNvSpPr>
          <p:nvPr>
            <p:ph type="title"/>
          </p:nvPr>
        </p:nvSpPr>
        <p:spPr/>
        <p:txBody>
          <a:bodyPr/>
          <a:lstStyle/>
          <a:p>
            <a:r>
              <a:rPr lang="en-IN" dirty="0"/>
              <a:t>Learning</a:t>
            </a:r>
          </a:p>
        </p:txBody>
      </p:sp>
      <p:sp>
        <p:nvSpPr>
          <p:cNvPr id="3" name="Content Placeholder 2">
            <a:extLst>
              <a:ext uri="{FF2B5EF4-FFF2-40B4-BE49-F238E27FC236}">
                <a16:creationId xmlns:a16="http://schemas.microsoft.com/office/drawing/2014/main" id="{229033D6-6178-446F-B588-8B5F583950DD}"/>
              </a:ext>
            </a:extLst>
          </p:cNvPr>
          <p:cNvSpPr>
            <a:spLocks noGrp="1"/>
          </p:cNvSpPr>
          <p:nvPr>
            <p:ph idx="1"/>
          </p:nvPr>
        </p:nvSpPr>
        <p:spPr>
          <a:xfrm>
            <a:off x="609600" y="1371600"/>
            <a:ext cx="11176000" cy="4770120"/>
          </a:xfrm>
        </p:spPr>
        <p:txBody>
          <a:bodyPr>
            <a:normAutofit/>
          </a:bodyPr>
          <a:lstStyle/>
          <a:p>
            <a:pPr algn="l"/>
            <a:r>
              <a:rPr lang="en-IN" b="0" i="0" u="none" strike="noStrike" baseline="0" dirty="0">
                <a:solidFill>
                  <a:schemeClr val="tx1"/>
                </a:solidFill>
                <a:latin typeface="SegoeUI"/>
              </a:rPr>
              <a:t>An architecture style places constraints on the design, which guide the “shape” of an architecture style by restricting the choices. </a:t>
            </a:r>
          </a:p>
          <a:p>
            <a:pPr algn="l"/>
            <a:r>
              <a:rPr lang="en-IN" b="0" i="0" u="none" strike="noStrike" baseline="0" dirty="0">
                <a:solidFill>
                  <a:schemeClr val="tx1"/>
                </a:solidFill>
                <a:latin typeface="SegoeUI"/>
              </a:rPr>
              <a:t>These constraints provide both benefits and challenges for the design. Use the information in this session to understand what the trade-offs are when adopting any of these styles.</a:t>
            </a:r>
            <a:endParaRPr lang="en-IN" sz="3200" dirty="0">
              <a:solidFill>
                <a:schemeClr val="tx1"/>
              </a:solidFill>
            </a:endParaRPr>
          </a:p>
        </p:txBody>
      </p:sp>
      <p:sp>
        <p:nvSpPr>
          <p:cNvPr id="4" name="Date Placeholder 3">
            <a:extLst>
              <a:ext uri="{FF2B5EF4-FFF2-40B4-BE49-F238E27FC236}">
                <a16:creationId xmlns:a16="http://schemas.microsoft.com/office/drawing/2014/main" id="{5244AF2B-963A-425F-9079-AF88FDAF417D}"/>
              </a:ext>
            </a:extLst>
          </p:cNvPr>
          <p:cNvSpPr>
            <a:spLocks noGrp="1"/>
          </p:cNvSpPr>
          <p:nvPr>
            <p:ph type="dt" sz="half" idx="10"/>
          </p:nvPr>
        </p:nvSpPr>
        <p:spPr/>
        <p:txBody>
          <a:bodyPr/>
          <a:lstStyle/>
          <a:p>
            <a:fld id="{CFBEA57F-793F-4683-BD8A-741FD4B89154}" type="datetime1">
              <a:rPr lang="en-US" smtClean="0"/>
              <a:t>6/8/2021</a:t>
            </a:fld>
            <a:endParaRPr lang="en-US" dirty="0"/>
          </a:p>
        </p:txBody>
      </p:sp>
    </p:spTree>
    <p:extLst>
      <p:ext uri="{BB962C8B-B14F-4D97-AF65-F5344CB8AC3E}">
        <p14:creationId xmlns:p14="http://schemas.microsoft.com/office/powerpoint/2010/main" val="494739342"/>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609E-7638-442B-B4AE-E7CAEE29F724}"/>
              </a:ext>
            </a:extLst>
          </p:cNvPr>
          <p:cNvSpPr>
            <a:spLocks noGrp="1"/>
          </p:cNvSpPr>
          <p:nvPr>
            <p:ph type="title"/>
          </p:nvPr>
        </p:nvSpPr>
        <p:spPr/>
        <p:txBody>
          <a:bodyPr/>
          <a:lstStyle/>
          <a:p>
            <a:r>
              <a:rPr lang="en-IN" dirty="0"/>
              <a:t>Summery</a:t>
            </a:r>
          </a:p>
        </p:txBody>
      </p:sp>
      <p:sp>
        <p:nvSpPr>
          <p:cNvPr id="3" name="Content Placeholder 2">
            <a:extLst>
              <a:ext uri="{FF2B5EF4-FFF2-40B4-BE49-F238E27FC236}">
                <a16:creationId xmlns:a16="http://schemas.microsoft.com/office/drawing/2014/main" id="{229033D6-6178-446F-B588-8B5F583950DD}"/>
              </a:ext>
            </a:extLst>
          </p:cNvPr>
          <p:cNvSpPr>
            <a:spLocks noGrp="1"/>
          </p:cNvSpPr>
          <p:nvPr>
            <p:ph idx="1"/>
          </p:nvPr>
        </p:nvSpPr>
        <p:spPr>
          <a:xfrm>
            <a:off x="609600" y="1371600"/>
            <a:ext cx="11176000" cy="4770120"/>
          </a:xfrm>
        </p:spPr>
        <p:txBody>
          <a:bodyPr>
            <a:normAutofit/>
          </a:bodyPr>
          <a:lstStyle/>
          <a:p>
            <a:pPr algn="l"/>
            <a:r>
              <a:rPr lang="en-IN" sz="2800" b="0" i="0" u="none" strike="noStrike" baseline="0" dirty="0">
                <a:solidFill>
                  <a:schemeClr val="tx1"/>
                </a:solidFill>
                <a:latin typeface="SegoeUI"/>
              </a:rPr>
              <a:t>We have identified a set of architecture styles that are commonly found in cloud applications. That includes following points</a:t>
            </a:r>
          </a:p>
          <a:p>
            <a:pPr marL="0" indent="0" algn="l">
              <a:buNone/>
            </a:pPr>
            <a:endParaRPr lang="en-IN" sz="2800" b="0" i="0" u="none" strike="noStrike" baseline="0" dirty="0">
              <a:solidFill>
                <a:schemeClr val="tx1"/>
              </a:solidFill>
              <a:latin typeface="SegoeUI"/>
            </a:endParaRPr>
          </a:p>
          <a:p>
            <a:pPr lvl="1"/>
            <a:r>
              <a:rPr lang="en-IN" sz="2400" b="0" i="0" u="none" strike="noStrike" baseline="0" dirty="0">
                <a:solidFill>
                  <a:schemeClr val="tx1"/>
                </a:solidFill>
                <a:latin typeface="SegoeUI"/>
              </a:rPr>
              <a:t>A description and logical diagram of the style.</a:t>
            </a:r>
          </a:p>
          <a:p>
            <a:pPr lvl="1"/>
            <a:r>
              <a:rPr lang="en-IN" sz="2400" b="0" i="0" u="none" strike="noStrike" baseline="0" dirty="0">
                <a:solidFill>
                  <a:schemeClr val="tx1"/>
                </a:solidFill>
                <a:latin typeface="SegoeUI"/>
              </a:rPr>
              <a:t>Recommendations for when to choose this style.</a:t>
            </a:r>
          </a:p>
          <a:p>
            <a:pPr lvl="1"/>
            <a:r>
              <a:rPr lang="en-IN" sz="2400" b="0" i="0" u="none" strike="noStrike" baseline="0" dirty="0">
                <a:solidFill>
                  <a:schemeClr val="tx1"/>
                </a:solidFill>
                <a:latin typeface="SegoeUI"/>
              </a:rPr>
              <a:t>Benefits, challenges, and best practices.</a:t>
            </a:r>
          </a:p>
          <a:p>
            <a:pPr lvl="1"/>
            <a:r>
              <a:rPr lang="en-IN" sz="2400" b="0" i="0" u="none" strike="noStrike" baseline="0" dirty="0">
                <a:solidFill>
                  <a:schemeClr val="tx1"/>
                </a:solidFill>
                <a:latin typeface="SegoeUI"/>
              </a:rPr>
              <a:t>A recommended deployment using relevant Azure services.</a:t>
            </a:r>
            <a:endParaRPr lang="en-IN" sz="6000" dirty="0">
              <a:solidFill>
                <a:schemeClr val="tx1"/>
              </a:solidFill>
            </a:endParaRPr>
          </a:p>
        </p:txBody>
      </p:sp>
      <p:sp>
        <p:nvSpPr>
          <p:cNvPr id="4" name="Date Placeholder 3">
            <a:extLst>
              <a:ext uri="{FF2B5EF4-FFF2-40B4-BE49-F238E27FC236}">
                <a16:creationId xmlns:a16="http://schemas.microsoft.com/office/drawing/2014/main" id="{5244AF2B-963A-425F-9079-AF88FDAF417D}"/>
              </a:ext>
            </a:extLst>
          </p:cNvPr>
          <p:cNvSpPr>
            <a:spLocks noGrp="1"/>
          </p:cNvSpPr>
          <p:nvPr>
            <p:ph type="dt" sz="half" idx="10"/>
          </p:nvPr>
        </p:nvSpPr>
        <p:spPr/>
        <p:txBody>
          <a:bodyPr/>
          <a:lstStyle/>
          <a:p>
            <a:fld id="{CFBEA57F-793F-4683-BD8A-741FD4B89154}" type="datetime1">
              <a:rPr lang="en-US" smtClean="0"/>
              <a:t>6/8/2021</a:t>
            </a:fld>
            <a:endParaRPr lang="en-US" dirty="0"/>
          </a:p>
        </p:txBody>
      </p:sp>
    </p:spTree>
    <p:extLst>
      <p:ext uri="{BB962C8B-B14F-4D97-AF65-F5344CB8AC3E}">
        <p14:creationId xmlns:p14="http://schemas.microsoft.com/office/powerpoint/2010/main" val="1701356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EB2E-1CA7-481A-B6FA-FB99FE055131}"/>
              </a:ext>
            </a:extLst>
          </p:cNvPr>
          <p:cNvSpPr>
            <a:spLocks noGrp="1"/>
          </p:cNvSpPr>
          <p:nvPr>
            <p:ph type="title"/>
          </p:nvPr>
        </p:nvSpPr>
        <p:spPr/>
        <p:txBody>
          <a:bodyPr vert="horz" lIns="91440" tIns="45720" rIns="91440" bIns="45720" rtlCol="0" anchor="b">
            <a:normAutofit/>
          </a:bodyPr>
          <a:lstStyle/>
          <a:p>
            <a:r>
              <a:rPr lang="en-US" sz="5400" dirty="0">
                <a:latin typeface="Segoe UI Semibold" panose="020B0702040204020203" pitchFamily="34" charset="0"/>
                <a:cs typeface="Segoe UI Semibold" panose="020B0702040204020203" pitchFamily="34" charset="0"/>
              </a:rPr>
              <a:t>Thank You  !!</a:t>
            </a:r>
          </a:p>
        </p:txBody>
      </p:sp>
      <p:sp>
        <p:nvSpPr>
          <p:cNvPr id="3" name="Content Placeholder 2">
            <a:extLst>
              <a:ext uri="{FF2B5EF4-FFF2-40B4-BE49-F238E27FC236}">
                <a16:creationId xmlns:a16="http://schemas.microsoft.com/office/drawing/2014/main" id="{CFBA968C-4DEC-4CC9-AD45-0B37E70DE632}"/>
              </a:ext>
            </a:extLst>
          </p:cNvPr>
          <p:cNvSpPr>
            <a:spLocks noGrp="1"/>
          </p:cNvSpPr>
          <p:nvPr>
            <p:ph type="body" idx="1"/>
          </p:nvPr>
        </p:nvSpPr>
        <p:spPr/>
        <p:txBody>
          <a:bodyPr vert="horz" lIns="91440" tIns="45720" rIns="91440" bIns="45720" rtlCol="0" anchor="ctr">
            <a:normAutofit/>
          </a:bodyPr>
          <a:lstStyle/>
          <a:p>
            <a:pPr>
              <a:lnSpc>
                <a:spcPct val="100000"/>
              </a:lnSpc>
            </a:pPr>
            <a:r>
              <a:rPr lang="en-US" sz="3200" dirty="0">
                <a:solidFill>
                  <a:schemeClr val="tx1"/>
                </a:solidFill>
              </a:rPr>
              <a:t>Q &amp; A</a:t>
            </a:r>
          </a:p>
        </p:txBody>
      </p:sp>
      <p:sp>
        <p:nvSpPr>
          <p:cNvPr id="4" name="Date Placeholder 3">
            <a:extLst>
              <a:ext uri="{FF2B5EF4-FFF2-40B4-BE49-F238E27FC236}">
                <a16:creationId xmlns:a16="http://schemas.microsoft.com/office/drawing/2014/main" id="{5B6B634D-416B-4A41-A38E-D101E42F128A}"/>
              </a:ext>
            </a:extLst>
          </p:cNvPr>
          <p:cNvSpPr>
            <a:spLocks noGrp="1"/>
          </p:cNvSpPr>
          <p:nvPr>
            <p:ph type="dt" sz="half" idx="10"/>
          </p:nvPr>
        </p:nvSpPr>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6/8/2021</a:t>
            </a:fld>
            <a:endParaRPr lang="en-US"/>
          </a:p>
        </p:txBody>
      </p:sp>
    </p:spTree>
    <p:extLst>
      <p:ext uri="{BB962C8B-B14F-4D97-AF65-F5344CB8AC3E}">
        <p14:creationId xmlns:p14="http://schemas.microsoft.com/office/powerpoint/2010/main" val="1857886344"/>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E78681-17EC-449E-B005-4C8040C9958F}"/>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sz="4000" dirty="0">
                <a:solidFill>
                  <a:schemeClr val="tx1"/>
                </a:solidFill>
                <a:latin typeface="Agency FB" panose="020B0503020202020204" pitchFamily="34" charset="0"/>
              </a:rPr>
              <a:t>Design Challenge</a:t>
            </a:r>
          </a:p>
        </p:txBody>
      </p:sp>
      <p:sp>
        <p:nvSpPr>
          <p:cNvPr id="4" name="Date Placeholder 3">
            <a:extLst>
              <a:ext uri="{FF2B5EF4-FFF2-40B4-BE49-F238E27FC236}">
                <a16:creationId xmlns:a16="http://schemas.microsoft.com/office/drawing/2014/main" id="{19802E5C-F626-4ECA-A997-406E4C4DA8BF}"/>
              </a:ext>
            </a:extLst>
          </p:cNvPr>
          <p:cNvSpPr>
            <a:spLocks noGrp="1"/>
          </p:cNvSpPr>
          <p:nvPr>
            <p:ph type="dt" sz="half" idx="10"/>
          </p:nvPr>
        </p:nvSpPr>
        <p:spPr/>
        <p:txBody>
          <a:bodyPr vert="horz" lIns="91440" tIns="45720" rIns="91440" bIns="45720" rtlCol="0" anchor="ctr">
            <a:normAutofit/>
          </a:bodyPr>
          <a:lstStyle/>
          <a:p>
            <a:pPr>
              <a:spcAft>
                <a:spcPts val="600"/>
              </a:spcAft>
            </a:pPr>
            <a:fld id="{60E05506-6815-4E0E-B1DE-ECA35C2016DF}" type="datetime1">
              <a:rPr lang="en-US" smtClean="0"/>
              <a:pPr>
                <a:spcAft>
                  <a:spcPts val="600"/>
                </a:spcAft>
              </a:pPr>
              <a:t>6/8/2021</a:t>
            </a:fld>
            <a:endParaRPr lang="en-US"/>
          </a:p>
        </p:txBody>
      </p:sp>
      <p:pic>
        <p:nvPicPr>
          <p:cNvPr id="11" name="Graphic 10" descr="Playbook">
            <a:extLst>
              <a:ext uri="{FF2B5EF4-FFF2-40B4-BE49-F238E27FC236}">
                <a16:creationId xmlns:a16="http://schemas.microsoft.com/office/drawing/2014/main" id="{1532B04C-8957-4313-AC6D-A34A39873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7743" y="1905053"/>
            <a:ext cx="3728885" cy="3728885"/>
          </a:xfrm>
          <a:prstGeom prst="rect">
            <a:avLst/>
          </a:prstGeom>
        </p:spPr>
      </p:pic>
    </p:spTree>
    <p:extLst>
      <p:ext uri="{BB962C8B-B14F-4D97-AF65-F5344CB8AC3E}">
        <p14:creationId xmlns:p14="http://schemas.microsoft.com/office/powerpoint/2010/main" val="1927128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3A11-5052-4AE3-A225-EBA2A7B2910A}"/>
              </a:ext>
            </a:extLst>
          </p:cNvPr>
          <p:cNvSpPr>
            <a:spLocks noGrp="1"/>
          </p:cNvSpPr>
          <p:nvPr>
            <p:ph type="title"/>
          </p:nvPr>
        </p:nvSpPr>
        <p:spPr/>
        <p:txBody>
          <a:bodyPr/>
          <a:lstStyle/>
          <a:p>
            <a:r>
              <a:rPr lang="en-IN" sz="3600" dirty="0">
                <a:latin typeface="Segoe UI" panose="020B0502040204020203" pitchFamily="34" charset="0"/>
              </a:rPr>
              <a:t>Architecture Styles</a:t>
            </a:r>
          </a:p>
        </p:txBody>
      </p:sp>
      <p:sp>
        <p:nvSpPr>
          <p:cNvPr id="4" name="Date Placeholder 3">
            <a:extLst>
              <a:ext uri="{FF2B5EF4-FFF2-40B4-BE49-F238E27FC236}">
                <a16:creationId xmlns:a16="http://schemas.microsoft.com/office/drawing/2014/main" id="{5FD93802-0E34-43C6-882D-37A407B5B51C}"/>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6" name="Slide Number Placeholder 5">
            <a:extLst>
              <a:ext uri="{FF2B5EF4-FFF2-40B4-BE49-F238E27FC236}">
                <a16:creationId xmlns:a16="http://schemas.microsoft.com/office/drawing/2014/main" id="{56045DEB-7355-45CA-9018-DC3829B0E60F}"/>
              </a:ext>
            </a:extLst>
          </p:cNvPr>
          <p:cNvSpPr>
            <a:spLocks noGrp="1"/>
          </p:cNvSpPr>
          <p:nvPr>
            <p:ph type="sldNum" sz="quarter" idx="4294967295"/>
          </p:nvPr>
        </p:nvSpPr>
        <p:spPr>
          <a:xfrm>
            <a:off x="11241088" y="5672138"/>
            <a:ext cx="950912" cy="755650"/>
          </a:xfrm>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213996315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6B01-5A43-4A49-8F55-7337D5B3FFCE}"/>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N-tier</a:t>
            </a:r>
          </a:p>
        </p:txBody>
      </p:sp>
      <p:sp>
        <p:nvSpPr>
          <p:cNvPr id="3" name="Content Placeholder 2">
            <a:extLst>
              <a:ext uri="{FF2B5EF4-FFF2-40B4-BE49-F238E27FC236}">
                <a16:creationId xmlns:a16="http://schemas.microsoft.com/office/drawing/2014/main" id="{45D77FD7-E0A0-4DB0-ADE2-DA340B785313}"/>
              </a:ext>
            </a:extLst>
          </p:cNvPr>
          <p:cNvSpPr>
            <a:spLocks noGrp="1"/>
          </p:cNvSpPr>
          <p:nvPr>
            <p:ph idx="1"/>
          </p:nvPr>
        </p:nvSpPr>
        <p:spPr>
          <a:xfrm>
            <a:off x="609600" y="1371600"/>
            <a:ext cx="11176000" cy="4644887"/>
          </a:xfrm>
        </p:spPr>
        <p:txBody>
          <a:bodyPr>
            <a:normAutofit/>
          </a:bodyPr>
          <a:lstStyle/>
          <a:p>
            <a:r>
              <a:rPr lang="en-IN" sz="2800" dirty="0">
                <a:solidFill>
                  <a:srgbClr val="171717"/>
                </a:solidFill>
                <a:latin typeface="Segoe UI" panose="020B0502040204020203" pitchFamily="34" charset="0"/>
              </a:rPr>
              <a:t>N-tier is a traditional architecture for enterprise applications.</a:t>
            </a:r>
          </a:p>
          <a:p>
            <a:r>
              <a:rPr lang="en-IN" sz="2800" dirty="0">
                <a:solidFill>
                  <a:srgbClr val="171717"/>
                </a:solidFill>
                <a:latin typeface="Segoe UI" panose="020B0502040204020203" pitchFamily="34" charset="0"/>
              </a:rPr>
              <a:t>Dependencies are managed by dividing the application into layers that perform logical functions, such as presentation, business logic, and data access. </a:t>
            </a:r>
          </a:p>
          <a:p>
            <a:r>
              <a:rPr lang="en-IN" sz="2800" b="0" i="0" dirty="0">
                <a:solidFill>
                  <a:srgbClr val="171717"/>
                </a:solidFill>
                <a:effectLst/>
                <a:latin typeface="Segoe UI" panose="020B0502040204020203" pitchFamily="34" charset="0"/>
              </a:rPr>
              <a:t>N-tier is a natural fit for migrating existing applications that already use a layered architecture. </a:t>
            </a:r>
          </a:p>
          <a:p>
            <a:r>
              <a:rPr lang="en-IN" sz="2800" b="0" i="0" dirty="0">
                <a:solidFill>
                  <a:srgbClr val="171717"/>
                </a:solidFill>
                <a:effectLst/>
                <a:latin typeface="Segoe UI" panose="020B0502040204020203" pitchFamily="34" charset="0"/>
              </a:rPr>
              <a:t>N-tier is most often seen in infrastructure as a service (IaaS) solutions, or application that use a mix of IaaS and managed services.</a:t>
            </a:r>
            <a:endParaRPr lang="en-IN" sz="2800" dirty="0">
              <a:solidFill>
                <a:srgbClr val="171717"/>
              </a:solidFill>
              <a:latin typeface="Segoe UI" panose="020B0502040204020203" pitchFamily="34" charset="0"/>
            </a:endParaRPr>
          </a:p>
        </p:txBody>
      </p:sp>
      <p:sp>
        <p:nvSpPr>
          <p:cNvPr id="4" name="Date Placeholder 3">
            <a:extLst>
              <a:ext uri="{FF2B5EF4-FFF2-40B4-BE49-F238E27FC236}">
                <a16:creationId xmlns:a16="http://schemas.microsoft.com/office/drawing/2014/main" id="{C4EFD85E-E05C-493E-A897-829AF3728D68}"/>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35696779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6B01-5A43-4A49-8F55-7337D5B3FFCE}"/>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N-tier</a:t>
            </a:r>
          </a:p>
        </p:txBody>
      </p:sp>
      <p:pic>
        <p:nvPicPr>
          <p:cNvPr id="12" name="Content Placeholder 11">
            <a:extLst>
              <a:ext uri="{FF2B5EF4-FFF2-40B4-BE49-F238E27FC236}">
                <a16:creationId xmlns:a16="http://schemas.microsoft.com/office/drawing/2014/main" id="{0DE91C10-BD11-4610-93D4-8680BA32BC4B}"/>
              </a:ext>
            </a:extLst>
          </p:cNvPr>
          <p:cNvPicPr>
            <a:picLocks noGrp="1" noChangeAspect="1"/>
          </p:cNvPicPr>
          <p:nvPr>
            <p:ph idx="1"/>
          </p:nvPr>
        </p:nvPicPr>
        <p:blipFill>
          <a:blip r:embed="rId3"/>
          <a:stretch>
            <a:fillRect/>
          </a:stretch>
        </p:blipFill>
        <p:spPr bwMode="auto">
          <a:xfrm>
            <a:off x="1277937" y="1881187"/>
            <a:ext cx="9839325" cy="44672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4EFD85E-E05C-493E-A897-829AF3728D68}"/>
              </a:ext>
            </a:extLst>
          </p:cNvPr>
          <p:cNvSpPr>
            <a:spLocks noGrp="1"/>
          </p:cNvSpPr>
          <p:nvPr>
            <p:ph type="dt" sz="half" idx="10"/>
          </p:nvPr>
        </p:nvSpPr>
        <p:spPr/>
        <p:txBody>
          <a:bodyPr/>
          <a:lstStyle/>
          <a:p>
            <a:fld id="{BE0A88F0-556B-4BB7-8AAB-D63AEB65C662}" type="datetime1">
              <a:rPr lang="en-US" smtClean="0"/>
              <a:t>6/8/2021</a:t>
            </a:fld>
            <a:endParaRPr lang="en-US"/>
          </a:p>
        </p:txBody>
      </p:sp>
      <p:sp>
        <p:nvSpPr>
          <p:cNvPr id="7" name="AutoShape 2" descr="Logical diagram of an N-tier architecture style">
            <a:extLst>
              <a:ext uri="{FF2B5EF4-FFF2-40B4-BE49-F238E27FC236}">
                <a16:creationId xmlns:a16="http://schemas.microsoft.com/office/drawing/2014/main" id="{A253E0AE-FD72-42A1-9360-0D104D6202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3748122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53F7-8B7A-4C15-801C-3D6DEA26F95B}"/>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When to use this architecture</a:t>
            </a:r>
          </a:p>
        </p:txBody>
      </p:sp>
      <p:sp>
        <p:nvSpPr>
          <p:cNvPr id="3" name="Content Placeholder 2">
            <a:extLst>
              <a:ext uri="{FF2B5EF4-FFF2-40B4-BE49-F238E27FC236}">
                <a16:creationId xmlns:a16="http://schemas.microsoft.com/office/drawing/2014/main" id="{C374A863-2B5C-4D51-9954-8F9B98D46334}"/>
              </a:ext>
            </a:extLst>
          </p:cNvPr>
          <p:cNvSpPr>
            <a:spLocks noGrp="1"/>
          </p:cNvSpPr>
          <p:nvPr>
            <p:ph idx="1"/>
          </p:nvPr>
        </p:nvSpPr>
        <p:spPr>
          <a:xfrm>
            <a:off x="609600" y="1371600"/>
            <a:ext cx="11176000" cy="4631635"/>
          </a:xfrm>
        </p:spPr>
        <p:txBody>
          <a:bodyPr>
            <a:normAutofit/>
          </a:bodyPr>
          <a:lstStyle/>
          <a:p>
            <a:pPr algn="l"/>
            <a:r>
              <a:rPr lang="en-IN" sz="2800" b="0" i="0" u="none" strike="noStrike" baseline="0" dirty="0">
                <a:solidFill>
                  <a:schemeClr val="tx1"/>
                </a:solidFill>
                <a:latin typeface="SegoeUI"/>
              </a:rPr>
              <a:t>Simple web applications.</a:t>
            </a:r>
          </a:p>
          <a:p>
            <a:pPr algn="l"/>
            <a:r>
              <a:rPr lang="en-IN" sz="2800" b="0" i="0" u="none" strike="noStrike" baseline="0" dirty="0">
                <a:solidFill>
                  <a:schemeClr val="tx1"/>
                </a:solidFill>
                <a:latin typeface="SegoeUI"/>
              </a:rPr>
              <a:t>Migrating an on-premises application to Azure with minimal refactoring.</a:t>
            </a:r>
          </a:p>
          <a:p>
            <a:pPr algn="l"/>
            <a:r>
              <a:rPr lang="en-IN" sz="2800" b="0" i="0" u="none" strike="noStrike" baseline="0" dirty="0">
                <a:solidFill>
                  <a:schemeClr val="tx1"/>
                </a:solidFill>
                <a:latin typeface="SegoeUI"/>
              </a:rPr>
              <a:t>Unified development of on-premises and cloud applications.</a:t>
            </a:r>
            <a:endParaRPr lang="en-IN" sz="2800" dirty="0">
              <a:solidFill>
                <a:schemeClr val="tx1"/>
              </a:solidFill>
            </a:endParaRPr>
          </a:p>
        </p:txBody>
      </p:sp>
      <p:sp>
        <p:nvSpPr>
          <p:cNvPr id="4" name="Date Placeholder 3">
            <a:extLst>
              <a:ext uri="{FF2B5EF4-FFF2-40B4-BE49-F238E27FC236}">
                <a16:creationId xmlns:a16="http://schemas.microsoft.com/office/drawing/2014/main" id="{FBFD308C-EB73-4A76-9AED-622F52C23536}"/>
              </a:ext>
            </a:extLst>
          </p:cNvPr>
          <p:cNvSpPr>
            <a:spLocks noGrp="1"/>
          </p:cNvSpPr>
          <p:nvPr>
            <p:ph type="dt" sz="half" idx="10"/>
          </p:nvPr>
        </p:nvSpPr>
        <p:spPr/>
        <p:txBody>
          <a:bodyPr/>
          <a:lstStyle/>
          <a:p>
            <a:fld id="{BE0A88F0-556B-4BB7-8AAB-D63AEB65C662}" type="datetime1">
              <a:rPr lang="en-US" smtClean="0"/>
              <a:t>6/8/2021</a:t>
            </a:fld>
            <a:endParaRPr lang="en-US"/>
          </a:p>
        </p:txBody>
      </p:sp>
    </p:spTree>
    <p:extLst>
      <p:ext uri="{BB962C8B-B14F-4D97-AF65-F5344CB8AC3E}">
        <p14:creationId xmlns:p14="http://schemas.microsoft.com/office/powerpoint/2010/main" val="27219734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ydt1RAufEC2Oooefq5UU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95294B26-0988-4F86-BE7C-C8460B942CEA}" vid="{13F6A46C-EBD3-4559-95D1-8ED29C5E9CB9}"/>
    </a:ext>
  </a:extLst>
</a:theme>
</file>

<file path=ppt/theme/theme2.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4008</TotalTime>
  <Words>2280</Words>
  <Application>Microsoft Office PowerPoint</Application>
  <PresentationFormat>Widescreen</PresentationFormat>
  <Paragraphs>298</Paragraphs>
  <Slides>58</Slides>
  <Notes>27</Notes>
  <HiddenSlides>1</HiddenSlides>
  <MMClips>0</MMClips>
  <ScaleCrop>false</ScaleCrop>
  <HeadingPairs>
    <vt:vector size="8" baseType="variant">
      <vt:variant>
        <vt:lpstr>Fonts Used</vt:lpstr>
      </vt:variant>
      <vt:variant>
        <vt:i4>15</vt:i4>
      </vt:variant>
      <vt:variant>
        <vt:lpstr>Theme</vt:lpstr>
      </vt:variant>
      <vt:variant>
        <vt:i4>5</vt:i4>
      </vt:variant>
      <vt:variant>
        <vt:lpstr>Embedded OLE Servers</vt:lpstr>
      </vt:variant>
      <vt:variant>
        <vt:i4>1</vt:i4>
      </vt:variant>
      <vt:variant>
        <vt:lpstr>Slide Titles</vt:lpstr>
      </vt:variant>
      <vt:variant>
        <vt:i4>58</vt:i4>
      </vt:variant>
    </vt:vector>
  </HeadingPairs>
  <TitlesOfParts>
    <vt:vector size="79" baseType="lpstr">
      <vt:lpstr>Abadi</vt:lpstr>
      <vt:lpstr>Agency FB</vt:lpstr>
      <vt:lpstr>Arial</vt:lpstr>
      <vt:lpstr>Calibri</vt:lpstr>
      <vt:lpstr>Calibri Light</vt:lpstr>
      <vt:lpstr>Mission Gothic Regular</vt:lpstr>
      <vt:lpstr>Segoe UI</vt:lpstr>
      <vt:lpstr>Segoe UI Light</vt:lpstr>
      <vt:lpstr>Segoe UI Semibold</vt:lpstr>
      <vt:lpstr>SegoeUI</vt:lpstr>
      <vt:lpstr>SegoeUI-Bold</vt:lpstr>
      <vt:lpstr>SegoeUI-Semilight</vt:lpstr>
      <vt:lpstr>Trebuchet MS</vt:lpstr>
      <vt:lpstr>Webdings</vt:lpstr>
      <vt:lpstr>Wingdings</vt:lpstr>
      <vt:lpstr>Theme2</vt:lpstr>
      <vt:lpstr>2018</vt:lpstr>
      <vt:lpstr>Custom Design</vt:lpstr>
      <vt:lpstr>1_Custom Design</vt:lpstr>
      <vt:lpstr>1_Office Theme</vt:lpstr>
      <vt:lpstr>think-cell Slide</vt:lpstr>
      <vt:lpstr>Cloud Application Architecture Styles</vt:lpstr>
      <vt:lpstr>Agenda</vt:lpstr>
      <vt:lpstr>Prerequisites</vt:lpstr>
      <vt:lpstr>Azure Architects Role </vt:lpstr>
      <vt:lpstr>Objectives</vt:lpstr>
      <vt:lpstr>Architecture Styles</vt:lpstr>
      <vt:lpstr>N-tier</vt:lpstr>
      <vt:lpstr>N-tier</vt:lpstr>
      <vt:lpstr>When to use this architecture</vt:lpstr>
      <vt:lpstr>Benefits</vt:lpstr>
      <vt:lpstr>Challenges</vt:lpstr>
      <vt:lpstr>N-tier architecture on virtual machines</vt:lpstr>
      <vt:lpstr>Web-Queue-Worker</vt:lpstr>
      <vt:lpstr>Web-Queue-Worker</vt:lpstr>
      <vt:lpstr>When to use this architecture</vt:lpstr>
      <vt:lpstr>Benefits</vt:lpstr>
      <vt:lpstr>Challenges</vt:lpstr>
      <vt:lpstr>Web-Queue-Worker on Azure App Service</vt:lpstr>
      <vt:lpstr>Microservices</vt:lpstr>
      <vt:lpstr>Microservices</vt:lpstr>
      <vt:lpstr>When to use this architecture</vt:lpstr>
      <vt:lpstr>Benefits</vt:lpstr>
      <vt:lpstr>Benefits</vt:lpstr>
      <vt:lpstr>Benefits</vt:lpstr>
      <vt:lpstr>Challenges</vt:lpstr>
      <vt:lpstr>Challenges</vt:lpstr>
      <vt:lpstr>Challenges</vt:lpstr>
      <vt:lpstr>Microservices using Azure Container Service</vt:lpstr>
      <vt:lpstr>Microservices using Azure Service Fabric</vt:lpstr>
      <vt:lpstr>CQRS</vt:lpstr>
      <vt:lpstr>CQRS</vt:lpstr>
      <vt:lpstr>When to use this architecture</vt:lpstr>
      <vt:lpstr>Benefits</vt:lpstr>
      <vt:lpstr>Challenges</vt:lpstr>
      <vt:lpstr>CQRS in microservices</vt:lpstr>
      <vt:lpstr>Event-driven</vt:lpstr>
      <vt:lpstr>When to use this architecture</vt:lpstr>
      <vt:lpstr>Benefits</vt:lpstr>
      <vt:lpstr>Challenges</vt:lpstr>
      <vt:lpstr>IoT architecture on Azure</vt:lpstr>
      <vt:lpstr>Big data</vt:lpstr>
      <vt:lpstr>Benefits</vt:lpstr>
      <vt:lpstr>Benefits</vt:lpstr>
      <vt:lpstr>When to use this architecture</vt:lpstr>
      <vt:lpstr>Challenges</vt:lpstr>
      <vt:lpstr>Challenges</vt:lpstr>
      <vt:lpstr>Internet of Things (IoT) is a specialized subset of big data solutions.</vt:lpstr>
      <vt:lpstr>Big compute</vt:lpstr>
      <vt:lpstr>Big compute</vt:lpstr>
      <vt:lpstr>When to use this architecture</vt:lpstr>
      <vt:lpstr>When to use this architecture</vt:lpstr>
      <vt:lpstr>Benefits</vt:lpstr>
      <vt:lpstr>Challenges</vt:lpstr>
      <vt:lpstr>Big compute using Azure Batch</vt:lpstr>
      <vt:lpstr>Learning</vt:lpstr>
      <vt:lpstr>Summery</vt:lpstr>
      <vt:lpstr>Thank You  !!</vt:lpstr>
      <vt:lpstr>Design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 Architecture Styles</dc:title>
  <dc:creator>Nabajyoti Boruah</dc:creator>
  <cp:lastModifiedBy>Nabajyoti Boruah</cp:lastModifiedBy>
  <cp:revision>24</cp:revision>
  <dcterms:created xsi:type="dcterms:W3CDTF">2021-04-06T21:46:42Z</dcterms:created>
  <dcterms:modified xsi:type="dcterms:W3CDTF">2021-06-08T15:31:35Z</dcterms:modified>
</cp:coreProperties>
</file>