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Yan" initials="FY" lastIdx="1" clrIdx="0">
    <p:extLst>
      <p:ext uri="{19B8F6BF-5375-455C-9EA6-DF929625EA0E}">
        <p15:presenceInfo xmlns:p15="http://schemas.microsoft.com/office/powerpoint/2012/main" userId="b80cf75fd4bf78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48290-B958-3944-B6F6-4C69807F983E}" v="206" dt="2019-03-14T14:04:02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8"/>
    <p:restoredTop sz="94568"/>
  </p:normalViewPr>
  <p:slideViewPr>
    <p:cSldViewPr snapToGrid="0" snapToObjects="1">
      <p:cViewPr varScale="1">
        <p:scale>
          <a:sx n="117" d="100"/>
          <a:sy n="117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Yan" userId="b80cf75fd4bf78ea" providerId="LiveId" clId="{86048290-B958-3944-B6F6-4C69807F983E}"/>
    <pc:docChg chg="undo custSel addSld delSld modSld">
      <pc:chgData name="Felix Yan" userId="b80cf75fd4bf78ea" providerId="LiveId" clId="{86048290-B958-3944-B6F6-4C69807F983E}" dt="2019-03-14T17:57:02.904" v="332" actId="2696"/>
      <pc:docMkLst>
        <pc:docMk/>
      </pc:docMkLst>
      <pc:sldChg chg="modSp">
        <pc:chgData name="Felix Yan" userId="b80cf75fd4bf78ea" providerId="LiveId" clId="{86048290-B958-3944-B6F6-4C69807F983E}" dt="2019-03-02T23:44:40.222" v="6" actId="20577"/>
        <pc:sldMkLst>
          <pc:docMk/>
          <pc:sldMk cId="1304732225" sldId="257"/>
        </pc:sldMkLst>
        <pc:spChg chg="mod">
          <ac:chgData name="Felix Yan" userId="b80cf75fd4bf78ea" providerId="LiveId" clId="{86048290-B958-3944-B6F6-4C69807F983E}" dt="2019-03-02T23:44:40.222" v="6" actId="20577"/>
          <ac:spMkLst>
            <pc:docMk/>
            <pc:sldMk cId="1304732225" sldId="257"/>
            <ac:spMk id="2" creationId="{65462279-868B-1D44-AADB-DDF3B7F8D333}"/>
          </ac:spMkLst>
        </pc:spChg>
      </pc:sldChg>
      <pc:sldChg chg="modSp">
        <pc:chgData name="Felix Yan" userId="b80cf75fd4bf78ea" providerId="LiveId" clId="{86048290-B958-3944-B6F6-4C69807F983E}" dt="2019-03-14T14:04:04.562" v="331" actId="20577"/>
        <pc:sldMkLst>
          <pc:docMk/>
          <pc:sldMk cId="379756305" sldId="263"/>
        </pc:sldMkLst>
        <pc:spChg chg="mod">
          <ac:chgData name="Felix Yan" userId="b80cf75fd4bf78ea" providerId="LiveId" clId="{86048290-B958-3944-B6F6-4C69807F983E}" dt="2019-03-14T14:03:49.396" v="326"/>
          <ac:spMkLst>
            <pc:docMk/>
            <pc:sldMk cId="379756305" sldId="263"/>
            <ac:spMk id="2" creationId="{1BA1EDF6-78DF-A745-86D0-124E4587BDB6}"/>
          </ac:spMkLst>
        </pc:spChg>
        <pc:spChg chg="mod">
          <ac:chgData name="Felix Yan" userId="b80cf75fd4bf78ea" providerId="LiveId" clId="{86048290-B958-3944-B6F6-4C69807F983E}" dt="2019-03-14T14:04:04.562" v="331" actId="20577"/>
          <ac:spMkLst>
            <pc:docMk/>
            <pc:sldMk cId="379756305" sldId="263"/>
            <ac:spMk id="3" creationId="{5DE573C8-32DC-ED4B-8439-C319312135FB}"/>
          </ac:spMkLst>
        </pc:spChg>
      </pc:sldChg>
      <pc:sldChg chg="modSp add del">
        <pc:chgData name="Felix Yan" userId="b80cf75fd4bf78ea" providerId="LiveId" clId="{86048290-B958-3944-B6F6-4C69807F983E}" dt="2019-03-14T17:57:02.904" v="332" actId="2696"/>
        <pc:sldMkLst>
          <pc:docMk/>
          <pc:sldMk cId="791814779" sldId="264"/>
        </pc:sldMkLst>
        <pc:spChg chg="mod">
          <ac:chgData name="Felix Yan" userId="b80cf75fd4bf78ea" providerId="LiveId" clId="{86048290-B958-3944-B6F6-4C69807F983E}" dt="2019-03-14T14:00:08.793" v="189" actId="20577"/>
          <ac:spMkLst>
            <pc:docMk/>
            <pc:sldMk cId="791814779" sldId="264"/>
            <ac:spMk id="2" creationId="{1EFC8FDE-5BB3-9145-AC26-B0D8E375AFCB}"/>
          </ac:spMkLst>
        </pc:spChg>
        <pc:spChg chg="mod">
          <ac:chgData name="Felix Yan" userId="b80cf75fd4bf78ea" providerId="LiveId" clId="{86048290-B958-3944-B6F6-4C69807F983E}" dt="2019-03-14T14:02:34.353" v="318" actId="20577"/>
          <ac:spMkLst>
            <pc:docMk/>
            <pc:sldMk cId="791814779" sldId="264"/>
            <ac:spMk id="3" creationId="{438A85CE-3E9A-3746-B560-9512C20F27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40694-5D00-AE45-9D73-5326EDE79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7A2D00-1872-764D-AFED-FB9809F6A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54CFC-F315-5345-96D4-9AEC2192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24A5A-3AFC-AE4B-9B5D-2A15820E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1401F-D3BC-024C-AD49-F7DAB467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43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40F14-E6FA-E94B-9A69-33140DE5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D8536-40BE-6248-9CD2-E177F0B6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B385F-FA90-C94B-BAA3-24C60822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115A1-2956-2A4C-98E5-13AB2EA4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41E9A-34DA-A042-8EF0-C16A3D2B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4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F23B4B-0EA0-014C-85A8-0726F8CB0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06732-9E8B-8E48-872F-37429862B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88514-14ED-0641-B7CE-B870848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F6630-5754-1345-BA7E-3D3BA9F7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137B3-B4DD-5844-AD79-B00C609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3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E826B-E5C6-AC4C-890B-87AC7C5D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F767C-1685-6340-886E-41B697A3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E9CAF-E220-634F-B3D9-8334BBA2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4BDED-DFD0-ED49-959A-84BD03FC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835A2-7BE8-4947-8AE5-0BD4259B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87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4AB45-BE48-3647-AFA8-F0C2D1F8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6005A-EBAE-C24D-AE4D-BF248A04D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CC1B0-1233-A54F-9BA3-134B282A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8BAC9-4BE5-E348-86F6-B579F5E2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150EA-0C46-D24C-A714-4E04DFCC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65A3-8BBF-3742-BC57-CC044714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A3F81-ADDB-E149-88E5-1B9C36F47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19236-1289-3B4C-B84F-23CB0546C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4386A-513A-E34A-9354-AECCB9C4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C03D8-A950-1945-B024-4FE9FF59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C9343-FA47-6941-8836-C30FA68A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0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3AA94-32AF-C042-B73D-110FAF86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0E43D-2390-984B-8E23-76300BF6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CF88B-1CDD-BC4F-9699-A6FA1160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C8978C-82D9-E540-9316-86C28145A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E3B16-2846-6E46-B0BB-FE4B291DD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FAB40D-DC03-5544-A276-D50837EE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993A8-51F7-9247-B7D7-0EEB4ACC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58A4-8D71-FC4F-9558-65977920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13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CCB39-9280-064C-8E2A-E09911E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E8BC91-4455-634A-B2BD-60849113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CCB5A-3362-4448-9795-E7AD0122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069DFD-FD6F-A447-93DD-834A8A72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63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29C41D-E38B-1349-8665-5C3436F6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25F342-B6E0-AF4F-BAA7-57CA78A0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AF6B5-1B5B-1746-BDCF-F6ACBCBC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62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27C0A-9414-B944-8314-6FAB59A5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A78C6-8E9C-4D44-8469-28F875C7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2644A-1513-F64A-B4CE-8490C9BE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95867-EC90-7845-AAF7-28D31C26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49ABC-B0CB-F74A-BC4E-DB745FF2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7EFF7-5B60-3F48-B7B0-65131E1D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2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071F7-1AFC-344A-A787-B8700301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FB2D8C-A511-5442-86F1-C2F58B0B2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B9F62-F541-484A-9C44-1682DBF6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23E14-D038-3342-911F-AF537B7B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6B755-EC43-7740-B579-ACD5D11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552AE-1094-9640-B29A-02411AA3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9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F82904-003F-AB44-A855-2B302D56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93CEC-7B37-4540-9A93-FDC50201F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54069-5FD0-0545-96AF-4104045B4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F1487-6B7E-F147-BAB8-FAE05192FF97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85D38-ECF2-6645-9877-BE127BA1C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A0E03-72CD-0646-A201-B048C07D7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866F-AB35-D940-A8D3-CBD06CA3B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82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98B44C-67DC-E54B-82DE-D50777E23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zh-CN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Actiondex</a:t>
            </a:r>
            <a:endParaRPr kumimoji="1" lang="zh-CN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146D66-7038-D44B-8D71-A4AF617F2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zh-CN" sz="2000" dirty="0">
                <a:solidFill>
                  <a:schemeClr val="accent1"/>
                </a:solidFill>
              </a:rPr>
              <a:t>A database system to reference past actions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9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80CA8-C992-8F48-888F-EC80EDF2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6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2C09BA9-BC18-BC4A-A536-5821373D49EE}"/>
              </a:ext>
            </a:extLst>
          </p:cNvPr>
          <p:cNvSpPr/>
          <p:nvPr/>
        </p:nvSpPr>
        <p:spPr>
          <a:xfrm>
            <a:off x="5268332" y="2521737"/>
            <a:ext cx="1698625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346944B-B33A-F740-9519-11D2B9BA5682}"/>
              </a:ext>
            </a:extLst>
          </p:cNvPr>
          <p:cNvSpPr/>
          <p:nvPr/>
        </p:nvSpPr>
        <p:spPr>
          <a:xfrm>
            <a:off x="7844843" y="2202287"/>
            <a:ext cx="2780227" cy="42371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1" name="图形 20" descr="用户">
            <a:extLst>
              <a:ext uri="{FF2B5EF4-FFF2-40B4-BE49-F238E27FC236}">
                <a16:creationId xmlns:a16="http://schemas.microsoft.com/office/drawing/2014/main" id="{73680E1C-F98F-8048-90EE-B28B89CD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3444" y="1157523"/>
            <a:ext cx="914400" cy="914400"/>
          </a:xfrm>
          <a:prstGeom prst="rect">
            <a:avLst/>
          </a:prstGeom>
        </p:spPr>
      </p:pic>
      <p:pic>
        <p:nvPicPr>
          <p:cNvPr id="23" name="图形 22" descr="数据库">
            <a:extLst>
              <a:ext uri="{FF2B5EF4-FFF2-40B4-BE49-F238E27FC236}">
                <a16:creationId xmlns:a16="http://schemas.microsoft.com/office/drawing/2014/main" id="{88392D08-8305-3240-A965-488D3515E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9594" y="1157523"/>
            <a:ext cx="914400" cy="914400"/>
          </a:xfrm>
          <a:prstGeom prst="rect">
            <a:avLst/>
          </a:prstGeom>
        </p:spPr>
      </p:pic>
      <p:sp>
        <p:nvSpPr>
          <p:cNvPr id="25" name="圆角矩形 24">
            <a:extLst>
              <a:ext uri="{FF2B5EF4-FFF2-40B4-BE49-F238E27FC236}">
                <a16:creationId xmlns:a16="http://schemas.microsoft.com/office/drawing/2014/main" id="{356F1B36-3B56-F44F-A4CA-08B592AF7D53}"/>
              </a:ext>
            </a:extLst>
          </p:cNvPr>
          <p:cNvSpPr/>
          <p:nvPr/>
        </p:nvSpPr>
        <p:spPr>
          <a:xfrm>
            <a:off x="1469444" y="2306853"/>
            <a:ext cx="2921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Proposed action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898953-A964-494A-B7EE-B7D636DEE36B}"/>
              </a:ext>
            </a:extLst>
          </p:cNvPr>
          <p:cNvSpPr/>
          <p:nvPr/>
        </p:nvSpPr>
        <p:spPr>
          <a:xfrm>
            <a:off x="1469444" y="3387750"/>
            <a:ext cx="2965450" cy="9143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lessons</a:t>
            </a:r>
            <a:endParaRPr kumimoji="1" lang="zh-CN" altLang="en-US" dirty="0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FBEEF133-23FB-854A-B2D7-3B53AE1931E6}"/>
              </a:ext>
            </a:extLst>
          </p:cNvPr>
          <p:cNvSpPr/>
          <p:nvPr/>
        </p:nvSpPr>
        <p:spPr>
          <a:xfrm>
            <a:off x="5268331" y="5552482"/>
            <a:ext cx="1698626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01CEE195-C4D2-8947-8925-F2A6D282F245}"/>
              </a:ext>
            </a:extLst>
          </p:cNvPr>
          <p:cNvSpPr/>
          <p:nvPr/>
        </p:nvSpPr>
        <p:spPr>
          <a:xfrm rot="10800000">
            <a:off x="5290555" y="3602633"/>
            <a:ext cx="1676402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04E618-C5D5-6F4C-98F2-B8CD18A10074}"/>
              </a:ext>
            </a:extLst>
          </p:cNvPr>
          <p:cNvSpPr txBox="1"/>
          <p:nvPr/>
        </p:nvSpPr>
        <p:spPr>
          <a:xfrm>
            <a:off x="2641019" y="1298676"/>
            <a:ext cx="253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Decision maker</a:t>
            </a:r>
            <a:endParaRPr kumimoji="1" lang="zh-CN" altLang="en-US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77208A-FA95-F641-86EB-B02FECB52584}"/>
              </a:ext>
            </a:extLst>
          </p:cNvPr>
          <p:cNvSpPr txBox="1"/>
          <p:nvPr/>
        </p:nvSpPr>
        <p:spPr>
          <a:xfrm>
            <a:off x="8549695" y="1383890"/>
            <a:ext cx="253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Actiondex</a:t>
            </a:r>
            <a:endParaRPr kumimoji="1" lang="zh-CN" altLang="en-US" sz="2400" dirty="0"/>
          </a:p>
        </p:txBody>
      </p:sp>
      <p:sp>
        <p:nvSpPr>
          <p:cNvPr id="33" name="虚尾箭头 32">
            <a:extLst>
              <a:ext uri="{FF2B5EF4-FFF2-40B4-BE49-F238E27FC236}">
                <a16:creationId xmlns:a16="http://schemas.microsoft.com/office/drawing/2014/main" id="{B2825967-5CEC-8D4C-8C6C-ED8490360B02}"/>
              </a:ext>
            </a:extLst>
          </p:cNvPr>
          <p:cNvSpPr/>
          <p:nvPr/>
        </p:nvSpPr>
        <p:spPr>
          <a:xfrm rot="5400000">
            <a:off x="2562144" y="4067868"/>
            <a:ext cx="735598" cy="1526095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dirty="0"/>
              <a:t>Take action</a:t>
            </a:r>
            <a:endParaRPr kumimoji="1" lang="zh-CN" altLang="en-US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4ED1FADE-F06E-954F-9E4E-4D1C2E71F3BB}"/>
              </a:ext>
            </a:extLst>
          </p:cNvPr>
          <p:cNvSpPr/>
          <p:nvPr/>
        </p:nvSpPr>
        <p:spPr>
          <a:xfrm>
            <a:off x="1513894" y="5337598"/>
            <a:ext cx="2921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taken action + result</a:t>
            </a:r>
            <a:endParaRPr kumimoji="1" lang="zh-CN" altLang="en-US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CCAC90D7-11B4-B947-ADBF-16C6F8B6965B}"/>
              </a:ext>
            </a:extLst>
          </p:cNvPr>
          <p:cNvSpPr/>
          <p:nvPr/>
        </p:nvSpPr>
        <p:spPr>
          <a:xfrm>
            <a:off x="8039669" y="2674450"/>
            <a:ext cx="2390573" cy="1361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Retrieve historical actions </a:t>
            </a:r>
            <a:r>
              <a:rPr kumimoji="1" lang="en-US" altLang="zh-CN" b="1" dirty="0"/>
              <a:t>similar</a:t>
            </a:r>
            <a:r>
              <a:rPr kumimoji="1" lang="en-US" altLang="zh-CN" dirty="0"/>
              <a:t> to the proposed action</a:t>
            </a:r>
            <a:endParaRPr kumimoji="1" lang="zh-CN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47C4144-CF19-6C48-84E2-763423AAE0E5}"/>
              </a:ext>
            </a:extLst>
          </p:cNvPr>
          <p:cNvSpPr/>
          <p:nvPr/>
        </p:nvSpPr>
        <p:spPr>
          <a:xfrm>
            <a:off x="8004839" y="5211594"/>
            <a:ext cx="2460234" cy="9734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Insert historical action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7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25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62279-868B-1D44-AADB-DDF3B7F8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Define </a:t>
            </a:r>
            <a:r>
              <a:rPr kumimoji="1" lang="en-US" altLang="zh-CN" b="1" dirty="0"/>
              <a:t>similar action</a:t>
            </a:r>
            <a:r>
              <a:rPr kumimoji="1" lang="en-US" altLang="zh-CN" dirty="0"/>
              <a:t>?</a:t>
            </a:r>
            <a:br>
              <a:rPr kumimoji="1" lang="en-US" altLang="zh-CN" dirty="0"/>
            </a:br>
            <a:r>
              <a:rPr kumimoji="1" lang="en-US" altLang="zh-CN" dirty="0"/>
              <a:t>Break down a clinical trial procedure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268242B-70E0-0747-9B20-35A8FE166D25}"/>
              </a:ext>
            </a:extLst>
          </p:cNvPr>
          <p:cNvSpPr/>
          <p:nvPr/>
        </p:nvSpPr>
        <p:spPr>
          <a:xfrm>
            <a:off x="569843" y="1897374"/>
            <a:ext cx="2173358" cy="13255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Trial on adolescents in spring was delayed</a:t>
            </a:r>
            <a:endParaRPr kumimoji="1" lang="zh-CN" altLang="en-US" dirty="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6A8FC696-DE78-BA4A-9357-E3A82DE57E14}"/>
              </a:ext>
            </a:extLst>
          </p:cNvPr>
          <p:cNvSpPr/>
          <p:nvPr/>
        </p:nvSpPr>
        <p:spPr>
          <a:xfrm>
            <a:off x="3087044" y="247077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E012EC79-88C3-6F48-A379-7E35F9FAB88E}"/>
              </a:ext>
            </a:extLst>
          </p:cNvPr>
          <p:cNvSpPr/>
          <p:nvPr/>
        </p:nvSpPr>
        <p:spPr>
          <a:xfrm>
            <a:off x="7492399" y="247077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3488829-0EB1-BE45-86DB-750B7A6E5616}"/>
              </a:ext>
            </a:extLst>
          </p:cNvPr>
          <p:cNvSpPr/>
          <p:nvPr/>
        </p:nvSpPr>
        <p:spPr>
          <a:xfrm>
            <a:off x="8636358" y="1897374"/>
            <a:ext cx="3392510" cy="20517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Patients: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Occupation: students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Age: 16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Time: spring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Result: delayed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Lesson: consider school schedule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56DB7E6-6413-264B-8077-6D3DC8A8F155}"/>
              </a:ext>
            </a:extLst>
          </p:cNvPr>
          <p:cNvSpPr/>
          <p:nvPr/>
        </p:nvSpPr>
        <p:spPr>
          <a:xfrm>
            <a:off x="4396553" y="1897375"/>
            <a:ext cx="2930296" cy="4719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Drug</a:t>
            </a:r>
          </a:p>
          <a:p>
            <a:pPr lvl="1"/>
            <a:r>
              <a:rPr kumimoji="1" lang="en-US" altLang="zh-CN" dirty="0"/>
              <a:t>Type</a:t>
            </a:r>
          </a:p>
          <a:p>
            <a:pPr lvl="1"/>
            <a:r>
              <a:rPr kumimoji="1" lang="en-US" altLang="zh-CN" dirty="0"/>
              <a:t>Price</a:t>
            </a:r>
          </a:p>
          <a:p>
            <a:r>
              <a:rPr kumimoji="1" lang="en-US" altLang="zh-CN" dirty="0"/>
              <a:t>Patients</a:t>
            </a:r>
          </a:p>
          <a:p>
            <a:pPr lvl="1"/>
            <a:r>
              <a:rPr kumimoji="1" lang="en-US" altLang="zh-CN" dirty="0"/>
              <a:t>Occupation</a:t>
            </a:r>
          </a:p>
          <a:p>
            <a:pPr lvl="1"/>
            <a:r>
              <a:rPr kumimoji="1" lang="en-US" altLang="zh-CN" dirty="0"/>
              <a:t>Age</a:t>
            </a:r>
          </a:p>
          <a:p>
            <a:pPr lvl="1"/>
            <a:r>
              <a:rPr kumimoji="1" lang="en-US" altLang="zh-CN" dirty="0"/>
              <a:t>Disease</a:t>
            </a:r>
          </a:p>
          <a:p>
            <a:r>
              <a:rPr kumimoji="1" lang="en-US" altLang="zh-CN" dirty="0"/>
              <a:t>Demography</a:t>
            </a:r>
          </a:p>
          <a:p>
            <a:pPr lvl="1"/>
            <a:r>
              <a:rPr kumimoji="1" lang="en-US" altLang="zh-CN" dirty="0"/>
              <a:t>Location</a:t>
            </a:r>
          </a:p>
          <a:p>
            <a:pPr lvl="1"/>
            <a:r>
              <a:rPr kumimoji="1" lang="en-US" altLang="zh-CN" dirty="0"/>
              <a:t>Temperature</a:t>
            </a:r>
          </a:p>
          <a:p>
            <a:r>
              <a:rPr kumimoji="1" lang="en-US" altLang="zh-CN" dirty="0"/>
              <a:t>Duration</a:t>
            </a:r>
          </a:p>
          <a:p>
            <a:r>
              <a:rPr kumimoji="1" lang="en-US" altLang="zh-CN" dirty="0"/>
              <a:t>Time</a:t>
            </a:r>
          </a:p>
          <a:p>
            <a:r>
              <a:rPr kumimoji="1" lang="en-US" altLang="zh-CN" dirty="0"/>
              <a:t>Background</a:t>
            </a:r>
          </a:p>
          <a:p>
            <a:r>
              <a:rPr kumimoji="1" lang="en-US" altLang="zh-CN" dirty="0"/>
              <a:t>Phase</a:t>
            </a:r>
          </a:p>
          <a:p>
            <a:pPr lvl="1"/>
            <a:r>
              <a:rPr kumimoji="1" lang="en-US" altLang="zh-CN" dirty="0"/>
              <a:t>Sub-phases</a:t>
            </a:r>
          </a:p>
          <a:p>
            <a:r>
              <a:rPr kumimoji="1" lang="en-US" altLang="zh-CN" dirty="0"/>
              <a:t>Result</a:t>
            </a:r>
          </a:p>
          <a:p>
            <a:r>
              <a:rPr kumimoji="1" lang="en-US" altLang="zh-CN" dirty="0"/>
              <a:t>Lesson</a:t>
            </a:r>
          </a:p>
        </p:txBody>
      </p:sp>
      <p:pic>
        <p:nvPicPr>
          <p:cNvPr id="15" name="图形 14" descr="信息">
            <a:extLst>
              <a:ext uri="{FF2B5EF4-FFF2-40B4-BE49-F238E27FC236}">
                <a16:creationId xmlns:a16="http://schemas.microsoft.com/office/drawing/2014/main" id="{8DD02087-7C9C-BD40-9DD4-2BEBE7269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43" y="1302737"/>
            <a:ext cx="579520" cy="579520"/>
          </a:xfrm>
          <a:prstGeom prst="rect">
            <a:avLst/>
          </a:prstGeom>
        </p:spPr>
      </p:pic>
      <p:pic>
        <p:nvPicPr>
          <p:cNvPr id="17" name="图形 16" descr="数据库">
            <a:extLst>
              <a:ext uri="{FF2B5EF4-FFF2-40B4-BE49-F238E27FC236}">
                <a16:creationId xmlns:a16="http://schemas.microsoft.com/office/drawing/2014/main" id="{2E8855C0-4039-0E4C-967D-6F9B74DFF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278" y="1329545"/>
            <a:ext cx="595052" cy="5950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9C6ED51-9FAB-FE4E-9742-7C420DD0AAA7}"/>
              </a:ext>
            </a:extLst>
          </p:cNvPr>
          <p:cNvSpPr txBox="1"/>
          <p:nvPr/>
        </p:nvSpPr>
        <p:spPr>
          <a:xfrm>
            <a:off x="9397659" y="1434639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Store into </a:t>
            </a:r>
            <a:r>
              <a:rPr kumimoji="1" lang="en-US" altLang="zh-CN" dirty="0" err="1"/>
              <a:t>Actiondex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60BE64-46CC-8C42-95A7-03E72AC0D4A9}"/>
              </a:ext>
            </a:extLst>
          </p:cNvPr>
          <p:cNvSpPr txBox="1"/>
          <p:nvPr/>
        </p:nvSpPr>
        <p:spPr>
          <a:xfrm>
            <a:off x="1258956" y="142680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New lesson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6BBBD8-7BB0-7149-965C-A5C5CDE9B86D}"/>
              </a:ext>
            </a:extLst>
          </p:cNvPr>
          <p:cNvSpPr txBox="1"/>
          <p:nvPr/>
        </p:nvSpPr>
        <p:spPr>
          <a:xfrm>
            <a:off x="5236212" y="1296139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Type through </a:t>
            </a:r>
          </a:p>
          <a:p>
            <a:r>
              <a:rPr kumimoji="1" lang="en-US" altLang="zh-CN" dirty="0" err="1"/>
              <a:t>Actiondex</a:t>
            </a:r>
            <a:r>
              <a:rPr kumimoji="1" lang="en-US" altLang="zh-CN" dirty="0"/>
              <a:t> interface</a:t>
            </a:r>
            <a:endParaRPr kumimoji="1"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21210EE-9697-BD4A-8906-35A4AB34E107}"/>
              </a:ext>
            </a:extLst>
          </p:cNvPr>
          <p:cNvSpPr/>
          <p:nvPr/>
        </p:nvSpPr>
        <p:spPr>
          <a:xfrm>
            <a:off x="569843" y="4810176"/>
            <a:ext cx="2173358" cy="13255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Partnered with Lyft to help dementia come to the trial sites </a:t>
            </a:r>
            <a:endParaRPr kumimoji="1" lang="zh-CN" altLang="en-US" dirty="0"/>
          </a:p>
        </p:txBody>
      </p:sp>
      <p:pic>
        <p:nvPicPr>
          <p:cNvPr id="24" name="图形 23" descr="铅笔">
            <a:extLst>
              <a:ext uri="{FF2B5EF4-FFF2-40B4-BE49-F238E27FC236}">
                <a16:creationId xmlns:a16="http://schemas.microsoft.com/office/drawing/2014/main" id="{04701F49-1A53-9042-A811-BCCA71DB7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5034" y="1269332"/>
            <a:ext cx="579520" cy="579520"/>
          </a:xfrm>
          <a:prstGeom prst="rect">
            <a:avLst/>
          </a:prstGeom>
        </p:spPr>
      </p:pic>
      <p:sp>
        <p:nvSpPr>
          <p:cNvPr id="25" name="右箭头 24">
            <a:extLst>
              <a:ext uri="{FF2B5EF4-FFF2-40B4-BE49-F238E27FC236}">
                <a16:creationId xmlns:a16="http://schemas.microsoft.com/office/drawing/2014/main" id="{3268B8C7-45A1-4740-90B1-5442323BEC1B}"/>
              </a:ext>
            </a:extLst>
          </p:cNvPr>
          <p:cNvSpPr/>
          <p:nvPr/>
        </p:nvSpPr>
        <p:spPr>
          <a:xfrm>
            <a:off x="3087044" y="523064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963AD6C7-87BD-9842-8195-E286F1FDF78F}"/>
              </a:ext>
            </a:extLst>
          </p:cNvPr>
          <p:cNvSpPr/>
          <p:nvPr/>
        </p:nvSpPr>
        <p:spPr>
          <a:xfrm>
            <a:off x="7492399" y="523064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E6E7A70-5E52-844F-B189-BC016C3AC3FA}"/>
              </a:ext>
            </a:extLst>
          </p:cNvPr>
          <p:cNvSpPr/>
          <p:nvPr/>
        </p:nvSpPr>
        <p:spPr>
          <a:xfrm>
            <a:off x="8636358" y="4657239"/>
            <a:ext cx="3392510" cy="16314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Patients: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Disease: dementia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Result: success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Lesson: need to help them with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3047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9" grpId="0"/>
      <p:bldP spid="20" grpId="0"/>
      <p:bldP spid="21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D187D32D-870A-824C-87C4-4DE56FC8D8D2}"/>
              </a:ext>
            </a:extLst>
          </p:cNvPr>
          <p:cNvSpPr/>
          <p:nvPr/>
        </p:nvSpPr>
        <p:spPr>
          <a:xfrm>
            <a:off x="8362122" y="1897374"/>
            <a:ext cx="3666746" cy="48336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462279-868B-1D44-AADB-DDF3B7F8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Next time we conduct a clinical trial…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3488829-0EB1-BE45-86DB-750B7A6E5616}"/>
              </a:ext>
            </a:extLst>
          </p:cNvPr>
          <p:cNvSpPr/>
          <p:nvPr/>
        </p:nvSpPr>
        <p:spPr>
          <a:xfrm>
            <a:off x="8499240" y="2053313"/>
            <a:ext cx="3392510" cy="19753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Patients: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Occupation: students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Age: 16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Time: spring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Result: delayed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Lesson: consider school schedule</a:t>
            </a:r>
          </a:p>
        </p:txBody>
      </p:sp>
      <p:pic>
        <p:nvPicPr>
          <p:cNvPr id="17" name="图形 16" descr="数据库">
            <a:extLst>
              <a:ext uri="{FF2B5EF4-FFF2-40B4-BE49-F238E27FC236}">
                <a16:creationId xmlns:a16="http://schemas.microsoft.com/office/drawing/2014/main" id="{2E8855C0-4039-0E4C-967D-6F9B74DFF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0582" y="1117825"/>
            <a:ext cx="595052" cy="5950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9C6ED51-9FAB-FE4E-9742-7C420DD0AAA7}"/>
              </a:ext>
            </a:extLst>
          </p:cNvPr>
          <p:cNvSpPr txBox="1"/>
          <p:nvPr/>
        </p:nvSpPr>
        <p:spPr>
          <a:xfrm>
            <a:off x="9728963" y="122291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Actiondex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E6E7A70-5E52-844F-B189-BC016C3AC3FA}"/>
              </a:ext>
            </a:extLst>
          </p:cNvPr>
          <p:cNvSpPr/>
          <p:nvPr/>
        </p:nvSpPr>
        <p:spPr>
          <a:xfrm>
            <a:off x="8499240" y="4145811"/>
            <a:ext cx="3392510" cy="16314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Drug: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Type: XX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Result: success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/>
              <a:t>Lesson: consider valid period for XX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5648802-0273-C34B-BE04-C31EC039ECFE}"/>
              </a:ext>
            </a:extLst>
          </p:cNvPr>
          <p:cNvSpPr/>
          <p:nvPr/>
        </p:nvSpPr>
        <p:spPr>
          <a:xfrm>
            <a:off x="4139417" y="1897375"/>
            <a:ext cx="3090925" cy="4719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Drug</a:t>
            </a:r>
          </a:p>
          <a:p>
            <a:pPr lvl="1"/>
            <a:r>
              <a:rPr kumimoji="1" lang="en-US" altLang="zh-CN" dirty="0"/>
              <a:t>Type </a:t>
            </a:r>
            <a:r>
              <a:rPr kumimoji="1" lang="en-US" altLang="zh-CN" dirty="0">
                <a:highlight>
                  <a:srgbClr val="FFFF00"/>
                </a:highlight>
              </a:rPr>
              <a:t>XX</a:t>
            </a:r>
          </a:p>
          <a:p>
            <a:pPr lvl="1"/>
            <a:r>
              <a:rPr kumimoji="1" lang="en-US" altLang="zh-CN" dirty="0"/>
              <a:t>Price</a:t>
            </a:r>
          </a:p>
          <a:p>
            <a:r>
              <a:rPr kumimoji="1" lang="en-US" altLang="zh-CN" dirty="0"/>
              <a:t>Patients</a:t>
            </a:r>
          </a:p>
          <a:p>
            <a:pPr lvl="1"/>
            <a:r>
              <a:rPr kumimoji="1" lang="en-US" altLang="zh-CN" dirty="0"/>
              <a:t>Occupation </a:t>
            </a:r>
            <a:r>
              <a:rPr kumimoji="1" lang="en-US" altLang="zh-CN" dirty="0">
                <a:highlight>
                  <a:srgbClr val="FFFF00"/>
                </a:highlight>
              </a:rPr>
              <a:t>students</a:t>
            </a:r>
          </a:p>
          <a:p>
            <a:pPr lvl="1"/>
            <a:r>
              <a:rPr kumimoji="1" lang="en-US" altLang="zh-CN" dirty="0"/>
              <a:t>Age </a:t>
            </a:r>
            <a:r>
              <a:rPr kumimoji="1" lang="en-US" altLang="zh-CN" dirty="0">
                <a:highlight>
                  <a:srgbClr val="FFFF00"/>
                </a:highlight>
              </a:rPr>
              <a:t>15</a:t>
            </a:r>
          </a:p>
          <a:p>
            <a:pPr lvl="1"/>
            <a:r>
              <a:rPr kumimoji="1" lang="en-US" altLang="zh-CN" dirty="0"/>
              <a:t>Disease</a:t>
            </a:r>
          </a:p>
          <a:p>
            <a:r>
              <a:rPr kumimoji="1" lang="en-US" altLang="zh-CN" dirty="0"/>
              <a:t>Demography</a:t>
            </a:r>
          </a:p>
          <a:p>
            <a:pPr lvl="1"/>
            <a:r>
              <a:rPr kumimoji="1" lang="en-US" altLang="zh-CN" dirty="0"/>
              <a:t>Location</a:t>
            </a:r>
          </a:p>
          <a:p>
            <a:pPr lvl="1"/>
            <a:r>
              <a:rPr kumimoji="1" lang="en-US" altLang="zh-CN" dirty="0"/>
              <a:t>Temperature</a:t>
            </a:r>
          </a:p>
          <a:p>
            <a:r>
              <a:rPr kumimoji="1" lang="en-US" altLang="zh-CN" dirty="0"/>
              <a:t>Duration</a:t>
            </a:r>
          </a:p>
          <a:p>
            <a:r>
              <a:rPr kumimoji="1" lang="en-US" altLang="zh-CN" dirty="0"/>
              <a:t>Time winter</a:t>
            </a:r>
          </a:p>
          <a:p>
            <a:r>
              <a:rPr kumimoji="1" lang="en-US" altLang="zh-CN" dirty="0"/>
              <a:t>Background</a:t>
            </a:r>
          </a:p>
          <a:p>
            <a:r>
              <a:rPr kumimoji="1" lang="en-US" altLang="zh-CN" dirty="0"/>
              <a:t>Phase</a:t>
            </a:r>
          </a:p>
          <a:p>
            <a:pPr lvl="1"/>
            <a:r>
              <a:rPr kumimoji="1" lang="en-US" altLang="zh-CN" dirty="0"/>
              <a:t>Sub-phases</a:t>
            </a:r>
          </a:p>
          <a:p>
            <a:r>
              <a:rPr kumimoji="1" lang="en-US" altLang="zh-CN" dirty="0"/>
              <a:t>Result</a:t>
            </a:r>
          </a:p>
          <a:p>
            <a:r>
              <a:rPr kumimoji="1" lang="en-US" altLang="zh-CN" dirty="0"/>
              <a:t>Lesson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5BF13A-C5DC-B246-9ECE-9AA9B6017303}"/>
              </a:ext>
            </a:extLst>
          </p:cNvPr>
          <p:cNvSpPr txBox="1"/>
          <p:nvPr/>
        </p:nvSpPr>
        <p:spPr>
          <a:xfrm>
            <a:off x="4979077" y="1117825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Type through </a:t>
            </a:r>
          </a:p>
          <a:p>
            <a:r>
              <a:rPr kumimoji="1" lang="en-US" altLang="zh-CN" dirty="0" err="1"/>
              <a:t>Actiondex</a:t>
            </a:r>
            <a:r>
              <a:rPr kumimoji="1" lang="en-US" altLang="zh-CN" dirty="0"/>
              <a:t> interface</a:t>
            </a:r>
            <a:endParaRPr kumimoji="1" lang="zh-CN" altLang="en-US" dirty="0"/>
          </a:p>
        </p:txBody>
      </p:sp>
      <p:pic>
        <p:nvPicPr>
          <p:cNvPr id="28" name="图形 27" descr="铅笔">
            <a:extLst>
              <a:ext uri="{FF2B5EF4-FFF2-40B4-BE49-F238E27FC236}">
                <a16:creationId xmlns:a16="http://schemas.microsoft.com/office/drawing/2014/main" id="{E3A431ED-5E1A-E44E-9DDC-9F5EC082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7899" y="1123342"/>
            <a:ext cx="579520" cy="579520"/>
          </a:xfrm>
          <a:prstGeom prst="rect">
            <a:avLst/>
          </a:prstGeom>
        </p:spPr>
      </p:pic>
      <p:sp>
        <p:nvSpPr>
          <p:cNvPr id="29" name="圆角矩形 28">
            <a:extLst>
              <a:ext uri="{FF2B5EF4-FFF2-40B4-BE49-F238E27FC236}">
                <a16:creationId xmlns:a16="http://schemas.microsoft.com/office/drawing/2014/main" id="{C4672E77-0A9E-2F40-8DAD-D147BC9BCC44}"/>
              </a:ext>
            </a:extLst>
          </p:cNvPr>
          <p:cNvSpPr/>
          <p:nvPr/>
        </p:nvSpPr>
        <p:spPr>
          <a:xfrm>
            <a:off x="569843" y="3365879"/>
            <a:ext cx="2173358" cy="13255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Trial on drug XX with young patients in winter</a:t>
            </a:r>
            <a:endParaRPr kumimoji="1" lang="zh-CN" altLang="en-US" dirty="0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BF89FF45-547B-CB46-AE9D-F0DF2680C7B8}"/>
              </a:ext>
            </a:extLst>
          </p:cNvPr>
          <p:cNvSpPr/>
          <p:nvPr/>
        </p:nvSpPr>
        <p:spPr>
          <a:xfrm>
            <a:off x="2913392" y="382221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1" name="图形 30" descr="信息">
            <a:extLst>
              <a:ext uri="{FF2B5EF4-FFF2-40B4-BE49-F238E27FC236}">
                <a16:creationId xmlns:a16="http://schemas.microsoft.com/office/drawing/2014/main" id="{0F8E7AE2-EC27-9441-A4D8-B6155522DF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843" y="1117825"/>
            <a:ext cx="579520" cy="57952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A851763-13BB-9B4D-9703-A4733AD9FA14}"/>
              </a:ext>
            </a:extLst>
          </p:cNvPr>
          <p:cNvSpPr txBox="1"/>
          <p:nvPr/>
        </p:nvSpPr>
        <p:spPr>
          <a:xfrm>
            <a:off x="1261021" y="122291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Proposed action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513844-52B6-8044-ABE0-F04291E02E71}"/>
              </a:ext>
            </a:extLst>
          </p:cNvPr>
          <p:cNvSpPr txBox="1"/>
          <p:nvPr/>
        </p:nvSpPr>
        <p:spPr>
          <a:xfrm>
            <a:off x="9443628" y="597972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More cases…</a:t>
            </a:r>
            <a:endParaRPr kumimoji="1" lang="zh-CN" altLang="en-US" dirty="0"/>
          </a:p>
        </p:txBody>
      </p:sp>
      <p:sp>
        <p:nvSpPr>
          <p:cNvPr id="36" name="右箭头 35">
            <a:extLst>
              <a:ext uri="{FF2B5EF4-FFF2-40B4-BE49-F238E27FC236}">
                <a16:creationId xmlns:a16="http://schemas.microsoft.com/office/drawing/2014/main" id="{A0F1F820-D998-5547-901F-7DBDB63F679F}"/>
              </a:ext>
            </a:extLst>
          </p:cNvPr>
          <p:cNvSpPr/>
          <p:nvPr/>
        </p:nvSpPr>
        <p:spPr>
          <a:xfrm>
            <a:off x="7315155" y="3822210"/>
            <a:ext cx="1046967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Query</a:t>
            </a:r>
          </a:p>
          <a:p>
            <a:pPr algn="ctr"/>
            <a:r>
              <a:rPr kumimoji="1" lang="en-US" altLang="zh-CN" dirty="0"/>
              <a:t>similar</a:t>
            </a:r>
          </a:p>
          <a:p>
            <a:pPr algn="ctr"/>
            <a:r>
              <a:rPr kumimoji="1" lang="en-US" altLang="zh-CN" dirty="0"/>
              <a:t>actions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354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354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354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9" grpId="0" animBg="1"/>
      <p:bldP spid="30" grpId="0" animBg="1"/>
      <p:bldP spid="32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725E40-248A-DB43-BBA9-0D42D30D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chemeClr val="accent1"/>
                </a:solidFill>
              </a:rPr>
              <a:t>Want it general?</a:t>
            </a:r>
            <a:br>
              <a:rPr kumimoji="1" lang="en-US" altLang="zh-CN" sz="4000" dirty="0">
                <a:solidFill>
                  <a:schemeClr val="accent1"/>
                </a:solidFill>
              </a:rPr>
            </a:br>
            <a:br>
              <a:rPr kumimoji="1" lang="en-US" altLang="zh-CN" sz="4000" dirty="0">
                <a:solidFill>
                  <a:schemeClr val="accent1"/>
                </a:solidFill>
              </a:rPr>
            </a:br>
            <a:r>
              <a:rPr kumimoji="1" lang="en-US" altLang="zh-CN" sz="3200" dirty="0">
                <a:solidFill>
                  <a:schemeClr val="accent1"/>
                </a:solidFill>
              </a:rPr>
              <a:t>Break down a general procedure</a:t>
            </a:r>
            <a:endParaRPr kumimoji="1" lang="zh-CN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12">
            <a:extLst>
              <a:ext uri="{FF2B5EF4-FFF2-40B4-BE49-F238E27FC236}">
                <a16:creationId xmlns:a16="http://schemas.microsoft.com/office/drawing/2014/main" id="{76B1F6D8-01A2-544C-ADD8-BD2F28FF2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77"/>
            <a:ext cx="2561667" cy="4930246"/>
          </a:xfrm>
        </p:spPr>
        <p:txBody>
          <a:bodyPr anchor="ctr"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Who	</a:t>
            </a:r>
          </a:p>
          <a:p>
            <a:pPr lvl="1"/>
            <a:r>
              <a:rPr lang="en-US" altLang="zh-CN" dirty="0"/>
              <a:t>Title</a:t>
            </a:r>
          </a:p>
          <a:p>
            <a:pPr lvl="1"/>
            <a:r>
              <a:rPr lang="en-US" altLang="zh-CN" dirty="0" err="1"/>
              <a:t>Subteam</a:t>
            </a:r>
            <a:endParaRPr lang="en-US" altLang="zh-CN" dirty="0"/>
          </a:p>
          <a:p>
            <a:r>
              <a:rPr lang="en-US" altLang="zh-CN" sz="2400" dirty="0"/>
              <a:t>Phase</a:t>
            </a:r>
          </a:p>
          <a:p>
            <a:pPr lvl="1"/>
            <a:r>
              <a:rPr lang="en-US" altLang="zh-CN" dirty="0"/>
              <a:t>Sub-phases</a:t>
            </a:r>
          </a:p>
          <a:p>
            <a:r>
              <a:rPr lang="en-US" altLang="zh-CN" sz="2400" dirty="0"/>
              <a:t>Material</a:t>
            </a:r>
          </a:p>
          <a:p>
            <a:r>
              <a:rPr lang="en-US" altLang="zh-CN" sz="2400" dirty="0"/>
              <a:t>Cost</a:t>
            </a:r>
          </a:p>
          <a:p>
            <a:r>
              <a:rPr lang="en-US" altLang="zh-CN" sz="2400" dirty="0"/>
              <a:t>…</a:t>
            </a:r>
          </a:p>
          <a:p>
            <a:r>
              <a:rPr lang="en-US" altLang="zh-CN" sz="2400" dirty="0"/>
              <a:t>result</a:t>
            </a:r>
          </a:p>
        </p:txBody>
      </p:sp>
      <p:sp>
        <p:nvSpPr>
          <p:cNvPr id="23" name="内容占位符 12">
            <a:extLst>
              <a:ext uri="{FF2B5EF4-FFF2-40B4-BE49-F238E27FC236}">
                <a16:creationId xmlns:a16="http://schemas.microsoft.com/office/drawing/2014/main" id="{C36B1D37-95DC-3242-95FD-F12416F9D992}"/>
              </a:ext>
            </a:extLst>
          </p:cNvPr>
          <p:cNvSpPr txBox="1">
            <a:spLocks/>
          </p:cNvSpPr>
          <p:nvPr/>
        </p:nvSpPr>
        <p:spPr>
          <a:xfrm>
            <a:off x="8865705" y="963877"/>
            <a:ext cx="2680778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/>
              <a:t>Procedure table</a:t>
            </a:r>
          </a:p>
          <a:p>
            <a:pPr marL="0" indent="0" algn="r">
              <a:buNone/>
            </a:pPr>
            <a:r>
              <a:rPr lang="en-US" altLang="zh-CN" sz="2400" dirty="0"/>
              <a:t>Person table</a:t>
            </a:r>
          </a:p>
          <a:p>
            <a:pPr marL="457200" lvl="1" indent="0" algn="r">
              <a:buNone/>
            </a:pPr>
            <a:r>
              <a:rPr lang="en-US" altLang="zh-CN" dirty="0"/>
              <a:t>fields</a:t>
            </a:r>
          </a:p>
          <a:p>
            <a:pPr marL="457200" lvl="1" indent="0" algn="r">
              <a:buNone/>
            </a:pPr>
            <a:r>
              <a:rPr lang="en-US" altLang="zh-CN" dirty="0"/>
              <a:t>fields</a:t>
            </a:r>
          </a:p>
          <a:p>
            <a:pPr marL="0" indent="0" algn="r">
              <a:buNone/>
            </a:pPr>
            <a:r>
              <a:rPr lang="en-US" altLang="zh-CN" sz="2400" dirty="0"/>
              <a:t>Phase table</a:t>
            </a:r>
          </a:p>
          <a:p>
            <a:pPr marL="457200" lvl="1" indent="0" algn="r">
              <a:buNone/>
            </a:pPr>
            <a:r>
              <a:rPr lang="en-US" altLang="zh-CN" dirty="0"/>
              <a:t>fields</a:t>
            </a:r>
          </a:p>
          <a:p>
            <a:pPr marL="0" indent="0" algn="r">
              <a:buNone/>
            </a:pPr>
            <a:r>
              <a:rPr lang="en-US" altLang="zh-CN" sz="2400" dirty="0"/>
              <a:t>fields </a:t>
            </a:r>
          </a:p>
          <a:p>
            <a:pPr marL="0" indent="0" algn="r">
              <a:buNone/>
            </a:pPr>
            <a:r>
              <a:rPr lang="en-US" altLang="zh-CN" sz="2400" dirty="0"/>
              <a:t>fields</a:t>
            </a:r>
          </a:p>
          <a:p>
            <a:pPr marL="0" indent="0" algn="r">
              <a:buNone/>
            </a:pPr>
            <a:r>
              <a:rPr lang="en-US" altLang="zh-CN" sz="2400" dirty="0"/>
              <a:t>fields</a:t>
            </a:r>
          </a:p>
          <a:p>
            <a:pPr marL="0" indent="0" algn="r">
              <a:buNone/>
            </a:pPr>
            <a:r>
              <a:rPr lang="en-US" altLang="zh-CN" sz="2400" dirty="0"/>
              <a:t>fields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BFECD63-8FF4-114A-83E6-0DFB92D977CC}"/>
              </a:ext>
            </a:extLst>
          </p:cNvPr>
          <p:cNvCxnSpPr/>
          <p:nvPr/>
        </p:nvCxnSpPr>
        <p:spPr>
          <a:xfrm>
            <a:off x="6692349" y="1934818"/>
            <a:ext cx="2796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FD9D1A9-120A-8F40-A435-89F5F07318EB}"/>
              </a:ext>
            </a:extLst>
          </p:cNvPr>
          <p:cNvCxnSpPr/>
          <p:nvPr/>
        </p:nvCxnSpPr>
        <p:spPr>
          <a:xfrm>
            <a:off x="6692349" y="3160644"/>
            <a:ext cx="2796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5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EDF6-78DF-A745-86D0-124E4587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kumimoji="1" lang="en-US" altLang="zh-CN" sz="3100" dirty="0"/>
              <a:t>Want it fancier?</a:t>
            </a:r>
            <a:br>
              <a:rPr kumimoji="1" lang="en-US" altLang="zh-CN" sz="3100" dirty="0"/>
            </a:br>
            <a:r>
              <a:rPr lang="en" altLang="zh-CN" sz="3100" dirty="0"/>
              <a:t>Siamese Recurrent Architectures</a:t>
            </a:r>
            <a:endParaRPr kumimoji="1"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573C8-32DC-ED4B-8439-C31931213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#text-similarity @ </a:t>
            </a:r>
            <a:r>
              <a:rPr lang="en-US" altLang="zh-CN" sz="2000" dirty="0" err="1"/>
              <a:t>github</a:t>
            </a:r>
            <a:endParaRPr lang="en" altLang="zh-CN" sz="2000" dirty="0"/>
          </a:p>
          <a:p>
            <a:r>
              <a:rPr lang="en" altLang="zh-CN" sz="2000" dirty="0"/>
              <a:t>Siamese neural network is a class of neural network architectures that contain two or more </a:t>
            </a:r>
            <a:r>
              <a:rPr lang="en" altLang="zh-CN" sz="2000" b="1" dirty="0"/>
              <a:t>identical</a:t>
            </a:r>
            <a:r>
              <a:rPr lang="en" altLang="zh-CN" sz="2000" dirty="0"/>
              <a:t> subnetworks. </a:t>
            </a:r>
          </a:p>
          <a:p>
            <a:r>
              <a:rPr lang="en" altLang="zh-CN" sz="2000" dirty="0"/>
              <a:t>Siamese NNs are popular among tasks that involve finding similarity or relationship between 2 comparable things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356BA7-41BA-9443-9D31-787E7376F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2" r="10848" b="-2"/>
          <a:stretch/>
        </p:blipFill>
        <p:spPr>
          <a:xfrm>
            <a:off x="5608319" y="1427955"/>
            <a:ext cx="5614835" cy="38488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975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{501E689A-66B9-C44B-953F-D4F71E41ED2D}tf10001120</Template>
  <TotalTime>2153</TotalTime>
  <Words>233</Words>
  <Application>Microsoft Macintosh PowerPoint</Application>
  <PresentationFormat>宽屏</PresentationFormat>
  <Paragraphs>107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Actiondex</vt:lpstr>
      <vt:lpstr>Overview</vt:lpstr>
      <vt:lpstr>Define similar action? Break down a clinical trial procedure</vt:lpstr>
      <vt:lpstr>Next time we conduct a clinical trial…</vt:lpstr>
      <vt:lpstr>Want it general?  Break down a general procedure</vt:lpstr>
      <vt:lpstr>Want it fancier? Siamese Recurrent Architectures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Actiondex</dc:title>
  <dc:creator>Felix Yan</dc:creator>
  <cp:lastModifiedBy>Felix Yan</cp:lastModifiedBy>
  <cp:revision>1</cp:revision>
  <dcterms:created xsi:type="dcterms:W3CDTF">2019-02-27T02:13:38Z</dcterms:created>
  <dcterms:modified xsi:type="dcterms:W3CDTF">2019-03-14T17:57:49Z</dcterms:modified>
</cp:coreProperties>
</file>