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17"/>
  </p:notesMasterIdLst>
  <p:sldIdLst>
    <p:sldId id="328" r:id="rId2"/>
    <p:sldId id="331" r:id="rId3"/>
    <p:sldId id="333" r:id="rId4"/>
    <p:sldId id="343" r:id="rId5"/>
    <p:sldId id="344" r:id="rId6"/>
    <p:sldId id="332" r:id="rId7"/>
    <p:sldId id="334" r:id="rId8"/>
    <p:sldId id="335" r:id="rId9"/>
    <p:sldId id="336" r:id="rId10"/>
    <p:sldId id="337" r:id="rId11"/>
    <p:sldId id="338" r:id="rId12"/>
    <p:sldId id="339" r:id="rId13"/>
    <p:sldId id="340" r:id="rId14"/>
    <p:sldId id="341" r:id="rId15"/>
    <p:sldId id="342" r:id="rId1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9B0E8B7A-DD00-854A-93F1-166674D8743F}">
          <p14:sldIdLst>
            <p14:sldId id="328"/>
            <p14:sldId id="331"/>
            <p14:sldId id="333"/>
            <p14:sldId id="343"/>
            <p14:sldId id="344"/>
            <p14:sldId id="332"/>
          </p14:sldIdLst>
        </p14:section>
        <p14:section name="访问联系人信息" id="{9AFF1074-6EB2-3646-B6B8-B363D3A62192}">
          <p14:sldIdLst>
            <p14:sldId id="334"/>
            <p14:sldId id="335"/>
            <p14:sldId id="336"/>
            <p14:sldId id="337"/>
            <p14:sldId id="338"/>
            <p14:sldId id="339"/>
          </p14:sldIdLst>
        </p14:section>
        <p14:section name="添加修改操作" id="{8EE6A2E0-074D-1846-B146-273260D4278F}">
          <p14:sldIdLst>
            <p14:sldId id="340"/>
            <p14:sldId id="341"/>
            <p14:sldId id="3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7121" autoAdjust="0"/>
  </p:normalViewPr>
  <p:slideViewPr>
    <p:cSldViewPr snapToGrid="0" snapToObjects="1">
      <p:cViewPr varScale="1">
        <p:scale>
          <a:sx n="142" d="100"/>
          <a:sy n="142" d="100"/>
        </p:scale>
        <p:origin x="-1400" y="-112"/>
      </p:cViewPr>
      <p:guideLst>
        <p:guide orient="horz" pos="2160"/>
        <p:guide pos="2880"/>
      </p:guideLst>
    </p:cSldViewPr>
  </p:slideViewPr>
  <p:outlineViewPr>
    <p:cViewPr>
      <p:scale>
        <a:sx n="33" d="100"/>
        <a:sy n="33" d="100"/>
      </p:scale>
      <p:origin x="0" y="7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B3C532-1D52-084F-ADDA-E5588BE0641E}" type="datetimeFigureOut">
              <a:rPr kumimoji="1" lang="zh-CN" altLang="en-US" smtClean="0"/>
              <a:t>15/6/7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B50903-560B-5A4D-8B49-0FB38A3D28F8}" type="slidenum">
              <a:rPr kumimoji="1" lang="zh-CN" altLang="en-US" smtClean="0"/>
              <a:t>‹#›</a:t>
            </a:fld>
            <a:endParaRPr kumimoji="1" lang="zh-CN" altLang="en-US"/>
          </a:p>
        </p:txBody>
      </p:sp>
    </p:spTree>
    <p:extLst>
      <p:ext uri="{BB962C8B-B14F-4D97-AF65-F5344CB8AC3E}">
        <p14:creationId xmlns:p14="http://schemas.microsoft.com/office/powerpoint/2010/main" val="5815282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图片 8" descr="business_landing_her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8858"/>
            <a:ext cx="9144000" cy="2759384"/>
          </a:xfrm>
          <a:prstGeom prst="rect">
            <a:avLst/>
          </a:prstGeom>
        </p:spPr>
      </p:pic>
      <p:pic>
        <p:nvPicPr>
          <p:cNvPr id="16" name="图片 15" descr="overview_ios_galle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553" y="-34044"/>
            <a:ext cx="985541" cy="590437"/>
          </a:xfrm>
          <a:prstGeom prst="rect">
            <a:avLst/>
          </a:prstGeom>
        </p:spPr>
      </p:pic>
      <p:sp>
        <p:nvSpPr>
          <p:cNvPr id="2" name="Title 1"/>
          <p:cNvSpPr>
            <a:spLocks noGrp="1"/>
          </p:cNvSpPr>
          <p:nvPr>
            <p:ph type="ctrTitle"/>
          </p:nvPr>
        </p:nvSpPr>
        <p:spPr>
          <a:xfrm>
            <a:off x="340746" y="4624668"/>
            <a:ext cx="8498454" cy="933450"/>
          </a:xfrm>
        </p:spPr>
        <p:txBody>
          <a:bodyPr>
            <a:normAutofit/>
          </a:bodyPr>
          <a:lstStyle>
            <a:lvl1pPr algn="r">
              <a:defRPr sz="2800"/>
            </a:lvl1pPr>
          </a:lstStyle>
          <a:p>
            <a:r>
              <a:rPr lang="zh-CN" altLang="en-US" smtClean="0"/>
              <a:t>单击此处编辑母版标题样式</a:t>
            </a:r>
            <a:endParaRPr/>
          </a:p>
        </p:txBody>
      </p:sp>
      <p:sp>
        <p:nvSpPr>
          <p:cNvPr id="3" name="Subtitle 2"/>
          <p:cNvSpPr>
            <a:spLocks noGrp="1"/>
          </p:cNvSpPr>
          <p:nvPr>
            <p:ph type="subTitle" idx="1"/>
          </p:nvPr>
        </p:nvSpPr>
        <p:spPr>
          <a:xfrm>
            <a:off x="340746" y="5562599"/>
            <a:ext cx="8498454" cy="748553"/>
          </a:xfrm>
        </p:spPr>
        <p:txBody>
          <a:bodyPr>
            <a:normAutofit/>
          </a:bodyPr>
          <a:lstStyle>
            <a:lvl1pPr marL="0" indent="0" algn="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6" y="728009"/>
            <a:ext cx="3460658" cy="54156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照片和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5" name="图片 4" descr="overview_it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6" y="1570254"/>
            <a:ext cx="3642811" cy="3717493"/>
          </a:xfrm>
          <a:prstGeom prst="rect">
            <a:avLst/>
          </a:prstGeom>
        </p:spPr>
      </p:pic>
    </p:spTree>
    <p:extLst>
      <p:ext uri="{BB962C8B-B14F-4D97-AF65-F5344CB8AC3E}">
        <p14:creationId xmlns:p14="http://schemas.microsoft.com/office/powerpoint/2010/main" val="25040432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277905" y="4424082"/>
            <a:ext cx="7495018" cy="83371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5" y="711794"/>
            <a:ext cx="7495018" cy="370475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277905" y="5257799"/>
            <a:ext cx="7495018" cy="885825"/>
          </a:xfrm>
        </p:spPr>
        <p:txBody>
          <a:bodyPr>
            <a:normAutofit/>
          </a:bodyPr>
          <a:lstStyle>
            <a:lvl1pPr marL="0" indent="0">
              <a:spcBef>
                <a:spcPts val="3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AutoShape 8"/>
          <p:cNvSpPr>
            <a:spLocks noChangeArrowheads="1"/>
          </p:cNvSpPr>
          <p:nvPr/>
        </p:nvSpPr>
        <p:spPr bwMode="auto">
          <a:xfrm>
            <a:off x="179388" y="188912"/>
            <a:ext cx="8823325" cy="5449887"/>
          </a:xfrm>
          <a:prstGeom prst="roundRect">
            <a:avLst>
              <a:gd name="adj" fmla="val 12843"/>
            </a:avLst>
          </a:prstGeom>
          <a:noFill/>
          <a:ln w="57150" cmpd="thickThin">
            <a:solidFill>
              <a:srgbClr val="33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charset="0"/>
            </a:endParaRPr>
          </a:p>
        </p:txBody>
      </p:sp>
      <p:sp>
        <p:nvSpPr>
          <p:cNvPr id="7" name="AutoShape 4"/>
          <p:cNvSpPr>
            <a:spLocks noChangeArrowheads="1"/>
          </p:cNvSpPr>
          <p:nvPr/>
        </p:nvSpPr>
        <p:spPr bwMode="auto">
          <a:xfrm>
            <a:off x="1439863" y="4059150"/>
            <a:ext cx="6400800" cy="1841588"/>
          </a:xfrm>
          <a:prstGeom prst="roundRect">
            <a:avLst>
              <a:gd name="adj" fmla="val 16667"/>
            </a:avLst>
          </a:prstGeom>
          <a:solidFill>
            <a:schemeClr val="bg1"/>
          </a:solidFill>
          <a:ln w="50800">
            <a:solidFill>
              <a:srgbClr val="CCCC99"/>
            </a:solidFill>
            <a:round/>
            <a:headEnd/>
            <a:tailEnd/>
          </a:ln>
        </p:spPr>
        <p:txBody>
          <a:bodyPr wrap="none" anchor="ctr"/>
          <a:lstStyle/>
          <a:p>
            <a:endParaRPr lang="zh-CN" altLang="en-US" sz="1800"/>
          </a:p>
        </p:txBody>
      </p:sp>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1636754"/>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sp>
        <p:nvSpPr>
          <p:cNvPr id="15" name="Line 9"/>
          <p:cNvSpPr>
            <a:spLocks noChangeShapeType="1"/>
          </p:cNvSpPr>
          <p:nvPr/>
        </p:nvSpPr>
        <p:spPr bwMode="auto">
          <a:xfrm>
            <a:off x="457200" y="1019175"/>
            <a:ext cx="8229600"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日期占位符 19"/>
          <p:cNvSpPr>
            <a:spLocks noGrp="1"/>
          </p:cNvSpPr>
          <p:nvPr>
            <p:ph type="dt" sz="half" idx="10"/>
          </p:nvPr>
        </p:nvSpPr>
        <p:spPr>
          <a:xfrm>
            <a:off x="457200" y="6356350"/>
            <a:ext cx="2133600" cy="365125"/>
          </a:xfrm>
          <a:prstGeom prst="rect">
            <a:avLst/>
          </a:prstGeom>
        </p:spPr>
        <p:txBody>
          <a:bodyPr/>
          <a:lstStyle/>
          <a:p>
            <a:fld id="{ACDB0C32-7029-2949-BCD8-6FCD87A2D7B2}" type="datetimeFigureOut">
              <a:rPr kumimoji="1" lang="zh-CN" altLang="en-US" smtClean="0"/>
              <a:t>15/6/7</a:t>
            </a:fld>
            <a:endParaRPr kumimoji="1" lang="zh-CN" altLang="en-US"/>
          </a:p>
        </p:txBody>
      </p:sp>
      <p:sp>
        <p:nvSpPr>
          <p:cNvPr id="21" name="页脚占位符 20"/>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22" name="幻灯片编号占位符 21"/>
          <p:cNvSpPr>
            <a:spLocks noGrp="1"/>
          </p:cNvSpPr>
          <p:nvPr>
            <p:ph type="sldNum" sz="quarter" idx="12"/>
          </p:nvPr>
        </p:nvSpPr>
        <p:spPr>
          <a:xfrm>
            <a:off x="6553200" y="6356350"/>
            <a:ext cx="2133600" cy="365125"/>
          </a:xfrm>
          <a:prstGeom prst="rect">
            <a:avLst/>
          </a:prstGeom>
        </p:spPr>
        <p:txBody>
          <a:bodyPr/>
          <a:lstStyle/>
          <a:p>
            <a:fld id="{93A1E051-C4FA-934E-9C28-5B7C8506EA5D}" type="slidenum">
              <a:rPr kumimoji="1" lang="zh-CN" altLang="en-US" smtClean="0"/>
              <a:t>‹#›</a:t>
            </a:fld>
            <a:endParaRPr kumimoji="1" lang="zh-CN" altLang="en-US"/>
          </a:p>
        </p:txBody>
      </p:sp>
    </p:spTree>
    <p:extLst>
      <p:ext uri="{BB962C8B-B14F-4D97-AF65-F5344CB8AC3E}">
        <p14:creationId xmlns:p14="http://schemas.microsoft.com/office/powerpoint/2010/main" val="321846805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lvl1pPr>
              <a:defRPr b="0" i="0">
                <a:latin typeface="Eurostile"/>
                <a:cs typeface="Eurostile"/>
              </a:defRPr>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406591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可选)">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8128599" cy="995082"/>
          </a:xfrm>
        </p:spPr>
        <p:txBody>
          <a:bodyPr anchor="b" anchorCtr="0"/>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0" name="Text Placeholder 3"/>
          <p:cNvSpPr>
            <a:spLocks noGrp="1"/>
          </p:cNvSpPr>
          <p:nvPr>
            <p:ph type="body" sz="half" idx="2"/>
          </p:nvPr>
        </p:nvSpPr>
        <p:spPr>
          <a:xfrm>
            <a:off x="498517" y="1129553"/>
            <a:ext cx="8128555" cy="610057"/>
          </a:xfrm>
        </p:spPr>
        <p:txBody>
          <a:bodyPr vert="horz" lIns="91440" tIns="45720" rIns="91440" bIns="45720" rtlCol="0" anchor="ctr" anchorCtr="0">
            <a:noAutofit/>
          </a:bodyPr>
          <a:lstStyle>
            <a:lvl1pPr marL="0" indent="0">
              <a:buNone/>
              <a:defRPr kumimoji="0" sz="2400" b="0" i="0" u="none" strike="noStrike" kern="1200" cap="none" spc="0" normalizeH="0" baseline="0">
                <a:ln>
                  <a:noFill/>
                </a:ln>
                <a:solidFill>
                  <a:schemeClr val="accent3"/>
                </a:solidFill>
                <a:effectLst/>
                <a:uLnTx/>
                <a:uFillTx/>
                <a:latin typeface="Eurostile"/>
                <a:ea typeface="华文细黑"/>
                <a:cs typeface="Eurostil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Content Placeholder 3"/>
          <p:cNvSpPr>
            <a:spLocks noGrp="1"/>
          </p:cNvSpPr>
          <p:nvPr>
            <p:ph sz="half" idx="2"/>
          </p:nvPr>
        </p:nvSpPr>
        <p:spPr>
          <a:xfrm>
            <a:off x="439987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4" name="Content Placeholder 3"/>
          <p:cNvSpPr>
            <a:spLocks noGrp="1"/>
          </p:cNvSpPr>
          <p:nvPr>
            <p:ph sz="half" idx="2"/>
          </p:nvPr>
        </p:nvSpPr>
        <p:spPr>
          <a:xfrm>
            <a:off x="497541"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6" name="Content Placeholder 5"/>
          <p:cNvSpPr>
            <a:spLocks noGrp="1"/>
          </p:cNvSpPr>
          <p:nvPr>
            <p:ph sz="quarter" idx="4"/>
          </p:nvPr>
        </p:nvSpPr>
        <p:spPr>
          <a:xfrm>
            <a:off x="4399878"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3" name="Text Placeholder 2"/>
          <p:cNvSpPr>
            <a:spLocks noGrp="1"/>
          </p:cNvSpPr>
          <p:nvPr>
            <p:ph type="body" idx="1"/>
          </p:nvPr>
        </p:nvSpPr>
        <p:spPr>
          <a:xfrm>
            <a:off x="497541" y="1739610"/>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5" name="Text Placeholder 4"/>
          <p:cNvSpPr>
            <a:spLocks noGrp="1"/>
          </p:cNvSpPr>
          <p:nvPr>
            <p:ph type="body" sz="quarter" idx="3"/>
          </p:nvPr>
        </p:nvSpPr>
        <p:spPr>
          <a:xfrm>
            <a:off x="4399878" y="1748118"/>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7" y="1739610"/>
            <a:ext cx="8128556" cy="221231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3" name="Content Placeholder 2"/>
          <p:cNvSpPr>
            <a:spLocks noGrp="1"/>
          </p:cNvSpPr>
          <p:nvPr>
            <p:ph sz="half" idx="14"/>
          </p:nvPr>
        </p:nvSpPr>
        <p:spPr>
          <a:xfrm>
            <a:off x="498517" y="3951923"/>
            <a:ext cx="8128556" cy="217900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5"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282575" y="774478"/>
            <a:ext cx="3451225" cy="54987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zh-CN" altLang="en-US" dirty="0" smtClean="0"/>
              <a:t>单击此处编辑母版标题样式</a:t>
            </a:r>
            <a:endParaRPr dirty="0"/>
          </a:p>
        </p:txBody>
      </p:sp>
      <p:sp>
        <p:nvSpPr>
          <p:cNvPr id="3" name="Content Placeholder 2"/>
          <p:cNvSpPr>
            <a:spLocks noGrp="1"/>
          </p:cNvSpPr>
          <p:nvPr>
            <p:ph idx="1"/>
          </p:nvPr>
        </p:nvSpPr>
        <p:spPr>
          <a:xfrm>
            <a:off x="4168775" y="774478"/>
            <a:ext cx="4597399" cy="5498791"/>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Text Placeholder 3"/>
          <p:cNvSpPr>
            <a:spLocks noGrp="1"/>
          </p:cNvSpPr>
          <p:nvPr>
            <p:ph type="body" sz="half" idx="2"/>
          </p:nvPr>
        </p:nvSpPr>
        <p:spPr>
          <a:xfrm>
            <a:off x="381093" y="3733800"/>
            <a:ext cx="3255264" cy="2392363"/>
          </a:xfrm>
        </p:spPr>
        <p:txBody>
          <a:bodyPr>
            <a:normAutofit/>
          </a:bodyPr>
          <a:lstStyle>
            <a:lvl1pPr marL="0" indent="0">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overview_ios_gallery.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11763" y="0"/>
            <a:ext cx="1134606" cy="725899"/>
          </a:xfrm>
          <a:prstGeom prst="rect">
            <a:avLst/>
          </a:prstGeom>
        </p:spPr>
      </p:pic>
      <p:sp>
        <p:nvSpPr>
          <p:cNvPr id="2" name="Title Placeholder 1"/>
          <p:cNvSpPr>
            <a:spLocks noGrp="1"/>
          </p:cNvSpPr>
          <p:nvPr>
            <p:ph type="title"/>
          </p:nvPr>
        </p:nvSpPr>
        <p:spPr>
          <a:xfrm>
            <a:off x="498474" y="623504"/>
            <a:ext cx="8128599" cy="1116106"/>
          </a:xfrm>
          <a:prstGeom prst="rect">
            <a:avLst/>
          </a:prstGeom>
        </p:spPr>
        <p:txBody>
          <a:bodyPr vert="horz" lIns="91440" tIns="45720" rIns="91440" bIns="45720" rtlCol="0" anchor="t"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4" y="1739610"/>
            <a:ext cx="8128599" cy="438655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61" r:id="rId13"/>
  </p:sldLayoutIdLst>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b="0" kern="1200">
          <a:solidFill>
            <a:schemeClr val="accent1"/>
          </a:solidFill>
          <a:latin typeface="Eurostile"/>
          <a:ea typeface="微软雅黑"/>
          <a:cs typeface="Eurostile"/>
        </a:defRPr>
      </a:lvl1pPr>
    </p:titleStyle>
    <p:bodyStyle>
      <a:lvl1pPr marL="228600" indent="-228600" algn="l" defTabSz="914400" rtl="0" eaLnBrk="1" latinLnBrk="0" hangingPunct="1">
        <a:spcBef>
          <a:spcPts val="800"/>
        </a:spcBef>
        <a:buClr>
          <a:schemeClr val="accent1"/>
        </a:buClr>
        <a:buSzPct val="75000"/>
        <a:buFont typeface="Wingdings" pitchFamily="2" charset="2"/>
        <a:buChar char="n"/>
        <a:defRPr sz="2000" kern="1200">
          <a:solidFill>
            <a:schemeClr val="tx1">
              <a:lumMod val="65000"/>
              <a:lumOff val="35000"/>
            </a:schemeClr>
          </a:solidFill>
          <a:latin typeface="Eurostile"/>
          <a:ea typeface="华文细黑"/>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Eurostile"/>
          <a:ea typeface="微软雅黑"/>
          <a:cs typeface="Eurostile"/>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Eurostile"/>
          <a:ea typeface="微软雅黑"/>
          <a:cs typeface="Eurostile"/>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kumimoji="1" lang="en-US" altLang="zh-CN" dirty="0"/>
              <a:t>AddressBook</a:t>
            </a:r>
            <a:endParaRPr kumimoji="1" lang="zh-CN" altLang="en-US" dirty="0"/>
          </a:p>
        </p:txBody>
      </p:sp>
    </p:spTree>
    <p:extLst>
      <p:ext uri="{BB962C8B-B14F-4D97-AF65-F5344CB8AC3E}">
        <p14:creationId xmlns:p14="http://schemas.microsoft.com/office/powerpoint/2010/main" val="390249157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CoreFoundation</a:t>
            </a:r>
            <a:r>
              <a:rPr kumimoji="1" lang="zh-CN" altLang="en-US"/>
              <a:t> 与 </a:t>
            </a:r>
            <a:r>
              <a:rPr kumimoji="1" lang="en-US" altLang="zh-CN"/>
              <a:t>Foundation</a:t>
            </a:r>
            <a:r>
              <a:rPr kumimoji="1" lang="zh-CN" altLang="en-US"/>
              <a:t>之间的桥接</a:t>
            </a:r>
          </a:p>
        </p:txBody>
      </p:sp>
      <p:sp>
        <p:nvSpPr>
          <p:cNvPr id="3" name="内容占位符 2"/>
          <p:cNvSpPr>
            <a:spLocks noGrp="1"/>
          </p:cNvSpPr>
          <p:nvPr>
            <p:ph idx="1"/>
          </p:nvPr>
        </p:nvSpPr>
        <p:spPr/>
        <p:txBody>
          <a:bodyPr>
            <a:normAutofit fontScale="92500" lnSpcReduction="20000"/>
          </a:bodyPr>
          <a:lstStyle/>
          <a:p>
            <a:pPr marL="0" indent="0">
              <a:buNone/>
            </a:pPr>
            <a:r>
              <a:rPr lang="en-US" altLang="zh-TW" sz="1200">
                <a:solidFill>
                  <a:srgbClr val="007400"/>
                </a:solidFill>
                <a:latin typeface="Menlo-Regular"/>
              </a:rPr>
              <a:t>// 1. </a:t>
            </a:r>
            <a:r>
              <a:rPr lang="zh-TW" altLang="en-US" sz="1200">
                <a:solidFill>
                  <a:srgbClr val="007400"/>
                </a:solidFill>
                <a:latin typeface="STHeitiSC-Light"/>
              </a:rPr>
              <a:t>获取通讯录引用</a:t>
            </a:r>
            <a:endParaRPr lang="zh-TW" altLang="en-US" sz="1200">
              <a:solidFill>
                <a:srgbClr val="000000"/>
              </a:solidFill>
              <a:latin typeface="Menlo-Regular"/>
            </a:endParaRPr>
          </a:p>
          <a:p>
            <a:pPr marL="0" indent="0">
              <a:buNone/>
            </a:pPr>
            <a:r>
              <a:rPr lang="en-US" altLang="zh-CN" sz="1200">
                <a:solidFill>
                  <a:srgbClr val="5C2699"/>
                </a:solidFill>
                <a:latin typeface="Menlo-Regular"/>
              </a:rPr>
              <a:t>ABAddressBookRef</a:t>
            </a:r>
            <a:r>
              <a:rPr lang="en-US" altLang="zh-CN" sz="1200">
                <a:solidFill>
                  <a:srgbClr val="000000"/>
                </a:solidFill>
                <a:latin typeface="Menlo-Regular"/>
              </a:rPr>
              <a:t> addressBook = </a:t>
            </a:r>
            <a:r>
              <a:rPr lang="en-US" altLang="zh-CN" sz="1200">
                <a:solidFill>
                  <a:srgbClr val="2E0D6E"/>
                </a:solidFill>
                <a:latin typeface="Menlo-Regular"/>
              </a:rPr>
              <a:t>ABAddressBookCreateWithOptions</a:t>
            </a:r>
            <a:r>
              <a:rPr lang="en-US" altLang="zh-CN" sz="1200">
                <a:solidFill>
                  <a:srgbClr val="000000"/>
                </a:solidFill>
                <a:latin typeface="Menlo-Regular"/>
              </a:rPr>
              <a:t>(</a:t>
            </a:r>
            <a:r>
              <a:rPr lang="en-US" altLang="zh-CN" sz="1200">
                <a:solidFill>
                  <a:srgbClr val="AA0D91"/>
                </a:solidFill>
                <a:latin typeface="Menlo-Regular"/>
              </a:rPr>
              <a:t>NULL</a:t>
            </a:r>
            <a:r>
              <a:rPr lang="en-US" altLang="zh-CN" sz="1200">
                <a:solidFill>
                  <a:srgbClr val="000000"/>
                </a:solidFill>
                <a:latin typeface="Menlo-Regular"/>
              </a:rPr>
              <a:t>, </a:t>
            </a:r>
            <a:r>
              <a:rPr lang="en-US" altLang="zh-CN" sz="1200">
                <a:solidFill>
                  <a:srgbClr val="AA0D91"/>
                </a:solidFill>
                <a:latin typeface="Menlo-Regular"/>
              </a:rPr>
              <a:t>nil</a:t>
            </a:r>
            <a:r>
              <a:rPr lang="en-US" altLang="zh-CN" sz="1200">
                <a:solidFill>
                  <a:srgbClr val="000000"/>
                </a:solidFill>
                <a:latin typeface="Menlo-Regular"/>
              </a:rPr>
              <a:t>);</a:t>
            </a:r>
          </a:p>
          <a:p>
            <a:pPr marL="0" indent="0">
              <a:buNone/>
            </a:pPr>
            <a:r>
              <a:rPr lang="en-US" altLang="zh-CN" sz="1200">
                <a:solidFill>
                  <a:srgbClr val="007400"/>
                </a:solidFill>
                <a:latin typeface="Menlo-Regular"/>
              </a:rPr>
              <a:t>// 2. </a:t>
            </a:r>
            <a:r>
              <a:rPr lang="zh-CN" altLang="en-US" sz="1200">
                <a:solidFill>
                  <a:srgbClr val="007400"/>
                </a:solidFill>
                <a:latin typeface="STHeitiSC-Light"/>
              </a:rPr>
              <a:t>获取所有联系人记录</a:t>
            </a:r>
            <a:endParaRPr lang="zh-CN" altLang="en-US" sz="1200">
              <a:solidFill>
                <a:srgbClr val="000000"/>
              </a:solidFill>
              <a:latin typeface="Menlo-Regular"/>
            </a:endParaRPr>
          </a:p>
          <a:p>
            <a:pPr marL="0" indent="0">
              <a:buNone/>
            </a:pPr>
            <a:r>
              <a:rPr lang="en-US" altLang="zh-CN" sz="1200">
                <a:solidFill>
                  <a:srgbClr val="5C2699"/>
                </a:solidFill>
                <a:latin typeface="Menlo-Regular"/>
              </a:rPr>
              <a:t>NSArray</a:t>
            </a:r>
            <a:r>
              <a:rPr lang="en-US" altLang="zh-CN" sz="1200">
                <a:solidFill>
                  <a:srgbClr val="000000"/>
                </a:solidFill>
                <a:latin typeface="Menlo-Regular"/>
              </a:rPr>
              <a:t> *array = (</a:t>
            </a:r>
            <a:r>
              <a:rPr lang="en-US" altLang="zh-CN" sz="1200">
                <a:solidFill>
                  <a:srgbClr val="AA0D91"/>
                </a:solidFill>
                <a:latin typeface="Menlo-Regular"/>
              </a:rPr>
              <a:t>__bridge</a:t>
            </a:r>
            <a:r>
              <a:rPr lang="en-US" altLang="zh-CN" sz="1200">
                <a:solidFill>
                  <a:srgbClr val="000000"/>
                </a:solidFill>
                <a:latin typeface="Menlo-Regular"/>
              </a:rPr>
              <a:t> </a:t>
            </a:r>
            <a:r>
              <a:rPr lang="en-US" altLang="zh-CN" sz="1200">
                <a:solidFill>
                  <a:srgbClr val="5C2699"/>
                </a:solidFill>
                <a:latin typeface="Menlo-Regular"/>
              </a:rPr>
              <a:t>NSArray</a:t>
            </a:r>
            <a:r>
              <a:rPr lang="en-US" altLang="zh-CN" sz="1200">
                <a:solidFill>
                  <a:srgbClr val="000000"/>
                </a:solidFill>
                <a:latin typeface="Menlo-Regular"/>
              </a:rPr>
              <a:t> *)(</a:t>
            </a:r>
            <a:r>
              <a:rPr lang="en-US" altLang="zh-CN" sz="1200">
                <a:solidFill>
                  <a:srgbClr val="2E0D6E"/>
                </a:solidFill>
                <a:latin typeface="Menlo-Regular"/>
              </a:rPr>
              <a:t>ABAddressBookCopyArrayOfAllPeople</a:t>
            </a:r>
            <a:r>
              <a:rPr lang="en-US" altLang="zh-CN" sz="1200">
                <a:solidFill>
                  <a:srgbClr val="000000"/>
                </a:solidFill>
                <a:latin typeface="Menlo-Regular"/>
              </a:rPr>
              <a:t>(addressBook));</a:t>
            </a:r>
          </a:p>
          <a:p>
            <a:pPr marL="0" indent="0">
              <a:buNone/>
            </a:pPr>
            <a:r>
              <a:rPr lang="en-US" altLang="zh-CN" sz="1200">
                <a:solidFill>
                  <a:srgbClr val="AA0D91"/>
                </a:solidFill>
                <a:latin typeface="Menlo-Regular"/>
              </a:rPr>
              <a:t>for</a:t>
            </a:r>
            <a:r>
              <a:rPr lang="en-US" altLang="zh-CN" sz="1200">
                <a:solidFill>
                  <a:srgbClr val="000000"/>
                </a:solidFill>
                <a:latin typeface="Menlo-Regular"/>
              </a:rPr>
              <a:t> (</a:t>
            </a:r>
            <a:r>
              <a:rPr lang="en-US" altLang="zh-CN" sz="1200">
                <a:solidFill>
                  <a:srgbClr val="5C2699"/>
                </a:solidFill>
                <a:latin typeface="Menlo-Regular"/>
              </a:rPr>
              <a:t>NSInteger</a:t>
            </a:r>
            <a:r>
              <a:rPr lang="en-US" altLang="zh-CN" sz="1200">
                <a:solidFill>
                  <a:srgbClr val="000000"/>
                </a:solidFill>
                <a:latin typeface="Menlo-Regular"/>
              </a:rPr>
              <a:t> i = </a:t>
            </a:r>
            <a:r>
              <a:rPr lang="en-US" altLang="zh-CN" sz="1200">
                <a:solidFill>
                  <a:srgbClr val="1C00CF"/>
                </a:solidFill>
                <a:latin typeface="Menlo-Regular"/>
              </a:rPr>
              <a:t>0</a:t>
            </a:r>
            <a:r>
              <a:rPr lang="en-US" altLang="zh-CN" sz="1200">
                <a:solidFill>
                  <a:srgbClr val="000000"/>
                </a:solidFill>
                <a:latin typeface="Menlo-Regular"/>
              </a:rPr>
              <a:t>; i &lt; array.</a:t>
            </a:r>
            <a:r>
              <a:rPr lang="en-US" altLang="zh-CN" sz="1200">
                <a:solidFill>
                  <a:srgbClr val="2E0D6E"/>
                </a:solidFill>
                <a:latin typeface="Menlo-Regular"/>
              </a:rPr>
              <a:t>count</a:t>
            </a:r>
            <a:r>
              <a:rPr lang="en-US" altLang="zh-CN" sz="1200">
                <a:solidFill>
                  <a:srgbClr val="000000"/>
                </a:solidFill>
                <a:latin typeface="Menlo-Regular"/>
              </a:rPr>
              <a:t>; i++) {</a:t>
            </a:r>
          </a:p>
          <a:p>
            <a:pPr marL="0" indent="0">
              <a:buNone/>
            </a:pPr>
            <a:r>
              <a:rPr lang="zh-TW" altLang="en-US" sz="1200">
                <a:solidFill>
                  <a:srgbClr val="000000"/>
                </a:solidFill>
                <a:latin typeface="Menlo-Regular"/>
              </a:rPr>
              <a:t>    </a:t>
            </a:r>
            <a:r>
              <a:rPr lang="en-US" altLang="zh-TW" sz="1200">
                <a:solidFill>
                  <a:srgbClr val="007400"/>
                </a:solidFill>
                <a:latin typeface="Menlo-Regular"/>
              </a:rPr>
              <a:t>// </a:t>
            </a:r>
            <a:r>
              <a:rPr lang="zh-TW" altLang="en-US" sz="1200">
                <a:solidFill>
                  <a:srgbClr val="007400"/>
                </a:solidFill>
                <a:latin typeface="STHeitiSC-Light"/>
              </a:rPr>
              <a:t>取出一条记录</a:t>
            </a:r>
            <a:endParaRPr lang="zh-TW" altLang="en-US" sz="1200">
              <a:solidFill>
                <a:srgbClr val="000000"/>
              </a:solidFill>
              <a:latin typeface="Menlo-Regular"/>
            </a:endParaRPr>
          </a:p>
          <a:p>
            <a:pPr marL="0" indent="0">
              <a:buNone/>
            </a:pPr>
            <a:r>
              <a:rPr lang="en-US" altLang="zh-CN" sz="1200">
                <a:solidFill>
                  <a:srgbClr val="000000"/>
                </a:solidFill>
                <a:latin typeface="Menlo-Regular"/>
              </a:rPr>
              <a:t>    </a:t>
            </a:r>
            <a:r>
              <a:rPr lang="zh-CN" altLang="en-US" sz="1200">
                <a:solidFill>
                  <a:srgbClr val="000000"/>
                </a:solidFill>
                <a:latin typeface="Menlo-Regular"/>
              </a:rPr>
              <a:t>    </a:t>
            </a:r>
            <a:r>
              <a:rPr lang="en-US" altLang="zh-CN" sz="1200">
                <a:solidFill>
                  <a:srgbClr val="5C2699"/>
                </a:solidFill>
                <a:latin typeface="Menlo-Regular"/>
              </a:rPr>
              <a:t>ABRecordRef</a:t>
            </a:r>
            <a:r>
              <a:rPr lang="en-US" altLang="zh-CN" sz="1200">
                <a:solidFill>
                  <a:srgbClr val="000000"/>
                </a:solidFill>
                <a:latin typeface="Menlo-Regular"/>
              </a:rPr>
              <a:t> person = (</a:t>
            </a:r>
            <a:r>
              <a:rPr lang="en-US" altLang="zh-CN" sz="1200">
                <a:solidFill>
                  <a:srgbClr val="AA0D91"/>
                </a:solidFill>
                <a:latin typeface="Menlo-Regular"/>
              </a:rPr>
              <a:t>__bridge</a:t>
            </a:r>
            <a:r>
              <a:rPr lang="en-US" altLang="zh-CN" sz="1200">
                <a:solidFill>
                  <a:srgbClr val="000000"/>
                </a:solidFill>
                <a:latin typeface="Menlo-Regular"/>
              </a:rPr>
              <a:t> </a:t>
            </a:r>
            <a:r>
              <a:rPr lang="en-US" altLang="zh-CN" sz="1200">
                <a:solidFill>
                  <a:srgbClr val="5C2699"/>
                </a:solidFill>
                <a:latin typeface="Menlo-Regular"/>
              </a:rPr>
              <a:t>ABRecordRef</a:t>
            </a:r>
            <a:r>
              <a:rPr lang="en-US" altLang="zh-CN" sz="1200">
                <a:solidFill>
                  <a:srgbClr val="000000"/>
                </a:solidFill>
                <a:latin typeface="Menlo-Regular"/>
              </a:rPr>
              <a:t>)(array[i]);</a:t>
            </a:r>
          </a:p>
          <a:p>
            <a:pPr marL="0" indent="0">
              <a:buNone/>
            </a:pPr>
            <a:r>
              <a:rPr lang="zh-CN" altLang="en-US" sz="1200">
                <a:solidFill>
                  <a:srgbClr val="000000"/>
                </a:solidFill>
                <a:latin typeface="Menlo-Regular"/>
              </a:rPr>
              <a:t>    </a:t>
            </a:r>
            <a:r>
              <a:rPr lang="en-US" altLang="zh-CN" sz="1200">
                <a:solidFill>
                  <a:srgbClr val="007400"/>
                </a:solidFill>
                <a:latin typeface="Menlo-Regular"/>
              </a:rPr>
              <a:t>// </a:t>
            </a:r>
            <a:r>
              <a:rPr lang="zh-CN" altLang="en-US" sz="1200">
                <a:solidFill>
                  <a:srgbClr val="007400"/>
                </a:solidFill>
                <a:latin typeface="STHeitiSC-Light"/>
              </a:rPr>
              <a:t>取出个人记录中的详细信息</a:t>
            </a:r>
            <a:endParaRPr lang="zh-CN" altLang="en-US" sz="1200">
              <a:solidFill>
                <a:srgbClr val="000000"/>
              </a:solidFill>
              <a:latin typeface="Menlo-Regular"/>
            </a:endParaRPr>
          </a:p>
          <a:p>
            <a:pPr marL="0" indent="0">
              <a:buNone/>
            </a:pPr>
            <a:r>
              <a:rPr lang="en-US" altLang="zh-CN" sz="1200">
                <a:solidFill>
                  <a:srgbClr val="000000"/>
                </a:solidFill>
                <a:latin typeface="Menlo-Regular"/>
              </a:rPr>
              <a:t>    </a:t>
            </a:r>
            <a:r>
              <a:rPr lang="zh-CN" altLang="en-US" sz="1200">
                <a:solidFill>
                  <a:srgbClr val="000000"/>
                </a:solidFill>
                <a:latin typeface="Menlo-Regular"/>
              </a:rPr>
              <a:t>    </a:t>
            </a:r>
            <a:r>
              <a:rPr lang="en-US" altLang="zh-CN" sz="1200">
                <a:solidFill>
                  <a:srgbClr val="5C2699"/>
                </a:solidFill>
                <a:latin typeface="Menlo-Regular"/>
              </a:rPr>
              <a:t>NSString</a:t>
            </a:r>
            <a:r>
              <a:rPr lang="en-US" altLang="zh-CN" sz="1200">
                <a:solidFill>
                  <a:srgbClr val="000000"/>
                </a:solidFill>
                <a:latin typeface="Menlo-Regular"/>
              </a:rPr>
              <a:t> *firstNameLabel = (</a:t>
            </a:r>
            <a:r>
              <a:rPr lang="en-US" altLang="zh-CN" sz="1200">
                <a:solidFill>
                  <a:srgbClr val="AA0D91"/>
                </a:solidFill>
                <a:latin typeface="Menlo-Regular"/>
              </a:rPr>
              <a:t>__bridge</a:t>
            </a:r>
            <a:r>
              <a:rPr lang="en-US" altLang="zh-CN" sz="1200">
                <a:solidFill>
                  <a:srgbClr val="000000"/>
                </a:solidFill>
                <a:latin typeface="Menlo-Regular"/>
              </a:rPr>
              <a:t> </a:t>
            </a:r>
            <a:r>
              <a:rPr lang="en-US" altLang="zh-CN" sz="1200">
                <a:solidFill>
                  <a:srgbClr val="5C2699"/>
                </a:solidFill>
                <a:latin typeface="Menlo-Regular"/>
              </a:rPr>
              <a:t>NSString</a:t>
            </a:r>
            <a:r>
              <a:rPr lang="en-US" altLang="zh-CN" sz="1200">
                <a:solidFill>
                  <a:srgbClr val="000000"/>
                </a:solidFill>
                <a:latin typeface="Menlo-Regular"/>
              </a:rPr>
              <a:t> *)(</a:t>
            </a:r>
            <a:r>
              <a:rPr lang="en-US" altLang="zh-CN" sz="1200">
                <a:solidFill>
                  <a:srgbClr val="2E0D6E"/>
                </a:solidFill>
                <a:latin typeface="Menlo-Regular"/>
              </a:rPr>
              <a:t>ABPersonCopyLocalizedPropertyName</a:t>
            </a:r>
            <a:r>
              <a:rPr lang="en-US" altLang="zh-CN" sz="1200">
                <a:solidFill>
                  <a:srgbClr val="000000"/>
                </a:solidFill>
                <a:latin typeface="Menlo-Regular"/>
              </a:rPr>
              <a:t>(</a:t>
            </a:r>
            <a:r>
              <a:rPr lang="en-US" altLang="zh-CN" sz="1200">
                <a:solidFill>
                  <a:srgbClr val="5C2699"/>
                </a:solidFill>
                <a:latin typeface="Menlo-Regular"/>
              </a:rPr>
              <a:t>kABPersonFirstNameProperty</a:t>
            </a:r>
            <a:r>
              <a:rPr lang="en-US" altLang="zh-CN" sz="1200">
                <a:solidFill>
                  <a:srgbClr val="000000"/>
                </a:solidFill>
                <a:latin typeface="Menlo-Regular"/>
              </a:rPr>
              <a:t>));</a:t>
            </a:r>
          </a:p>
          <a:p>
            <a:pPr marL="0" indent="0">
              <a:buNone/>
            </a:pPr>
            <a:r>
              <a:rPr lang="en-US" altLang="zh-CN" sz="1200">
                <a:solidFill>
                  <a:srgbClr val="000000"/>
                </a:solidFill>
                <a:latin typeface="Menlo-Regular"/>
              </a:rPr>
              <a:t>    </a:t>
            </a:r>
            <a:r>
              <a:rPr lang="en-US" altLang="zh-CN" sz="1200">
                <a:solidFill>
                  <a:srgbClr val="5C2699"/>
                </a:solidFill>
                <a:latin typeface="Menlo-Regular"/>
              </a:rPr>
              <a:t>NSString</a:t>
            </a:r>
            <a:r>
              <a:rPr lang="en-US" altLang="zh-CN" sz="1200">
                <a:solidFill>
                  <a:srgbClr val="000000"/>
                </a:solidFill>
                <a:latin typeface="Menlo-Regular"/>
              </a:rPr>
              <a:t> *firstName = (</a:t>
            </a:r>
            <a:r>
              <a:rPr lang="en-US" altLang="zh-CN" sz="1200">
                <a:solidFill>
                  <a:srgbClr val="AA0D91"/>
                </a:solidFill>
                <a:latin typeface="Menlo-Regular"/>
              </a:rPr>
              <a:t>__bridge</a:t>
            </a:r>
            <a:r>
              <a:rPr lang="en-US" altLang="zh-CN" sz="1200">
                <a:solidFill>
                  <a:srgbClr val="000000"/>
                </a:solidFill>
                <a:latin typeface="Menlo-Regular"/>
              </a:rPr>
              <a:t> </a:t>
            </a:r>
            <a:r>
              <a:rPr lang="en-US" altLang="zh-CN" sz="1200">
                <a:solidFill>
                  <a:srgbClr val="5C2699"/>
                </a:solidFill>
                <a:latin typeface="Menlo-Regular"/>
              </a:rPr>
              <a:t>NSString</a:t>
            </a:r>
            <a:r>
              <a:rPr lang="en-US" altLang="zh-CN" sz="1200">
                <a:solidFill>
                  <a:srgbClr val="000000"/>
                </a:solidFill>
                <a:latin typeface="Menlo-Regular"/>
              </a:rPr>
              <a:t> *)(</a:t>
            </a:r>
            <a:r>
              <a:rPr lang="en-US" altLang="zh-CN" sz="1200">
                <a:solidFill>
                  <a:srgbClr val="2E0D6E"/>
                </a:solidFill>
                <a:latin typeface="Menlo-Regular"/>
              </a:rPr>
              <a:t>ABRecordCopyValue</a:t>
            </a:r>
            <a:r>
              <a:rPr lang="en-US" altLang="zh-CN" sz="1200">
                <a:solidFill>
                  <a:srgbClr val="000000"/>
                </a:solidFill>
                <a:latin typeface="Menlo-Regular"/>
              </a:rPr>
              <a:t>(person, </a:t>
            </a:r>
            <a:r>
              <a:rPr lang="en-US" altLang="zh-CN" sz="1200">
                <a:solidFill>
                  <a:srgbClr val="5C2699"/>
                </a:solidFill>
                <a:latin typeface="Menlo-Regular"/>
              </a:rPr>
              <a:t>kABPersonFirstNameProperty</a:t>
            </a:r>
            <a:r>
              <a:rPr lang="en-US" altLang="zh-CN" sz="1200">
                <a:solidFill>
                  <a:srgbClr val="000000"/>
                </a:solidFill>
                <a:latin typeface="Menlo-Regular"/>
              </a:rPr>
              <a:t>));</a:t>
            </a:r>
          </a:p>
          <a:p>
            <a:pPr marL="0" indent="0">
              <a:buNone/>
            </a:pPr>
            <a:r>
              <a:rPr lang="en-US" altLang="zh-CN" sz="1200">
                <a:solidFill>
                  <a:srgbClr val="000000"/>
                </a:solidFill>
                <a:latin typeface="Menlo-Regular"/>
              </a:rPr>
              <a:t>    </a:t>
            </a:r>
            <a:r>
              <a:rPr lang="en-US" altLang="zh-CN" sz="1200">
                <a:solidFill>
                  <a:srgbClr val="5C2699"/>
                </a:solidFill>
                <a:latin typeface="Menlo-Regular"/>
              </a:rPr>
              <a:t>NSString</a:t>
            </a:r>
            <a:r>
              <a:rPr lang="en-US" altLang="zh-CN" sz="1200">
                <a:solidFill>
                  <a:srgbClr val="000000"/>
                </a:solidFill>
                <a:latin typeface="Menlo-Regular"/>
              </a:rPr>
              <a:t> *lastNameLabel = (</a:t>
            </a:r>
            <a:r>
              <a:rPr lang="en-US" altLang="zh-CN" sz="1200">
                <a:solidFill>
                  <a:srgbClr val="AA0D91"/>
                </a:solidFill>
                <a:latin typeface="Menlo-Regular"/>
              </a:rPr>
              <a:t>__bridge</a:t>
            </a:r>
            <a:r>
              <a:rPr lang="en-US" altLang="zh-CN" sz="1200">
                <a:solidFill>
                  <a:srgbClr val="000000"/>
                </a:solidFill>
                <a:latin typeface="Menlo-Regular"/>
              </a:rPr>
              <a:t> </a:t>
            </a:r>
            <a:r>
              <a:rPr lang="en-US" altLang="zh-CN" sz="1200">
                <a:solidFill>
                  <a:srgbClr val="5C2699"/>
                </a:solidFill>
                <a:latin typeface="Menlo-Regular"/>
              </a:rPr>
              <a:t>NSString</a:t>
            </a:r>
            <a:r>
              <a:rPr lang="en-US" altLang="zh-CN" sz="1200">
                <a:solidFill>
                  <a:srgbClr val="000000"/>
                </a:solidFill>
                <a:latin typeface="Menlo-Regular"/>
              </a:rPr>
              <a:t> *)(</a:t>
            </a:r>
            <a:r>
              <a:rPr lang="en-US" altLang="zh-CN" sz="1200">
                <a:solidFill>
                  <a:srgbClr val="2E0D6E"/>
                </a:solidFill>
                <a:latin typeface="Menlo-Regular"/>
              </a:rPr>
              <a:t>ABPersonCopyLocalizedPropertyName</a:t>
            </a:r>
            <a:r>
              <a:rPr lang="en-US" altLang="zh-CN" sz="1200">
                <a:solidFill>
                  <a:srgbClr val="000000"/>
                </a:solidFill>
                <a:latin typeface="Menlo-Regular"/>
              </a:rPr>
              <a:t>(</a:t>
            </a:r>
            <a:r>
              <a:rPr lang="en-US" altLang="zh-CN" sz="1200">
                <a:solidFill>
                  <a:srgbClr val="5C2699"/>
                </a:solidFill>
                <a:latin typeface="Menlo-Regular"/>
              </a:rPr>
              <a:t>kABPersonLastNameProperty</a:t>
            </a:r>
            <a:r>
              <a:rPr lang="en-US" altLang="zh-CN" sz="1200">
                <a:solidFill>
                  <a:srgbClr val="000000"/>
                </a:solidFill>
                <a:latin typeface="Menlo-Regular"/>
              </a:rPr>
              <a:t>));</a:t>
            </a:r>
          </a:p>
          <a:p>
            <a:pPr marL="0" indent="0">
              <a:buNone/>
            </a:pPr>
            <a:r>
              <a:rPr lang="en-US" altLang="zh-CN" sz="1200">
                <a:solidFill>
                  <a:srgbClr val="000000"/>
                </a:solidFill>
                <a:latin typeface="Menlo-Regular"/>
              </a:rPr>
              <a:t>    </a:t>
            </a:r>
            <a:r>
              <a:rPr lang="en-US" altLang="zh-CN" sz="1200">
                <a:solidFill>
                  <a:srgbClr val="5C2699"/>
                </a:solidFill>
                <a:latin typeface="Menlo-Regular"/>
              </a:rPr>
              <a:t>NSString</a:t>
            </a:r>
            <a:r>
              <a:rPr lang="en-US" altLang="zh-CN" sz="1200">
                <a:solidFill>
                  <a:srgbClr val="000000"/>
                </a:solidFill>
                <a:latin typeface="Menlo-Regular"/>
              </a:rPr>
              <a:t> *lastName = (</a:t>
            </a:r>
            <a:r>
              <a:rPr lang="en-US" altLang="zh-CN" sz="1200">
                <a:solidFill>
                  <a:srgbClr val="AA0D91"/>
                </a:solidFill>
                <a:latin typeface="Menlo-Regular"/>
              </a:rPr>
              <a:t>__bridge</a:t>
            </a:r>
            <a:r>
              <a:rPr lang="en-US" altLang="zh-CN" sz="1200">
                <a:solidFill>
                  <a:srgbClr val="000000"/>
                </a:solidFill>
                <a:latin typeface="Menlo-Regular"/>
              </a:rPr>
              <a:t> </a:t>
            </a:r>
            <a:r>
              <a:rPr lang="en-US" altLang="zh-CN" sz="1200">
                <a:solidFill>
                  <a:srgbClr val="5C2699"/>
                </a:solidFill>
                <a:latin typeface="Menlo-Regular"/>
              </a:rPr>
              <a:t>NSString</a:t>
            </a:r>
            <a:r>
              <a:rPr lang="en-US" altLang="zh-CN" sz="1200">
                <a:solidFill>
                  <a:srgbClr val="000000"/>
                </a:solidFill>
                <a:latin typeface="Menlo-Regular"/>
              </a:rPr>
              <a:t> *)(</a:t>
            </a:r>
            <a:r>
              <a:rPr lang="en-US" altLang="zh-CN" sz="1200">
                <a:solidFill>
                  <a:srgbClr val="2E0D6E"/>
                </a:solidFill>
                <a:latin typeface="Menlo-Regular"/>
              </a:rPr>
              <a:t>ABRecordCopyValue</a:t>
            </a:r>
            <a:r>
              <a:rPr lang="en-US" altLang="zh-CN" sz="1200">
                <a:solidFill>
                  <a:srgbClr val="000000"/>
                </a:solidFill>
                <a:latin typeface="Menlo-Regular"/>
              </a:rPr>
              <a:t>(person, </a:t>
            </a:r>
            <a:r>
              <a:rPr lang="en-US" altLang="zh-CN" sz="1200">
                <a:solidFill>
                  <a:srgbClr val="5C2699"/>
                </a:solidFill>
                <a:latin typeface="Menlo-Regular"/>
              </a:rPr>
              <a:t>kABPersonLastNameProperty</a:t>
            </a:r>
            <a:r>
              <a:rPr lang="en-US" altLang="zh-CN" sz="1200">
                <a:solidFill>
                  <a:srgbClr val="000000"/>
                </a:solidFill>
                <a:latin typeface="Menlo-Regular"/>
              </a:rPr>
              <a:t>));</a:t>
            </a:r>
          </a:p>
          <a:p>
            <a:pPr marL="0" indent="0">
              <a:buNone/>
            </a:pPr>
            <a:r>
              <a:rPr lang="en-US" altLang="zh-CN" sz="1200">
                <a:solidFill>
                  <a:srgbClr val="000000"/>
                </a:solidFill>
                <a:latin typeface="Menlo-Regular"/>
              </a:rPr>
              <a:t>    </a:t>
            </a:r>
            <a:r>
              <a:rPr lang="en-US" altLang="zh-CN" sz="1200">
                <a:solidFill>
                  <a:srgbClr val="2E0D6E"/>
                </a:solidFill>
                <a:latin typeface="Menlo-Regular"/>
              </a:rPr>
              <a:t>NSLog</a:t>
            </a:r>
            <a:r>
              <a:rPr lang="en-US" altLang="zh-CN" sz="1200">
                <a:solidFill>
                  <a:srgbClr val="000000"/>
                </a:solidFill>
                <a:latin typeface="Menlo-Regular"/>
              </a:rPr>
              <a:t>(</a:t>
            </a:r>
            <a:r>
              <a:rPr lang="en-US" altLang="zh-CN" sz="1200">
                <a:solidFill>
                  <a:srgbClr val="C41A16"/>
                </a:solidFill>
                <a:latin typeface="Menlo-Regular"/>
              </a:rPr>
              <a:t>@"%@ %@ - %@ %@"</a:t>
            </a:r>
            <a:r>
              <a:rPr lang="en-US" altLang="zh-CN" sz="1200">
                <a:solidFill>
                  <a:srgbClr val="000000"/>
                </a:solidFill>
                <a:latin typeface="Menlo-Regular"/>
              </a:rPr>
              <a:t>, lastNameLabel, lastName, firstNameLabel, firstName);</a:t>
            </a:r>
          </a:p>
          <a:p>
            <a:pPr marL="0" indent="0">
              <a:buNone/>
            </a:pPr>
            <a:r>
              <a:rPr lang="en-US" altLang="zh-CN" sz="1200">
                <a:solidFill>
                  <a:srgbClr val="000000"/>
                </a:solidFill>
                <a:latin typeface="Menlo-Regular"/>
              </a:rPr>
              <a:t>}</a:t>
            </a:r>
          </a:p>
          <a:p>
            <a:pPr marL="0" indent="0">
              <a:buNone/>
            </a:pPr>
            <a:r>
              <a:rPr lang="en-US" altLang="zh-CN" sz="1200">
                <a:solidFill>
                  <a:srgbClr val="2E0D6E"/>
                </a:solidFill>
                <a:latin typeface="Menlo-Regular"/>
              </a:rPr>
              <a:t>CFRelease</a:t>
            </a:r>
            <a:r>
              <a:rPr lang="en-US" altLang="zh-CN" sz="1200">
                <a:solidFill>
                  <a:srgbClr val="000000"/>
                </a:solidFill>
                <a:latin typeface="Menlo-Regular"/>
              </a:rPr>
              <a:t>(addressBook);</a:t>
            </a:r>
          </a:p>
          <a:p>
            <a:pPr marL="0" indent="0">
              <a:buNone/>
            </a:pPr>
            <a:endParaRPr kumimoji="1" lang="en-US" altLang="zh-CN" sz="1200">
              <a:solidFill>
                <a:srgbClr val="000000"/>
              </a:solidFill>
              <a:latin typeface="Menlo-Regular"/>
            </a:endParaRPr>
          </a:p>
          <a:p>
            <a:pPr marL="0" indent="0">
              <a:buNone/>
            </a:pPr>
            <a:r>
              <a:rPr kumimoji="1" lang="zh-CN" altLang="en-US" sz="1600">
                <a:solidFill>
                  <a:srgbClr val="000000"/>
                </a:solidFill>
              </a:rPr>
              <a:t>结论：转换看起来很美</a:t>
            </a:r>
            <a:r>
              <a:rPr kumimoji="1" lang="en-US" altLang="zh-CN" sz="1600">
                <a:solidFill>
                  <a:srgbClr val="000000"/>
                </a:solidFill>
              </a:rPr>
              <a:t>~~~</a:t>
            </a:r>
            <a:endParaRPr kumimoji="1" lang="zh-CN" altLang="en-US" sz="1600">
              <a:solidFill>
                <a:srgbClr val="800000"/>
              </a:solidFill>
            </a:endParaRPr>
          </a:p>
        </p:txBody>
      </p:sp>
    </p:spTree>
    <p:extLst>
      <p:ext uri="{BB962C8B-B14F-4D97-AF65-F5344CB8AC3E}">
        <p14:creationId xmlns:p14="http://schemas.microsoft.com/office/powerpoint/2010/main" val="62229179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多重属性</a:t>
            </a:r>
          </a:p>
        </p:txBody>
      </p:sp>
      <p:sp>
        <p:nvSpPr>
          <p:cNvPr id="3" name="内容占位符 2"/>
          <p:cNvSpPr>
            <a:spLocks noGrp="1"/>
          </p:cNvSpPr>
          <p:nvPr>
            <p:ph idx="1"/>
          </p:nvPr>
        </p:nvSpPr>
        <p:spPr/>
        <p:txBody>
          <a:bodyPr>
            <a:normAutofit fontScale="85000" lnSpcReduction="20000"/>
          </a:bodyPr>
          <a:lstStyle/>
          <a:p>
            <a:r>
              <a:rPr kumimoji="1" lang="zh-CN" altLang="en-US" sz="2400"/>
              <a:t>联系人的有些属性值就没这么简单，一个属性可能会包含多个值</a:t>
            </a:r>
          </a:p>
          <a:p>
            <a:pPr>
              <a:buFont typeface="Wingdings" charset="2"/>
              <a:buChar char="Ø"/>
            </a:pPr>
            <a:r>
              <a:rPr kumimoji="1" lang="zh-CN" altLang="en-US" sz="2400"/>
              <a:t>比如邮箱，分为工作邮箱、住宅邮箱、其他邮箱等</a:t>
            </a:r>
          </a:p>
          <a:p>
            <a:pPr>
              <a:buFont typeface="Wingdings" charset="2"/>
              <a:buChar char="Ø"/>
            </a:pPr>
            <a:r>
              <a:rPr kumimoji="1" lang="zh-CN" altLang="en-US" sz="2400"/>
              <a:t>比如电话，分为工作电话、住宅电话、其他电话等</a:t>
            </a:r>
            <a:endParaRPr kumimoji="1" lang="en-US" altLang="zh-CN" sz="2400"/>
          </a:p>
          <a:p>
            <a:r>
              <a:rPr kumimoji="1" lang="zh-CN" altLang="en-US" sz="2400"/>
              <a:t>如果是复杂属性，那么</a:t>
            </a:r>
            <a:r>
              <a:rPr kumimoji="1" lang="en-US" altLang="zh-CN" sz="2400">
                <a:solidFill>
                  <a:srgbClr val="FF0000"/>
                </a:solidFill>
              </a:rPr>
              <a:t>ABRecordCopyValue</a:t>
            </a:r>
            <a:r>
              <a:rPr kumimoji="1" lang="zh-CN" altLang="en-US" sz="2400"/>
              <a:t>函数返回的就是</a:t>
            </a:r>
            <a:r>
              <a:rPr kumimoji="1" lang="en-US" altLang="zh-CN" sz="2400">
                <a:solidFill>
                  <a:srgbClr val="FF0000"/>
                </a:solidFill>
              </a:rPr>
              <a:t>ABMultiValueRef</a:t>
            </a:r>
            <a:r>
              <a:rPr kumimoji="1" lang="zh-CN" altLang="en-US" sz="2400"/>
              <a:t>类型的数据，例如邮箱或者电话</a:t>
            </a:r>
            <a:endParaRPr kumimoji="1" lang="en-US" altLang="zh-CN" sz="2400"/>
          </a:p>
          <a:p>
            <a:pPr marL="0" indent="0">
              <a:buNone/>
            </a:pPr>
            <a:r>
              <a:rPr lang="en-US" altLang="zh-CN" sz="2400">
                <a:solidFill>
                  <a:srgbClr val="007400"/>
                </a:solidFill>
                <a:latin typeface="Menlo-Regular"/>
              </a:rPr>
              <a:t>// </a:t>
            </a:r>
            <a:r>
              <a:rPr lang="zh-CN" altLang="en-US" sz="2400">
                <a:solidFill>
                  <a:srgbClr val="007400"/>
                </a:solidFill>
                <a:latin typeface="STHeitiSC-Light"/>
              </a:rPr>
              <a:t>取电话号码</a:t>
            </a:r>
            <a:endParaRPr lang="zh-CN" altLang="en-US" sz="2400">
              <a:solidFill>
                <a:srgbClr val="000000"/>
              </a:solidFill>
              <a:latin typeface="Menlo-Regular"/>
            </a:endParaRPr>
          </a:p>
          <a:p>
            <a:pPr marL="0" indent="0">
              <a:buNone/>
            </a:pPr>
            <a:r>
              <a:rPr lang="en-US" altLang="zh-CN" sz="2400">
                <a:solidFill>
                  <a:srgbClr val="5C2699"/>
                </a:solidFill>
                <a:latin typeface="Menlo-Regular"/>
              </a:rPr>
              <a:t>ABMultiValueRef</a:t>
            </a:r>
            <a:r>
              <a:rPr lang="en-US" altLang="zh-CN" sz="2400">
                <a:solidFill>
                  <a:srgbClr val="000000"/>
                </a:solidFill>
                <a:latin typeface="Menlo-Regular"/>
              </a:rPr>
              <a:t> phones = </a:t>
            </a:r>
            <a:r>
              <a:rPr lang="en-US" altLang="zh-CN" sz="2400">
                <a:solidFill>
                  <a:srgbClr val="2E0D6E"/>
                </a:solidFill>
                <a:latin typeface="Menlo-Regular"/>
              </a:rPr>
              <a:t>ABRecordCopyValue</a:t>
            </a:r>
            <a:r>
              <a:rPr lang="en-US" altLang="zh-CN" sz="2400">
                <a:solidFill>
                  <a:srgbClr val="000000"/>
                </a:solidFill>
                <a:latin typeface="Menlo-Regular"/>
              </a:rPr>
              <a:t>(person, </a:t>
            </a:r>
            <a:r>
              <a:rPr lang="en-US" altLang="zh-CN" sz="2400">
                <a:solidFill>
                  <a:srgbClr val="5C2699"/>
                </a:solidFill>
                <a:latin typeface="Menlo-Regular"/>
              </a:rPr>
              <a:t>kABPersonPhoneProperty</a:t>
            </a:r>
            <a:r>
              <a:rPr lang="en-US" altLang="zh-CN" sz="2400">
                <a:solidFill>
                  <a:srgbClr val="000000"/>
                </a:solidFill>
                <a:latin typeface="Menlo-Regular"/>
              </a:rPr>
              <a:t>);</a:t>
            </a:r>
          </a:p>
          <a:p>
            <a:pPr marL="0" indent="0">
              <a:buNone/>
            </a:pPr>
            <a:r>
              <a:rPr lang="en-US" altLang="zh-CN" sz="2400">
                <a:solidFill>
                  <a:srgbClr val="007400"/>
                </a:solidFill>
                <a:latin typeface="Menlo-Regular"/>
              </a:rPr>
              <a:t>// </a:t>
            </a:r>
            <a:r>
              <a:rPr lang="zh-CN" altLang="en-US" sz="2400">
                <a:solidFill>
                  <a:srgbClr val="007400"/>
                </a:solidFill>
                <a:latin typeface="STHeitiSC-Light"/>
              </a:rPr>
              <a:t>取记录数量</a:t>
            </a:r>
            <a:endParaRPr lang="zh-CN" altLang="en-US" sz="2400">
              <a:solidFill>
                <a:srgbClr val="000000"/>
              </a:solidFill>
              <a:latin typeface="Menlo-Regular"/>
            </a:endParaRPr>
          </a:p>
          <a:p>
            <a:pPr marL="0" indent="0">
              <a:buNone/>
            </a:pPr>
            <a:r>
              <a:rPr lang="en-US" altLang="zh-CN" sz="2400">
                <a:solidFill>
                  <a:srgbClr val="5C2699"/>
                </a:solidFill>
                <a:latin typeface="Menlo-Regular"/>
              </a:rPr>
              <a:t>NSInteger</a:t>
            </a:r>
            <a:r>
              <a:rPr lang="en-US" altLang="zh-CN" sz="2400">
                <a:solidFill>
                  <a:srgbClr val="000000"/>
                </a:solidFill>
                <a:latin typeface="Menlo-Regular"/>
              </a:rPr>
              <a:t> phoneCount = </a:t>
            </a:r>
            <a:r>
              <a:rPr lang="en-US" altLang="zh-CN" sz="2400">
                <a:solidFill>
                  <a:srgbClr val="2E0D6E"/>
                </a:solidFill>
                <a:latin typeface="Menlo-Regular"/>
              </a:rPr>
              <a:t>ABMultiValueGetCount</a:t>
            </a:r>
            <a:r>
              <a:rPr lang="en-US" altLang="zh-CN" sz="2400">
                <a:solidFill>
                  <a:srgbClr val="000000"/>
                </a:solidFill>
                <a:latin typeface="Menlo-Regular"/>
              </a:rPr>
              <a:t>(phones);</a:t>
            </a:r>
          </a:p>
          <a:p>
            <a:pPr marL="0" indent="0">
              <a:buNone/>
            </a:pPr>
            <a:r>
              <a:rPr lang="en-US" altLang="zh-CN" sz="2400">
                <a:solidFill>
                  <a:srgbClr val="007400"/>
                </a:solidFill>
                <a:latin typeface="Menlo-Regular"/>
              </a:rPr>
              <a:t>// </a:t>
            </a:r>
            <a:r>
              <a:rPr lang="zh-CN" altLang="en-US" sz="2400">
                <a:solidFill>
                  <a:srgbClr val="007400"/>
                </a:solidFill>
                <a:latin typeface="STHeitiSC-Light"/>
              </a:rPr>
              <a:t>遍历所有的电话号码</a:t>
            </a:r>
            <a:endParaRPr lang="zh-CN" altLang="en-US" sz="2400">
              <a:solidFill>
                <a:srgbClr val="000000"/>
              </a:solidFill>
              <a:latin typeface="Menlo-Regular"/>
            </a:endParaRPr>
          </a:p>
          <a:p>
            <a:pPr marL="0" indent="0">
              <a:buNone/>
            </a:pPr>
            <a:r>
              <a:rPr lang="en-US" altLang="zh-CN" sz="2400">
                <a:solidFill>
                  <a:srgbClr val="AA0D91"/>
                </a:solidFill>
                <a:latin typeface="Menlo-Regular"/>
              </a:rPr>
              <a:t>for</a:t>
            </a:r>
            <a:r>
              <a:rPr lang="en-US" altLang="zh-CN" sz="2400">
                <a:solidFill>
                  <a:srgbClr val="000000"/>
                </a:solidFill>
                <a:latin typeface="Menlo-Regular"/>
              </a:rPr>
              <a:t> (</a:t>
            </a:r>
            <a:r>
              <a:rPr lang="en-US" altLang="zh-CN" sz="2400">
                <a:solidFill>
                  <a:srgbClr val="5C2699"/>
                </a:solidFill>
                <a:latin typeface="Menlo-Regular"/>
              </a:rPr>
              <a:t>NSInteger</a:t>
            </a:r>
            <a:r>
              <a:rPr lang="en-US" altLang="zh-CN" sz="2400">
                <a:solidFill>
                  <a:srgbClr val="000000"/>
                </a:solidFill>
                <a:latin typeface="Menlo-Regular"/>
              </a:rPr>
              <a:t> i = </a:t>
            </a:r>
            <a:r>
              <a:rPr lang="en-US" altLang="zh-CN" sz="2400">
                <a:solidFill>
                  <a:srgbClr val="1C00CF"/>
                </a:solidFill>
                <a:latin typeface="Menlo-Regular"/>
              </a:rPr>
              <a:t>0</a:t>
            </a:r>
            <a:r>
              <a:rPr lang="en-US" altLang="zh-CN" sz="2400">
                <a:solidFill>
                  <a:srgbClr val="000000"/>
                </a:solidFill>
                <a:latin typeface="Menlo-Regular"/>
              </a:rPr>
              <a:t>; i &lt; phoneCount; i++) {</a:t>
            </a:r>
          </a:p>
          <a:p>
            <a:pPr marL="0" indent="0">
              <a:buNone/>
            </a:pPr>
            <a:r>
              <a:rPr kumimoji="1" lang="en-US" altLang="zh-CN" sz="2400">
                <a:solidFill>
                  <a:srgbClr val="000000"/>
                </a:solidFill>
                <a:latin typeface="Menlo-Regular"/>
              </a:rPr>
              <a:t>…</a:t>
            </a:r>
            <a:endParaRPr kumimoji="1" lang="en-US" altLang="zh-CN" sz="2400"/>
          </a:p>
          <a:p>
            <a:endParaRPr kumimoji="1" lang="zh-CN" altLang="en-US" sz="2400"/>
          </a:p>
        </p:txBody>
      </p:sp>
    </p:spTree>
    <p:extLst>
      <p:ext uri="{BB962C8B-B14F-4D97-AF65-F5344CB8AC3E}">
        <p14:creationId xmlns:p14="http://schemas.microsoft.com/office/powerpoint/2010/main" val="121958835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获取复杂属性的方法</a:t>
            </a:r>
          </a:p>
        </p:txBody>
      </p:sp>
      <p:sp>
        <p:nvSpPr>
          <p:cNvPr id="3" name="内容占位符 2"/>
          <p:cNvSpPr>
            <a:spLocks noGrp="1"/>
          </p:cNvSpPr>
          <p:nvPr>
            <p:ph idx="1"/>
          </p:nvPr>
        </p:nvSpPr>
        <p:spPr/>
        <p:txBody>
          <a:bodyPr>
            <a:normAutofit/>
          </a:bodyPr>
          <a:lstStyle/>
          <a:p>
            <a:pPr marL="0" indent="0">
              <a:buNone/>
            </a:pPr>
            <a:r>
              <a:rPr lang="en-US" altLang="zh-TW" sz="1800">
                <a:solidFill>
                  <a:srgbClr val="007400"/>
                </a:solidFill>
                <a:latin typeface="Menlo-Regular"/>
              </a:rPr>
              <a:t>// </a:t>
            </a:r>
            <a:r>
              <a:rPr lang="zh-TW" altLang="en-US" sz="1800">
                <a:solidFill>
                  <a:srgbClr val="007400"/>
                </a:solidFill>
                <a:latin typeface="STHeitiSC-Light"/>
              </a:rPr>
              <a:t>电话标签</a:t>
            </a:r>
            <a:endParaRPr lang="zh-TW" altLang="en-US" sz="1800">
              <a:solidFill>
                <a:srgbClr val="000000"/>
              </a:solidFill>
              <a:latin typeface="Menlo-Regular"/>
            </a:endParaRPr>
          </a:p>
          <a:p>
            <a:pPr marL="0" indent="0">
              <a:buNone/>
            </a:pPr>
            <a:r>
              <a:rPr lang="en-US" altLang="zh-CN" sz="1800">
                <a:solidFill>
                  <a:srgbClr val="5C2699"/>
                </a:solidFill>
                <a:latin typeface="Menlo-Regular"/>
              </a:rPr>
              <a:t>CFStringRef</a:t>
            </a:r>
            <a:r>
              <a:rPr lang="en-US" altLang="zh-CN" sz="1800">
                <a:solidFill>
                  <a:srgbClr val="000000"/>
                </a:solidFill>
                <a:latin typeface="Menlo-Regular"/>
              </a:rPr>
              <a:t> phoneLabel = </a:t>
            </a:r>
            <a:r>
              <a:rPr lang="en-US" altLang="zh-CN" sz="1800">
                <a:solidFill>
                  <a:srgbClr val="2E0D6E"/>
                </a:solidFill>
                <a:latin typeface="Menlo-Regular"/>
              </a:rPr>
              <a:t>ABMultiValueCopyLabelAtIndex</a:t>
            </a:r>
            <a:r>
              <a:rPr lang="en-US" altLang="zh-CN" sz="1800">
                <a:solidFill>
                  <a:srgbClr val="000000"/>
                </a:solidFill>
                <a:latin typeface="Menlo-Regular"/>
              </a:rPr>
              <a:t>(phones, i);</a:t>
            </a:r>
          </a:p>
          <a:p>
            <a:pPr marL="0" indent="0">
              <a:buNone/>
            </a:pPr>
            <a:r>
              <a:rPr lang="en-US" altLang="zh-CN" sz="1800">
                <a:solidFill>
                  <a:srgbClr val="007400"/>
                </a:solidFill>
                <a:latin typeface="Menlo-Regular"/>
              </a:rPr>
              <a:t>// </a:t>
            </a:r>
            <a:r>
              <a:rPr lang="zh-CN" altLang="en-US" sz="1800">
                <a:solidFill>
                  <a:srgbClr val="007400"/>
                </a:solidFill>
                <a:latin typeface="STHeitiSC-Light"/>
              </a:rPr>
              <a:t>本地化电话标签</a:t>
            </a:r>
            <a:endParaRPr lang="zh-CN" altLang="en-US" sz="1800">
              <a:solidFill>
                <a:srgbClr val="000000"/>
              </a:solidFill>
              <a:latin typeface="Menlo-Regular"/>
            </a:endParaRPr>
          </a:p>
          <a:p>
            <a:pPr marL="0" indent="0">
              <a:buNone/>
            </a:pPr>
            <a:r>
              <a:rPr lang="en-US" altLang="zh-CN" sz="1800">
                <a:solidFill>
                  <a:srgbClr val="5C2699"/>
                </a:solidFill>
                <a:latin typeface="Menlo-Regular"/>
              </a:rPr>
              <a:t>CFStringRef</a:t>
            </a:r>
            <a:r>
              <a:rPr lang="en-US" altLang="zh-CN" sz="1800">
                <a:solidFill>
                  <a:srgbClr val="000000"/>
                </a:solidFill>
                <a:latin typeface="Menlo-Regular"/>
              </a:rPr>
              <a:t> phoneLocalLabel = </a:t>
            </a:r>
            <a:r>
              <a:rPr lang="en-US" altLang="zh-CN" sz="1800">
                <a:solidFill>
                  <a:srgbClr val="2E0D6E"/>
                </a:solidFill>
                <a:latin typeface="Menlo-Regular"/>
              </a:rPr>
              <a:t>ABAddressBookCopyLocalizedLabel</a:t>
            </a:r>
            <a:r>
              <a:rPr lang="en-US" altLang="zh-CN" sz="1800">
                <a:solidFill>
                  <a:srgbClr val="000000"/>
                </a:solidFill>
                <a:latin typeface="Menlo-Regular"/>
              </a:rPr>
              <a:t>(phoneLabel);</a:t>
            </a:r>
          </a:p>
          <a:p>
            <a:pPr marL="0" indent="0">
              <a:buNone/>
            </a:pPr>
            <a:r>
              <a:rPr lang="en-US" altLang="zh-TW" sz="1800">
                <a:solidFill>
                  <a:srgbClr val="007400"/>
                </a:solidFill>
                <a:latin typeface="Menlo-Regular"/>
              </a:rPr>
              <a:t>// </a:t>
            </a:r>
            <a:r>
              <a:rPr lang="zh-TW" altLang="en-US" sz="1800">
                <a:solidFill>
                  <a:srgbClr val="007400"/>
                </a:solidFill>
                <a:latin typeface="STHeitiSC-Light"/>
              </a:rPr>
              <a:t>电话号码</a:t>
            </a:r>
            <a:endParaRPr lang="zh-TW" altLang="en-US" sz="1800">
              <a:solidFill>
                <a:srgbClr val="000000"/>
              </a:solidFill>
              <a:latin typeface="Menlo-Regular"/>
            </a:endParaRPr>
          </a:p>
          <a:p>
            <a:pPr marL="0" indent="0">
              <a:buNone/>
            </a:pPr>
            <a:r>
              <a:rPr lang="en-US" altLang="zh-CN" sz="1800">
                <a:solidFill>
                  <a:srgbClr val="5C2699"/>
                </a:solidFill>
                <a:latin typeface="Menlo-Regular"/>
              </a:rPr>
              <a:t>CFStringRef</a:t>
            </a:r>
            <a:r>
              <a:rPr lang="en-US" altLang="zh-CN" sz="1800">
                <a:solidFill>
                  <a:srgbClr val="000000"/>
                </a:solidFill>
                <a:latin typeface="Menlo-Regular"/>
              </a:rPr>
              <a:t> phoneNumber = </a:t>
            </a:r>
            <a:r>
              <a:rPr lang="en-US" altLang="zh-CN" sz="1800">
                <a:solidFill>
                  <a:srgbClr val="2E0D6E"/>
                </a:solidFill>
                <a:latin typeface="Menlo-Regular"/>
              </a:rPr>
              <a:t>ABMultiValueCopyValueAtIndex</a:t>
            </a:r>
            <a:r>
              <a:rPr lang="en-US" altLang="zh-CN" sz="1800">
                <a:solidFill>
                  <a:srgbClr val="000000"/>
                </a:solidFill>
                <a:latin typeface="Menlo-Regular"/>
              </a:rPr>
              <a:t>(phones, i);</a:t>
            </a:r>
          </a:p>
          <a:p>
            <a:pPr marL="0" indent="0">
              <a:buNone/>
            </a:pPr>
            <a:endParaRPr kumimoji="1" lang="zh-CN" altLang="en-US" sz="1800"/>
          </a:p>
        </p:txBody>
      </p:sp>
    </p:spTree>
    <p:extLst>
      <p:ext uri="{BB962C8B-B14F-4D97-AF65-F5344CB8AC3E}">
        <p14:creationId xmlns:p14="http://schemas.microsoft.com/office/powerpoint/2010/main" val="292021830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添加联系人的步骤</a:t>
            </a:r>
          </a:p>
        </p:txBody>
      </p:sp>
      <p:sp>
        <p:nvSpPr>
          <p:cNvPr id="3" name="内容占位符 2"/>
          <p:cNvSpPr>
            <a:spLocks noGrp="1"/>
          </p:cNvSpPr>
          <p:nvPr>
            <p:ph idx="1"/>
          </p:nvPr>
        </p:nvSpPr>
        <p:spPr/>
        <p:txBody>
          <a:bodyPr>
            <a:normAutofit/>
          </a:bodyPr>
          <a:lstStyle/>
          <a:p>
            <a:r>
              <a:rPr kumimoji="1" lang="zh-TW" altLang="en-US"/>
              <a:t>添加联系人的步骤</a:t>
            </a:r>
          </a:p>
          <a:p>
            <a:pPr marL="514350" indent="-514350">
              <a:buFont typeface="+mj-lt"/>
              <a:buAutoNum type="arabicPeriod"/>
            </a:pPr>
            <a:r>
              <a:rPr kumimoji="1" lang="zh-TW" altLang="en-US"/>
              <a:t>通过</a:t>
            </a:r>
            <a:r>
              <a:rPr kumimoji="1" lang="en-US" altLang="zh-TW">
                <a:solidFill>
                  <a:srgbClr val="800000"/>
                </a:solidFill>
              </a:rPr>
              <a:t>ABPersonCreate</a:t>
            </a:r>
            <a:r>
              <a:rPr kumimoji="1" lang="zh-TW" altLang="en-US"/>
              <a:t>函数创建一个新的联系人（返回</a:t>
            </a:r>
            <a:r>
              <a:rPr kumimoji="1" lang="en-US" altLang="zh-TW"/>
              <a:t>ABRecordRef</a:t>
            </a:r>
            <a:r>
              <a:rPr kumimoji="1" lang="zh-TW" altLang="en-US"/>
              <a:t>）</a:t>
            </a:r>
          </a:p>
          <a:p>
            <a:pPr marL="514350" indent="-514350">
              <a:buFont typeface="+mj-lt"/>
              <a:buAutoNum type="arabicPeriod"/>
            </a:pPr>
            <a:r>
              <a:rPr kumimoji="1" lang="zh-TW" altLang="en-US"/>
              <a:t>通过</a:t>
            </a:r>
            <a:r>
              <a:rPr kumimoji="1" lang="en-US" altLang="zh-TW">
                <a:solidFill>
                  <a:srgbClr val="800000"/>
                </a:solidFill>
              </a:rPr>
              <a:t>ABRecordSetValue</a:t>
            </a:r>
            <a:r>
              <a:rPr kumimoji="1" lang="zh-TW" altLang="en-US"/>
              <a:t>函数设置联系人的属性</a:t>
            </a:r>
          </a:p>
          <a:p>
            <a:pPr marL="514350" indent="-514350">
              <a:buFont typeface="+mj-lt"/>
              <a:buAutoNum type="arabicPeriod"/>
            </a:pPr>
            <a:r>
              <a:rPr kumimoji="1" lang="zh-TW" altLang="en-US"/>
              <a:t>通过</a:t>
            </a:r>
            <a:r>
              <a:rPr kumimoji="1" lang="en-US" altLang="zh-TW">
                <a:solidFill>
                  <a:srgbClr val="800000"/>
                </a:solidFill>
              </a:rPr>
              <a:t>ABAddressBookAddRecord</a:t>
            </a:r>
            <a:r>
              <a:rPr kumimoji="1" lang="zh-TW" altLang="en-US"/>
              <a:t>函数将联系人添加到通讯录数据库中</a:t>
            </a:r>
          </a:p>
          <a:p>
            <a:pPr marL="514350" indent="-514350">
              <a:buFont typeface="+mj-lt"/>
              <a:buAutoNum type="arabicPeriod"/>
            </a:pPr>
            <a:r>
              <a:rPr kumimoji="1" lang="zh-TW" altLang="en-US"/>
              <a:t>通过</a:t>
            </a:r>
            <a:r>
              <a:rPr kumimoji="1" lang="en-US" altLang="zh-TW">
                <a:solidFill>
                  <a:srgbClr val="800000"/>
                </a:solidFill>
              </a:rPr>
              <a:t>ABAddressBookSave</a:t>
            </a:r>
            <a:r>
              <a:rPr kumimoji="1" lang="zh-TW" altLang="en-US"/>
              <a:t>函数保存刚才所作的修改</a:t>
            </a:r>
          </a:p>
          <a:p>
            <a:endParaRPr kumimoji="1" lang="zh-TW" altLang="en-US"/>
          </a:p>
          <a:p>
            <a:r>
              <a:rPr kumimoji="1" lang="zh-TW" altLang="en-US"/>
              <a:t>可以通过</a:t>
            </a:r>
            <a:r>
              <a:rPr kumimoji="1" lang="en-US" altLang="zh-TW">
                <a:solidFill>
                  <a:srgbClr val="800000"/>
                </a:solidFill>
              </a:rPr>
              <a:t>ABAddressBookHasUnsavedChanges</a:t>
            </a:r>
            <a:r>
              <a:rPr kumimoji="1" lang="zh-TW" altLang="en-US"/>
              <a:t>函数判断是否有未保存的修改</a:t>
            </a:r>
          </a:p>
          <a:p>
            <a:r>
              <a:rPr kumimoji="1" lang="zh-TW" altLang="en-US"/>
              <a:t>当决定是否更改通讯录数据库后</a:t>
            </a:r>
            <a:r>
              <a:rPr kumimoji="1" lang="en-US" altLang="zh-TW"/>
              <a:t>,</a:t>
            </a:r>
            <a:r>
              <a:rPr kumimoji="1" lang="zh-TW" altLang="en-US"/>
              <a:t>你可以分别使用 </a:t>
            </a:r>
            <a:r>
              <a:rPr kumimoji="1" lang="en-US" altLang="zh-TW">
                <a:solidFill>
                  <a:srgbClr val="800000"/>
                </a:solidFill>
              </a:rPr>
              <a:t>AbAddressBookSave</a:t>
            </a:r>
            <a:r>
              <a:rPr kumimoji="1" lang="en-US" altLang="zh-TW"/>
              <a:t> </a:t>
            </a:r>
            <a:r>
              <a:rPr kumimoji="1" lang="zh-TW" altLang="en-US"/>
              <a:t>或 </a:t>
            </a:r>
            <a:r>
              <a:rPr kumimoji="1" lang="en-US" altLang="zh-TW">
                <a:solidFill>
                  <a:srgbClr val="800000"/>
                </a:solidFill>
              </a:rPr>
              <a:t>ABAddressBookRevert</a:t>
            </a:r>
            <a:r>
              <a:rPr kumimoji="1" lang="en-US" altLang="zh-TW"/>
              <a:t> </a:t>
            </a:r>
            <a:r>
              <a:rPr kumimoji="1" lang="zh-TW" altLang="en-US"/>
              <a:t>方式来保存或放弃更改 </a:t>
            </a:r>
            <a:endParaRPr kumimoji="1" lang="zh-CN" altLang="en-US"/>
          </a:p>
        </p:txBody>
      </p:sp>
    </p:spTree>
    <p:extLst>
      <p:ext uri="{BB962C8B-B14F-4D97-AF65-F5344CB8AC3E}">
        <p14:creationId xmlns:p14="http://schemas.microsoft.com/office/powerpoint/2010/main" val="219796053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添加群组的步骤</a:t>
            </a:r>
          </a:p>
        </p:txBody>
      </p:sp>
      <p:sp>
        <p:nvSpPr>
          <p:cNvPr id="3" name="内容占位符 2"/>
          <p:cNvSpPr>
            <a:spLocks noGrp="1"/>
          </p:cNvSpPr>
          <p:nvPr>
            <p:ph idx="1"/>
          </p:nvPr>
        </p:nvSpPr>
        <p:spPr/>
        <p:txBody>
          <a:bodyPr>
            <a:normAutofit/>
          </a:bodyPr>
          <a:lstStyle/>
          <a:p>
            <a:r>
              <a:rPr kumimoji="1" lang="zh-TW" altLang="en-US" sz="2400"/>
              <a:t>添加群组的步骤大体和添加联系人一致</a:t>
            </a:r>
          </a:p>
          <a:p>
            <a:pPr>
              <a:buFont typeface="Wingdings" charset="2"/>
              <a:buChar char="Ø"/>
            </a:pPr>
            <a:r>
              <a:rPr kumimoji="1" lang="zh-TW" altLang="en-US" sz="2400"/>
              <a:t>通过</a:t>
            </a:r>
            <a:r>
              <a:rPr kumimoji="1" lang="en-US" altLang="zh-TW" sz="2400">
                <a:solidFill>
                  <a:srgbClr val="800000"/>
                </a:solidFill>
              </a:rPr>
              <a:t>ABPersonCreate</a:t>
            </a:r>
            <a:r>
              <a:rPr kumimoji="1" lang="zh-TW" altLang="en-US" sz="2400"/>
              <a:t>函数创建一个新的组（返回</a:t>
            </a:r>
            <a:r>
              <a:rPr kumimoji="1" lang="en-US" altLang="zh-TW" sz="2400"/>
              <a:t>ABRecordRef</a:t>
            </a:r>
            <a:r>
              <a:rPr kumimoji="1" lang="zh-TW" altLang="en-US" sz="2400"/>
              <a:t>）</a:t>
            </a:r>
          </a:p>
          <a:p>
            <a:pPr>
              <a:buFont typeface="Wingdings" charset="2"/>
              <a:buChar char="Ø"/>
            </a:pPr>
            <a:r>
              <a:rPr kumimoji="1" lang="zh-TW" altLang="en-US" sz="2400"/>
              <a:t>通过</a:t>
            </a:r>
            <a:r>
              <a:rPr kumimoji="1" lang="en-US" altLang="zh-TW" sz="2400">
                <a:solidFill>
                  <a:srgbClr val="800000"/>
                </a:solidFill>
              </a:rPr>
              <a:t>ABRecordSetValue</a:t>
            </a:r>
            <a:r>
              <a:rPr kumimoji="1" lang="zh-TW" altLang="en-US" sz="2400"/>
              <a:t>函数设置组名</a:t>
            </a:r>
          </a:p>
          <a:p>
            <a:pPr>
              <a:buFont typeface="Wingdings" charset="2"/>
              <a:buChar char="Ø"/>
            </a:pPr>
            <a:r>
              <a:rPr kumimoji="1" lang="zh-TW" altLang="en-US" sz="2400"/>
              <a:t>通过</a:t>
            </a:r>
            <a:r>
              <a:rPr kumimoji="1" lang="en-US" altLang="zh-TW" sz="2400">
                <a:solidFill>
                  <a:srgbClr val="800000"/>
                </a:solidFill>
              </a:rPr>
              <a:t>ABAddressBookAddRecord</a:t>
            </a:r>
            <a:r>
              <a:rPr kumimoji="1" lang="zh-TW" altLang="en-US" sz="2400"/>
              <a:t>函数将组添加到通讯录数据库中</a:t>
            </a:r>
          </a:p>
          <a:p>
            <a:pPr>
              <a:buFont typeface="Wingdings" charset="2"/>
              <a:buChar char="Ø"/>
            </a:pPr>
            <a:r>
              <a:rPr kumimoji="1" lang="zh-TW" altLang="en-US" sz="2400"/>
              <a:t>通过</a:t>
            </a:r>
            <a:r>
              <a:rPr kumimoji="1" lang="en-US" altLang="zh-TW" sz="2400">
                <a:solidFill>
                  <a:srgbClr val="800000"/>
                </a:solidFill>
              </a:rPr>
              <a:t>ABAddressBookSave</a:t>
            </a:r>
            <a:r>
              <a:rPr kumimoji="1" lang="zh-TW" altLang="en-US" sz="2400"/>
              <a:t>函数保存刚才所作的修改</a:t>
            </a:r>
          </a:p>
          <a:p>
            <a:endParaRPr kumimoji="1" lang="zh-CN" altLang="en-US" sz="2400"/>
          </a:p>
        </p:txBody>
      </p:sp>
    </p:spTree>
    <p:extLst>
      <p:ext uri="{BB962C8B-B14F-4D97-AF65-F5344CB8AC3E}">
        <p14:creationId xmlns:p14="http://schemas.microsoft.com/office/powerpoint/2010/main" val="3064130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操作联系人的头像</a:t>
            </a:r>
          </a:p>
        </p:txBody>
      </p:sp>
      <p:sp>
        <p:nvSpPr>
          <p:cNvPr id="3" name="内容占位符 2"/>
          <p:cNvSpPr>
            <a:spLocks noGrp="1"/>
          </p:cNvSpPr>
          <p:nvPr>
            <p:ph idx="1"/>
          </p:nvPr>
        </p:nvSpPr>
        <p:spPr/>
        <p:txBody>
          <a:bodyPr>
            <a:normAutofit/>
          </a:bodyPr>
          <a:lstStyle/>
          <a:p>
            <a:r>
              <a:rPr kumimoji="1" lang="zh-TW" altLang="en-US" sz="2000"/>
              <a:t>想操作联系人的头像，有以下函数</a:t>
            </a:r>
          </a:p>
          <a:p>
            <a:r>
              <a:rPr kumimoji="1" lang="en-US" altLang="zh-TW" sz="2000">
                <a:solidFill>
                  <a:srgbClr val="800000"/>
                </a:solidFill>
              </a:rPr>
              <a:t>ABPersonHasImageData</a:t>
            </a:r>
          </a:p>
          <a:p>
            <a:r>
              <a:rPr kumimoji="1" lang="zh-TW" altLang="en-US" sz="2000"/>
              <a:t>判断通讯录中的联系人是否有图片 </a:t>
            </a:r>
          </a:p>
          <a:p>
            <a:endParaRPr kumimoji="1" lang="zh-TW" altLang="en-US" sz="2000"/>
          </a:p>
          <a:p>
            <a:r>
              <a:rPr kumimoji="1" lang="en-US" altLang="zh-TW" sz="2000">
                <a:solidFill>
                  <a:srgbClr val="800000"/>
                </a:solidFill>
              </a:rPr>
              <a:t>ABPersonCopyImageData </a:t>
            </a:r>
          </a:p>
          <a:p>
            <a:r>
              <a:rPr kumimoji="1" lang="zh-TW" altLang="en-US" sz="2000"/>
              <a:t>取得图片数据</a:t>
            </a:r>
            <a:r>
              <a:rPr kumimoji="1" lang="en-US" altLang="zh-TW" sz="2000"/>
              <a:t>(</a:t>
            </a:r>
            <a:r>
              <a:rPr kumimoji="1" lang="zh-TW" altLang="en-US" sz="2000"/>
              <a:t>假如有的话</a:t>
            </a:r>
            <a:r>
              <a:rPr kumimoji="1" lang="en-US" altLang="zh-TW" sz="2000"/>
              <a:t>)</a:t>
            </a:r>
          </a:p>
          <a:p>
            <a:endParaRPr kumimoji="1" lang="en-US" altLang="zh-TW" sz="2000"/>
          </a:p>
          <a:p>
            <a:r>
              <a:rPr kumimoji="1" lang="en-US" altLang="zh-TW" sz="2000">
                <a:solidFill>
                  <a:srgbClr val="800000"/>
                </a:solidFill>
              </a:rPr>
              <a:t>ABPersonSetImageData </a:t>
            </a:r>
          </a:p>
          <a:p>
            <a:r>
              <a:rPr kumimoji="1" lang="zh-TW" altLang="en-US" sz="2000"/>
              <a:t>设置联系人的图片数据 </a:t>
            </a:r>
          </a:p>
        </p:txBody>
      </p:sp>
    </p:spTree>
    <p:extLst>
      <p:ext uri="{BB962C8B-B14F-4D97-AF65-F5344CB8AC3E}">
        <p14:creationId xmlns:p14="http://schemas.microsoft.com/office/powerpoint/2010/main" val="368396939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如何访问用户的通讯录</a:t>
            </a:r>
          </a:p>
        </p:txBody>
      </p:sp>
      <p:sp>
        <p:nvSpPr>
          <p:cNvPr id="3" name="内容占位符 2"/>
          <p:cNvSpPr>
            <a:spLocks noGrp="1"/>
          </p:cNvSpPr>
          <p:nvPr>
            <p:ph idx="1"/>
          </p:nvPr>
        </p:nvSpPr>
        <p:spPr>
          <a:xfrm>
            <a:off x="457200" y="1389099"/>
            <a:ext cx="8229600" cy="5060453"/>
          </a:xfrm>
        </p:spPr>
        <p:txBody>
          <a:bodyPr>
            <a:normAutofit/>
          </a:bodyPr>
          <a:lstStyle/>
          <a:p>
            <a:r>
              <a:rPr lang="zh-CN" altLang="en-US" sz="1800"/>
              <a:t>在</a:t>
            </a:r>
            <a:r>
              <a:rPr lang="en-US" altLang="zh-CN" sz="1800"/>
              <a:t>iOS</a:t>
            </a:r>
            <a:r>
              <a:rPr lang="zh-CN" altLang="en-US" sz="1800"/>
              <a:t>中，有</a:t>
            </a:r>
            <a:r>
              <a:rPr lang="en-US" altLang="zh-CN" sz="1800"/>
              <a:t>2</a:t>
            </a:r>
            <a:r>
              <a:rPr lang="zh-CN" altLang="en-US" sz="1800"/>
              <a:t>个框架可以访问用户的通讯录</a:t>
            </a:r>
            <a:endParaRPr lang="en-US" altLang="zh-CN" sz="1800"/>
          </a:p>
          <a:p>
            <a:pPr>
              <a:buFont typeface="Wingdings" charset="2"/>
              <a:buChar char="p"/>
            </a:pPr>
            <a:r>
              <a:rPr lang="en-US" altLang="zh-CN" sz="1800">
                <a:solidFill>
                  <a:srgbClr val="FF0000"/>
                </a:solidFill>
              </a:rPr>
              <a:t>AddressBookUI.framework</a:t>
            </a:r>
          </a:p>
          <a:p>
            <a:pPr>
              <a:buFont typeface="Wingdings" charset="2"/>
              <a:buChar char="ü"/>
            </a:pPr>
            <a:r>
              <a:rPr lang="zh-CN" altLang="en-US" sz="1800"/>
              <a:t>提供了联系人列表界面、联系人详情界面、添加联系人界面等</a:t>
            </a:r>
            <a:endParaRPr lang="en-US" altLang="zh-CN" sz="1800"/>
          </a:p>
          <a:p>
            <a:pPr>
              <a:buFont typeface="Wingdings" charset="2"/>
              <a:buChar char="ü"/>
            </a:pPr>
            <a:r>
              <a:rPr lang="zh-CN" altLang="en-US" sz="1800"/>
              <a:t>一般用于选择联系人</a:t>
            </a:r>
            <a:endParaRPr lang="en-US" altLang="zh-CN" sz="1800"/>
          </a:p>
          <a:p>
            <a:pPr marL="0" indent="0">
              <a:buNone/>
            </a:pPr>
            <a:endParaRPr lang="en-US" altLang="zh-CN" sz="1800">
              <a:solidFill>
                <a:srgbClr val="FF0000"/>
              </a:solidFill>
            </a:endParaRPr>
          </a:p>
          <a:p>
            <a:pPr>
              <a:buFont typeface="Wingdings" charset="2"/>
              <a:buChar char="p"/>
            </a:pPr>
            <a:r>
              <a:rPr lang="en-US" altLang="zh-CN" sz="1800">
                <a:solidFill>
                  <a:srgbClr val="FF0000"/>
                </a:solidFill>
              </a:rPr>
              <a:t>AddressBook.framework</a:t>
            </a:r>
          </a:p>
          <a:p>
            <a:pPr>
              <a:buFont typeface="Wingdings" charset="2"/>
              <a:buChar char="ü"/>
            </a:pPr>
            <a:r>
              <a:rPr lang="zh-CN" altLang="en-US" sz="1800"/>
              <a:t>纯</a:t>
            </a:r>
            <a:r>
              <a:rPr lang="en-US" altLang="zh-CN" sz="1800"/>
              <a:t>C</a:t>
            </a:r>
            <a:r>
              <a:rPr lang="zh-CN" altLang="en-US" sz="1800"/>
              <a:t>语言的</a:t>
            </a:r>
            <a:r>
              <a:rPr lang="en-US" altLang="zh-CN" sz="1800"/>
              <a:t>API</a:t>
            </a:r>
            <a:r>
              <a:rPr lang="zh-CN" altLang="en-US" sz="1800"/>
              <a:t>，仅仅是获得联系人数据</a:t>
            </a:r>
            <a:endParaRPr lang="en-US" altLang="zh-CN" sz="1800"/>
          </a:p>
          <a:p>
            <a:pPr>
              <a:buFont typeface="Wingdings" charset="2"/>
              <a:buChar char="ü"/>
            </a:pPr>
            <a:r>
              <a:rPr lang="zh-CN" altLang="en-US" sz="1800"/>
              <a:t>没有提供</a:t>
            </a:r>
            <a:r>
              <a:rPr lang="en-US" altLang="zh-CN" sz="1800"/>
              <a:t>UI</a:t>
            </a:r>
            <a:r>
              <a:rPr lang="zh-CN" altLang="en-US" sz="1800"/>
              <a:t>界面展示，需要自己搭建联系人展示界面</a:t>
            </a:r>
            <a:endParaRPr lang="en-US" altLang="zh-CN" sz="1800"/>
          </a:p>
          <a:p>
            <a:pPr>
              <a:buFont typeface="Wingdings" charset="2"/>
              <a:buChar char="ü"/>
            </a:pPr>
            <a:r>
              <a:rPr lang="zh-CN" altLang="en-US" sz="1800"/>
              <a:t>里面的数据类型大部分基于</a:t>
            </a:r>
            <a:r>
              <a:rPr lang="en-US" altLang="zh-CN" sz="1800"/>
              <a:t>Core</a:t>
            </a:r>
            <a:r>
              <a:rPr lang="zh-CN" altLang="en-US" sz="1800"/>
              <a:t> </a:t>
            </a:r>
            <a:r>
              <a:rPr lang="en-US" altLang="zh-CN" sz="1800"/>
              <a:t>Foundation</a:t>
            </a:r>
            <a:r>
              <a:rPr lang="zh-CN" altLang="en-US" sz="1800"/>
              <a:t>框架，使用起来极其蛋疼</a:t>
            </a:r>
            <a:endParaRPr lang="en-US" altLang="zh-CN" sz="1800"/>
          </a:p>
          <a:p>
            <a:pPr>
              <a:buFont typeface="Wingdings" charset="2"/>
              <a:buChar char="p"/>
            </a:pPr>
            <a:endParaRPr lang="en-US" altLang="zh-CN" sz="1800"/>
          </a:p>
          <a:p>
            <a:r>
              <a:rPr kumimoji="1" lang="zh-CN" altLang="en-US" sz="1800"/>
              <a:t>从</a:t>
            </a:r>
            <a:r>
              <a:rPr kumimoji="1" lang="en-US" altLang="zh-CN" sz="1800"/>
              <a:t>iOS6</a:t>
            </a:r>
            <a:r>
              <a:rPr kumimoji="1" lang="zh-CN" altLang="en-US" sz="1800"/>
              <a:t>开始，需要得到用户的授权才能访问通讯录，因此在使用之前，需要检查用户是否已经授权</a:t>
            </a:r>
            <a:endParaRPr kumimoji="1" lang="en-US" altLang="zh-CN" sz="1800"/>
          </a:p>
          <a:p>
            <a:pPr>
              <a:buFont typeface="Wingdings" charset="2"/>
              <a:buChar char="p"/>
            </a:pPr>
            <a:r>
              <a:rPr kumimoji="1" lang="zh-CN" altLang="en-US" sz="1800"/>
              <a:t>获得通讯录的授权状态：</a:t>
            </a:r>
            <a:r>
              <a:rPr lang="en-US" altLang="zh-CN" sz="1800">
                <a:solidFill>
                  <a:srgbClr val="2E0D6E"/>
                </a:solidFill>
                <a:latin typeface="Menlo-Regular"/>
              </a:rPr>
              <a:t>ABAddressBookGetAuthorizationStatus</a:t>
            </a:r>
            <a:r>
              <a:rPr lang="en-US" altLang="zh-CN" sz="1800">
                <a:solidFill>
                  <a:srgbClr val="000000"/>
                </a:solidFill>
                <a:latin typeface="Menlo-Regular"/>
              </a:rPr>
              <a:t>()</a:t>
            </a:r>
            <a:endParaRPr kumimoji="1" lang="en-US" altLang="zh-CN" sz="1800"/>
          </a:p>
          <a:p>
            <a:endParaRPr lang="en-US" altLang="zh-CN" sz="1800"/>
          </a:p>
        </p:txBody>
      </p:sp>
    </p:spTree>
    <p:extLst>
      <p:ext uri="{BB962C8B-B14F-4D97-AF65-F5344CB8AC3E}">
        <p14:creationId xmlns:p14="http://schemas.microsoft.com/office/powerpoint/2010/main" val="2025528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授权状态</a:t>
            </a:r>
          </a:p>
        </p:txBody>
      </p:sp>
      <p:sp>
        <p:nvSpPr>
          <p:cNvPr id="3" name="内容占位符 2"/>
          <p:cNvSpPr>
            <a:spLocks noGrp="1"/>
          </p:cNvSpPr>
          <p:nvPr>
            <p:ph idx="1"/>
          </p:nvPr>
        </p:nvSpPr>
        <p:spPr>
          <a:xfrm>
            <a:off x="498474" y="1450976"/>
            <a:ext cx="8128599" cy="5027114"/>
          </a:xfrm>
        </p:spPr>
        <p:txBody>
          <a:bodyPr>
            <a:noAutofit/>
          </a:bodyPr>
          <a:lstStyle/>
          <a:p>
            <a:pPr>
              <a:buFont typeface="Wingdings" charset="2"/>
              <a:buChar char="Ø"/>
            </a:pPr>
            <a:r>
              <a:rPr kumimoji="1" lang="en-US" altLang="zh-TW" sz="1800">
                <a:solidFill>
                  <a:srgbClr val="800000"/>
                </a:solidFill>
              </a:rPr>
              <a:t>kABAuthorizationStatusNotDetermined</a:t>
            </a:r>
          </a:p>
          <a:p>
            <a:r>
              <a:rPr kumimoji="1" lang="zh-TW" altLang="en-US" sz="1800"/>
              <a:t>用户还没有决定是否授权你的程序进行访问</a:t>
            </a:r>
          </a:p>
          <a:p>
            <a:pPr marL="0" indent="0">
              <a:buNone/>
            </a:pPr>
            <a:endParaRPr kumimoji="1" lang="zh-TW" altLang="en-US" sz="1800"/>
          </a:p>
          <a:p>
            <a:pPr>
              <a:buFont typeface="Wingdings" charset="2"/>
              <a:buChar char="Ø"/>
            </a:pPr>
            <a:r>
              <a:rPr kumimoji="1" lang="en-US" altLang="zh-TW" sz="1800">
                <a:solidFill>
                  <a:srgbClr val="800000"/>
                </a:solidFill>
              </a:rPr>
              <a:t>kABAuthorizationStatusRestricted</a:t>
            </a:r>
          </a:p>
          <a:p>
            <a:r>
              <a:rPr kumimoji="1" lang="en-US" altLang="zh-TW" sz="1800"/>
              <a:t>iOS</a:t>
            </a:r>
            <a:r>
              <a:rPr kumimoji="1" lang="zh-TW" altLang="en-US" sz="1800"/>
              <a:t>设备上的家长控制或其它一些许可配置阻止程序与通讯录数据库进行交互</a:t>
            </a:r>
          </a:p>
          <a:p>
            <a:endParaRPr kumimoji="1" lang="zh-TW" altLang="en-US" sz="1800"/>
          </a:p>
          <a:p>
            <a:pPr>
              <a:buFont typeface="Wingdings" charset="2"/>
              <a:buChar char="Ø"/>
            </a:pPr>
            <a:r>
              <a:rPr kumimoji="1" lang="en-US" altLang="zh-TW" sz="1800">
                <a:solidFill>
                  <a:srgbClr val="800000"/>
                </a:solidFill>
              </a:rPr>
              <a:t>kABAuthorizationStatusDenied</a:t>
            </a:r>
          </a:p>
          <a:p>
            <a:r>
              <a:rPr kumimoji="1" lang="zh-TW" altLang="en-US" sz="1800"/>
              <a:t>用户明确的拒绝了你的程序对通讯录的访问</a:t>
            </a:r>
          </a:p>
          <a:p>
            <a:endParaRPr kumimoji="1" lang="zh-TW" altLang="en-US" sz="1800"/>
          </a:p>
          <a:p>
            <a:pPr>
              <a:buFont typeface="Wingdings" charset="2"/>
              <a:buChar char="Ø"/>
            </a:pPr>
            <a:r>
              <a:rPr kumimoji="1" lang="en-US" altLang="zh-TW" sz="1800">
                <a:solidFill>
                  <a:srgbClr val="800000"/>
                </a:solidFill>
              </a:rPr>
              <a:t>kABAuthorizationStatusAuthorized</a:t>
            </a:r>
          </a:p>
          <a:p>
            <a:r>
              <a:rPr kumimoji="1" lang="zh-TW" altLang="en-US" sz="1800"/>
              <a:t>用户已经授权给你的程序对通讯录进行访问</a:t>
            </a:r>
          </a:p>
          <a:p>
            <a:endParaRPr kumimoji="1" lang="zh-CN" altLang="en-US" sz="1800"/>
          </a:p>
        </p:txBody>
      </p:sp>
    </p:spTree>
    <p:extLst>
      <p:ext uri="{BB962C8B-B14F-4D97-AF65-F5344CB8AC3E}">
        <p14:creationId xmlns:p14="http://schemas.microsoft.com/office/powerpoint/2010/main" val="281241968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iOS 模拟器屏幕快照“2014年8月14日 上午9.07.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20" y="1242027"/>
            <a:ext cx="3289505" cy="4934258"/>
          </a:xfrm>
          <a:prstGeom prst="rect">
            <a:avLst/>
          </a:prstGeom>
          <a:ln>
            <a:solidFill>
              <a:schemeClr val="tx1"/>
            </a:solidFill>
          </a:ln>
        </p:spPr>
      </p:pic>
      <p:sp>
        <p:nvSpPr>
          <p:cNvPr id="5" name="框架 4"/>
          <p:cNvSpPr/>
          <p:nvPr/>
        </p:nvSpPr>
        <p:spPr>
          <a:xfrm>
            <a:off x="0" y="2082496"/>
            <a:ext cx="3679077" cy="1578215"/>
          </a:xfrm>
          <a:prstGeom prst="frame">
            <a:avLst>
              <a:gd name="adj1" fmla="val 365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矩形 5"/>
          <p:cNvSpPr/>
          <p:nvPr/>
        </p:nvSpPr>
        <p:spPr>
          <a:xfrm>
            <a:off x="5397224" y="2297284"/>
            <a:ext cx="2483844" cy="1148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a:t>CFArrayRef</a:t>
            </a:r>
            <a:endParaRPr kumimoji="1" lang="zh-CN" altLang="en-US"/>
          </a:p>
        </p:txBody>
      </p:sp>
      <p:cxnSp>
        <p:nvCxnSpPr>
          <p:cNvPr id="8" name="直线箭头连接符 7"/>
          <p:cNvCxnSpPr>
            <a:stCxn id="5" idx="3"/>
            <a:endCxn id="6" idx="1"/>
          </p:cNvCxnSpPr>
          <p:nvPr/>
        </p:nvCxnSpPr>
        <p:spPr>
          <a:xfrm>
            <a:off x="3679077" y="2871604"/>
            <a:ext cx="1718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矩形 9"/>
          <p:cNvSpPr/>
          <p:nvPr/>
        </p:nvSpPr>
        <p:spPr>
          <a:xfrm>
            <a:off x="6007174" y="4578874"/>
            <a:ext cx="2483844" cy="1148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a:t>ABRecordRef</a:t>
            </a:r>
            <a:endParaRPr kumimoji="1" lang="zh-CN" altLang="en-US"/>
          </a:p>
        </p:txBody>
      </p:sp>
      <p:sp>
        <p:nvSpPr>
          <p:cNvPr id="11" name="框架 10"/>
          <p:cNvSpPr/>
          <p:nvPr/>
        </p:nvSpPr>
        <p:spPr>
          <a:xfrm>
            <a:off x="252120" y="2304935"/>
            <a:ext cx="2817007" cy="417252"/>
          </a:xfrm>
          <a:prstGeom prst="frame">
            <a:avLst>
              <a:gd name="adj1" fmla="val 3651"/>
            </a:avLst>
          </a:prstGeom>
          <a:solidFill>
            <a:srgbClr val="FF0000"/>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框架 11"/>
          <p:cNvSpPr/>
          <p:nvPr/>
        </p:nvSpPr>
        <p:spPr>
          <a:xfrm>
            <a:off x="252120" y="2871604"/>
            <a:ext cx="2817007" cy="417252"/>
          </a:xfrm>
          <a:prstGeom prst="frame">
            <a:avLst>
              <a:gd name="adj1" fmla="val 3651"/>
            </a:avLst>
          </a:prstGeom>
          <a:solidFill>
            <a:srgbClr val="FF0000"/>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14" name="直线箭头连接符 13"/>
          <p:cNvCxnSpPr>
            <a:stCxn id="11" idx="3"/>
            <a:endCxn id="10" idx="1"/>
          </p:cNvCxnSpPr>
          <p:nvPr/>
        </p:nvCxnSpPr>
        <p:spPr>
          <a:xfrm>
            <a:off x="3069127" y="2513561"/>
            <a:ext cx="2938047" cy="26396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stCxn id="12" idx="3"/>
            <a:endCxn id="10" idx="1"/>
          </p:cNvCxnSpPr>
          <p:nvPr/>
        </p:nvCxnSpPr>
        <p:spPr>
          <a:xfrm>
            <a:off x="3069127" y="3080230"/>
            <a:ext cx="2938047" cy="20729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13345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20" y="1242027"/>
            <a:ext cx="3289505" cy="4934257"/>
          </a:xfrm>
          <a:prstGeom prst="rect">
            <a:avLst/>
          </a:prstGeom>
          <a:ln>
            <a:solidFill>
              <a:schemeClr val="tx1"/>
            </a:solidFill>
          </a:ln>
        </p:spPr>
      </p:pic>
      <p:sp>
        <p:nvSpPr>
          <p:cNvPr id="5" name="框架 4"/>
          <p:cNvSpPr/>
          <p:nvPr/>
        </p:nvSpPr>
        <p:spPr>
          <a:xfrm>
            <a:off x="0" y="1410122"/>
            <a:ext cx="3679077" cy="4766162"/>
          </a:xfrm>
          <a:prstGeom prst="frame">
            <a:avLst>
              <a:gd name="adj1" fmla="val 111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8" name="直线箭头连接符 7"/>
          <p:cNvCxnSpPr>
            <a:stCxn id="5" idx="3"/>
            <a:endCxn id="10" idx="1"/>
          </p:cNvCxnSpPr>
          <p:nvPr/>
        </p:nvCxnSpPr>
        <p:spPr>
          <a:xfrm flipV="1">
            <a:off x="3679077" y="2835538"/>
            <a:ext cx="1441010" cy="9576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矩形 9"/>
          <p:cNvSpPr/>
          <p:nvPr/>
        </p:nvSpPr>
        <p:spPr>
          <a:xfrm>
            <a:off x="5120087" y="2261218"/>
            <a:ext cx="2483844" cy="1148640"/>
          </a:xfrm>
          <a:prstGeom prst="rect">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a:t>ABRecordRef</a:t>
            </a:r>
            <a:endParaRPr kumimoji="1" lang="zh-CN" altLang="en-US"/>
          </a:p>
        </p:txBody>
      </p:sp>
      <p:sp>
        <p:nvSpPr>
          <p:cNvPr id="11" name="框架 10"/>
          <p:cNvSpPr/>
          <p:nvPr/>
        </p:nvSpPr>
        <p:spPr>
          <a:xfrm>
            <a:off x="578940" y="2045143"/>
            <a:ext cx="233445" cy="259792"/>
          </a:xfrm>
          <a:prstGeom prst="frame">
            <a:avLst>
              <a:gd name="adj1" fmla="val 3651"/>
            </a:avLst>
          </a:prstGeom>
          <a:solidFill>
            <a:srgbClr val="FF0000"/>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框架 11"/>
          <p:cNvSpPr/>
          <p:nvPr/>
        </p:nvSpPr>
        <p:spPr>
          <a:xfrm>
            <a:off x="252120" y="2871604"/>
            <a:ext cx="3289505" cy="1881720"/>
          </a:xfrm>
          <a:prstGeom prst="frame">
            <a:avLst>
              <a:gd name="adj1" fmla="val 3651"/>
            </a:avLst>
          </a:prstGeom>
          <a:solidFill>
            <a:srgbClr val="0000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框架 16"/>
          <p:cNvSpPr/>
          <p:nvPr/>
        </p:nvSpPr>
        <p:spPr>
          <a:xfrm>
            <a:off x="824720" y="2038780"/>
            <a:ext cx="233445" cy="259792"/>
          </a:xfrm>
          <a:prstGeom prst="frame">
            <a:avLst>
              <a:gd name="adj1" fmla="val 3651"/>
            </a:avLst>
          </a:prstGeom>
          <a:solidFill>
            <a:srgbClr val="FF0000"/>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8" name="框架 17"/>
          <p:cNvSpPr/>
          <p:nvPr/>
        </p:nvSpPr>
        <p:spPr>
          <a:xfrm>
            <a:off x="555423" y="2327439"/>
            <a:ext cx="1005483" cy="259792"/>
          </a:xfrm>
          <a:prstGeom prst="frame">
            <a:avLst>
              <a:gd name="adj1" fmla="val 3651"/>
            </a:avLst>
          </a:prstGeom>
          <a:solidFill>
            <a:srgbClr val="FF0000"/>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矩形 18"/>
          <p:cNvSpPr/>
          <p:nvPr/>
        </p:nvSpPr>
        <p:spPr>
          <a:xfrm>
            <a:off x="4880302" y="765760"/>
            <a:ext cx="2179044" cy="803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a:t>CFStringRef</a:t>
            </a:r>
            <a:endParaRPr kumimoji="1" lang="zh-CN" altLang="en-US"/>
          </a:p>
        </p:txBody>
      </p:sp>
      <p:cxnSp>
        <p:nvCxnSpPr>
          <p:cNvPr id="20" name="直线箭头连接符 19"/>
          <p:cNvCxnSpPr>
            <a:stCxn id="17" idx="3"/>
            <a:endCxn id="19" idx="1"/>
          </p:cNvCxnSpPr>
          <p:nvPr/>
        </p:nvCxnSpPr>
        <p:spPr>
          <a:xfrm flipV="1">
            <a:off x="1058165" y="1167318"/>
            <a:ext cx="3822137" cy="10013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11" idx="0"/>
            <a:endCxn id="19" idx="1"/>
          </p:cNvCxnSpPr>
          <p:nvPr/>
        </p:nvCxnSpPr>
        <p:spPr>
          <a:xfrm flipV="1">
            <a:off x="695663" y="1167318"/>
            <a:ext cx="4184639" cy="8778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a:stCxn id="18" idx="3"/>
            <a:endCxn id="19" idx="1"/>
          </p:cNvCxnSpPr>
          <p:nvPr/>
        </p:nvCxnSpPr>
        <p:spPr>
          <a:xfrm flipV="1">
            <a:off x="1560906" y="1167318"/>
            <a:ext cx="3319396" cy="12900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4488114" y="4099627"/>
            <a:ext cx="2179044" cy="803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ABMultiValueRef</a:t>
            </a:r>
            <a:endParaRPr kumimoji="1" lang="zh-CN" altLang="en-US"/>
          </a:p>
        </p:txBody>
      </p:sp>
      <p:cxnSp>
        <p:nvCxnSpPr>
          <p:cNvPr id="28" name="直线箭头连接符 27"/>
          <p:cNvCxnSpPr>
            <a:stCxn id="12" idx="3"/>
            <a:endCxn id="26" idx="1"/>
          </p:cNvCxnSpPr>
          <p:nvPr/>
        </p:nvCxnSpPr>
        <p:spPr>
          <a:xfrm>
            <a:off x="3541625" y="3812464"/>
            <a:ext cx="946489" cy="68872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1" name="框架 30"/>
          <p:cNvSpPr/>
          <p:nvPr/>
        </p:nvSpPr>
        <p:spPr>
          <a:xfrm>
            <a:off x="474379" y="3012136"/>
            <a:ext cx="1617279" cy="397721"/>
          </a:xfrm>
          <a:prstGeom prst="frame">
            <a:avLst>
              <a:gd name="adj1" fmla="val 3651"/>
            </a:avLst>
          </a:prstGeom>
          <a:solidFill>
            <a:srgbClr val="FF0000"/>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32" name="框架 31"/>
          <p:cNvSpPr/>
          <p:nvPr/>
        </p:nvSpPr>
        <p:spPr>
          <a:xfrm>
            <a:off x="474379" y="3594342"/>
            <a:ext cx="1617279" cy="397721"/>
          </a:xfrm>
          <a:prstGeom prst="frame">
            <a:avLst>
              <a:gd name="adj1" fmla="val 3651"/>
            </a:avLst>
          </a:prstGeom>
          <a:solidFill>
            <a:srgbClr val="FF0000"/>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框架 32"/>
          <p:cNvSpPr/>
          <p:nvPr/>
        </p:nvSpPr>
        <p:spPr>
          <a:xfrm>
            <a:off x="474379" y="4182438"/>
            <a:ext cx="1617279" cy="397721"/>
          </a:xfrm>
          <a:prstGeom prst="frame">
            <a:avLst>
              <a:gd name="adj1" fmla="val 3651"/>
            </a:avLst>
          </a:prstGeom>
          <a:solidFill>
            <a:srgbClr val="FF0000"/>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34" name="矩形 33"/>
          <p:cNvSpPr/>
          <p:nvPr/>
        </p:nvSpPr>
        <p:spPr>
          <a:xfrm>
            <a:off x="4488114" y="5373168"/>
            <a:ext cx="2179044" cy="803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a:t>CFStringRef</a:t>
            </a:r>
            <a:endParaRPr kumimoji="1" lang="zh-CN" altLang="en-US"/>
          </a:p>
        </p:txBody>
      </p:sp>
      <p:cxnSp>
        <p:nvCxnSpPr>
          <p:cNvPr id="35" name="直线箭头连接符 34"/>
          <p:cNvCxnSpPr>
            <a:stCxn id="31" idx="3"/>
            <a:endCxn id="34" idx="1"/>
          </p:cNvCxnSpPr>
          <p:nvPr/>
        </p:nvCxnSpPr>
        <p:spPr>
          <a:xfrm>
            <a:off x="2091658" y="3210997"/>
            <a:ext cx="2396456" cy="2563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a:stCxn id="32" idx="3"/>
            <a:endCxn id="34" idx="1"/>
          </p:cNvCxnSpPr>
          <p:nvPr/>
        </p:nvCxnSpPr>
        <p:spPr>
          <a:xfrm>
            <a:off x="2091658" y="3793203"/>
            <a:ext cx="2396456" cy="19815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a:stCxn id="33" idx="3"/>
            <a:endCxn id="34" idx="1"/>
          </p:cNvCxnSpPr>
          <p:nvPr/>
        </p:nvCxnSpPr>
        <p:spPr>
          <a:xfrm>
            <a:off x="2091658" y="4381299"/>
            <a:ext cx="2396456" cy="1393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520553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a:t>申请访问</a:t>
            </a:r>
            <a:r>
              <a:rPr kumimoji="1" lang="zh-CN" altLang="en-US"/>
              <a:t>通讯录</a:t>
            </a:r>
            <a:endParaRPr kumimoji="1" lang="zh-CN" altLang="en-US" dirty="0"/>
          </a:p>
        </p:txBody>
      </p:sp>
      <p:sp>
        <p:nvSpPr>
          <p:cNvPr id="3" name="内容占位符 2"/>
          <p:cNvSpPr>
            <a:spLocks noGrp="1"/>
          </p:cNvSpPr>
          <p:nvPr>
            <p:ph idx="1"/>
          </p:nvPr>
        </p:nvSpPr>
        <p:spPr>
          <a:xfrm>
            <a:off x="457200" y="1389099"/>
            <a:ext cx="8229600" cy="5060453"/>
          </a:xfrm>
        </p:spPr>
        <p:txBody>
          <a:bodyPr>
            <a:normAutofit/>
          </a:bodyPr>
          <a:lstStyle/>
          <a:p>
            <a:pPr marL="0" indent="0">
              <a:buNone/>
            </a:pPr>
            <a:r>
              <a:rPr lang="en-US" altLang="zh-CN" sz="1600">
                <a:solidFill>
                  <a:srgbClr val="007400"/>
                </a:solidFill>
                <a:latin typeface="Menlo-Regular"/>
              </a:rPr>
              <a:t>// </a:t>
            </a:r>
            <a:r>
              <a:rPr lang="zh-CN" altLang="en-US" sz="1600">
                <a:solidFill>
                  <a:srgbClr val="007400"/>
                </a:solidFill>
                <a:latin typeface="STHeitiSC-Light"/>
              </a:rPr>
              <a:t>实例化通讯录对象</a:t>
            </a:r>
            <a:endParaRPr lang="zh-CN" altLang="en-US" sz="1600">
              <a:solidFill>
                <a:srgbClr val="000000"/>
              </a:solidFill>
              <a:latin typeface="Menlo-Regular"/>
            </a:endParaRPr>
          </a:p>
          <a:p>
            <a:pPr marL="0" indent="0">
              <a:buNone/>
            </a:pPr>
            <a:r>
              <a:rPr lang="en-US" altLang="zh-CN" sz="1600">
                <a:solidFill>
                  <a:srgbClr val="5C2699"/>
                </a:solidFill>
                <a:latin typeface="Menlo-Regular"/>
              </a:rPr>
              <a:t>ABAddressBookRef</a:t>
            </a:r>
            <a:r>
              <a:rPr lang="en-US" altLang="zh-CN" sz="1600">
                <a:solidFill>
                  <a:srgbClr val="000000"/>
                </a:solidFill>
                <a:latin typeface="Menlo-Regular"/>
              </a:rPr>
              <a:t> addressBook = </a:t>
            </a:r>
            <a:r>
              <a:rPr lang="en-US" altLang="zh-CN" sz="1600">
                <a:solidFill>
                  <a:srgbClr val="2E0D6E"/>
                </a:solidFill>
                <a:latin typeface="Menlo-Regular"/>
              </a:rPr>
              <a:t>ABAddressBookCreateWithOptions</a:t>
            </a:r>
            <a:r>
              <a:rPr lang="en-US" altLang="zh-CN" sz="1600">
                <a:solidFill>
                  <a:srgbClr val="000000"/>
                </a:solidFill>
                <a:latin typeface="Menlo-Regular"/>
              </a:rPr>
              <a:t>(</a:t>
            </a:r>
            <a:r>
              <a:rPr lang="en-US" altLang="zh-CN" sz="1600">
                <a:solidFill>
                  <a:srgbClr val="AA0D91"/>
                </a:solidFill>
                <a:latin typeface="Menlo-Regular"/>
              </a:rPr>
              <a:t>NULL</a:t>
            </a:r>
            <a:r>
              <a:rPr lang="en-US" altLang="zh-CN" sz="1600">
                <a:solidFill>
                  <a:srgbClr val="000000"/>
                </a:solidFill>
                <a:latin typeface="Menlo-Regular"/>
              </a:rPr>
              <a:t>, </a:t>
            </a:r>
            <a:r>
              <a:rPr lang="en-US" altLang="zh-CN" sz="1600">
                <a:solidFill>
                  <a:srgbClr val="AA0D91"/>
                </a:solidFill>
                <a:latin typeface="Menlo-Regular"/>
              </a:rPr>
              <a:t>NULL</a:t>
            </a:r>
            <a:r>
              <a:rPr lang="en-US" altLang="zh-CN" sz="1600">
                <a:solidFill>
                  <a:srgbClr val="000000"/>
                </a:solidFill>
                <a:latin typeface="Menlo-Regular"/>
              </a:rPr>
              <a:t>);</a:t>
            </a:r>
          </a:p>
          <a:p>
            <a:pPr marL="0" indent="0">
              <a:buNone/>
            </a:pPr>
            <a:r>
              <a:rPr lang="en-US" altLang="zh-CN" sz="1600">
                <a:solidFill>
                  <a:srgbClr val="2E0D6E"/>
                </a:solidFill>
                <a:latin typeface="Menlo-Regular"/>
              </a:rPr>
              <a:t>ABAddressBookRequestAccessWithCompletion</a:t>
            </a:r>
            <a:r>
              <a:rPr lang="en-US" altLang="zh-CN" sz="1600">
                <a:solidFill>
                  <a:srgbClr val="000000"/>
                </a:solidFill>
                <a:latin typeface="Menlo-Regular"/>
              </a:rPr>
              <a:t>(addressBook, ^(</a:t>
            </a:r>
            <a:r>
              <a:rPr lang="en-US" altLang="zh-CN" sz="1600">
                <a:solidFill>
                  <a:srgbClr val="AA0D91"/>
                </a:solidFill>
                <a:latin typeface="Menlo-Regular"/>
              </a:rPr>
              <a:t>bool</a:t>
            </a:r>
            <a:r>
              <a:rPr lang="en-US" altLang="zh-CN" sz="1600">
                <a:solidFill>
                  <a:srgbClr val="000000"/>
                </a:solidFill>
                <a:latin typeface="Menlo-Regular"/>
              </a:rPr>
              <a:t> granted, </a:t>
            </a:r>
            <a:r>
              <a:rPr lang="en-US" altLang="zh-CN" sz="1600">
                <a:solidFill>
                  <a:srgbClr val="5C2699"/>
                </a:solidFill>
                <a:latin typeface="Menlo-Regular"/>
              </a:rPr>
              <a:t>CFErrorRef</a:t>
            </a:r>
            <a:r>
              <a:rPr lang="en-US" altLang="zh-CN" sz="1600">
                <a:solidFill>
                  <a:srgbClr val="000000"/>
                </a:solidFill>
                <a:latin typeface="Menlo-Regular"/>
              </a:rPr>
              <a:t> error) {</a:t>
            </a:r>
          </a:p>
          <a:p>
            <a:pPr marL="0" indent="0">
              <a:buNone/>
            </a:pPr>
            <a:r>
              <a:rPr lang="en-US" altLang="zh-CN" sz="1600">
                <a:solidFill>
                  <a:srgbClr val="000000"/>
                </a:solidFill>
                <a:latin typeface="Menlo-Regular"/>
              </a:rPr>
              <a:t>    </a:t>
            </a:r>
            <a:r>
              <a:rPr lang="en-US" altLang="zh-CN" sz="1600">
                <a:solidFill>
                  <a:srgbClr val="AA0D91"/>
                </a:solidFill>
                <a:latin typeface="Menlo-Regular"/>
              </a:rPr>
              <a:t>if</a:t>
            </a:r>
            <a:r>
              <a:rPr lang="en-US" altLang="zh-CN" sz="1600">
                <a:solidFill>
                  <a:srgbClr val="000000"/>
                </a:solidFill>
                <a:latin typeface="Menlo-Regular"/>
              </a:rPr>
              <a:t> (granted) {</a:t>
            </a:r>
          </a:p>
          <a:p>
            <a:pPr marL="0" indent="0">
              <a:buNone/>
            </a:pPr>
            <a:r>
              <a:rPr lang="zh-TW" altLang="en-US" sz="1600">
                <a:solidFill>
                  <a:srgbClr val="000000"/>
                </a:solidFill>
                <a:latin typeface="Menlo-Regular"/>
              </a:rPr>
              <a:t>        </a:t>
            </a:r>
            <a:r>
              <a:rPr lang="en-US" altLang="zh-TW" sz="1600">
                <a:solidFill>
                  <a:srgbClr val="2E0D6E"/>
                </a:solidFill>
                <a:latin typeface="Menlo-Regular"/>
              </a:rPr>
              <a:t>NSLog</a:t>
            </a:r>
            <a:r>
              <a:rPr lang="en-US" altLang="zh-TW" sz="1600">
                <a:solidFill>
                  <a:srgbClr val="000000"/>
                </a:solidFill>
                <a:latin typeface="Menlo-Regular"/>
              </a:rPr>
              <a:t>(</a:t>
            </a:r>
            <a:r>
              <a:rPr lang="en-US" altLang="zh-TW" sz="1600">
                <a:solidFill>
                  <a:srgbClr val="C41A16"/>
                </a:solidFill>
                <a:latin typeface="Menlo-Regular"/>
              </a:rPr>
              <a:t>@"</a:t>
            </a:r>
            <a:r>
              <a:rPr lang="zh-TW" altLang="en-US" sz="1600">
                <a:solidFill>
                  <a:srgbClr val="C41A16"/>
                </a:solidFill>
                <a:latin typeface="STHeitiSC-Light"/>
              </a:rPr>
              <a:t>授权成功！</a:t>
            </a:r>
            <a:r>
              <a:rPr lang="en-US" altLang="zh-TW" sz="1600">
                <a:solidFill>
                  <a:srgbClr val="C41A16"/>
                </a:solidFill>
                <a:latin typeface="Menlo-Regular"/>
              </a:rPr>
              <a:t>"</a:t>
            </a:r>
            <a:r>
              <a:rPr lang="en-US" altLang="zh-TW" sz="1600">
                <a:solidFill>
                  <a:srgbClr val="000000"/>
                </a:solidFill>
                <a:latin typeface="Menlo-Regular"/>
              </a:rPr>
              <a:t>);</a:t>
            </a:r>
          </a:p>
          <a:p>
            <a:pPr marL="0" indent="0">
              <a:buNone/>
            </a:pPr>
            <a:r>
              <a:rPr lang="da-DK" altLang="zh-CN" sz="1600">
                <a:solidFill>
                  <a:srgbClr val="000000"/>
                </a:solidFill>
                <a:latin typeface="Menlo-Regular"/>
              </a:rPr>
              <a:t>    } </a:t>
            </a:r>
            <a:r>
              <a:rPr lang="da-DK" altLang="zh-CN" sz="1600">
                <a:solidFill>
                  <a:srgbClr val="AA0D91"/>
                </a:solidFill>
                <a:latin typeface="Menlo-Regular"/>
              </a:rPr>
              <a:t>else</a:t>
            </a:r>
            <a:r>
              <a:rPr lang="da-DK" altLang="zh-CN" sz="1600">
                <a:solidFill>
                  <a:srgbClr val="000000"/>
                </a:solidFill>
                <a:latin typeface="Menlo-Regular"/>
              </a:rPr>
              <a:t> {</a:t>
            </a:r>
          </a:p>
          <a:p>
            <a:pPr marL="0" indent="0">
              <a:buNone/>
            </a:pPr>
            <a:r>
              <a:rPr lang="zh-TW" altLang="en-US" sz="1600">
                <a:solidFill>
                  <a:srgbClr val="000000"/>
                </a:solidFill>
                <a:latin typeface="Menlo-Regular"/>
              </a:rPr>
              <a:t>        </a:t>
            </a:r>
            <a:r>
              <a:rPr lang="en-US" altLang="zh-TW" sz="1600">
                <a:solidFill>
                  <a:srgbClr val="2E0D6E"/>
                </a:solidFill>
                <a:latin typeface="Menlo-Regular"/>
              </a:rPr>
              <a:t>NSLog</a:t>
            </a:r>
            <a:r>
              <a:rPr lang="en-US" altLang="zh-TW" sz="1600">
                <a:solidFill>
                  <a:srgbClr val="000000"/>
                </a:solidFill>
                <a:latin typeface="Menlo-Regular"/>
              </a:rPr>
              <a:t>(</a:t>
            </a:r>
            <a:r>
              <a:rPr lang="en-US" altLang="zh-TW" sz="1600">
                <a:solidFill>
                  <a:srgbClr val="C41A16"/>
                </a:solidFill>
                <a:latin typeface="Menlo-Regular"/>
              </a:rPr>
              <a:t>@"</a:t>
            </a:r>
            <a:r>
              <a:rPr lang="zh-TW" altLang="en-US" sz="1600">
                <a:solidFill>
                  <a:srgbClr val="C41A16"/>
                </a:solidFill>
                <a:latin typeface="STHeitiSC-Light"/>
              </a:rPr>
              <a:t>授权失败</a:t>
            </a:r>
            <a:r>
              <a:rPr lang="en-US" altLang="zh-TW" sz="1600">
                <a:solidFill>
                  <a:srgbClr val="C41A16"/>
                </a:solidFill>
                <a:latin typeface="Menlo-Regular"/>
              </a:rPr>
              <a:t>!"</a:t>
            </a:r>
            <a:r>
              <a:rPr lang="en-US" altLang="zh-TW" sz="1600">
                <a:solidFill>
                  <a:srgbClr val="000000"/>
                </a:solidFill>
                <a:latin typeface="Menlo-Regular"/>
              </a:rPr>
              <a:t>);</a:t>
            </a:r>
          </a:p>
          <a:p>
            <a:pPr marL="0" indent="0">
              <a:buNone/>
            </a:pPr>
            <a:r>
              <a:rPr lang="en-US" altLang="zh-CN" sz="1600">
                <a:solidFill>
                  <a:srgbClr val="000000"/>
                </a:solidFill>
                <a:latin typeface="Menlo-Regular"/>
              </a:rPr>
              <a:t>    }</a:t>
            </a:r>
          </a:p>
          <a:p>
            <a:pPr marL="0" indent="0">
              <a:buNone/>
            </a:pPr>
            <a:r>
              <a:rPr lang="en-US" altLang="zh-CN" sz="1600">
                <a:solidFill>
                  <a:srgbClr val="000000"/>
                </a:solidFill>
                <a:latin typeface="Menlo-Regular"/>
              </a:rPr>
              <a:t>});</a:t>
            </a:r>
          </a:p>
          <a:p>
            <a:pPr marL="0" indent="0">
              <a:buNone/>
            </a:pPr>
            <a:r>
              <a:rPr lang="en-US" altLang="zh-CN" sz="1600">
                <a:solidFill>
                  <a:srgbClr val="2E0D6E"/>
                </a:solidFill>
                <a:latin typeface="Menlo-Regular"/>
              </a:rPr>
              <a:t>CFRelease</a:t>
            </a:r>
            <a:r>
              <a:rPr lang="en-US" altLang="zh-CN" sz="1600">
                <a:solidFill>
                  <a:srgbClr val="000000"/>
                </a:solidFill>
                <a:latin typeface="Menlo-Regular"/>
              </a:rPr>
              <a:t>(addressBook);</a:t>
            </a:r>
          </a:p>
          <a:p>
            <a:pPr marL="0" indent="0">
              <a:buNone/>
            </a:pPr>
            <a:endParaRPr kumimoji="1" lang="en-US" altLang="zh-CN" sz="1600">
              <a:solidFill>
                <a:srgbClr val="800000"/>
              </a:solidFill>
            </a:endParaRPr>
          </a:p>
          <a:p>
            <a:pPr marL="0" indent="0">
              <a:buNone/>
            </a:pPr>
            <a:r>
              <a:rPr kumimoji="1" lang="zh-CN" altLang="en-US" sz="1600">
                <a:solidFill>
                  <a:srgbClr val="800000"/>
                </a:solidFill>
              </a:rPr>
              <a:t>提示：</a:t>
            </a:r>
            <a:r>
              <a:rPr kumimoji="1" lang="zh-CN" altLang="en-US" sz="1600">
                <a:solidFill>
                  <a:srgbClr val="000000"/>
                </a:solidFill>
              </a:rPr>
              <a:t>申请通讯录访问授权的代码，通常放在</a:t>
            </a:r>
            <a:r>
              <a:rPr kumimoji="1" lang="en-US" altLang="zh-CN" sz="1600">
                <a:solidFill>
                  <a:srgbClr val="800000"/>
                </a:solidFill>
              </a:rPr>
              <a:t>AppDelegate</a:t>
            </a:r>
            <a:r>
              <a:rPr kumimoji="1" lang="zh-CN" altLang="en-US" sz="1600">
                <a:solidFill>
                  <a:srgbClr val="000000"/>
                </a:solidFill>
              </a:rPr>
              <a:t>中</a:t>
            </a:r>
            <a:endParaRPr kumimoji="1" lang="en-US" altLang="zh-CN" sz="1600">
              <a:solidFill>
                <a:srgbClr val="000000"/>
              </a:solidFill>
            </a:endParaRPr>
          </a:p>
          <a:p>
            <a:pPr marL="0" indent="0">
              <a:buNone/>
            </a:pPr>
            <a:endParaRPr kumimoji="1" lang="zh-CN" altLang="en-US" sz="1600"/>
          </a:p>
        </p:txBody>
      </p:sp>
    </p:spTree>
    <p:extLst>
      <p:ext uri="{BB962C8B-B14F-4D97-AF65-F5344CB8AC3E}">
        <p14:creationId xmlns:p14="http://schemas.microsoft.com/office/powerpoint/2010/main" val="97038801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联系人属性定义</a:t>
            </a:r>
          </a:p>
        </p:txBody>
      </p:sp>
      <p:sp>
        <p:nvSpPr>
          <p:cNvPr id="3" name="内容占位符 2"/>
          <p:cNvSpPr>
            <a:spLocks noGrp="1"/>
          </p:cNvSpPr>
          <p:nvPr>
            <p:ph idx="1"/>
          </p:nvPr>
        </p:nvSpPr>
        <p:spPr/>
        <p:txBody>
          <a:bodyPr>
            <a:normAutofit/>
          </a:bodyPr>
          <a:lstStyle/>
          <a:p>
            <a:r>
              <a:rPr kumimoji="1" lang="zh-CN" altLang="en-US" sz="2400"/>
              <a:t>所有的属性常量值都定义在了</a:t>
            </a:r>
            <a:r>
              <a:rPr kumimoji="1" lang="en-US" altLang="zh-CN" sz="2400">
                <a:solidFill>
                  <a:srgbClr val="800000"/>
                </a:solidFill>
              </a:rPr>
              <a:t>ABPerson.h</a:t>
            </a:r>
            <a:r>
              <a:rPr kumimoji="1" lang="zh-CN" altLang="en-US" sz="2400"/>
              <a:t>头文件中 </a:t>
            </a:r>
            <a:endParaRPr kumimoji="1" lang="en-US" altLang="zh-CN" sz="2400"/>
          </a:p>
          <a:p>
            <a:r>
              <a:rPr kumimoji="1" lang="zh-CN" altLang="en-US" sz="2400"/>
              <a:t>联系人属性包括以下类型：</a:t>
            </a:r>
            <a:endParaRPr kumimoji="1" lang="en-US" altLang="zh-CN" sz="2400"/>
          </a:p>
          <a:p>
            <a:pPr lvl="1"/>
            <a:r>
              <a:rPr kumimoji="1" lang="en-US" altLang="en-US" sz="2000">
                <a:solidFill>
                  <a:srgbClr val="800000"/>
                </a:solidFill>
              </a:rPr>
              <a:t>简单</a:t>
            </a:r>
            <a:r>
              <a:rPr kumimoji="1" lang="zh-CN" altLang="en-US" sz="2000">
                <a:solidFill>
                  <a:srgbClr val="800000"/>
                </a:solidFill>
              </a:rPr>
              <a:t>属性</a:t>
            </a:r>
            <a:r>
              <a:rPr kumimoji="1" lang="zh-CN" altLang="en-US" sz="2000"/>
              <a:t>：姓、名等</a:t>
            </a:r>
            <a:endParaRPr kumimoji="1" lang="en-US" altLang="zh-CN" sz="2000"/>
          </a:p>
          <a:p>
            <a:pPr lvl="1"/>
            <a:r>
              <a:rPr kumimoji="1" lang="zh-CN" altLang="en-US" sz="2000">
                <a:solidFill>
                  <a:srgbClr val="800000"/>
                </a:solidFill>
              </a:rPr>
              <a:t>多重属性</a:t>
            </a:r>
            <a:r>
              <a:rPr kumimoji="1" lang="zh-CN" altLang="en-US" sz="2000"/>
              <a:t>：电话号码、电子邮件等</a:t>
            </a:r>
            <a:endParaRPr kumimoji="1" lang="en-US" altLang="zh-CN" sz="2000"/>
          </a:p>
          <a:p>
            <a:pPr lvl="1"/>
            <a:r>
              <a:rPr kumimoji="1" lang="zh-CN" altLang="en-US" sz="2000">
                <a:solidFill>
                  <a:srgbClr val="800000"/>
                </a:solidFill>
              </a:rPr>
              <a:t>组合属性</a:t>
            </a:r>
            <a:r>
              <a:rPr kumimoji="1" lang="zh-CN" altLang="en-US" sz="2000"/>
              <a:t>：地址等</a:t>
            </a:r>
            <a:endParaRPr kumimoji="1" lang="en-US" altLang="zh-CN" sz="2000"/>
          </a:p>
          <a:p>
            <a:endParaRPr kumimoji="1" lang="en-US" altLang="zh-CN" sz="2400"/>
          </a:p>
          <a:p>
            <a:r>
              <a:rPr kumimoji="1" lang="zh-CN" altLang="en-US" sz="2400"/>
              <a:t>注意：使用</a:t>
            </a:r>
            <a:r>
              <a:rPr kumimoji="1" lang="en-US" altLang="zh-CN" sz="2400">
                <a:solidFill>
                  <a:srgbClr val="800000"/>
                </a:solidFill>
              </a:rPr>
              <a:t>ABRecordCopyValue</a:t>
            </a:r>
            <a:r>
              <a:rPr kumimoji="1" lang="zh-CN" altLang="en-US" sz="2400"/>
              <a:t>可以从一条</a:t>
            </a:r>
            <a:r>
              <a:rPr kumimoji="1" lang="en-US" altLang="zh-CN" sz="2400">
                <a:solidFill>
                  <a:srgbClr val="800000"/>
                </a:solidFill>
              </a:rPr>
              <a:t>Person</a:t>
            </a:r>
            <a:r>
              <a:rPr kumimoji="1" lang="zh-CN" altLang="en-US" sz="2400"/>
              <a:t>记录中获取到对应的记录，但是后续处理则需要根据记录的具体类型加以区分</a:t>
            </a:r>
          </a:p>
        </p:txBody>
      </p:sp>
    </p:spTree>
    <p:extLst>
      <p:ext uri="{BB962C8B-B14F-4D97-AF65-F5344CB8AC3E}">
        <p14:creationId xmlns:p14="http://schemas.microsoft.com/office/powerpoint/2010/main" val="302090269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简单属性</a:t>
            </a:r>
          </a:p>
        </p:txBody>
      </p:sp>
      <p:sp>
        <p:nvSpPr>
          <p:cNvPr id="3" name="内容占位符 2"/>
          <p:cNvSpPr>
            <a:spLocks noGrp="1"/>
          </p:cNvSpPr>
          <p:nvPr>
            <p:ph idx="1"/>
          </p:nvPr>
        </p:nvSpPr>
        <p:spPr/>
        <p:txBody>
          <a:bodyPr>
            <a:normAutofit/>
          </a:bodyPr>
          <a:lstStyle/>
          <a:p>
            <a:r>
              <a:rPr kumimoji="1" lang="zh-CN" altLang="en-US" sz="2200"/>
              <a:t>一个联系人就是一个</a:t>
            </a:r>
            <a:r>
              <a:rPr kumimoji="1" lang="en-US" altLang="zh-CN" sz="2200">
                <a:solidFill>
                  <a:srgbClr val="800000"/>
                </a:solidFill>
              </a:rPr>
              <a:t>ABRecordRef</a:t>
            </a:r>
            <a:r>
              <a:rPr kumimoji="1" lang="zh-CN" altLang="en-US" sz="2200"/>
              <a:t>，每个联系人都有自己的属性，比如名字、电话、邮件等</a:t>
            </a:r>
            <a:endParaRPr kumimoji="1" lang="en-US" altLang="zh-CN" sz="2200"/>
          </a:p>
          <a:p>
            <a:r>
              <a:rPr kumimoji="1" lang="zh-CN" altLang="en-US" sz="2200"/>
              <a:t>使用</a:t>
            </a:r>
            <a:r>
              <a:rPr kumimoji="1" lang="en-US" altLang="zh-CN" sz="2200">
                <a:solidFill>
                  <a:srgbClr val="FF0000"/>
                </a:solidFill>
              </a:rPr>
              <a:t>ABRecordCopyValue</a:t>
            </a:r>
            <a:r>
              <a:rPr kumimoji="1" lang="zh-CN" altLang="en-US" sz="2200"/>
              <a:t>函数可以从</a:t>
            </a:r>
            <a:r>
              <a:rPr kumimoji="1" lang="en-US" altLang="zh-CN" sz="2200">
                <a:solidFill>
                  <a:srgbClr val="800000"/>
                </a:solidFill>
              </a:rPr>
              <a:t>ABRecordRef</a:t>
            </a:r>
            <a:r>
              <a:rPr kumimoji="1" lang="zh-CN" altLang="en-US" sz="2200"/>
              <a:t>中获得联系人的简单属性</a:t>
            </a:r>
            <a:r>
              <a:rPr kumimoji="1" lang="zh-CN" altLang="zh-CN" sz="2200"/>
              <a:t>（</a:t>
            </a:r>
            <a:r>
              <a:rPr kumimoji="1" lang="zh-CN" altLang="en-US" sz="2200"/>
              <a:t>例如：一个字符串</a:t>
            </a:r>
            <a:r>
              <a:rPr kumimoji="1" lang="zh-CN" altLang="zh-CN" sz="2200"/>
              <a:t>）</a:t>
            </a:r>
            <a:endParaRPr kumimoji="1" lang="en-US" altLang="zh-CN" sz="2200"/>
          </a:p>
          <a:p>
            <a:r>
              <a:rPr kumimoji="1" lang="en-US" altLang="zh-CN" sz="2200">
                <a:solidFill>
                  <a:srgbClr val="FF0000"/>
                </a:solidFill>
              </a:rPr>
              <a:t>ABRecordCopyValue</a:t>
            </a:r>
            <a:r>
              <a:rPr kumimoji="1" lang="zh-CN" altLang="en-US" sz="2200"/>
              <a:t>函数接收</a:t>
            </a:r>
            <a:r>
              <a:rPr kumimoji="1" lang="en-US" altLang="zh-CN" sz="2200"/>
              <a:t>2</a:t>
            </a:r>
            <a:r>
              <a:rPr kumimoji="1" lang="zh-CN" altLang="en-US" sz="2200"/>
              <a:t>个参数</a:t>
            </a:r>
            <a:endParaRPr kumimoji="1" lang="en-US" altLang="zh-CN" sz="2200"/>
          </a:p>
          <a:p>
            <a:pPr lvl="1"/>
            <a:r>
              <a:rPr kumimoji="1" lang="zh-CN" altLang="en-US" sz="2200"/>
              <a:t>第</a:t>
            </a:r>
            <a:r>
              <a:rPr kumimoji="1" lang="en-US" altLang="zh-CN" sz="2200"/>
              <a:t>1</a:t>
            </a:r>
            <a:r>
              <a:rPr kumimoji="1" lang="zh-CN" altLang="en-US" sz="2200"/>
              <a:t>个参数是</a:t>
            </a:r>
            <a:r>
              <a:rPr kumimoji="1" lang="en-US" altLang="zh-CN" sz="2200"/>
              <a:t>ABRecordRef</a:t>
            </a:r>
            <a:r>
              <a:rPr kumimoji="1" lang="zh-CN" altLang="en-US" sz="2200"/>
              <a:t>实例</a:t>
            </a:r>
            <a:endParaRPr kumimoji="1" lang="en-US" altLang="zh-CN" sz="2200"/>
          </a:p>
          <a:p>
            <a:pPr lvl="1"/>
            <a:r>
              <a:rPr kumimoji="1" lang="zh-CN" altLang="en-US" sz="2200"/>
              <a:t>第</a:t>
            </a:r>
            <a:r>
              <a:rPr kumimoji="1" lang="en-US" altLang="zh-CN" sz="2200"/>
              <a:t>2</a:t>
            </a:r>
            <a:r>
              <a:rPr kumimoji="1" lang="zh-CN" altLang="en-US" sz="2200"/>
              <a:t>个参数是属性关键字，定义在</a:t>
            </a:r>
            <a:r>
              <a:rPr kumimoji="1" lang="en-US" altLang="zh-CN" sz="2200">
                <a:solidFill>
                  <a:srgbClr val="800000"/>
                </a:solidFill>
              </a:rPr>
              <a:t>ABPerson.h</a:t>
            </a:r>
            <a:r>
              <a:rPr kumimoji="1" lang="zh-CN" altLang="en-US" sz="2200"/>
              <a:t>中</a:t>
            </a:r>
          </a:p>
          <a:p>
            <a:r>
              <a:rPr kumimoji="1" lang="en-US" altLang="zh-CN" sz="2200">
                <a:solidFill>
                  <a:srgbClr val="FF0000"/>
                </a:solidFill>
              </a:rPr>
              <a:t>ABPersonCopyLocalizedPropertyName</a:t>
            </a:r>
            <a:r>
              <a:rPr kumimoji="1" lang="zh-CN" altLang="en-US" sz="2200"/>
              <a:t>函数可以根据指定的关键字获取对应的标签文本</a:t>
            </a:r>
            <a:endParaRPr kumimoji="1" lang="en-US" altLang="zh-CN" sz="2200"/>
          </a:p>
          <a:p>
            <a:endParaRPr kumimoji="1" lang="zh-CN" altLang="en-US" sz="2200"/>
          </a:p>
          <a:p>
            <a:endParaRPr kumimoji="1" lang="zh-CN" altLang="en-US" sz="2200"/>
          </a:p>
        </p:txBody>
      </p:sp>
    </p:spTree>
    <p:extLst>
      <p:ext uri="{BB962C8B-B14F-4D97-AF65-F5344CB8AC3E}">
        <p14:creationId xmlns:p14="http://schemas.microsoft.com/office/powerpoint/2010/main" val="133344963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获得所有的联系人数据</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a:solidFill>
                  <a:srgbClr val="007400"/>
                </a:solidFill>
                <a:latin typeface="Menlo-Regular"/>
              </a:rPr>
              <a:t>// </a:t>
            </a:r>
            <a:r>
              <a:rPr lang="zh-CN" altLang="en-US">
                <a:solidFill>
                  <a:srgbClr val="007400"/>
                </a:solidFill>
                <a:latin typeface="STHeitiSC-Light"/>
              </a:rPr>
              <a:t>获取所有联系人记录</a:t>
            </a:r>
            <a:endParaRPr lang="zh-CN" altLang="en-US">
              <a:solidFill>
                <a:srgbClr val="000000"/>
              </a:solidFill>
              <a:latin typeface="Menlo-Regular"/>
            </a:endParaRPr>
          </a:p>
          <a:p>
            <a:pPr marL="0" indent="0">
              <a:buNone/>
            </a:pPr>
            <a:r>
              <a:rPr lang="en-US" altLang="zh-CN">
                <a:solidFill>
                  <a:srgbClr val="5C2699"/>
                </a:solidFill>
                <a:latin typeface="Menlo-Regular"/>
              </a:rPr>
              <a:t>CFArrayRef</a:t>
            </a:r>
            <a:r>
              <a:rPr lang="en-US" altLang="zh-CN">
                <a:solidFill>
                  <a:srgbClr val="000000"/>
                </a:solidFill>
                <a:latin typeface="Menlo-Regular"/>
              </a:rPr>
              <a:t> array = </a:t>
            </a:r>
            <a:r>
              <a:rPr lang="en-US" altLang="zh-CN">
                <a:solidFill>
                  <a:srgbClr val="2E0D6E"/>
                </a:solidFill>
                <a:latin typeface="Menlo-Regular"/>
              </a:rPr>
              <a:t>ABAddressBookCopyArrayOfAllPeople</a:t>
            </a:r>
            <a:r>
              <a:rPr lang="en-US" altLang="zh-CN">
                <a:solidFill>
                  <a:srgbClr val="000000"/>
                </a:solidFill>
                <a:latin typeface="Menlo-Regular"/>
              </a:rPr>
              <a:t>(addressBook);</a:t>
            </a:r>
          </a:p>
          <a:p>
            <a:pPr marL="0" indent="0">
              <a:buNone/>
            </a:pPr>
            <a:r>
              <a:rPr lang="en-US" altLang="zh-CN">
                <a:solidFill>
                  <a:srgbClr val="000000"/>
                </a:solidFill>
                <a:latin typeface="Menlo-Regular"/>
              </a:rPr>
              <a:t>NSInteger count = CFArrayGetCount(array);</a:t>
            </a:r>
          </a:p>
          <a:p>
            <a:pPr marL="0" indent="0">
              <a:buNone/>
            </a:pPr>
            <a:endParaRPr lang="en-US" altLang="zh-CN">
              <a:solidFill>
                <a:srgbClr val="000000"/>
              </a:solidFill>
              <a:latin typeface="Menlo-Regular"/>
            </a:endParaRPr>
          </a:p>
          <a:p>
            <a:pPr marL="0" indent="0">
              <a:buNone/>
            </a:pPr>
            <a:r>
              <a:rPr lang="en-US" altLang="zh-CN">
                <a:solidFill>
                  <a:srgbClr val="AA0D91"/>
                </a:solidFill>
                <a:latin typeface="Menlo-Regular"/>
              </a:rPr>
              <a:t>for</a:t>
            </a:r>
            <a:r>
              <a:rPr lang="en-US" altLang="zh-CN">
                <a:solidFill>
                  <a:srgbClr val="000000"/>
                </a:solidFill>
                <a:latin typeface="Menlo-Regular"/>
              </a:rPr>
              <a:t> (NSInteger i = </a:t>
            </a:r>
            <a:r>
              <a:rPr lang="en-US" altLang="zh-CN">
                <a:solidFill>
                  <a:srgbClr val="1C00CF"/>
                </a:solidFill>
                <a:latin typeface="Menlo-Regular"/>
              </a:rPr>
              <a:t>0</a:t>
            </a:r>
            <a:r>
              <a:rPr lang="en-US" altLang="zh-CN">
                <a:solidFill>
                  <a:srgbClr val="000000"/>
                </a:solidFill>
                <a:latin typeface="Menlo-Regular"/>
              </a:rPr>
              <a:t>; i &lt; count; ++i) {</a:t>
            </a:r>
          </a:p>
          <a:p>
            <a:pPr marL="0" indent="0">
              <a:buNone/>
            </a:pPr>
            <a:r>
              <a:rPr lang="zh-TW" altLang="en-US">
                <a:solidFill>
                  <a:srgbClr val="000000"/>
                </a:solidFill>
                <a:latin typeface="Menlo-Regular"/>
              </a:rPr>
              <a:t>    </a:t>
            </a:r>
            <a:r>
              <a:rPr lang="en-US" altLang="zh-TW">
                <a:solidFill>
                  <a:srgbClr val="007400"/>
                </a:solidFill>
                <a:latin typeface="Menlo-Regular"/>
              </a:rPr>
              <a:t>// </a:t>
            </a:r>
            <a:r>
              <a:rPr lang="zh-TW" altLang="en-US">
                <a:solidFill>
                  <a:srgbClr val="007400"/>
                </a:solidFill>
                <a:latin typeface="STHeitiSC-Light"/>
              </a:rPr>
              <a:t>取出一条记录</a:t>
            </a:r>
            <a:endParaRPr lang="zh-TW" altLang="en-US">
              <a:solidFill>
                <a:srgbClr val="000000"/>
              </a:solidFill>
              <a:latin typeface="Menlo-Regular"/>
            </a:endParaRPr>
          </a:p>
          <a:p>
            <a:pPr marL="0" indent="0">
              <a:buNone/>
            </a:pPr>
            <a:r>
              <a:rPr lang="en-US" altLang="zh-CN">
                <a:solidFill>
                  <a:srgbClr val="000000"/>
                </a:solidFill>
                <a:latin typeface="Menlo-Regular"/>
              </a:rPr>
              <a:t>    ABRecordRef person = CFArrayGetValueAtIndex(array, i);</a:t>
            </a:r>
          </a:p>
          <a:p>
            <a:pPr marL="0" indent="0">
              <a:buNone/>
            </a:pPr>
            <a:r>
              <a:rPr lang="en-US" altLang="zh-CN">
                <a:solidFill>
                  <a:srgbClr val="000000"/>
                </a:solidFill>
                <a:latin typeface="Menlo-Regular"/>
              </a:rPr>
              <a:t>    </a:t>
            </a:r>
          </a:p>
          <a:p>
            <a:pPr marL="0" indent="0">
              <a:buNone/>
            </a:pPr>
            <a:r>
              <a:rPr lang="zh-CN" altLang="en-US">
                <a:solidFill>
                  <a:srgbClr val="000000"/>
                </a:solidFill>
                <a:latin typeface="Menlo-Regular"/>
              </a:rPr>
              <a:t>    </a:t>
            </a:r>
            <a:r>
              <a:rPr lang="en-US" altLang="zh-CN">
                <a:solidFill>
                  <a:srgbClr val="007400"/>
                </a:solidFill>
                <a:latin typeface="Menlo-Regular"/>
              </a:rPr>
              <a:t>// </a:t>
            </a:r>
            <a:r>
              <a:rPr lang="zh-CN" altLang="en-US">
                <a:solidFill>
                  <a:srgbClr val="007400"/>
                </a:solidFill>
                <a:latin typeface="STHeitiSC-Light"/>
              </a:rPr>
              <a:t>取出个人记录中的详细信息</a:t>
            </a:r>
            <a:endParaRPr lang="zh-CN" altLang="en-US">
              <a:solidFill>
                <a:srgbClr val="000000"/>
              </a:solidFill>
              <a:latin typeface="Menlo-Regular"/>
            </a:endParaRPr>
          </a:p>
          <a:p>
            <a:pPr marL="0" indent="0">
              <a:buNone/>
            </a:pPr>
            <a:r>
              <a:rPr lang="zh-CN" altLang="en-US">
                <a:solidFill>
                  <a:srgbClr val="000000"/>
                </a:solidFill>
                <a:latin typeface="Menlo-Regular"/>
              </a:rPr>
              <a:t>          </a:t>
            </a:r>
            <a:r>
              <a:rPr lang="en-US" altLang="zh-CN">
                <a:solidFill>
                  <a:srgbClr val="007400"/>
                </a:solidFill>
                <a:latin typeface="Menlo-Regular"/>
              </a:rPr>
              <a:t>// </a:t>
            </a:r>
            <a:r>
              <a:rPr lang="zh-CN" altLang="en-US">
                <a:solidFill>
                  <a:srgbClr val="007400"/>
                </a:solidFill>
                <a:latin typeface="STHeitiSC-Light"/>
              </a:rPr>
              <a:t>名</a:t>
            </a:r>
            <a:endParaRPr lang="zh-CN" altLang="en-US">
              <a:solidFill>
                <a:srgbClr val="000000"/>
              </a:solidFill>
              <a:latin typeface="Menlo-Regular"/>
            </a:endParaRPr>
          </a:p>
          <a:p>
            <a:pPr marL="0" indent="0">
              <a:buNone/>
            </a:pPr>
            <a:r>
              <a:rPr lang="en-US" altLang="zh-CN">
                <a:solidFill>
                  <a:srgbClr val="000000"/>
                </a:solidFill>
                <a:latin typeface="Menlo-Regular"/>
              </a:rPr>
              <a:t>    CFStringRef firstNameLabel = ABPersonCopyLocalizedPropertyName(kABPersonFirstNameProperty);</a:t>
            </a:r>
          </a:p>
          <a:p>
            <a:pPr marL="0" indent="0">
              <a:buNone/>
            </a:pPr>
            <a:r>
              <a:rPr lang="en-US" altLang="zh-CN">
                <a:solidFill>
                  <a:srgbClr val="000000"/>
                </a:solidFill>
                <a:latin typeface="Menlo-Regular"/>
              </a:rPr>
              <a:t>    CFStringRef firstName = ABRecordCopyValue(person, kABPersonFirstNameProperty);</a:t>
            </a:r>
          </a:p>
          <a:p>
            <a:pPr marL="0" indent="0">
              <a:buNone/>
            </a:pPr>
            <a:r>
              <a:rPr lang="en-US" altLang="zh-CN">
                <a:solidFill>
                  <a:srgbClr val="000000"/>
                </a:solidFill>
                <a:latin typeface="Menlo-Regular"/>
              </a:rPr>
              <a:t>    </a:t>
            </a:r>
            <a:r>
              <a:rPr lang="en-US" altLang="zh-CN">
                <a:solidFill>
                  <a:srgbClr val="5C2699"/>
                </a:solidFill>
                <a:latin typeface="Menlo-Regular"/>
              </a:rPr>
              <a:t>CFStringRef</a:t>
            </a:r>
            <a:r>
              <a:rPr lang="en-US" altLang="zh-CN">
                <a:solidFill>
                  <a:srgbClr val="000000"/>
                </a:solidFill>
                <a:latin typeface="Menlo-Regular"/>
              </a:rPr>
              <a:t> lastNameLabel = </a:t>
            </a:r>
            <a:r>
              <a:rPr lang="en-US" altLang="zh-CN">
                <a:solidFill>
                  <a:srgbClr val="2E0D6E"/>
                </a:solidFill>
                <a:latin typeface="Menlo-Regular"/>
              </a:rPr>
              <a:t>ABPersonCopyLocalizedPropertyName</a:t>
            </a:r>
            <a:r>
              <a:rPr lang="en-US" altLang="zh-CN">
                <a:solidFill>
                  <a:srgbClr val="000000"/>
                </a:solidFill>
                <a:latin typeface="Menlo-Regular"/>
              </a:rPr>
              <a:t>(</a:t>
            </a:r>
            <a:r>
              <a:rPr lang="en-US" altLang="zh-CN">
                <a:solidFill>
                  <a:srgbClr val="5C2699"/>
                </a:solidFill>
                <a:latin typeface="Menlo-Regular"/>
              </a:rPr>
              <a:t>kABPersonLastNameProperty</a:t>
            </a:r>
            <a:r>
              <a:rPr lang="en-US" altLang="zh-CN">
                <a:solidFill>
                  <a:srgbClr val="000000"/>
                </a:solidFill>
                <a:latin typeface="Menlo-Regular"/>
              </a:rPr>
              <a:t>);</a:t>
            </a:r>
          </a:p>
          <a:p>
            <a:pPr marL="0" indent="0">
              <a:buNone/>
            </a:pPr>
            <a:r>
              <a:rPr lang="en-US" altLang="zh-CN">
                <a:solidFill>
                  <a:srgbClr val="000000"/>
                </a:solidFill>
                <a:latin typeface="Menlo-Regular"/>
              </a:rPr>
              <a:t>    </a:t>
            </a:r>
            <a:r>
              <a:rPr lang="en-US" altLang="zh-CN">
                <a:solidFill>
                  <a:srgbClr val="007400"/>
                </a:solidFill>
                <a:latin typeface="Menlo-Regular"/>
              </a:rPr>
              <a:t>// </a:t>
            </a:r>
            <a:r>
              <a:rPr lang="zh-CN" altLang="en-US">
                <a:solidFill>
                  <a:srgbClr val="007400"/>
                </a:solidFill>
                <a:latin typeface="STHeitiSC-Light"/>
              </a:rPr>
              <a:t>姓</a:t>
            </a:r>
            <a:endParaRPr lang="en-US" altLang="zh-CN">
              <a:solidFill>
                <a:srgbClr val="000000"/>
              </a:solidFill>
              <a:latin typeface="Menlo-Regular"/>
            </a:endParaRPr>
          </a:p>
          <a:p>
            <a:pPr marL="0" indent="0">
              <a:buNone/>
            </a:pPr>
            <a:r>
              <a:rPr lang="en-US" altLang="zh-CN">
                <a:solidFill>
                  <a:srgbClr val="000000"/>
                </a:solidFill>
                <a:latin typeface="Menlo-Regular"/>
              </a:rPr>
              <a:t>    </a:t>
            </a:r>
            <a:r>
              <a:rPr lang="en-US" altLang="zh-CN">
                <a:solidFill>
                  <a:srgbClr val="5C2699"/>
                </a:solidFill>
                <a:latin typeface="Menlo-Regular"/>
              </a:rPr>
              <a:t>CFStringRef</a:t>
            </a:r>
            <a:r>
              <a:rPr lang="en-US" altLang="zh-CN">
                <a:solidFill>
                  <a:srgbClr val="000000"/>
                </a:solidFill>
                <a:latin typeface="Menlo-Regular"/>
              </a:rPr>
              <a:t> lastName = </a:t>
            </a:r>
            <a:r>
              <a:rPr lang="en-US" altLang="zh-CN">
                <a:solidFill>
                  <a:srgbClr val="2E0D6E"/>
                </a:solidFill>
                <a:latin typeface="Menlo-Regular"/>
              </a:rPr>
              <a:t>ABRecordCopyValue</a:t>
            </a:r>
            <a:r>
              <a:rPr lang="en-US" altLang="zh-CN">
                <a:solidFill>
                  <a:srgbClr val="000000"/>
                </a:solidFill>
                <a:latin typeface="Menlo-Regular"/>
              </a:rPr>
              <a:t>(person, </a:t>
            </a:r>
            <a:r>
              <a:rPr lang="en-US" altLang="zh-CN">
                <a:solidFill>
                  <a:srgbClr val="5C2699"/>
                </a:solidFill>
                <a:latin typeface="Menlo-Regular"/>
              </a:rPr>
              <a:t>kABPersonLastNameProperty</a:t>
            </a:r>
            <a:r>
              <a:rPr lang="en-US" altLang="zh-CN">
                <a:solidFill>
                  <a:srgbClr val="000000"/>
                </a:solidFill>
                <a:latin typeface="Menlo-Regular"/>
              </a:rPr>
              <a:t>);</a:t>
            </a:r>
          </a:p>
          <a:p>
            <a:pPr marL="0" indent="0">
              <a:buNone/>
            </a:pPr>
            <a:r>
              <a:rPr lang="en-US" altLang="zh-CN">
                <a:solidFill>
                  <a:srgbClr val="000000"/>
                </a:solidFill>
                <a:latin typeface="Menlo-Regular"/>
              </a:rPr>
              <a:t>    </a:t>
            </a:r>
          </a:p>
          <a:p>
            <a:pPr marL="0" indent="0">
              <a:buNone/>
            </a:pPr>
            <a:r>
              <a:rPr lang="en-US" altLang="zh-CN">
                <a:solidFill>
                  <a:srgbClr val="000000"/>
                </a:solidFill>
                <a:latin typeface="Menlo-Regular"/>
              </a:rPr>
              <a:t>    </a:t>
            </a:r>
            <a:r>
              <a:rPr lang="en-US" altLang="zh-CN">
                <a:solidFill>
                  <a:srgbClr val="2E0D6E"/>
                </a:solidFill>
                <a:latin typeface="Menlo-Regular"/>
              </a:rPr>
              <a:t>NSLog</a:t>
            </a:r>
            <a:r>
              <a:rPr lang="en-US" altLang="zh-CN">
                <a:solidFill>
                  <a:srgbClr val="000000"/>
                </a:solidFill>
                <a:latin typeface="Menlo-Regular"/>
              </a:rPr>
              <a:t>(</a:t>
            </a:r>
            <a:r>
              <a:rPr lang="en-US" altLang="zh-CN">
                <a:solidFill>
                  <a:srgbClr val="C41A16"/>
                </a:solidFill>
                <a:latin typeface="Menlo-Regular"/>
              </a:rPr>
              <a:t>@"%@ %@ - %@ %@"</a:t>
            </a:r>
            <a:r>
              <a:rPr lang="en-US" altLang="zh-CN">
                <a:solidFill>
                  <a:srgbClr val="000000"/>
                </a:solidFill>
                <a:latin typeface="Menlo-Regular"/>
              </a:rPr>
              <a:t>, lastNameLabel, lastName, firstNameLabel, firstName);</a:t>
            </a:r>
          </a:p>
          <a:p>
            <a:pPr marL="0" indent="0">
              <a:buNone/>
            </a:pPr>
            <a:r>
              <a:rPr lang="en-US" altLang="zh-CN">
                <a:solidFill>
                  <a:srgbClr val="000000"/>
                </a:solidFill>
                <a:latin typeface="Menlo-Regular"/>
              </a:rPr>
              <a:t>}</a:t>
            </a:r>
            <a:endParaRPr kumimoji="1" lang="zh-CN" altLang="en-US"/>
          </a:p>
        </p:txBody>
      </p:sp>
    </p:spTree>
    <p:extLst>
      <p:ext uri="{BB962C8B-B14F-4D97-AF65-F5344CB8AC3E}">
        <p14:creationId xmlns:p14="http://schemas.microsoft.com/office/powerpoint/2010/main" val="2924434828"/>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框架PPT2014">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优势">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框架PPT2014.potx</Template>
  <TotalTime>4307</TotalTime>
  <Words>841</Words>
  <Application>Microsoft Macintosh PowerPoint</Application>
  <PresentationFormat>全屏显示(4:3)</PresentationFormat>
  <Paragraphs>141</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框架PPT2014</vt:lpstr>
      <vt:lpstr>AddressBook</vt:lpstr>
      <vt:lpstr>如何访问用户的通讯录</vt:lpstr>
      <vt:lpstr>授权状态</vt:lpstr>
      <vt:lpstr>PowerPoint 演示文稿</vt:lpstr>
      <vt:lpstr>PowerPoint 演示文稿</vt:lpstr>
      <vt:lpstr>申请访问通讯录</vt:lpstr>
      <vt:lpstr>联系人属性定义</vt:lpstr>
      <vt:lpstr>简单属性</vt:lpstr>
      <vt:lpstr>获得所有的联系人数据</vt:lpstr>
      <vt:lpstr>CoreFoundation 与 Foundation之间的桥接</vt:lpstr>
      <vt:lpstr>多重属性</vt:lpstr>
      <vt:lpstr>获取复杂属性的方法</vt:lpstr>
      <vt:lpstr>添加联系人的步骤</vt:lpstr>
      <vt:lpstr>添加群组的步骤</vt:lpstr>
      <vt:lpstr>操作联系人的头像</vt:lpstr>
    </vt:vector>
  </TitlesOfParts>
  <Company>北京帷幄昊合数字娱乐科技有限公司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史上最牛的游戏</dc:title>
  <dc:creator>刘凡</dc:creator>
  <cp:lastModifiedBy>Yan Temeier</cp:lastModifiedBy>
  <cp:revision>3128</cp:revision>
  <dcterms:created xsi:type="dcterms:W3CDTF">2013-07-22T07:36:09Z</dcterms:created>
  <dcterms:modified xsi:type="dcterms:W3CDTF">2015-06-07T12:59:22Z</dcterms:modified>
</cp:coreProperties>
</file>