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60" r:id="rId2"/>
    <p:sldId id="279" r:id="rId3"/>
    <p:sldId id="281" r:id="rId4"/>
    <p:sldId id="280" r:id="rId5"/>
    <p:sldId id="270" r:id="rId6"/>
    <p:sldId id="271" r:id="rId7"/>
    <p:sldId id="272" r:id="rId8"/>
    <p:sldId id="273" r:id="rId9"/>
    <p:sldId id="274" r:id="rId10"/>
    <p:sldId id="275" r:id="rId11"/>
    <p:sldId id="276" r:id="rId12"/>
    <p:sldId id="277" r:id="rId13"/>
    <p:sldId id="278" r:id="rId14"/>
    <p:sldId id="282" r:id="rId15"/>
    <p:sldId id="317" r:id="rId16"/>
    <p:sldId id="294" r:id="rId17"/>
    <p:sldId id="295" r:id="rId18"/>
    <p:sldId id="309" r:id="rId19"/>
    <p:sldId id="310" r:id="rId20"/>
    <p:sldId id="318" r:id="rId21"/>
    <p:sldId id="312" r:id="rId22"/>
    <p:sldId id="319" r:id="rId23"/>
    <p:sldId id="313" r:id="rId24"/>
    <p:sldId id="314" r:id="rId25"/>
    <p:sldId id="315" r:id="rId26"/>
    <p:sldId id="316" r:id="rId27"/>
    <p:sldId id="267" r:id="rId28"/>
    <p:sldId id="288" r:id="rId29"/>
    <p:sldId id="289" r:id="rId30"/>
    <p:sldId id="290" r:id="rId31"/>
    <p:sldId id="291" r:id="rId32"/>
    <p:sldId id="292" r:id="rId33"/>
    <p:sldId id="283" r:id="rId34"/>
    <p:sldId id="284" r:id="rId35"/>
    <p:sldId id="285" r:id="rId36"/>
    <p:sldId id="286" r:id="rId37"/>
    <p:sldId id="287" r:id="rId38"/>
    <p:sldId id="293"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DFEFF1"/>
    <a:srgbClr val="E3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48" autoAdjust="0"/>
    <p:restoredTop sz="89814" autoAdjust="0"/>
  </p:normalViewPr>
  <p:slideViewPr>
    <p:cSldViewPr>
      <p:cViewPr varScale="1">
        <p:scale>
          <a:sx n="117" d="100"/>
          <a:sy n="117" d="100"/>
        </p:scale>
        <p:origin x="1216"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758238-C5FF-4F60-8A71-FAC3AE38A281}" type="datetimeFigureOut">
              <a:rPr lang="zh-CN" altLang="en-US" smtClean="0"/>
              <a:t>2018/4/22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1B473C-E8BF-4BB1-B4D3-D2B48D3C0962}" type="slidenum">
              <a:rPr lang="zh-CN" altLang="en-US" smtClean="0"/>
              <a:t>‹#›</a:t>
            </a:fld>
            <a:endParaRPr lang="zh-CN" altLang="en-US"/>
          </a:p>
        </p:txBody>
      </p:sp>
    </p:spTree>
    <p:extLst>
      <p:ext uri="{BB962C8B-B14F-4D97-AF65-F5344CB8AC3E}">
        <p14:creationId xmlns:p14="http://schemas.microsoft.com/office/powerpoint/2010/main" val="469525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1B473C-E8BF-4BB1-B4D3-D2B48D3C0962}" type="slidenum">
              <a:rPr lang="zh-CN" altLang="en-US" smtClean="0"/>
              <a:t>2</a:t>
            </a:fld>
            <a:endParaRPr lang="zh-CN" altLang="en-US"/>
          </a:p>
        </p:txBody>
      </p:sp>
    </p:spTree>
    <p:extLst>
      <p:ext uri="{BB962C8B-B14F-4D97-AF65-F5344CB8AC3E}">
        <p14:creationId xmlns:p14="http://schemas.microsoft.com/office/powerpoint/2010/main" val="1546390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1B473C-E8BF-4BB1-B4D3-D2B48D3C0962}" type="slidenum">
              <a:rPr lang="zh-CN" altLang="en-US" smtClean="0"/>
              <a:t>11</a:t>
            </a:fld>
            <a:endParaRPr lang="zh-CN" altLang="en-US"/>
          </a:p>
        </p:txBody>
      </p:sp>
    </p:spTree>
    <p:extLst>
      <p:ext uri="{BB962C8B-B14F-4D97-AF65-F5344CB8AC3E}">
        <p14:creationId xmlns:p14="http://schemas.microsoft.com/office/powerpoint/2010/main" val="2591253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1B473C-E8BF-4BB1-B4D3-D2B48D3C0962}" type="slidenum">
              <a:rPr lang="zh-CN" altLang="en-US" smtClean="0"/>
              <a:t>12</a:t>
            </a:fld>
            <a:endParaRPr lang="zh-CN" altLang="en-US"/>
          </a:p>
        </p:txBody>
      </p:sp>
    </p:spTree>
    <p:extLst>
      <p:ext uri="{BB962C8B-B14F-4D97-AF65-F5344CB8AC3E}">
        <p14:creationId xmlns:p14="http://schemas.microsoft.com/office/powerpoint/2010/main" val="3168537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1B473C-E8BF-4BB1-B4D3-D2B48D3C0962}" type="slidenum">
              <a:rPr lang="zh-CN" altLang="en-US" smtClean="0"/>
              <a:t>13</a:t>
            </a:fld>
            <a:endParaRPr lang="zh-CN" altLang="en-US"/>
          </a:p>
        </p:txBody>
      </p:sp>
    </p:spTree>
    <p:extLst>
      <p:ext uri="{BB962C8B-B14F-4D97-AF65-F5344CB8AC3E}">
        <p14:creationId xmlns:p14="http://schemas.microsoft.com/office/powerpoint/2010/main" val="2515718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1B473C-E8BF-4BB1-B4D3-D2B48D3C0962}" type="slidenum">
              <a:rPr lang="zh-CN" altLang="en-US" smtClean="0"/>
              <a:t>14</a:t>
            </a:fld>
            <a:endParaRPr lang="zh-CN" altLang="en-US"/>
          </a:p>
        </p:txBody>
      </p:sp>
    </p:spTree>
    <p:extLst>
      <p:ext uri="{BB962C8B-B14F-4D97-AF65-F5344CB8AC3E}">
        <p14:creationId xmlns:p14="http://schemas.microsoft.com/office/powerpoint/2010/main" val="2725941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1B473C-E8BF-4BB1-B4D3-D2B48D3C0962}" type="slidenum">
              <a:rPr lang="zh-CN" altLang="en-US" smtClean="0"/>
              <a:t>15</a:t>
            </a:fld>
            <a:endParaRPr lang="zh-CN" altLang="en-US"/>
          </a:p>
        </p:txBody>
      </p:sp>
    </p:spTree>
    <p:extLst>
      <p:ext uri="{BB962C8B-B14F-4D97-AF65-F5344CB8AC3E}">
        <p14:creationId xmlns:p14="http://schemas.microsoft.com/office/powerpoint/2010/main" val="1109369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1B473C-E8BF-4BB1-B4D3-D2B48D3C0962}" type="slidenum">
              <a:rPr lang="zh-CN" altLang="en-US" smtClean="0"/>
              <a:t>16</a:t>
            </a:fld>
            <a:endParaRPr lang="zh-CN" altLang="en-US"/>
          </a:p>
        </p:txBody>
      </p:sp>
    </p:spTree>
    <p:extLst>
      <p:ext uri="{BB962C8B-B14F-4D97-AF65-F5344CB8AC3E}">
        <p14:creationId xmlns:p14="http://schemas.microsoft.com/office/powerpoint/2010/main" val="19796744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1B473C-E8BF-4BB1-B4D3-D2B48D3C0962}" type="slidenum">
              <a:rPr lang="zh-CN" altLang="en-US" smtClean="0"/>
              <a:t>17</a:t>
            </a:fld>
            <a:endParaRPr lang="zh-CN" altLang="en-US"/>
          </a:p>
        </p:txBody>
      </p:sp>
    </p:spTree>
    <p:extLst>
      <p:ext uri="{BB962C8B-B14F-4D97-AF65-F5344CB8AC3E}">
        <p14:creationId xmlns:p14="http://schemas.microsoft.com/office/powerpoint/2010/main" val="629539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1B473C-E8BF-4BB1-B4D3-D2B48D3C0962}" type="slidenum">
              <a:rPr lang="zh-CN" altLang="en-US" smtClean="0"/>
              <a:t>18</a:t>
            </a:fld>
            <a:endParaRPr lang="zh-CN" altLang="en-US"/>
          </a:p>
        </p:txBody>
      </p:sp>
    </p:spTree>
    <p:extLst>
      <p:ext uri="{BB962C8B-B14F-4D97-AF65-F5344CB8AC3E}">
        <p14:creationId xmlns:p14="http://schemas.microsoft.com/office/powerpoint/2010/main" val="5451023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1B473C-E8BF-4BB1-B4D3-D2B48D3C0962}" type="slidenum">
              <a:rPr lang="zh-CN" altLang="en-US" smtClean="0"/>
              <a:t>19</a:t>
            </a:fld>
            <a:endParaRPr lang="zh-CN" altLang="en-US"/>
          </a:p>
        </p:txBody>
      </p:sp>
    </p:spTree>
    <p:extLst>
      <p:ext uri="{BB962C8B-B14F-4D97-AF65-F5344CB8AC3E}">
        <p14:creationId xmlns:p14="http://schemas.microsoft.com/office/powerpoint/2010/main" val="29506969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1B473C-E8BF-4BB1-B4D3-D2B48D3C0962}" type="slidenum">
              <a:rPr lang="zh-CN" altLang="en-US" smtClean="0"/>
              <a:t>20</a:t>
            </a:fld>
            <a:endParaRPr lang="zh-CN" altLang="en-US"/>
          </a:p>
        </p:txBody>
      </p:sp>
    </p:spTree>
    <p:extLst>
      <p:ext uri="{BB962C8B-B14F-4D97-AF65-F5344CB8AC3E}">
        <p14:creationId xmlns:p14="http://schemas.microsoft.com/office/powerpoint/2010/main" val="3688263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1B473C-E8BF-4BB1-B4D3-D2B48D3C0962}" type="slidenum">
              <a:rPr lang="zh-CN" altLang="en-US" smtClean="0"/>
              <a:t>3</a:t>
            </a:fld>
            <a:endParaRPr lang="zh-CN" altLang="en-US"/>
          </a:p>
        </p:txBody>
      </p:sp>
    </p:spTree>
    <p:extLst>
      <p:ext uri="{BB962C8B-B14F-4D97-AF65-F5344CB8AC3E}">
        <p14:creationId xmlns:p14="http://schemas.microsoft.com/office/powerpoint/2010/main" val="19118436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2017</a:t>
            </a:r>
            <a:r>
              <a:rPr lang="zh-CN" altLang="en-US" dirty="0"/>
              <a:t>年被称为“</a:t>
            </a:r>
            <a:r>
              <a:rPr lang="en-US" altLang="zh-CN" dirty="0"/>
              <a:t>AI</a:t>
            </a:r>
            <a:r>
              <a:rPr lang="zh-CN" altLang="en-US" dirty="0"/>
              <a:t>应用元年”，“人工智能”、“机器学习”、“深度学习”毫无以为是</a:t>
            </a:r>
            <a:r>
              <a:rPr lang="en-US" altLang="zh-CN" dirty="0"/>
              <a:t>2017</a:t>
            </a:r>
            <a:r>
              <a:rPr lang="zh-CN" altLang="en-US" dirty="0"/>
              <a:t>年备受关注的热点词汇，我们可能都了解以下一些事件。</a:t>
            </a:r>
          </a:p>
        </p:txBody>
      </p:sp>
      <p:sp>
        <p:nvSpPr>
          <p:cNvPr id="4" name="灯片编号占位符 3"/>
          <p:cNvSpPr>
            <a:spLocks noGrp="1"/>
          </p:cNvSpPr>
          <p:nvPr>
            <p:ph type="sldNum" sz="quarter" idx="10"/>
          </p:nvPr>
        </p:nvSpPr>
        <p:spPr/>
        <p:txBody>
          <a:bodyPr/>
          <a:lstStyle/>
          <a:p>
            <a:fld id="{411B473C-E8BF-4BB1-B4D3-D2B48D3C0962}" type="slidenum">
              <a:rPr lang="zh-CN" altLang="en-US" smtClean="0"/>
              <a:t>21</a:t>
            </a:fld>
            <a:endParaRPr lang="zh-CN" altLang="en-US"/>
          </a:p>
        </p:txBody>
      </p:sp>
    </p:spTree>
    <p:extLst>
      <p:ext uri="{BB962C8B-B14F-4D97-AF65-F5344CB8AC3E}">
        <p14:creationId xmlns:p14="http://schemas.microsoft.com/office/powerpoint/2010/main" val="2089958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2017</a:t>
            </a:r>
            <a:r>
              <a:rPr lang="zh-CN" altLang="en-US" dirty="0"/>
              <a:t>年被称为“</a:t>
            </a:r>
            <a:r>
              <a:rPr lang="en-US" altLang="zh-CN" dirty="0"/>
              <a:t>AI</a:t>
            </a:r>
            <a:r>
              <a:rPr lang="zh-CN" altLang="en-US" dirty="0"/>
              <a:t>应用元年”，“人工智能”、“机器学习”、“深度学习”毫无以为是</a:t>
            </a:r>
            <a:r>
              <a:rPr lang="en-US" altLang="zh-CN" dirty="0"/>
              <a:t>2017</a:t>
            </a:r>
            <a:r>
              <a:rPr lang="zh-CN" altLang="en-US" dirty="0"/>
              <a:t>年备受关注的热点词汇，我们可能都了解以下一些事件。</a:t>
            </a:r>
          </a:p>
        </p:txBody>
      </p:sp>
      <p:sp>
        <p:nvSpPr>
          <p:cNvPr id="4" name="灯片编号占位符 3"/>
          <p:cNvSpPr>
            <a:spLocks noGrp="1"/>
          </p:cNvSpPr>
          <p:nvPr>
            <p:ph type="sldNum" sz="quarter" idx="10"/>
          </p:nvPr>
        </p:nvSpPr>
        <p:spPr/>
        <p:txBody>
          <a:bodyPr/>
          <a:lstStyle/>
          <a:p>
            <a:fld id="{411B473C-E8BF-4BB1-B4D3-D2B48D3C0962}" type="slidenum">
              <a:rPr lang="zh-CN" altLang="en-US" smtClean="0"/>
              <a:t>22</a:t>
            </a:fld>
            <a:endParaRPr lang="zh-CN" altLang="en-US"/>
          </a:p>
        </p:txBody>
      </p:sp>
    </p:spTree>
    <p:extLst>
      <p:ext uri="{BB962C8B-B14F-4D97-AF65-F5344CB8AC3E}">
        <p14:creationId xmlns:p14="http://schemas.microsoft.com/office/powerpoint/2010/main" val="24971083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2017</a:t>
            </a:r>
            <a:r>
              <a:rPr lang="zh-CN" altLang="en-US" dirty="0"/>
              <a:t>年被称为“</a:t>
            </a:r>
            <a:r>
              <a:rPr lang="en-US" altLang="zh-CN" dirty="0"/>
              <a:t>AI</a:t>
            </a:r>
            <a:r>
              <a:rPr lang="zh-CN" altLang="en-US" dirty="0"/>
              <a:t>应用元年”，“人工智能”、“机器学习”、“深度学习”毫无以为是</a:t>
            </a:r>
            <a:r>
              <a:rPr lang="en-US" altLang="zh-CN" dirty="0"/>
              <a:t>2017</a:t>
            </a:r>
            <a:r>
              <a:rPr lang="zh-CN" altLang="en-US" dirty="0"/>
              <a:t>年备受关注的热点词汇，我们可能都了解以下一些事件。</a:t>
            </a:r>
          </a:p>
        </p:txBody>
      </p:sp>
      <p:sp>
        <p:nvSpPr>
          <p:cNvPr id="4" name="灯片编号占位符 3"/>
          <p:cNvSpPr>
            <a:spLocks noGrp="1"/>
          </p:cNvSpPr>
          <p:nvPr>
            <p:ph type="sldNum" sz="quarter" idx="10"/>
          </p:nvPr>
        </p:nvSpPr>
        <p:spPr/>
        <p:txBody>
          <a:bodyPr/>
          <a:lstStyle/>
          <a:p>
            <a:fld id="{411B473C-E8BF-4BB1-B4D3-D2B48D3C0962}" type="slidenum">
              <a:rPr lang="zh-CN" altLang="en-US" smtClean="0"/>
              <a:t>23</a:t>
            </a:fld>
            <a:endParaRPr lang="zh-CN" altLang="en-US"/>
          </a:p>
        </p:txBody>
      </p:sp>
    </p:spTree>
    <p:extLst>
      <p:ext uri="{BB962C8B-B14F-4D97-AF65-F5344CB8AC3E}">
        <p14:creationId xmlns:p14="http://schemas.microsoft.com/office/powerpoint/2010/main" val="21019435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2017</a:t>
            </a:r>
            <a:r>
              <a:rPr lang="zh-CN" altLang="en-US" dirty="0"/>
              <a:t>年被称为“</a:t>
            </a:r>
            <a:r>
              <a:rPr lang="en-US" altLang="zh-CN" dirty="0"/>
              <a:t>AI</a:t>
            </a:r>
            <a:r>
              <a:rPr lang="zh-CN" altLang="en-US" dirty="0"/>
              <a:t>应用元年”，“人工智能”、“机器学习”、“深度学习”毫无以为是</a:t>
            </a:r>
            <a:r>
              <a:rPr lang="en-US" altLang="zh-CN" dirty="0"/>
              <a:t>2017</a:t>
            </a:r>
            <a:r>
              <a:rPr lang="zh-CN" altLang="en-US" dirty="0"/>
              <a:t>年备受关注的热点词汇，我们可能都了解以下一些事件。</a:t>
            </a:r>
          </a:p>
        </p:txBody>
      </p:sp>
      <p:sp>
        <p:nvSpPr>
          <p:cNvPr id="4" name="灯片编号占位符 3"/>
          <p:cNvSpPr>
            <a:spLocks noGrp="1"/>
          </p:cNvSpPr>
          <p:nvPr>
            <p:ph type="sldNum" sz="quarter" idx="10"/>
          </p:nvPr>
        </p:nvSpPr>
        <p:spPr/>
        <p:txBody>
          <a:bodyPr/>
          <a:lstStyle/>
          <a:p>
            <a:fld id="{411B473C-E8BF-4BB1-B4D3-D2B48D3C0962}" type="slidenum">
              <a:rPr lang="zh-CN" altLang="en-US" smtClean="0"/>
              <a:t>24</a:t>
            </a:fld>
            <a:endParaRPr lang="zh-CN" altLang="en-US"/>
          </a:p>
        </p:txBody>
      </p:sp>
    </p:spTree>
    <p:extLst>
      <p:ext uri="{BB962C8B-B14F-4D97-AF65-F5344CB8AC3E}">
        <p14:creationId xmlns:p14="http://schemas.microsoft.com/office/powerpoint/2010/main" val="606257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2017</a:t>
            </a:r>
            <a:r>
              <a:rPr lang="zh-CN" altLang="en-US" dirty="0"/>
              <a:t>年被称为“</a:t>
            </a:r>
            <a:r>
              <a:rPr lang="en-US" altLang="zh-CN" dirty="0"/>
              <a:t>AI</a:t>
            </a:r>
            <a:r>
              <a:rPr lang="zh-CN" altLang="en-US" dirty="0"/>
              <a:t>应用元年”，“人工智能”、“机器学习”、“深度学习”毫无以为是</a:t>
            </a:r>
            <a:r>
              <a:rPr lang="en-US" altLang="zh-CN" dirty="0"/>
              <a:t>2017</a:t>
            </a:r>
            <a:r>
              <a:rPr lang="zh-CN" altLang="en-US" dirty="0"/>
              <a:t>年备受关注的热点词汇，我们可能都了解以下一些事件。</a:t>
            </a:r>
          </a:p>
        </p:txBody>
      </p:sp>
      <p:sp>
        <p:nvSpPr>
          <p:cNvPr id="4" name="灯片编号占位符 3"/>
          <p:cNvSpPr>
            <a:spLocks noGrp="1"/>
          </p:cNvSpPr>
          <p:nvPr>
            <p:ph type="sldNum" sz="quarter" idx="10"/>
          </p:nvPr>
        </p:nvSpPr>
        <p:spPr/>
        <p:txBody>
          <a:bodyPr/>
          <a:lstStyle/>
          <a:p>
            <a:fld id="{411B473C-E8BF-4BB1-B4D3-D2B48D3C0962}" type="slidenum">
              <a:rPr lang="zh-CN" altLang="en-US" smtClean="0"/>
              <a:t>25</a:t>
            </a:fld>
            <a:endParaRPr lang="zh-CN" altLang="en-US"/>
          </a:p>
        </p:txBody>
      </p:sp>
    </p:spTree>
    <p:extLst>
      <p:ext uri="{BB962C8B-B14F-4D97-AF65-F5344CB8AC3E}">
        <p14:creationId xmlns:p14="http://schemas.microsoft.com/office/powerpoint/2010/main" val="2772233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2017</a:t>
            </a:r>
            <a:r>
              <a:rPr lang="zh-CN" altLang="en-US" dirty="0"/>
              <a:t>年被称为“</a:t>
            </a:r>
            <a:r>
              <a:rPr lang="en-US" altLang="zh-CN" dirty="0"/>
              <a:t>AI</a:t>
            </a:r>
            <a:r>
              <a:rPr lang="zh-CN" altLang="en-US" dirty="0"/>
              <a:t>应用元年”，“人工智能”、“机器学习”、“深度学习”毫无以为是</a:t>
            </a:r>
            <a:r>
              <a:rPr lang="en-US" altLang="zh-CN" dirty="0"/>
              <a:t>2017</a:t>
            </a:r>
            <a:r>
              <a:rPr lang="zh-CN" altLang="en-US" dirty="0"/>
              <a:t>年备受关注的热点词汇，我们可能都了解以下一些事件。</a:t>
            </a:r>
          </a:p>
        </p:txBody>
      </p:sp>
      <p:sp>
        <p:nvSpPr>
          <p:cNvPr id="4" name="灯片编号占位符 3"/>
          <p:cNvSpPr>
            <a:spLocks noGrp="1"/>
          </p:cNvSpPr>
          <p:nvPr>
            <p:ph type="sldNum" sz="quarter" idx="10"/>
          </p:nvPr>
        </p:nvSpPr>
        <p:spPr/>
        <p:txBody>
          <a:bodyPr/>
          <a:lstStyle/>
          <a:p>
            <a:fld id="{411B473C-E8BF-4BB1-B4D3-D2B48D3C0962}" type="slidenum">
              <a:rPr lang="zh-CN" altLang="en-US" smtClean="0"/>
              <a:t>26</a:t>
            </a:fld>
            <a:endParaRPr lang="zh-CN" altLang="en-US"/>
          </a:p>
        </p:txBody>
      </p:sp>
    </p:spTree>
    <p:extLst>
      <p:ext uri="{BB962C8B-B14F-4D97-AF65-F5344CB8AC3E}">
        <p14:creationId xmlns:p14="http://schemas.microsoft.com/office/powerpoint/2010/main" val="28120818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2017</a:t>
            </a:r>
            <a:r>
              <a:rPr lang="zh-CN" altLang="en-US" dirty="0"/>
              <a:t>年被称为“</a:t>
            </a:r>
            <a:r>
              <a:rPr lang="en-US" altLang="zh-CN" dirty="0"/>
              <a:t>AI</a:t>
            </a:r>
            <a:r>
              <a:rPr lang="zh-CN" altLang="en-US" dirty="0"/>
              <a:t>应用元年”，“人工智能”、“机器学习”、“深度学习”毫无以为是</a:t>
            </a:r>
            <a:r>
              <a:rPr lang="en-US" altLang="zh-CN" dirty="0"/>
              <a:t>2017</a:t>
            </a:r>
            <a:r>
              <a:rPr lang="zh-CN" altLang="en-US" dirty="0"/>
              <a:t>年备受关注的热点词汇，我们可能都了解以下一些事件。</a:t>
            </a:r>
            <a:endParaRPr lang="en-US" altLang="zh-CN" dirty="0"/>
          </a:p>
          <a:p>
            <a:r>
              <a:rPr lang="zh-CN" altLang="en-US" sz="1200" b="0" i="0" kern="1200" dirty="0">
                <a:solidFill>
                  <a:schemeClr val="tx1"/>
                </a:solidFill>
                <a:effectLst/>
                <a:latin typeface="+mn-lt"/>
                <a:ea typeface="+mn-ea"/>
                <a:cs typeface="+mn-cs"/>
              </a:rPr>
              <a:t>机器学习最基本的做法，是使用算法来解析数据、从中学习，然后对真实世界中的事件做出决策和预测。与传统的为解决特定任务、硬编码的软件程序不同，机器学习是用大量的数据来“训练”，通过各种算法从数据中学习如何完成任务。</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11B473C-E8BF-4BB1-B4D3-D2B48D3C0962}" type="slidenum">
              <a:rPr lang="zh-CN" altLang="en-US" smtClean="0"/>
              <a:t>27</a:t>
            </a:fld>
            <a:endParaRPr lang="zh-CN" altLang="en-US"/>
          </a:p>
        </p:txBody>
      </p:sp>
    </p:spTree>
    <p:extLst>
      <p:ext uri="{BB962C8B-B14F-4D97-AF65-F5344CB8AC3E}">
        <p14:creationId xmlns:p14="http://schemas.microsoft.com/office/powerpoint/2010/main" val="4006305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2017</a:t>
            </a:r>
            <a:r>
              <a:rPr lang="zh-CN" altLang="en-US" dirty="0"/>
              <a:t>年被称为“</a:t>
            </a:r>
            <a:r>
              <a:rPr lang="en-US" altLang="zh-CN" dirty="0"/>
              <a:t>AI</a:t>
            </a:r>
            <a:r>
              <a:rPr lang="zh-CN" altLang="en-US" dirty="0"/>
              <a:t>应用元年”，“人工智能”、“机器学习”、“深度学习”毫无以为是</a:t>
            </a:r>
            <a:r>
              <a:rPr lang="en-US" altLang="zh-CN" dirty="0"/>
              <a:t>2017</a:t>
            </a:r>
            <a:r>
              <a:rPr lang="zh-CN" altLang="en-US" dirty="0"/>
              <a:t>年备受关注的热点词汇，我们可能都了解以下一些事件。</a:t>
            </a:r>
          </a:p>
        </p:txBody>
      </p:sp>
      <p:sp>
        <p:nvSpPr>
          <p:cNvPr id="4" name="灯片编号占位符 3"/>
          <p:cNvSpPr>
            <a:spLocks noGrp="1"/>
          </p:cNvSpPr>
          <p:nvPr>
            <p:ph type="sldNum" sz="quarter" idx="10"/>
          </p:nvPr>
        </p:nvSpPr>
        <p:spPr/>
        <p:txBody>
          <a:bodyPr/>
          <a:lstStyle/>
          <a:p>
            <a:fld id="{411B473C-E8BF-4BB1-B4D3-D2B48D3C0962}" type="slidenum">
              <a:rPr lang="zh-CN" altLang="en-US" smtClean="0"/>
              <a:t>28</a:t>
            </a:fld>
            <a:endParaRPr lang="zh-CN" altLang="en-US"/>
          </a:p>
        </p:txBody>
      </p:sp>
    </p:spTree>
    <p:extLst>
      <p:ext uri="{BB962C8B-B14F-4D97-AF65-F5344CB8AC3E}">
        <p14:creationId xmlns:p14="http://schemas.microsoft.com/office/powerpoint/2010/main" val="10641071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2017</a:t>
            </a:r>
            <a:r>
              <a:rPr lang="zh-CN" altLang="en-US" dirty="0"/>
              <a:t>年被称为“</a:t>
            </a:r>
            <a:r>
              <a:rPr lang="en-US" altLang="zh-CN" dirty="0"/>
              <a:t>AI</a:t>
            </a:r>
            <a:r>
              <a:rPr lang="zh-CN" altLang="en-US" dirty="0"/>
              <a:t>应用元年”，“人工智能”、“机器学习”、“深度学习”毫无以为是</a:t>
            </a:r>
            <a:r>
              <a:rPr lang="en-US" altLang="zh-CN" dirty="0"/>
              <a:t>2017</a:t>
            </a:r>
            <a:r>
              <a:rPr lang="zh-CN" altLang="en-US" dirty="0"/>
              <a:t>年备受关注的热点词汇，我们可能都了解以下一些事件。</a:t>
            </a:r>
          </a:p>
        </p:txBody>
      </p:sp>
      <p:sp>
        <p:nvSpPr>
          <p:cNvPr id="4" name="灯片编号占位符 3"/>
          <p:cNvSpPr>
            <a:spLocks noGrp="1"/>
          </p:cNvSpPr>
          <p:nvPr>
            <p:ph type="sldNum" sz="quarter" idx="10"/>
          </p:nvPr>
        </p:nvSpPr>
        <p:spPr/>
        <p:txBody>
          <a:bodyPr/>
          <a:lstStyle/>
          <a:p>
            <a:fld id="{411B473C-E8BF-4BB1-B4D3-D2B48D3C0962}" type="slidenum">
              <a:rPr lang="zh-CN" altLang="en-US" smtClean="0"/>
              <a:t>29</a:t>
            </a:fld>
            <a:endParaRPr lang="zh-CN" altLang="en-US"/>
          </a:p>
        </p:txBody>
      </p:sp>
    </p:spTree>
    <p:extLst>
      <p:ext uri="{BB962C8B-B14F-4D97-AF65-F5344CB8AC3E}">
        <p14:creationId xmlns:p14="http://schemas.microsoft.com/office/powerpoint/2010/main" val="6209377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2017</a:t>
            </a:r>
            <a:r>
              <a:rPr lang="zh-CN" altLang="en-US" dirty="0"/>
              <a:t>年被称为“</a:t>
            </a:r>
            <a:r>
              <a:rPr lang="en-US" altLang="zh-CN" dirty="0"/>
              <a:t>AI</a:t>
            </a:r>
            <a:r>
              <a:rPr lang="zh-CN" altLang="en-US" dirty="0"/>
              <a:t>应用元年”，“人工智能”、“机器学习”、“深度学习”毫无以为是</a:t>
            </a:r>
            <a:r>
              <a:rPr lang="en-US" altLang="zh-CN" dirty="0"/>
              <a:t>2017</a:t>
            </a:r>
            <a:r>
              <a:rPr lang="zh-CN" altLang="en-US" dirty="0"/>
              <a:t>年备受关注的热点词汇，我们可能都了解以下一些事件。</a:t>
            </a:r>
          </a:p>
        </p:txBody>
      </p:sp>
      <p:sp>
        <p:nvSpPr>
          <p:cNvPr id="4" name="灯片编号占位符 3"/>
          <p:cNvSpPr>
            <a:spLocks noGrp="1"/>
          </p:cNvSpPr>
          <p:nvPr>
            <p:ph type="sldNum" sz="quarter" idx="10"/>
          </p:nvPr>
        </p:nvSpPr>
        <p:spPr/>
        <p:txBody>
          <a:bodyPr/>
          <a:lstStyle/>
          <a:p>
            <a:fld id="{411B473C-E8BF-4BB1-B4D3-D2B48D3C0962}" type="slidenum">
              <a:rPr lang="zh-CN" altLang="en-US" smtClean="0"/>
              <a:t>30</a:t>
            </a:fld>
            <a:endParaRPr lang="zh-CN" altLang="en-US"/>
          </a:p>
        </p:txBody>
      </p:sp>
    </p:spTree>
    <p:extLst>
      <p:ext uri="{BB962C8B-B14F-4D97-AF65-F5344CB8AC3E}">
        <p14:creationId xmlns:p14="http://schemas.microsoft.com/office/powerpoint/2010/main" val="584645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1B473C-E8BF-4BB1-B4D3-D2B48D3C0962}" type="slidenum">
              <a:rPr lang="zh-CN" altLang="en-US" smtClean="0"/>
              <a:t>4</a:t>
            </a:fld>
            <a:endParaRPr lang="zh-CN" altLang="en-US"/>
          </a:p>
        </p:txBody>
      </p:sp>
    </p:spTree>
    <p:extLst>
      <p:ext uri="{BB962C8B-B14F-4D97-AF65-F5344CB8AC3E}">
        <p14:creationId xmlns:p14="http://schemas.microsoft.com/office/powerpoint/2010/main" val="34864294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2017</a:t>
            </a:r>
            <a:r>
              <a:rPr lang="zh-CN" altLang="en-US" dirty="0"/>
              <a:t>年被称为“</a:t>
            </a:r>
            <a:r>
              <a:rPr lang="en-US" altLang="zh-CN" dirty="0"/>
              <a:t>AI</a:t>
            </a:r>
            <a:r>
              <a:rPr lang="zh-CN" altLang="en-US" dirty="0"/>
              <a:t>应用元年”，“人工智能”、“机器学习”、“深度学习”毫无以为是</a:t>
            </a:r>
            <a:r>
              <a:rPr lang="en-US" altLang="zh-CN" dirty="0"/>
              <a:t>2017</a:t>
            </a:r>
            <a:r>
              <a:rPr lang="zh-CN" altLang="en-US" dirty="0"/>
              <a:t>年备受关注的热点词汇，我们可能都了解以下一些事件。</a:t>
            </a:r>
          </a:p>
        </p:txBody>
      </p:sp>
      <p:sp>
        <p:nvSpPr>
          <p:cNvPr id="4" name="灯片编号占位符 3"/>
          <p:cNvSpPr>
            <a:spLocks noGrp="1"/>
          </p:cNvSpPr>
          <p:nvPr>
            <p:ph type="sldNum" sz="quarter" idx="10"/>
          </p:nvPr>
        </p:nvSpPr>
        <p:spPr/>
        <p:txBody>
          <a:bodyPr/>
          <a:lstStyle/>
          <a:p>
            <a:fld id="{411B473C-E8BF-4BB1-B4D3-D2B48D3C0962}" type="slidenum">
              <a:rPr lang="zh-CN" altLang="en-US" smtClean="0"/>
              <a:t>31</a:t>
            </a:fld>
            <a:endParaRPr lang="zh-CN" altLang="en-US"/>
          </a:p>
        </p:txBody>
      </p:sp>
    </p:spTree>
    <p:extLst>
      <p:ext uri="{BB962C8B-B14F-4D97-AF65-F5344CB8AC3E}">
        <p14:creationId xmlns:p14="http://schemas.microsoft.com/office/powerpoint/2010/main" val="39419769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2017</a:t>
            </a:r>
            <a:r>
              <a:rPr lang="zh-CN" altLang="en-US" dirty="0"/>
              <a:t>年被称为“</a:t>
            </a:r>
            <a:r>
              <a:rPr lang="en-US" altLang="zh-CN" dirty="0"/>
              <a:t>AI</a:t>
            </a:r>
            <a:r>
              <a:rPr lang="zh-CN" altLang="en-US" dirty="0"/>
              <a:t>应用元年”，“人工智能”、“机器学习”、“深度学习”毫无以为是</a:t>
            </a:r>
            <a:r>
              <a:rPr lang="en-US" altLang="zh-CN" dirty="0"/>
              <a:t>2017</a:t>
            </a:r>
            <a:r>
              <a:rPr lang="zh-CN" altLang="en-US" dirty="0"/>
              <a:t>年备受关注的热点词汇，我们可能都了解以下一些事件。</a:t>
            </a:r>
          </a:p>
        </p:txBody>
      </p:sp>
      <p:sp>
        <p:nvSpPr>
          <p:cNvPr id="4" name="灯片编号占位符 3"/>
          <p:cNvSpPr>
            <a:spLocks noGrp="1"/>
          </p:cNvSpPr>
          <p:nvPr>
            <p:ph type="sldNum" sz="quarter" idx="10"/>
          </p:nvPr>
        </p:nvSpPr>
        <p:spPr/>
        <p:txBody>
          <a:bodyPr/>
          <a:lstStyle/>
          <a:p>
            <a:fld id="{411B473C-E8BF-4BB1-B4D3-D2B48D3C0962}" type="slidenum">
              <a:rPr lang="zh-CN" altLang="en-US" smtClean="0"/>
              <a:t>32</a:t>
            </a:fld>
            <a:endParaRPr lang="zh-CN" altLang="en-US"/>
          </a:p>
        </p:txBody>
      </p:sp>
    </p:spTree>
    <p:extLst>
      <p:ext uri="{BB962C8B-B14F-4D97-AF65-F5344CB8AC3E}">
        <p14:creationId xmlns:p14="http://schemas.microsoft.com/office/powerpoint/2010/main" val="4070862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2017</a:t>
            </a:r>
            <a:r>
              <a:rPr lang="zh-CN" altLang="en-US" dirty="0"/>
              <a:t>年被称为“</a:t>
            </a:r>
            <a:r>
              <a:rPr lang="en-US" altLang="zh-CN" dirty="0"/>
              <a:t>AI</a:t>
            </a:r>
            <a:r>
              <a:rPr lang="zh-CN" altLang="en-US" dirty="0"/>
              <a:t>应用元年”，“人工智能”、“机器学习”、“深度学习”毫无以为是</a:t>
            </a:r>
            <a:r>
              <a:rPr lang="en-US" altLang="zh-CN" dirty="0"/>
              <a:t>2017</a:t>
            </a:r>
            <a:r>
              <a:rPr lang="zh-CN" altLang="en-US" dirty="0"/>
              <a:t>年备受关注的热点词汇，我们可能都了解以下一些事件。</a:t>
            </a:r>
          </a:p>
        </p:txBody>
      </p:sp>
      <p:sp>
        <p:nvSpPr>
          <p:cNvPr id="4" name="灯片编号占位符 3"/>
          <p:cNvSpPr>
            <a:spLocks noGrp="1"/>
          </p:cNvSpPr>
          <p:nvPr>
            <p:ph type="sldNum" sz="quarter" idx="10"/>
          </p:nvPr>
        </p:nvSpPr>
        <p:spPr/>
        <p:txBody>
          <a:bodyPr/>
          <a:lstStyle/>
          <a:p>
            <a:fld id="{411B473C-E8BF-4BB1-B4D3-D2B48D3C0962}" type="slidenum">
              <a:rPr lang="zh-CN" altLang="en-US" smtClean="0"/>
              <a:t>33</a:t>
            </a:fld>
            <a:endParaRPr lang="zh-CN" altLang="en-US"/>
          </a:p>
        </p:txBody>
      </p:sp>
    </p:spTree>
    <p:extLst>
      <p:ext uri="{BB962C8B-B14F-4D97-AF65-F5344CB8AC3E}">
        <p14:creationId xmlns:p14="http://schemas.microsoft.com/office/powerpoint/2010/main" val="11296198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2017</a:t>
            </a:r>
            <a:r>
              <a:rPr lang="zh-CN" altLang="en-US" dirty="0"/>
              <a:t>年被称为“</a:t>
            </a:r>
            <a:r>
              <a:rPr lang="en-US" altLang="zh-CN" dirty="0"/>
              <a:t>AI</a:t>
            </a:r>
            <a:r>
              <a:rPr lang="zh-CN" altLang="en-US" dirty="0"/>
              <a:t>应用元年”，“人工智能”、“机器学习”、“深度学习”毫无以为是</a:t>
            </a:r>
            <a:r>
              <a:rPr lang="en-US" altLang="zh-CN" dirty="0"/>
              <a:t>2017</a:t>
            </a:r>
            <a:r>
              <a:rPr lang="zh-CN" altLang="en-US" dirty="0"/>
              <a:t>年备受关注的热点词汇，我们可能都了解以下一些事件。</a:t>
            </a:r>
          </a:p>
        </p:txBody>
      </p:sp>
      <p:sp>
        <p:nvSpPr>
          <p:cNvPr id="4" name="灯片编号占位符 3"/>
          <p:cNvSpPr>
            <a:spLocks noGrp="1"/>
          </p:cNvSpPr>
          <p:nvPr>
            <p:ph type="sldNum" sz="quarter" idx="10"/>
          </p:nvPr>
        </p:nvSpPr>
        <p:spPr/>
        <p:txBody>
          <a:bodyPr/>
          <a:lstStyle/>
          <a:p>
            <a:fld id="{411B473C-E8BF-4BB1-B4D3-D2B48D3C0962}" type="slidenum">
              <a:rPr lang="zh-CN" altLang="en-US" smtClean="0"/>
              <a:t>34</a:t>
            </a:fld>
            <a:endParaRPr lang="zh-CN" altLang="en-US"/>
          </a:p>
        </p:txBody>
      </p:sp>
    </p:spTree>
    <p:extLst>
      <p:ext uri="{BB962C8B-B14F-4D97-AF65-F5344CB8AC3E}">
        <p14:creationId xmlns:p14="http://schemas.microsoft.com/office/powerpoint/2010/main" val="23240662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2017</a:t>
            </a:r>
            <a:r>
              <a:rPr lang="zh-CN" altLang="en-US" dirty="0"/>
              <a:t>年被称为“</a:t>
            </a:r>
            <a:r>
              <a:rPr lang="en-US" altLang="zh-CN" dirty="0"/>
              <a:t>AI</a:t>
            </a:r>
            <a:r>
              <a:rPr lang="zh-CN" altLang="en-US" dirty="0"/>
              <a:t>应用元年”，“人工智能”、“机器学习”、“深度学习”毫无以为是</a:t>
            </a:r>
            <a:r>
              <a:rPr lang="en-US" altLang="zh-CN" dirty="0"/>
              <a:t>2017</a:t>
            </a:r>
            <a:r>
              <a:rPr lang="zh-CN" altLang="en-US" dirty="0"/>
              <a:t>年备受关注的热点词汇，我们可能都了解以下一些事件。</a:t>
            </a:r>
          </a:p>
        </p:txBody>
      </p:sp>
      <p:sp>
        <p:nvSpPr>
          <p:cNvPr id="4" name="灯片编号占位符 3"/>
          <p:cNvSpPr>
            <a:spLocks noGrp="1"/>
          </p:cNvSpPr>
          <p:nvPr>
            <p:ph type="sldNum" sz="quarter" idx="10"/>
          </p:nvPr>
        </p:nvSpPr>
        <p:spPr/>
        <p:txBody>
          <a:bodyPr/>
          <a:lstStyle/>
          <a:p>
            <a:fld id="{411B473C-E8BF-4BB1-B4D3-D2B48D3C0962}" type="slidenum">
              <a:rPr lang="zh-CN" altLang="en-US" smtClean="0"/>
              <a:t>35</a:t>
            </a:fld>
            <a:endParaRPr lang="zh-CN" altLang="en-US"/>
          </a:p>
        </p:txBody>
      </p:sp>
    </p:spTree>
    <p:extLst>
      <p:ext uri="{BB962C8B-B14F-4D97-AF65-F5344CB8AC3E}">
        <p14:creationId xmlns:p14="http://schemas.microsoft.com/office/powerpoint/2010/main" val="31076303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2017</a:t>
            </a:r>
            <a:r>
              <a:rPr lang="zh-CN" altLang="en-US" dirty="0"/>
              <a:t>年被称为“</a:t>
            </a:r>
            <a:r>
              <a:rPr lang="en-US" altLang="zh-CN" dirty="0"/>
              <a:t>AI</a:t>
            </a:r>
            <a:r>
              <a:rPr lang="zh-CN" altLang="en-US" dirty="0"/>
              <a:t>应用元年”，“人工智能”、“机器学习”、“深度学习”毫无以为是</a:t>
            </a:r>
            <a:r>
              <a:rPr lang="en-US" altLang="zh-CN" dirty="0"/>
              <a:t>2017</a:t>
            </a:r>
            <a:r>
              <a:rPr lang="zh-CN" altLang="en-US" dirty="0"/>
              <a:t>年备受关注的热点词汇，我们可能都了解以下一些事件。</a:t>
            </a:r>
          </a:p>
        </p:txBody>
      </p:sp>
      <p:sp>
        <p:nvSpPr>
          <p:cNvPr id="4" name="灯片编号占位符 3"/>
          <p:cNvSpPr>
            <a:spLocks noGrp="1"/>
          </p:cNvSpPr>
          <p:nvPr>
            <p:ph type="sldNum" sz="quarter" idx="10"/>
          </p:nvPr>
        </p:nvSpPr>
        <p:spPr/>
        <p:txBody>
          <a:bodyPr/>
          <a:lstStyle/>
          <a:p>
            <a:fld id="{411B473C-E8BF-4BB1-B4D3-D2B48D3C0962}" type="slidenum">
              <a:rPr lang="zh-CN" altLang="en-US" smtClean="0"/>
              <a:t>36</a:t>
            </a:fld>
            <a:endParaRPr lang="zh-CN" altLang="en-US"/>
          </a:p>
        </p:txBody>
      </p:sp>
    </p:spTree>
    <p:extLst>
      <p:ext uri="{BB962C8B-B14F-4D97-AF65-F5344CB8AC3E}">
        <p14:creationId xmlns:p14="http://schemas.microsoft.com/office/powerpoint/2010/main" val="18526320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2017</a:t>
            </a:r>
            <a:r>
              <a:rPr lang="zh-CN" altLang="en-US" dirty="0"/>
              <a:t>年被称为“</a:t>
            </a:r>
            <a:r>
              <a:rPr lang="en-US" altLang="zh-CN" dirty="0"/>
              <a:t>AI</a:t>
            </a:r>
            <a:r>
              <a:rPr lang="zh-CN" altLang="en-US" dirty="0"/>
              <a:t>应用元年”，“人工智能”、“机器学习”、“深度学习”毫无以为是</a:t>
            </a:r>
            <a:r>
              <a:rPr lang="en-US" altLang="zh-CN" dirty="0"/>
              <a:t>2017</a:t>
            </a:r>
            <a:r>
              <a:rPr lang="zh-CN" altLang="en-US" dirty="0"/>
              <a:t>年备受关注的热点词汇，我们可能都了解以下一些事件。</a:t>
            </a:r>
          </a:p>
        </p:txBody>
      </p:sp>
      <p:sp>
        <p:nvSpPr>
          <p:cNvPr id="4" name="灯片编号占位符 3"/>
          <p:cNvSpPr>
            <a:spLocks noGrp="1"/>
          </p:cNvSpPr>
          <p:nvPr>
            <p:ph type="sldNum" sz="quarter" idx="10"/>
          </p:nvPr>
        </p:nvSpPr>
        <p:spPr/>
        <p:txBody>
          <a:bodyPr/>
          <a:lstStyle/>
          <a:p>
            <a:fld id="{411B473C-E8BF-4BB1-B4D3-D2B48D3C0962}" type="slidenum">
              <a:rPr lang="zh-CN" altLang="en-US" smtClean="0"/>
              <a:t>37</a:t>
            </a:fld>
            <a:endParaRPr lang="zh-CN" altLang="en-US"/>
          </a:p>
        </p:txBody>
      </p:sp>
    </p:spTree>
    <p:extLst>
      <p:ext uri="{BB962C8B-B14F-4D97-AF65-F5344CB8AC3E}">
        <p14:creationId xmlns:p14="http://schemas.microsoft.com/office/powerpoint/2010/main" val="14258584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2017</a:t>
            </a:r>
            <a:r>
              <a:rPr lang="zh-CN" altLang="en-US" dirty="0"/>
              <a:t>年被称为“</a:t>
            </a:r>
            <a:r>
              <a:rPr lang="en-US" altLang="zh-CN" dirty="0"/>
              <a:t>AI</a:t>
            </a:r>
            <a:r>
              <a:rPr lang="zh-CN" altLang="en-US" dirty="0"/>
              <a:t>应用元年”，“人工智能”、“机器学习”、“深度学习”毫无以为是</a:t>
            </a:r>
            <a:r>
              <a:rPr lang="en-US" altLang="zh-CN" dirty="0"/>
              <a:t>2017</a:t>
            </a:r>
            <a:r>
              <a:rPr lang="zh-CN" altLang="en-US" dirty="0"/>
              <a:t>年备受关注的热点词汇，我们可能都了解以下一些事件。</a:t>
            </a:r>
          </a:p>
        </p:txBody>
      </p:sp>
      <p:sp>
        <p:nvSpPr>
          <p:cNvPr id="4" name="灯片编号占位符 3"/>
          <p:cNvSpPr>
            <a:spLocks noGrp="1"/>
          </p:cNvSpPr>
          <p:nvPr>
            <p:ph type="sldNum" sz="quarter" idx="10"/>
          </p:nvPr>
        </p:nvSpPr>
        <p:spPr/>
        <p:txBody>
          <a:bodyPr/>
          <a:lstStyle/>
          <a:p>
            <a:fld id="{411B473C-E8BF-4BB1-B4D3-D2B48D3C0962}" type="slidenum">
              <a:rPr lang="zh-CN" altLang="en-US" smtClean="0"/>
              <a:t>38</a:t>
            </a:fld>
            <a:endParaRPr lang="zh-CN" altLang="en-US"/>
          </a:p>
        </p:txBody>
      </p:sp>
    </p:spTree>
    <p:extLst>
      <p:ext uri="{BB962C8B-B14F-4D97-AF65-F5344CB8AC3E}">
        <p14:creationId xmlns:p14="http://schemas.microsoft.com/office/powerpoint/2010/main" val="3767653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1B473C-E8BF-4BB1-B4D3-D2B48D3C0962}" type="slidenum">
              <a:rPr lang="zh-CN" altLang="en-US" smtClean="0"/>
              <a:t>5</a:t>
            </a:fld>
            <a:endParaRPr lang="zh-CN" altLang="en-US"/>
          </a:p>
        </p:txBody>
      </p:sp>
    </p:spTree>
    <p:extLst>
      <p:ext uri="{BB962C8B-B14F-4D97-AF65-F5344CB8AC3E}">
        <p14:creationId xmlns:p14="http://schemas.microsoft.com/office/powerpoint/2010/main" val="481527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1B473C-E8BF-4BB1-B4D3-D2B48D3C0962}" type="slidenum">
              <a:rPr lang="zh-CN" altLang="en-US" smtClean="0"/>
              <a:t>6</a:t>
            </a:fld>
            <a:endParaRPr lang="zh-CN" altLang="en-US"/>
          </a:p>
        </p:txBody>
      </p:sp>
    </p:spTree>
    <p:extLst>
      <p:ext uri="{BB962C8B-B14F-4D97-AF65-F5344CB8AC3E}">
        <p14:creationId xmlns:p14="http://schemas.microsoft.com/office/powerpoint/2010/main" val="2914486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1B473C-E8BF-4BB1-B4D3-D2B48D3C0962}" type="slidenum">
              <a:rPr lang="zh-CN" altLang="en-US" smtClean="0"/>
              <a:t>7</a:t>
            </a:fld>
            <a:endParaRPr lang="zh-CN" altLang="en-US"/>
          </a:p>
        </p:txBody>
      </p:sp>
    </p:spTree>
    <p:extLst>
      <p:ext uri="{BB962C8B-B14F-4D97-AF65-F5344CB8AC3E}">
        <p14:creationId xmlns:p14="http://schemas.microsoft.com/office/powerpoint/2010/main" val="609841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1B473C-E8BF-4BB1-B4D3-D2B48D3C0962}" type="slidenum">
              <a:rPr lang="zh-CN" altLang="en-US" smtClean="0"/>
              <a:t>8</a:t>
            </a:fld>
            <a:endParaRPr lang="zh-CN" altLang="en-US"/>
          </a:p>
        </p:txBody>
      </p:sp>
    </p:spTree>
    <p:extLst>
      <p:ext uri="{BB962C8B-B14F-4D97-AF65-F5344CB8AC3E}">
        <p14:creationId xmlns:p14="http://schemas.microsoft.com/office/powerpoint/2010/main" val="4147202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1B473C-E8BF-4BB1-B4D3-D2B48D3C0962}" type="slidenum">
              <a:rPr lang="zh-CN" altLang="en-US" smtClean="0"/>
              <a:t>9</a:t>
            </a:fld>
            <a:endParaRPr lang="zh-CN" altLang="en-US"/>
          </a:p>
        </p:txBody>
      </p:sp>
    </p:spTree>
    <p:extLst>
      <p:ext uri="{BB962C8B-B14F-4D97-AF65-F5344CB8AC3E}">
        <p14:creationId xmlns:p14="http://schemas.microsoft.com/office/powerpoint/2010/main" val="3292103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1B473C-E8BF-4BB1-B4D3-D2B48D3C0962}" type="slidenum">
              <a:rPr lang="zh-CN" altLang="en-US" smtClean="0"/>
              <a:t>10</a:t>
            </a:fld>
            <a:endParaRPr lang="zh-CN" altLang="en-US"/>
          </a:p>
        </p:txBody>
      </p:sp>
    </p:spTree>
    <p:extLst>
      <p:ext uri="{BB962C8B-B14F-4D97-AF65-F5344CB8AC3E}">
        <p14:creationId xmlns:p14="http://schemas.microsoft.com/office/powerpoint/2010/main" val="2287296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2132062" y="4747201"/>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0F827E3-A7D7-4DEF-BDBE-55072F0EF5BD}" type="datetimeFigureOut">
              <a:rPr lang="zh-CN" altLang="en-US" smtClean="0"/>
              <a:t>2018/4/22</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C2E678EF-D8EB-4C4D-85EB-EF017F1780F4}" type="slidenum">
              <a:rPr lang="zh-CN" altLang="en-US" smtClean="0"/>
              <a:t>‹#›</a:t>
            </a:fld>
            <a:endParaRPr lang="zh-CN" altLang="en-US"/>
          </a:p>
        </p:txBody>
      </p:sp>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81901" y="6427729"/>
            <a:ext cx="634018" cy="416074"/>
          </a:xfrm>
          <a:prstGeom prst="rect">
            <a:avLst/>
          </a:prstGeom>
        </p:spPr>
      </p:pic>
    </p:spTree>
    <p:extLst>
      <p:ext uri="{BB962C8B-B14F-4D97-AF65-F5344CB8AC3E}">
        <p14:creationId xmlns:p14="http://schemas.microsoft.com/office/powerpoint/2010/main" val="1779919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0F827E3-A7D7-4DEF-BDBE-55072F0EF5BD}" type="datetimeFigureOut">
              <a:rPr lang="zh-CN" altLang="en-US" smtClean="0"/>
              <a:t>2018/4/22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E678EF-D8EB-4C4D-85EB-EF017F1780F4}" type="slidenum">
              <a:rPr lang="zh-CN" altLang="en-US" smtClean="0"/>
              <a:t>‹#›</a:t>
            </a:fld>
            <a:endParaRPr lang="zh-CN" altLang="en-US"/>
          </a:p>
        </p:txBody>
      </p:sp>
    </p:spTree>
    <p:extLst>
      <p:ext uri="{BB962C8B-B14F-4D97-AF65-F5344CB8AC3E}">
        <p14:creationId xmlns:p14="http://schemas.microsoft.com/office/powerpoint/2010/main" val="3730236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0F827E3-A7D7-4DEF-BDBE-55072F0EF5BD}" type="datetimeFigureOut">
              <a:rPr lang="zh-CN" altLang="en-US" smtClean="0"/>
              <a:t>2018/4/22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E678EF-D8EB-4C4D-85EB-EF017F1780F4}" type="slidenum">
              <a:rPr lang="zh-CN" altLang="en-US" smtClean="0"/>
              <a:t>‹#›</a:t>
            </a:fld>
            <a:endParaRPr lang="zh-CN" altLang="en-US"/>
          </a:p>
        </p:txBody>
      </p:sp>
    </p:spTree>
    <p:extLst>
      <p:ext uri="{BB962C8B-B14F-4D97-AF65-F5344CB8AC3E}">
        <p14:creationId xmlns:p14="http://schemas.microsoft.com/office/powerpoint/2010/main" val="346219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tx1">
            <a:lumMod val="8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0F827E3-A7D7-4DEF-BDBE-55072F0EF5BD}" type="datetimeFigureOut">
              <a:rPr lang="zh-CN" altLang="en-US" smtClean="0"/>
              <a:t>2018/4/22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2E678EF-D8EB-4C4D-85EB-EF017F1780F4}" type="slidenum">
              <a:rPr lang="zh-CN" altLang="en-US" smtClean="0"/>
              <a:t>‹#›</a:t>
            </a:fld>
            <a:endParaRPr lang="zh-CN" altLang="en-US"/>
          </a:p>
        </p:txBody>
      </p:sp>
    </p:spTree>
    <p:extLst>
      <p:ext uri="{BB962C8B-B14F-4D97-AF65-F5344CB8AC3E}">
        <p14:creationId xmlns:p14="http://schemas.microsoft.com/office/powerpoint/2010/main" val="3873334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12776"/>
            <a:ext cx="8229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标题 1"/>
          <p:cNvSpPr>
            <a:spLocks noGrp="1"/>
          </p:cNvSpPr>
          <p:nvPr>
            <p:ph type="title"/>
          </p:nvPr>
        </p:nvSpPr>
        <p:spPr>
          <a:xfrm>
            <a:off x="457200" y="476672"/>
            <a:ext cx="8229600" cy="936104"/>
          </a:xfrm>
        </p:spPr>
        <p:txBody>
          <a:bodyPr/>
          <a:lstStyle/>
          <a:p>
            <a:r>
              <a:rPr lang="zh-CN" altLang="en-US"/>
              <a:t>单击此处编辑母版标题样式</a:t>
            </a:r>
          </a:p>
        </p:txBody>
      </p:sp>
      <p:sp>
        <p:nvSpPr>
          <p:cNvPr id="4" name="日期占位符 3"/>
          <p:cNvSpPr>
            <a:spLocks noGrp="1"/>
          </p:cNvSpPr>
          <p:nvPr>
            <p:ph type="dt" sz="half" idx="10"/>
          </p:nvPr>
        </p:nvSpPr>
        <p:spPr/>
        <p:txBody>
          <a:bodyPr/>
          <a:lstStyle/>
          <a:p>
            <a:fld id="{D0F827E3-A7D7-4DEF-BDBE-55072F0EF5BD}" type="datetimeFigureOut">
              <a:rPr lang="zh-CN" altLang="en-US" smtClean="0"/>
              <a:t>2018/4/22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E678EF-D8EB-4C4D-85EB-EF017F1780F4}" type="slidenum">
              <a:rPr lang="zh-CN" altLang="en-US" smtClean="0"/>
              <a:t>‹#›</a:t>
            </a:fld>
            <a:endParaRPr lang="zh-CN" altLang="en-US"/>
          </a:p>
        </p:txBody>
      </p:sp>
    </p:spTree>
    <p:extLst>
      <p:ext uri="{BB962C8B-B14F-4D97-AF65-F5344CB8AC3E}">
        <p14:creationId xmlns:p14="http://schemas.microsoft.com/office/powerpoint/2010/main" val="420409121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0F827E3-A7D7-4DEF-BDBE-55072F0EF5BD}" type="datetimeFigureOut">
              <a:rPr lang="zh-CN" altLang="en-US" smtClean="0"/>
              <a:t>2018/4/22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E678EF-D8EB-4C4D-85EB-EF017F1780F4}" type="slidenum">
              <a:rPr lang="zh-CN" altLang="en-US" smtClean="0"/>
              <a:t>‹#›</a:t>
            </a:fld>
            <a:endParaRPr lang="zh-CN" altLang="en-US"/>
          </a:p>
        </p:txBody>
      </p:sp>
    </p:spTree>
    <p:extLst>
      <p:ext uri="{BB962C8B-B14F-4D97-AF65-F5344CB8AC3E}">
        <p14:creationId xmlns:p14="http://schemas.microsoft.com/office/powerpoint/2010/main" val="3255292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0F827E3-A7D7-4DEF-BDBE-55072F0EF5BD}" type="datetimeFigureOut">
              <a:rPr lang="zh-CN" altLang="en-US" smtClean="0"/>
              <a:t>2018/4/22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E678EF-D8EB-4C4D-85EB-EF017F1780F4}" type="slidenum">
              <a:rPr lang="zh-CN" altLang="en-US" smtClean="0"/>
              <a:t>‹#›</a:t>
            </a:fld>
            <a:endParaRPr lang="zh-CN" altLang="en-US"/>
          </a:p>
        </p:txBody>
      </p:sp>
    </p:spTree>
    <p:extLst>
      <p:ext uri="{BB962C8B-B14F-4D97-AF65-F5344CB8AC3E}">
        <p14:creationId xmlns:p14="http://schemas.microsoft.com/office/powerpoint/2010/main" val="3278594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0F827E3-A7D7-4DEF-BDBE-55072F0EF5BD}" type="datetimeFigureOut">
              <a:rPr lang="zh-CN" altLang="en-US" smtClean="0"/>
              <a:t>2018/4/22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2E678EF-D8EB-4C4D-85EB-EF017F1780F4}" type="slidenum">
              <a:rPr lang="zh-CN" altLang="en-US" smtClean="0"/>
              <a:t>‹#›</a:t>
            </a:fld>
            <a:endParaRPr lang="zh-CN" altLang="en-US"/>
          </a:p>
        </p:txBody>
      </p:sp>
    </p:spTree>
    <p:extLst>
      <p:ext uri="{BB962C8B-B14F-4D97-AF65-F5344CB8AC3E}">
        <p14:creationId xmlns:p14="http://schemas.microsoft.com/office/powerpoint/2010/main" val="114284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0F827E3-A7D7-4DEF-BDBE-55072F0EF5BD}" type="datetimeFigureOut">
              <a:rPr lang="zh-CN" altLang="en-US" smtClean="0"/>
              <a:t>2018/4/22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2E678EF-D8EB-4C4D-85EB-EF017F1780F4}" type="slidenum">
              <a:rPr lang="zh-CN" altLang="en-US" smtClean="0"/>
              <a:t>‹#›</a:t>
            </a:fld>
            <a:endParaRPr lang="zh-CN" altLang="en-US"/>
          </a:p>
        </p:txBody>
      </p:sp>
    </p:spTree>
    <p:extLst>
      <p:ext uri="{BB962C8B-B14F-4D97-AF65-F5344CB8AC3E}">
        <p14:creationId xmlns:p14="http://schemas.microsoft.com/office/powerpoint/2010/main" val="3175251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0F827E3-A7D7-4DEF-BDBE-55072F0EF5BD}" type="datetimeFigureOut">
              <a:rPr lang="zh-CN" altLang="en-US" smtClean="0"/>
              <a:t>2018/4/22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2E678EF-D8EB-4C4D-85EB-EF017F1780F4}" type="slidenum">
              <a:rPr lang="zh-CN" altLang="en-US" smtClean="0"/>
              <a:t>‹#›</a:t>
            </a:fld>
            <a:endParaRPr lang="zh-CN" altLang="en-US"/>
          </a:p>
        </p:txBody>
      </p:sp>
    </p:spTree>
    <p:extLst>
      <p:ext uri="{BB962C8B-B14F-4D97-AF65-F5344CB8AC3E}">
        <p14:creationId xmlns:p14="http://schemas.microsoft.com/office/powerpoint/2010/main" val="1308113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0F827E3-A7D7-4DEF-BDBE-55072F0EF5BD}" type="datetimeFigureOut">
              <a:rPr lang="zh-CN" altLang="en-US" smtClean="0"/>
              <a:t>2018/4/22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E678EF-D8EB-4C4D-85EB-EF017F1780F4}" type="slidenum">
              <a:rPr lang="zh-CN" altLang="en-US" smtClean="0"/>
              <a:t>‹#›</a:t>
            </a:fld>
            <a:endParaRPr lang="zh-CN" altLang="en-US"/>
          </a:p>
        </p:txBody>
      </p:sp>
    </p:spTree>
    <p:extLst>
      <p:ext uri="{BB962C8B-B14F-4D97-AF65-F5344CB8AC3E}">
        <p14:creationId xmlns:p14="http://schemas.microsoft.com/office/powerpoint/2010/main" val="2128111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0F827E3-A7D7-4DEF-BDBE-55072F0EF5BD}" type="datetimeFigureOut">
              <a:rPr lang="zh-CN" altLang="en-US" smtClean="0"/>
              <a:t>2018/4/22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E678EF-D8EB-4C4D-85EB-EF017F1780F4}" type="slidenum">
              <a:rPr lang="zh-CN" altLang="en-US" smtClean="0"/>
              <a:t>‹#›</a:t>
            </a:fld>
            <a:endParaRPr lang="zh-CN" altLang="en-US"/>
          </a:p>
        </p:txBody>
      </p:sp>
    </p:spTree>
    <p:extLst>
      <p:ext uri="{BB962C8B-B14F-4D97-AF65-F5344CB8AC3E}">
        <p14:creationId xmlns:p14="http://schemas.microsoft.com/office/powerpoint/2010/main" val="95337465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theme" Target="../theme/theme1.xml"/><Relationship Id="rId18" Type="http://schemas.openxmlformats.org/officeDocument/2006/relationships/image" Target="../media/image5.jpeg"/><Relationship Id="rId26" Type="http://schemas.openxmlformats.org/officeDocument/2006/relationships/image" Target="../media/image13.jpeg"/><Relationship Id="rId3" Type="http://schemas.openxmlformats.org/officeDocument/2006/relationships/slideLayout" Target="../slideLayouts/slideLayout3.xml"/><Relationship Id="rId21" Type="http://schemas.openxmlformats.org/officeDocument/2006/relationships/image" Target="../media/image8.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eg"/><Relationship Id="rId25" Type="http://schemas.openxmlformats.org/officeDocument/2006/relationships/image" Target="../media/image12.jpeg"/><Relationship Id="rId33" Type="http://schemas.openxmlformats.org/officeDocument/2006/relationships/image" Target="../media/image20.png"/><Relationship Id="rId2" Type="http://schemas.openxmlformats.org/officeDocument/2006/relationships/slideLayout" Target="../slideLayouts/slideLayout2.xml"/><Relationship Id="rId16" Type="http://schemas.openxmlformats.org/officeDocument/2006/relationships/image" Target="../media/image3.jpeg"/><Relationship Id="rId20" Type="http://schemas.openxmlformats.org/officeDocument/2006/relationships/image" Target="../media/image7.jpeg"/><Relationship Id="rId29" Type="http://schemas.openxmlformats.org/officeDocument/2006/relationships/image" Target="../media/image16.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1.jpeg"/><Relationship Id="rId32" Type="http://schemas.openxmlformats.org/officeDocument/2006/relationships/image" Target="../media/image19.png"/><Relationship Id="rId5" Type="http://schemas.openxmlformats.org/officeDocument/2006/relationships/slideLayout" Target="../slideLayouts/slideLayout5.xml"/><Relationship Id="rId15" Type="http://schemas.openxmlformats.org/officeDocument/2006/relationships/image" Target="../media/image2.png"/><Relationship Id="rId23" Type="http://schemas.openxmlformats.org/officeDocument/2006/relationships/image" Target="../media/image10.jpeg"/><Relationship Id="rId28" Type="http://schemas.openxmlformats.org/officeDocument/2006/relationships/image" Target="../media/image15.jpeg"/><Relationship Id="rId10" Type="http://schemas.openxmlformats.org/officeDocument/2006/relationships/slideLayout" Target="../slideLayouts/slideLayout10.xml"/><Relationship Id="rId19" Type="http://schemas.openxmlformats.org/officeDocument/2006/relationships/image" Target="../media/image6.jpeg"/><Relationship Id="rId31" Type="http://schemas.openxmlformats.org/officeDocument/2006/relationships/image" Target="../media/image18.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 Id="rId22" Type="http://schemas.openxmlformats.org/officeDocument/2006/relationships/image" Target="../media/image9.jpeg"/><Relationship Id="rId27" Type="http://schemas.openxmlformats.org/officeDocument/2006/relationships/image" Target="../media/image14.jpeg"/><Relationship Id="rId30" Type="http://schemas.openxmlformats.org/officeDocument/2006/relationships/image" Target="../media/image17.jpe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85000"/>
            <a:alpha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F827E3-A7D7-4DEF-BDBE-55072F0EF5BD}" type="datetimeFigureOut">
              <a:rPr lang="zh-CN" altLang="en-US" smtClean="0"/>
              <a:t>2018/4/22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E678EF-D8EB-4C4D-85EB-EF017F1780F4}" type="slidenum">
              <a:rPr lang="zh-CN" altLang="en-US" smtClean="0"/>
              <a:t>‹#›</a:t>
            </a:fld>
            <a:endParaRPr lang="zh-CN" altLang="en-US"/>
          </a:p>
        </p:txBody>
      </p:sp>
      <p:pic>
        <p:nvPicPr>
          <p:cNvPr id="35" name="图片 34"/>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061369" y="6403552"/>
            <a:ext cx="544272" cy="426299"/>
          </a:xfrm>
          <a:prstGeom prst="rect">
            <a:avLst/>
          </a:prstGeom>
        </p:spPr>
      </p:pic>
      <p:pic>
        <p:nvPicPr>
          <p:cNvPr id="36" name="图片 35"/>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470651" y="6408964"/>
            <a:ext cx="590718" cy="420887"/>
          </a:xfrm>
          <a:prstGeom prst="rect">
            <a:avLst/>
          </a:prstGeom>
        </p:spPr>
      </p:pic>
      <p:pic>
        <p:nvPicPr>
          <p:cNvPr id="37" name="图片 36"/>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2771799" y="6415795"/>
            <a:ext cx="734142" cy="414056"/>
          </a:xfrm>
          <a:prstGeom prst="rect">
            <a:avLst/>
          </a:prstGeom>
        </p:spPr>
      </p:pic>
      <p:pic>
        <p:nvPicPr>
          <p:cNvPr id="38" name="图片 37"/>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2280413" y="6400920"/>
            <a:ext cx="491386" cy="422882"/>
          </a:xfrm>
          <a:prstGeom prst="rect">
            <a:avLst/>
          </a:prstGeom>
        </p:spPr>
      </p:pic>
      <p:pic>
        <p:nvPicPr>
          <p:cNvPr id="39" name="图片 38"/>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638456" y="6394836"/>
            <a:ext cx="641957" cy="435016"/>
          </a:xfrm>
          <a:prstGeom prst="rect">
            <a:avLst/>
          </a:prstGeom>
        </p:spPr>
      </p:pic>
      <p:pic>
        <p:nvPicPr>
          <p:cNvPr id="40" name="图片 39"/>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26896" y="6399330"/>
            <a:ext cx="611560" cy="430521"/>
          </a:xfrm>
          <a:prstGeom prst="rect">
            <a:avLst/>
          </a:prstGeom>
        </p:spPr>
      </p:pic>
      <p:pic>
        <p:nvPicPr>
          <p:cNvPr id="41" name="图片 40"/>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348476" y="6373119"/>
            <a:ext cx="726224" cy="442379"/>
          </a:xfrm>
          <a:prstGeom prst="rect">
            <a:avLst/>
          </a:prstGeom>
        </p:spPr>
      </p:pic>
      <p:pic>
        <p:nvPicPr>
          <p:cNvPr id="42" name="图片 41"/>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16" y="6382052"/>
            <a:ext cx="459656" cy="437494"/>
          </a:xfrm>
          <a:prstGeom prst="rect">
            <a:avLst/>
          </a:prstGeom>
        </p:spPr>
      </p:pic>
      <p:cxnSp>
        <p:nvCxnSpPr>
          <p:cNvPr id="9" name="直接连接符 8"/>
          <p:cNvCxnSpPr/>
          <p:nvPr userDrawn="1"/>
        </p:nvCxnSpPr>
        <p:spPr>
          <a:xfrm>
            <a:off x="682228" y="341114"/>
            <a:ext cx="846528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3" name="组合 12"/>
          <p:cNvGrpSpPr/>
          <p:nvPr userDrawn="1"/>
        </p:nvGrpSpPr>
        <p:grpSpPr>
          <a:xfrm>
            <a:off x="-6759" y="-26804"/>
            <a:ext cx="9187545" cy="6934470"/>
            <a:chOff x="-6759" y="-26804"/>
            <a:chExt cx="9187545" cy="6934470"/>
          </a:xfrm>
        </p:grpSpPr>
        <p:sp>
          <p:nvSpPr>
            <p:cNvPr id="7" name="矩形 6"/>
            <p:cNvSpPr/>
            <p:nvPr userDrawn="1"/>
          </p:nvSpPr>
          <p:spPr>
            <a:xfrm>
              <a:off x="890827" y="-26804"/>
              <a:ext cx="4213386" cy="369332"/>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zh-CN" altLang="en-US" sz="18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做口碑最好的人工智能在线教育品牌！</a:t>
              </a:r>
            </a:p>
          </p:txBody>
        </p:sp>
        <p:grpSp>
          <p:nvGrpSpPr>
            <p:cNvPr id="10" name="组合 9"/>
            <p:cNvGrpSpPr/>
            <p:nvPr userDrawn="1"/>
          </p:nvGrpSpPr>
          <p:grpSpPr>
            <a:xfrm>
              <a:off x="-6759" y="6293932"/>
              <a:ext cx="9144000" cy="613734"/>
              <a:chOff x="3516" y="6274325"/>
              <a:chExt cx="9144000" cy="613734"/>
            </a:xfrm>
            <a:effectLst>
              <a:glow rad="228600">
                <a:schemeClr val="accent6">
                  <a:satMod val="175000"/>
                  <a:alpha val="40000"/>
                </a:schemeClr>
              </a:glow>
            </a:effectLst>
          </p:grpSpPr>
          <p:pic>
            <p:nvPicPr>
              <p:cNvPr id="26" name="图片 25"/>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3516" y="6274325"/>
                <a:ext cx="9144000" cy="61373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p:spPr>
          </p:pic>
          <p:pic>
            <p:nvPicPr>
              <p:cNvPr id="27" name="图片 26"/>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5419435" y="6398850"/>
                <a:ext cx="576064" cy="41147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p:spPr>
          </p:pic>
          <p:pic>
            <p:nvPicPr>
              <p:cNvPr id="28" name="图片 27"/>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5995498" y="6382052"/>
                <a:ext cx="672731" cy="44175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p:spPr>
          </p:pic>
          <p:pic>
            <p:nvPicPr>
              <p:cNvPr id="29" name="图片 28"/>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6622123" y="6394589"/>
                <a:ext cx="494617" cy="435262"/>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p:spPr>
          </p:pic>
          <p:pic>
            <p:nvPicPr>
              <p:cNvPr id="30" name="图片 29"/>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7805368" y="6387295"/>
                <a:ext cx="644839" cy="436507"/>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p:spPr>
          </p:pic>
          <p:pic>
            <p:nvPicPr>
              <p:cNvPr id="31" name="图片 30"/>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7118946" y="6390775"/>
                <a:ext cx="686422" cy="42472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p:spPr>
          </p:pic>
          <p:pic>
            <p:nvPicPr>
              <p:cNvPr id="32" name="图片 31"/>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8436966" y="6387295"/>
                <a:ext cx="682228" cy="435262"/>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p:spPr>
          </p:pic>
          <p:pic>
            <p:nvPicPr>
              <p:cNvPr id="33" name="图片 32"/>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a:xfrm>
                <a:off x="4809542" y="6403552"/>
                <a:ext cx="609893" cy="39948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p:spPr>
          </p:pic>
          <p:pic>
            <p:nvPicPr>
              <p:cNvPr id="34" name="图片 33"/>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4605641" y="6398850"/>
                <a:ext cx="323671" cy="404589"/>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p:spPr>
          </p:pic>
          <p:pic>
            <p:nvPicPr>
              <p:cNvPr id="43" name="图片 4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061369" y="6415795"/>
                <a:ext cx="544272" cy="426299"/>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p:spPr>
          </p:pic>
          <p:pic>
            <p:nvPicPr>
              <p:cNvPr id="45" name="图片 44"/>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470651" y="6421207"/>
                <a:ext cx="590718" cy="420887"/>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p:spPr>
          </p:pic>
          <p:pic>
            <p:nvPicPr>
              <p:cNvPr id="46" name="图片 45"/>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2771799" y="6428038"/>
                <a:ext cx="734142" cy="414056"/>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p:spPr>
          </p:pic>
          <p:pic>
            <p:nvPicPr>
              <p:cNvPr id="47" name="图片 4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2280413" y="6413163"/>
                <a:ext cx="491386" cy="422882"/>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p:spPr>
          </p:pic>
          <p:pic>
            <p:nvPicPr>
              <p:cNvPr id="48" name="图片 47"/>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638456" y="6407079"/>
                <a:ext cx="641957" cy="435016"/>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p:spPr>
          </p:pic>
          <p:pic>
            <p:nvPicPr>
              <p:cNvPr id="49" name="图片 4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26896" y="6411573"/>
                <a:ext cx="611560" cy="430521"/>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p:spPr>
          </p:pic>
          <p:pic>
            <p:nvPicPr>
              <p:cNvPr id="50" name="图片 49"/>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348476" y="6385362"/>
                <a:ext cx="726224" cy="442379"/>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p:spPr>
          </p:pic>
          <p:pic>
            <p:nvPicPr>
              <p:cNvPr id="51" name="图片 50"/>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16" y="6394295"/>
                <a:ext cx="459656" cy="43749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p:spPr>
          </p:pic>
        </p:grpSp>
        <p:pic>
          <p:nvPicPr>
            <p:cNvPr id="12" name="图片 11"/>
            <p:cNvPicPr>
              <a:picLocks noChangeAspect="1"/>
            </p:cNvPicPr>
            <p:nvPr userDrawn="1"/>
          </p:nvPicPr>
          <p:blipFill>
            <a:blip r:embed="rId31">
              <a:extLst>
                <a:ext uri="{28A0092B-C50C-407E-A947-70E740481C1C}">
                  <a14:useLocalDpi xmlns:a14="http://schemas.microsoft.com/office/drawing/2010/main" val="0"/>
                </a:ext>
              </a:extLst>
            </a:blip>
            <a:stretch>
              <a:fillRect/>
            </a:stretch>
          </p:blipFill>
          <p:spPr>
            <a:xfrm>
              <a:off x="8165255" y="-26804"/>
              <a:ext cx="1015531" cy="1030248"/>
            </a:xfrm>
            <a:prstGeom prst="rect">
              <a:avLst/>
            </a:prstGeom>
          </p:spPr>
        </p:pic>
        <p:sp>
          <p:nvSpPr>
            <p:cNvPr id="11" name="TextBox 10"/>
            <p:cNvSpPr txBox="1"/>
            <p:nvPr userDrawn="1"/>
          </p:nvSpPr>
          <p:spPr>
            <a:xfrm>
              <a:off x="5199728" y="6722"/>
              <a:ext cx="2817518" cy="338554"/>
            </a:xfrm>
            <a:prstGeom prst="rect">
              <a:avLst/>
            </a:prstGeom>
            <a:noFill/>
          </p:spPr>
          <p:txBody>
            <a:bodyPr wrap="square" rtlCol="0">
              <a:spAutoFit/>
            </a:bodyPr>
            <a:lstStyle/>
            <a:p>
              <a:r>
                <a:rPr lang="zh-CN" altLang="en-US" sz="1600" b="1" cap="none" spc="0" baseline="0" dirty="0">
                  <a:ln w="1905"/>
                  <a:solidFill>
                    <a:schemeClr val="bg1"/>
                  </a:solidFill>
                  <a:effectLst>
                    <a:innerShdw blurRad="69850" dist="43180" dir="5400000">
                      <a:srgbClr val="000000">
                        <a:alpha val="65000"/>
                      </a:srgbClr>
                    </a:innerShdw>
                  </a:effectLst>
                  <a:latin typeface="Adobe 仿宋 Std R" pitchFamily="18" charset="-122"/>
                  <a:ea typeface="Adobe 仿宋 Std R" pitchFamily="18" charset="-122"/>
                  <a:cs typeface="Aharoni" pitchFamily="2" charset="-79"/>
                </a:rPr>
                <a:t>  网站</a:t>
              </a:r>
              <a:r>
                <a:rPr lang="en-US" altLang="zh-CN" sz="1600" b="1" cap="none" spc="0" baseline="0" dirty="0">
                  <a:ln w="1905"/>
                  <a:solidFill>
                    <a:schemeClr val="bg1"/>
                  </a:solidFill>
                  <a:effectLst>
                    <a:innerShdw blurRad="69850" dist="43180" dir="5400000">
                      <a:srgbClr val="000000">
                        <a:alpha val="65000"/>
                      </a:srgbClr>
                    </a:innerShdw>
                  </a:effectLst>
                  <a:latin typeface="Adobe 仿宋 Std R" pitchFamily="18" charset="-122"/>
                  <a:ea typeface="Adobe 仿宋 Std R" pitchFamily="18" charset="-122"/>
                  <a:cs typeface="Aharoni" pitchFamily="2" charset="-79"/>
                </a:rPr>
                <a:t>:mici.jiqishidai.com</a:t>
              </a:r>
              <a:endParaRPr lang="zh-CN" altLang="en-US" sz="1600" b="1" cap="none" spc="0" baseline="0" dirty="0">
                <a:ln w="1905"/>
                <a:solidFill>
                  <a:schemeClr val="bg1"/>
                </a:solidFill>
                <a:effectLst>
                  <a:innerShdw blurRad="69850" dist="43180" dir="5400000">
                    <a:srgbClr val="000000">
                      <a:alpha val="65000"/>
                    </a:srgbClr>
                  </a:innerShdw>
                </a:effectLst>
                <a:latin typeface="Adobe 仿宋 Std R" pitchFamily="18" charset="-122"/>
                <a:ea typeface="Adobe 仿宋 Std R" pitchFamily="18" charset="-122"/>
                <a:cs typeface="Aharoni" pitchFamily="2" charset="-79"/>
              </a:endParaRPr>
            </a:p>
          </p:txBody>
        </p:sp>
        <p:pic>
          <p:nvPicPr>
            <p:cNvPr id="44" name="图片 43"/>
            <p:cNvPicPr>
              <a:picLocks noChangeAspect="1"/>
            </p:cNvPicPr>
            <p:nvPr userDrawn="1"/>
          </p:nvPicPr>
          <p:blipFill>
            <a:blip r:embed="rId32" cstate="print">
              <a:extLst>
                <a:ext uri="{28A0092B-C50C-407E-A947-70E740481C1C}">
                  <a14:useLocalDpi xmlns:a14="http://schemas.microsoft.com/office/drawing/2010/main" val="0"/>
                </a:ext>
              </a:extLst>
            </a:blip>
            <a:stretch>
              <a:fillRect/>
            </a:stretch>
          </p:blipFill>
          <p:spPr>
            <a:xfrm>
              <a:off x="3516" y="0"/>
              <a:ext cx="832738" cy="832738"/>
            </a:xfrm>
            <a:prstGeom prst="rect">
              <a:avLst/>
            </a:prstGeom>
          </p:spPr>
        </p:pic>
        <p:pic>
          <p:nvPicPr>
            <p:cNvPr id="8" name="图片 7"/>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a:off x="8017245" y="5202258"/>
              <a:ext cx="1091673" cy="1091673"/>
            </a:xfrm>
            <a:prstGeom prst="rect">
              <a:avLst/>
            </a:prstGeom>
          </p:spPr>
        </p:pic>
      </p:grpSp>
    </p:spTree>
    <p:extLst>
      <p:ext uri="{BB962C8B-B14F-4D97-AF65-F5344CB8AC3E}">
        <p14:creationId xmlns:p14="http://schemas.microsoft.com/office/powerpoint/2010/main" val="9570008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jpeg"/></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32.jpeg"/></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7" name="标题 1"/>
          <p:cNvSpPr txBox="1">
            <a:spLocks/>
          </p:cNvSpPr>
          <p:nvPr/>
        </p:nvSpPr>
        <p:spPr>
          <a:xfrm>
            <a:off x="685800" y="213042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5400" b="1" dirty="0"/>
              <a:t>机器学习</a:t>
            </a:r>
            <a:r>
              <a:rPr lang="en-US" altLang="zh-CN" sz="5400" b="1" dirty="0"/>
              <a:t>365</a:t>
            </a:r>
            <a:r>
              <a:rPr lang="zh-CN" altLang="en-US" sz="5400" b="1" dirty="0"/>
              <a:t>天特训营</a:t>
            </a:r>
          </a:p>
        </p:txBody>
      </p:sp>
    </p:spTree>
    <p:extLst>
      <p:ext uri="{BB962C8B-B14F-4D97-AF65-F5344CB8AC3E}">
        <p14:creationId xmlns:p14="http://schemas.microsoft.com/office/powerpoint/2010/main" val="2833435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467544" y="1916832"/>
            <a:ext cx="8229600" cy="4464496"/>
          </a:xfrm>
        </p:spPr>
        <p:txBody>
          <a:bodyPr>
            <a:normAutofit lnSpcReduction="10000"/>
          </a:bodyPr>
          <a:lstStyle/>
          <a:p>
            <a:pPr>
              <a:buFont typeface="Wingdings" panose="05000000000000000000" pitchFamily="2" charset="2"/>
              <a:buChar char="Ø"/>
            </a:pPr>
            <a:r>
              <a:rPr lang="zh-CN" altLang="en-US" b="1" dirty="0"/>
              <a:t>第十五章 规则学习</a:t>
            </a:r>
            <a:endParaRPr lang="en-US" altLang="zh-CN" b="1" dirty="0"/>
          </a:p>
          <a:p>
            <a:pPr lvl="1">
              <a:buFont typeface="Wingdings" panose="05000000000000000000" pitchFamily="2" charset="2"/>
              <a:buChar char="Ø"/>
            </a:pPr>
            <a:r>
              <a:rPr lang="zh-CN" altLang="en-US" dirty="0"/>
              <a:t>基本概念、序贯覆盖、剪枝优化、一阶规则学习、归纳逻辑程序设计</a:t>
            </a:r>
            <a:endParaRPr lang="en-US" altLang="zh-CN" dirty="0"/>
          </a:p>
          <a:p>
            <a:pPr>
              <a:buFont typeface="Wingdings" panose="05000000000000000000" pitchFamily="2" charset="2"/>
              <a:buChar char="Ø"/>
            </a:pPr>
            <a:r>
              <a:rPr lang="zh-CN" altLang="en-US" b="1" dirty="0"/>
              <a:t>第十六章 强化学习</a:t>
            </a:r>
            <a:endParaRPr lang="en-US" altLang="zh-CN" b="1" dirty="0"/>
          </a:p>
          <a:p>
            <a:pPr lvl="1">
              <a:buFont typeface="Wingdings" panose="05000000000000000000" pitchFamily="2" charset="2"/>
              <a:buChar char="Ø"/>
            </a:pPr>
            <a:r>
              <a:rPr lang="zh-CN" altLang="en-US" dirty="0"/>
              <a:t>任务与奖赏、</a:t>
            </a:r>
            <a:r>
              <a:rPr lang="en-US" altLang="zh-CN" dirty="0"/>
              <a:t> K-</a:t>
            </a:r>
            <a:r>
              <a:rPr lang="zh-CN" altLang="en-US" dirty="0"/>
              <a:t>摇臂赌博机、有模型学习、免模型学习、值函数近似、模仿学习</a:t>
            </a:r>
            <a:endParaRPr lang="en-US" altLang="zh-CN" dirty="0"/>
          </a:p>
          <a:p>
            <a:pPr>
              <a:buFont typeface="Wingdings" panose="05000000000000000000" pitchFamily="2" charset="2"/>
              <a:buChar char="Ø"/>
            </a:pPr>
            <a:r>
              <a:rPr lang="zh-CN" altLang="en-US" b="1" dirty="0"/>
              <a:t>第十七章 增量学习</a:t>
            </a:r>
            <a:endParaRPr lang="en-US" altLang="zh-CN" b="1" dirty="0"/>
          </a:p>
          <a:p>
            <a:pPr lvl="1">
              <a:buFont typeface="Wingdings" panose="05000000000000000000" pitchFamily="2" charset="2"/>
              <a:buChar char="Ø"/>
            </a:pPr>
            <a:r>
              <a:rPr lang="zh-CN" altLang="en-US" dirty="0"/>
              <a:t>被动攻击学习、适应正则化学习、增量随机森林</a:t>
            </a:r>
            <a:endParaRPr lang="en-US" altLang="zh-CN" dirty="0"/>
          </a:p>
        </p:txBody>
      </p:sp>
      <p:sp>
        <p:nvSpPr>
          <p:cNvPr id="9" name="标题 2"/>
          <p:cNvSpPr>
            <a:spLocks noGrp="1"/>
          </p:cNvSpPr>
          <p:nvPr>
            <p:ph type="title"/>
          </p:nvPr>
        </p:nvSpPr>
        <p:spPr>
          <a:xfrm>
            <a:off x="457200" y="836712"/>
            <a:ext cx="8229600" cy="936104"/>
          </a:xfrm>
        </p:spPr>
        <p:txBody>
          <a:bodyPr/>
          <a:lstStyle/>
          <a:p>
            <a:pPr algn="l"/>
            <a:r>
              <a:rPr lang="zh-CN" altLang="en-US" b="1" dirty="0"/>
              <a:t>课程大纲</a:t>
            </a:r>
          </a:p>
        </p:txBody>
      </p:sp>
    </p:spTree>
    <p:extLst>
      <p:ext uri="{BB962C8B-B14F-4D97-AF65-F5344CB8AC3E}">
        <p14:creationId xmlns:p14="http://schemas.microsoft.com/office/powerpoint/2010/main" val="3031511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467544" y="1916832"/>
            <a:ext cx="8229600" cy="4464496"/>
          </a:xfrm>
        </p:spPr>
        <p:txBody>
          <a:bodyPr>
            <a:normAutofit/>
          </a:bodyPr>
          <a:lstStyle/>
          <a:p>
            <a:pPr>
              <a:buFont typeface="Wingdings" panose="05000000000000000000" pitchFamily="2" charset="2"/>
              <a:buChar char="Ø"/>
            </a:pPr>
            <a:r>
              <a:rPr lang="zh-CN" altLang="en-US" b="1" dirty="0"/>
              <a:t>第十八章 迁移学习</a:t>
            </a:r>
            <a:endParaRPr lang="en-US" altLang="zh-CN" b="1" dirty="0"/>
          </a:p>
          <a:p>
            <a:pPr lvl="1">
              <a:buFont typeface="Wingdings" panose="05000000000000000000" pitchFamily="2" charset="2"/>
              <a:buChar char="Ø"/>
            </a:pPr>
            <a:r>
              <a:rPr lang="zh-CN" altLang="en-US" dirty="0"/>
              <a:t>迁移学习简介、迁移学习的分类方法、代表性研究成果</a:t>
            </a:r>
            <a:endParaRPr lang="en-US" altLang="zh-CN" dirty="0"/>
          </a:p>
          <a:p>
            <a:pPr>
              <a:buFont typeface="Wingdings" panose="05000000000000000000" pitchFamily="2" charset="2"/>
              <a:buChar char="Ø"/>
            </a:pPr>
            <a:r>
              <a:rPr lang="zh-CN" altLang="en-US" b="1" dirty="0"/>
              <a:t>第十九章 主动学习</a:t>
            </a:r>
            <a:endParaRPr lang="en-US" altLang="zh-CN" b="1" dirty="0"/>
          </a:p>
          <a:p>
            <a:pPr lvl="1">
              <a:buFont typeface="Wingdings" panose="05000000000000000000" pitchFamily="2" charset="2"/>
              <a:buChar char="Ø"/>
            </a:pPr>
            <a:r>
              <a:rPr lang="zh-CN" altLang="en-US" dirty="0"/>
              <a:t>主动学习简介、主动学习思想、主动学习 </a:t>
            </a:r>
            <a:r>
              <a:rPr lang="en-US" altLang="zh-CN" dirty="0"/>
              <a:t>VS </a:t>
            </a:r>
            <a:r>
              <a:rPr lang="zh-CN" altLang="en-US" dirty="0"/>
              <a:t>半监督学习及</a:t>
            </a:r>
            <a:r>
              <a:rPr lang="en-US" altLang="zh-CN" dirty="0"/>
              <a:t> Self-Learning</a:t>
            </a:r>
          </a:p>
          <a:p>
            <a:pPr>
              <a:buFont typeface="Wingdings" panose="05000000000000000000" pitchFamily="2" charset="2"/>
              <a:buChar char="Ø"/>
            </a:pPr>
            <a:r>
              <a:rPr lang="zh-CN" altLang="en-US" b="1" dirty="0"/>
              <a:t>第二十章 多任务学习</a:t>
            </a:r>
            <a:endParaRPr lang="en-US" altLang="zh-CN" b="1" dirty="0"/>
          </a:p>
          <a:p>
            <a:pPr lvl="1">
              <a:buFont typeface="Wingdings" panose="05000000000000000000" pitchFamily="2" charset="2"/>
              <a:buChar char="Ø"/>
            </a:pPr>
            <a:r>
              <a:rPr lang="zh-CN" altLang="en-US" dirty="0"/>
              <a:t>使用最小二乘回归、分类的多任务学习</a:t>
            </a:r>
            <a:endParaRPr lang="en-US" altLang="zh-CN" dirty="0"/>
          </a:p>
        </p:txBody>
      </p:sp>
      <p:sp>
        <p:nvSpPr>
          <p:cNvPr id="9" name="标题 2"/>
          <p:cNvSpPr>
            <a:spLocks noGrp="1"/>
          </p:cNvSpPr>
          <p:nvPr>
            <p:ph type="title"/>
          </p:nvPr>
        </p:nvSpPr>
        <p:spPr>
          <a:xfrm>
            <a:off x="457200" y="836712"/>
            <a:ext cx="8229600" cy="936104"/>
          </a:xfrm>
        </p:spPr>
        <p:txBody>
          <a:bodyPr/>
          <a:lstStyle/>
          <a:p>
            <a:pPr algn="l"/>
            <a:r>
              <a:rPr lang="zh-CN" altLang="en-US" b="1" dirty="0"/>
              <a:t>课程大纲</a:t>
            </a:r>
          </a:p>
        </p:txBody>
      </p:sp>
    </p:spTree>
    <p:extLst>
      <p:ext uri="{BB962C8B-B14F-4D97-AF65-F5344CB8AC3E}">
        <p14:creationId xmlns:p14="http://schemas.microsoft.com/office/powerpoint/2010/main" val="1469625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467544" y="1916832"/>
            <a:ext cx="8229600" cy="4464496"/>
          </a:xfrm>
        </p:spPr>
        <p:txBody>
          <a:bodyPr>
            <a:normAutofit/>
          </a:bodyPr>
          <a:lstStyle/>
          <a:p>
            <a:pPr>
              <a:buFont typeface="Wingdings" panose="05000000000000000000" pitchFamily="2" charset="2"/>
              <a:buChar char="Ø"/>
            </a:pPr>
            <a:r>
              <a:rPr lang="zh-CN" altLang="en-US" b="1" dirty="0">
                <a:latin typeface="+mj-ea"/>
                <a:ea typeface="+mj-ea"/>
              </a:rPr>
              <a:t>第二十一章  机器学习应用场景介绍</a:t>
            </a:r>
            <a:endParaRPr lang="en-US" altLang="zh-CN" b="1" dirty="0">
              <a:latin typeface="+mj-ea"/>
              <a:ea typeface="+mj-ea"/>
            </a:endParaRPr>
          </a:p>
          <a:p>
            <a:pPr lvl="1">
              <a:buFont typeface="Wingdings" panose="05000000000000000000" pitchFamily="2" charset="2"/>
              <a:buChar char="Ø"/>
            </a:pPr>
            <a:r>
              <a:rPr lang="zh-CN" altLang="en-US" dirty="0"/>
              <a:t>机器学习经典应用场景，头脑风暴：挖掘身边的应用场景</a:t>
            </a:r>
            <a:endParaRPr lang="en-US" altLang="zh-CN" dirty="0"/>
          </a:p>
          <a:p>
            <a:pPr>
              <a:buFont typeface="Wingdings" panose="05000000000000000000" pitchFamily="2" charset="2"/>
              <a:buChar char="Ø"/>
            </a:pPr>
            <a:r>
              <a:rPr lang="zh-CN" altLang="en-US" b="1" dirty="0">
                <a:latin typeface="+mj-ea"/>
                <a:ea typeface="+mj-ea"/>
              </a:rPr>
              <a:t>第二十二章 数据预处理</a:t>
            </a:r>
            <a:endParaRPr lang="en-US" altLang="zh-CN" b="1" dirty="0">
              <a:latin typeface="+mj-ea"/>
              <a:ea typeface="+mj-ea"/>
            </a:endParaRPr>
          </a:p>
          <a:p>
            <a:pPr lvl="1">
              <a:buFont typeface="Wingdings" panose="05000000000000000000" pitchFamily="2" charset="2"/>
              <a:buChar char="Ø"/>
            </a:pPr>
            <a:r>
              <a:rPr lang="zh-CN" altLang="en-US" dirty="0"/>
              <a:t>数据降噪、数据分割</a:t>
            </a:r>
            <a:endParaRPr lang="en-US" altLang="zh-CN" dirty="0"/>
          </a:p>
          <a:p>
            <a:pPr>
              <a:buFont typeface="Wingdings" panose="05000000000000000000" pitchFamily="2" charset="2"/>
              <a:buChar char="Ø"/>
            </a:pPr>
            <a:r>
              <a:rPr lang="zh-CN" altLang="en-US" b="1" dirty="0">
                <a:latin typeface="+mj-ea"/>
                <a:ea typeface="+mj-ea"/>
              </a:rPr>
              <a:t>第二十三章 特征提取</a:t>
            </a:r>
            <a:endParaRPr lang="en-US" altLang="zh-CN" b="1" dirty="0">
              <a:latin typeface="+mj-ea"/>
              <a:ea typeface="+mj-ea"/>
            </a:endParaRPr>
          </a:p>
          <a:p>
            <a:pPr lvl="1">
              <a:buFont typeface="Wingdings" panose="05000000000000000000" pitchFamily="2" charset="2"/>
              <a:buChar char="Ø"/>
            </a:pPr>
            <a:r>
              <a:rPr lang="zh-CN" altLang="en-US" dirty="0"/>
              <a:t>时域特征、频域特征、自动特征提取</a:t>
            </a:r>
          </a:p>
          <a:p>
            <a:pPr lvl="1">
              <a:buFont typeface="Wingdings" panose="05000000000000000000" pitchFamily="2" charset="2"/>
              <a:buChar char="Ø"/>
            </a:pPr>
            <a:endParaRPr lang="en-US" altLang="zh-CN" dirty="0"/>
          </a:p>
        </p:txBody>
      </p:sp>
      <p:sp>
        <p:nvSpPr>
          <p:cNvPr id="9" name="标题 2"/>
          <p:cNvSpPr>
            <a:spLocks noGrp="1"/>
          </p:cNvSpPr>
          <p:nvPr>
            <p:ph type="title"/>
          </p:nvPr>
        </p:nvSpPr>
        <p:spPr>
          <a:xfrm>
            <a:off x="457200" y="836712"/>
            <a:ext cx="8229600" cy="936104"/>
          </a:xfrm>
        </p:spPr>
        <p:txBody>
          <a:bodyPr/>
          <a:lstStyle/>
          <a:p>
            <a:pPr algn="l"/>
            <a:r>
              <a:rPr lang="zh-CN" altLang="en-US" b="1" dirty="0"/>
              <a:t>课程大纲</a:t>
            </a:r>
          </a:p>
        </p:txBody>
      </p:sp>
    </p:spTree>
    <p:extLst>
      <p:ext uri="{BB962C8B-B14F-4D97-AF65-F5344CB8AC3E}">
        <p14:creationId xmlns:p14="http://schemas.microsoft.com/office/powerpoint/2010/main" val="1260157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467544" y="1916832"/>
            <a:ext cx="8229600" cy="4464496"/>
          </a:xfrm>
        </p:spPr>
        <p:txBody>
          <a:bodyPr>
            <a:normAutofit/>
          </a:bodyPr>
          <a:lstStyle/>
          <a:p>
            <a:pPr>
              <a:buFont typeface="Wingdings" panose="05000000000000000000" pitchFamily="2" charset="2"/>
              <a:buChar char="Ø"/>
            </a:pPr>
            <a:r>
              <a:rPr lang="zh-CN" altLang="en-US" b="1" dirty="0"/>
              <a:t>第二十四章 机器学习项目实战</a:t>
            </a:r>
            <a:r>
              <a:rPr lang="en-US" altLang="zh-CN" b="1" dirty="0"/>
              <a:t>1</a:t>
            </a:r>
          </a:p>
          <a:p>
            <a:pPr lvl="1">
              <a:buFont typeface="Wingdings" panose="05000000000000000000" pitchFamily="2" charset="2"/>
              <a:buChar char="Ø"/>
            </a:pPr>
            <a:r>
              <a:rPr lang="zh-CN" altLang="en-US" dirty="0"/>
              <a:t>使用机器学习分类、机器学习调参、分类结果展示</a:t>
            </a:r>
            <a:endParaRPr lang="en-US" altLang="zh-CN" dirty="0"/>
          </a:p>
          <a:p>
            <a:pPr>
              <a:buFont typeface="Wingdings" panose="05000000000000000000" pitchFamily="2" charset="2"/>
              <a:buChar char="Ø"/>
            </a:pPr>
            <a:r>
              <a:rPr lang="zh-CN" altLang="en-US" b="1" dirty="0"/>
              <a:t>第二十五章 机器学习项目实战</a:t>
            </a:r>
            <a:r>
              <a:rPr lang="en-US" altLang="zh-CN" b="1" dirty="0"/>
              <a:t>2</a:t>
            </a:r>
          </a:p>
          <a:p>
            <a:pPr lvl="1">
              <a:buFont typeface="Wingdings" panose="05000000000000000000" pitchFamily="2" charset="2"/>
              <a:buChar char="Ø"/>
            </a:pPr>
            <a:r>
              <a:rPr lang="en-US" altLang="zh-CN" dirty="0"/>
              <a:t>O2O</a:t>
            </a:r>
            <a:r>
              <a:rPr lang="zh-CN" altLang="en-US" dirty="0"/>
              <a:t>优惠券使用预测、鲍鱼年龄预测、机器恶意流量识别、根据用户轨迹进行精准营销</a:t>
            </a:r>
          </a:p>
          <a:p>
            <a:pPr lvl="1">
              <a:buFont typeface="Wingdings" panose="05000000000000000000" pitchFamily="2" charset="2"/>
              <a:buChar char="Ø"/>
            </a:pPr>
            <a:endParaRPr lang="en-US" altLang="zh-CN" dirty="0"/>
          </a:p>
        </p:txBody>
      </p:sp>
      <p:sp>
        <p:nvSpPr>
          <p:cNvPr id="9" name="标题 2"/>
          <p:cNvSpPr>
            <a:spLocks noGrp="1"/>
          </p:cNvSpPr>
          <p:nvPr>
            <p:ph type="title"/>
          </p:nvPr>
        </p:nvSpPr>
        <p:spPr>
          <a:xfrm>
            <a:off x="457200" y="836712"/>
            <a:ext cx="8229600" cy="936104"/>
          </a:xfrm>
        </p:spPr>
        <p:txBody>
          <a:bodyPr/>
          <a:lstStyle/>
          <a:p>
            <a:pPr algn="l"/>
            <a:r>
              <a:rPr lang="zh-CN" altLang="en-US" b="1" dirty="0"/>
              <a:t>课程大纲</a:t>
            </a:r>
          </a:p>
        </p:txBody>
      </p:sp>
    </p:spTree>
    <p:extLst>
      <p:ext uri="{BB962C8B-B14F-4D97-AF65-F5344CB8AC3E}">
        <p14:creationId xmlns:p14="http://schemas.microsoft.com/office/powerpoint/2010/main" val="2491973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467544" y="1916832"/>
            <a:ext cx="8229600" cy="4021907"/>
          </a:xfrm>
        </p:spPr>
        <p:txBody>
          <a:bodyPr>
            <a:normAutofit lnSpcReduction="10000"/>
          </a:bodyPr>
          <a:lstStyle/>
          <a:p>
            <a:pPr>
              <a:buFont typeface="Wingdings" panose="05000000000000000000" pitchFamily="2" charset="2"/>
              <a:buChar char="Ø"/>
            </a:pPr>
            <a:r>
              <a:rPr lang="zh-CN" altLang="en-US" dirty="0"/>
              <a:t>机器学习：研究如何构造理论、算法和计算机系统，让机器通过从数据中学习后可以进行如下工作：分类和识别事物、推理决策、预测未来等。</a:t>
            </a:r>
            <a:endParaRPr lang="en-US" altLang="zh-CN" dirty="0"/>
          </a:p>
          <a:p>
            <a:pPr>
              <a:buFont typeface="Wingdings" panose="05000000000000000000" pitchFamily="2" charset="2"/>
              <a:buChar char="Ø"/>
            </a:pPr>
            <a:r>
              <a:rPr lang="en-US" altLang="zh-CN" dirty="0"/>
              <a:t>Wiki: “The design and development of algorithms that take as input</a:t>
            </a:r>
            <a:r>
              <a:rPr lang="zh-CN" altLang="en-US" dirty="0"/>
              <a:t> </a:t>
            </a:r>
            <a:r>
              <a:rPr lang="en-US" altLang="zh-CN" dirty="0"/>
              <a:t>empirical data and yield patterns or predictions that generated the data.”</a:t>
            </a:r>
            <a:endParaRPr lang="zh-CN" altLang="en-US" dirty="0"/>
          </a:p>
        </p:txBody>
      </p:sp>
      <p:sp>
        <p:nvSpPr>
          <p:cNvPr id="9" name="标题 2"/>
          <p:cNvSpPr>
            <a:spLocks noGrp="1"/>
          </p:cNvSpPr>
          <p:nvPr>
            <p:ph type="title"/>
          </p:nvPr>
        </p:nvSpPr>
        <p:spPr>
          <a:xfrm>
            <a:off x="457200" y="836712"/>
            <a:ext cx="8229600" cy="936104"/>
          </a:xfrm>
        </p:spPr>
        <p:txBody>
          <a:bodyPr/>
          <a:lstStyle/>
          <a:p>
            <a:pPr algn="l"/>
            <a:r>
              <a:rPr lang="zh-CN" altLang="en-US" b="1" dirty="0"/>
              <a:t>机器学习概述</a:t>
            </a:r>
          </a:p>
        </p:txBody>
      </p:sp>
    </p:spTree>
    <p:extLst>
      <p:ext uri="{BB962C8B-B14F-4D97-AF65-F5344CB8AC3E}">
        <p14:creationId xmlns:p14="http://schemas.microsoft.com/office/powerpoint/2010/main" val="1240531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标题 2"/>
          <p:cNvSpPr>
            <a:spLocks noGrp="1"/>
          </p:cNvSpPr>
          <p:nvPr>
            <p:ph type="title"/>
          </p:nvPr>
        </p:nvSpPr>
        <p:spPr>
          <a:xfrm>
            <a:off x="457200" y="836712"/>
            <a:ext cx="8229600" cy="936104"/>
          </a:xfrm>
        </p:spPr>
        <p:txBody>
          <a:bodyPr/>
          <a:lstStyle/>
          <a:p>
            <a:pPr algn="l"/>
            <a:r>
              <a:rPr lang="zh-CN" altLang="en-US" b="1" dirty="0"/>
              <a:t>机器学习概述</a:t>
            </a:r>
          </a:p>
        </p:txBody>
      </p:sp>
      <p:grpSp>
        <p:nvGrpSpPr>
          <p:cNvPr id="3" name="组合 2"/>
          <p:cNvGrpSpPr/>
          <p:nvPr/>
        </p:nvGrpSpPr>
        <p:grpSpPr>
          <a:xfrm>
            <a:off x="1358900" y="2626469"/>
            <a:ext cx="6675438" cy="2098675"/>
            <a:chOff x="1358900" y="2405063"/>
            <a:chExt cx="6675438" cy="2098675"/>
          </a:xfrm>
        </p:grpSpPr>
        <p:sp>
          <p:nvSpPr>
            <p:cNvPr id="7" name="Text Box 4"/>
            <p:cNvSpPr txBox="1">
              <a:spLocks noChangeArrowheads="1"/>
            </p:cNvSpPr>
            <p:nvPr/>
          </p:nvSpPr>
          <p:spPr bwMode="auto">
            <a:xfrm>
              <a:off x="1358900" y="3087688"/>
              <a:ext cx="838200" cy="831850"/>
            </a:xfrm>
            <a:prstGeom prst="rect">
              <a:avLst/>
            </a:prstGeom>
            <a:noFill/>
            <a:ln w="952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zh-CN" sz="2400"/>
                <a:t>数据获取</a:t>
              </a:r>
            </a:p>
          </p:txBody>
        </p:sp>
        <p:sp>
          <p:nvSpPr>
            <p:cNvPr id="8" name="Line 5"/>
            <p:cNvSpPr>
              <a:spLocks noChangeShapeType="1"/>
            </p:cNvSpPr>
            <p:nvPr/>
          </p:nvSpPr>
          <p:spPr bwMode="auto">
            <a:xfrm>
              <a:off x="2197100" y="3519488"/>
              <a:ext cx="533400" cy="0"/>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 name="Text Box 7"/>
            <p:cNvSpPr txBox="1">
              <a:spLocks noChangeArrowheads="1"/>
            </p:cNvSpPr>
            <p:nvPr/>
          </p:nvSpPr>
          <p:spPr bwMode="auto">
            <a:xfrm>
              <a:off x="4479925" y="3084513"/>
              <a:ext cx="1412875" cy="831850"/>
            </a:xfrm>
            <a:prstGeom prst="rect">
              <a:avLst/>
            </a:prstGeom>
            <a:noFill/>
            <a:ln w="952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zh-CN" sz="2400" dirty="0"/>
                <a:t>特征提取和选择</a:t>
              </a:r>
            </a:p>
          </p:txBody>
        </p:sp>
        <p:sp>
          <p:nvSpPr>
            <p:cNvPr id="11" name="Line 10"/>
            <p:cNvSpPr>
              <a:spLocks noChangeShapeType="1"/>
            </p:cNvSpPr>
            <p:nvPr/>
          </p:nvSpPr>
          <p:spPr bwMode="auto">
            <a:xfrm>
              <a:off x="3930650" y="3517900"/>
              <a:ext cx="533400" cy="0"/>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 name="Text Box 11"/>
            <p:cNvSpPr txBox="1">
              <a:spLocks noChangeArrowheads="1"/>
            </p:cNvSpPr>
            <p:nvPr/>
          </p:nvSpPr>
          <p:spPr bwMode="auto">
            <a:xfrm>
              <a:off x="2730500" y="3292475"/>
              <a:ext cx="1200150" cy="466725"/>
            </a:xfrm>
            <a:prstGeom prst="rect">
              <a:avLst/>
            </a:prstGeom>
            <a:noFill/>
            <a:ln w="952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zh-CN" sz="2400"/>
                <a:t>预处理</a:t>
              </a:r>
            </a:p>
          </p:txBody>
        </p:sp>
        <p:sp>
          <p:nvSpPr>
            <p:cNvPr id="13" name="Line 12"/>
            <p:cNvSpPr>
              <a:spLocks noChangeShapeType="1"/>
            </p:cNvSpPr>
            <p:nvPr/>
          </p:nvSpPr>
          <p:spPr bwMode="auto">
            <a:xfrm>
              <a:off x="6097588" y="2820988"/>
              <a:ext cx="311150" cy="0"/>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 name="Text Box 17"/>
            <p:cNvSpPr txBox="1">
              <a:spLocks noChangeArrowheads="1"/>
            </p:cNvSpPr>
            <p:nvPr/>
          </p:nvSpPr>
          <p:spPr bwMode="auto">
            <a:xfrm>
              <a:off x="6637338" y="3671888"/>
              <a:ext cx="914400" cy="831850"/>
            </a:xfrm>
            <a:prstGeom prst="rect">
              <a:avLst/>
            </a:prstGeom>
            <a:noFill/>
            <a:ln w="952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zh-CN" sz="2400" dirty="0"/>
                <a:t>分类决策</a:t>
              </a:r>
            </a:p>
          </p:txBody>
        </p:sp>
        <p:sp>
          <p:nvSpPr>
            <p:cNvPr id="15" name="Line 23"/>
            <p:cNvSpPr>
              <a:spLocks noChangeShapeType="1"/>
            </p:cNvSpPr>
            <p:nvPr/>
          </p:nvSpPr>
          <p:spPr bwMode="auto">
            <a:xfrm>
              <a:off x="5905500" y="3475038"/>
              <a:ext cx="207963" cy="0"/>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 name="Line 24"/>
            <p:cNvSpPr>
              <a:spLocks noChangeShapeType="1"/>
            </p:cNvSpPr>
            <p:nvPr/>
          </p:nvSpPr>
          <p:spPr bwMode="auto">
            <a:xfrm>
              <a:off x="6113463" y="2822575"/>
              <a:ext cx="0" cy="1254125"/>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 name="Text Box 25"/>
            <p:cNvSpPr txBox="1">
              <a:spLocks noChangeArrowheads="1"/>
            </p:cNvSpPr>
            <p:nvPr/>
          </p:nvSpPr>
          <p:spPr bwMode="auto">
            <a:xfrm>
              <a:off x="6413500" y="2405063"/>
              <a:ext cx="1279525" cy="831850"/>
            </a:xfrm>
            <a:prstGeom prst="rect">
              <a:avLst/>
            </a:prstGeom>
            <a:noFill/>
            <a:ln w="952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zh-CN" sz="2400" dirty="0"/>
                <a:t>分类器设计</a:t>
              </a:r>
            </a:p>
          </p:txBody>
        </p:sp>
        <p:sp>
          <p:nvSpPr>
            <p:cNvPr id="18" name="Line 26"/>
            <p:cNvSpPr>
              <a:spLocks noChangeShapeType="1"/>
            </p:cNvSpPr>
            <p:nvPr/>
          </p:nvSpPr>
          <p:spPr bwMode="auto">
            <a:xfrm>
              <a:off x="6105525" y="4070350"/>
              <a:ext cx="506413" cy="0"/>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 name="Line 27"/>
            <p:cNvSpPr>
              <a:spLocks noChangeShapeType="1"/>
            </p:cNvSpPr>
            <p:nvPr/>
          </p:nvSpPr>
          <p:spPr bwMode="auto">
            <a:xfrm>
              <a:off x="6088063" y="3475038"/>
              <a:ext cx="1946275" cy="0"/>
            </a:xfrm>
            <a:prstGeom prst="line">
              <a:avLst/>
            </a:prstGeom>
            <a:noFill/>
            <a:ln w="28575" cmpd="sng">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 name="Line 28"/>
            <p:cNvSpPr>
              <a:spLocks noChangeShapeType="1"/>
            </p:cNvSpPr>
            <p:nvPr/>
          </p:nvSpPr>
          <p:spPr bwMode="auto">
            <a:xfrm>
              <a:off x="7067550" y="3240088"/>
              <a:ext cx="0" cy="404812"/>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extLst>
      <p:ext uri="{BB962C8B-B14F-4D97-AF65-F5344CB8AC3E}">
        <p14:creationId xmlns:p14="http://schemas.microsoft.com/office/powerpoint/2010/main" val="2204227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标题 2"/>
          <p:cNvSpPr>
            <a:spLocks noGrp="1"/>
          </p:cNvSpPr>
          <p:nvPr>
            <p:ph type="title"/>
          </p:nvPr>
        </p:nvSpPr>
        <p:spPr>
          <a:xfrm>
            <a:off x="457200" y="836712"/>
            <a:ext cx="8229600" cy="936104"/>
          </a:xfrm>
        </p:spPr>
        <p:txBody>
          <a:bodyPr/>
          <a:lstStyle/>
          <a:p>
            <a:pPr algn="l"/>
            <a:r>
              <a:rPr lang="zh-CN" altLang="en-US" b="1" dirty="0"/>
              <a:t>机器学习概述</a:t>
            </a:r>
          </a:p>
        </p:txBody>
      </p:sp>
      <p:pic>
        <p:nvPicPr>
          <p:cNvPr id="1026" name="Picture 2" descr="https://timgsa.baidu.com/timg?image&amp;quality=80&amp;size=b9999_10000&amp;sec=1524312268324&amp;di=602150ddf82fdabad2c2fc845f5c0575&amp;imgtype=0&amp;src=http%3A%2F%2Fwww.raincent.com%2Fuploadfile%2F2017%2F1117%2F201711171023022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667" y="1594675"/>
            <a:ext cx="7667773" cy="4714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753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标题 2"/>
          <p:cNvSpPr>
            <a:spLocks noGrp="1"/>
          </p:cNvSpPr>
          <p:nvPr>
            <p:ph type="title"/>
          </p:nvPr>
        </p:nvSpPr>
        <p:spPr>
          <a:xfrm>
            <a:off x="457200" y="836712"/>
            <a:ext cx="8229600" cy="936104"/>
          </a:xfrm>
        </p:spPr>
        <p:txBody>
          <a:bodyPr/>
          <a:lstStyle/>
          <a:p>
            <a:pPr algn="l"/>
            <a:r>
              <a:rPr lang="zh-CN" altLang="en-US" b="1" dirty="0"/>
              <a:t>主要分类和学习方法</a:t>
            </a:r>
          </a:p>
        </p:txBody>
      </p:sp>
      <p:sp>
        <p:nvSpPr>
          <p:cNvPr id="4" name="内容占位符 5"/>
          <p:cNvSpPr>
            <a:spLocks noGrp="1"/>
          </p:cNvSpPr>
          <p:nvPr>
            <p:ph idx="1"/>
          </p:nvPr>
        </p:nvSpPr>
        <p:spPr>
          <a:xfrm>
            <a:off x="467544" y="1916832"/>
            <a:ext cx="3240360" cy="4021907"/>
          </a:xfrm>
        </p:spPr>
        <p:txBody>
          <a:bodyPr>
            <a:normAutofit/>
          </a:bodyPr>
          <a:lstStyle/>
          <a:p>
            <a:r>
              <a:rPr lang="zh-CN" altLang="en-US" dirty="0"/>
              <a:t>数据聚类</a:t>
            </a:r>
          </a:p>
          <a:p>
            <a:r>
              <a:rPr lang="zh-CN" altLang="en-US" dirty="0"/>
              <a:t>统计分类</a:t>
            </a:r>
          </a:p>
          <a:p>
            <a:r>
              <a:rPr lang="zh-CN" altLang="en-US" dirty="0"/>
              <a:t>结构模式识别</a:t>
            </a:r>
          </a:p>
          <a:p>
            <a:r>
              <a:rPr lang="zh-CN" altLang="en-US" dirty="0"/>
              <a:t>神经网络</a:t>
            </a:r>
            <a:endParaRPr lang="en-US" altLang="zh-CN" dirty="0"/>
          </a:p>
          <a:p>
            <a:r>
              <a:rPr lang="zh-CN" altLang="en-US" dirty="0"/>
              <a:t>监督学习</a:t>
            </a:r>
            <a:endParaRPr lang="en-US" altLang="zh-CN" dirty="0"/>
          </a:p>
          <a:p>
            <a:pPr>
              <a:buNone/>
            </a:pPr>
            <a:endParaRPr lang="zh-CN" altLang="en-US" sz="2800" dirty="0"/>
          </a:p>
          <a:p>
            <a:endParaRPr lang="en-US" altLang="zh-CN" sz="2800" dirty="0"/>
          </a:p>
        </p:txBody>
      </p:sp>
      <p:sp>
        <p:nvSpPr>
          <p:cNvPr id="5" name="内容占位符 5"/>
          <p:cNvSpPr txBox="1">
            <a:spLocks/>
          </p:cNvSpPr>
          <p:nvPr/>
        </p:nvSpPr>
        <p:spPr>
          <a:xfrm>
            <a:off x="4932040" y="1916832"/>
            <a:ext cx="3240360" cy="402190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a:t>无监督学习</a:t>
            </a:r>
            <a:endParaRPr lang="en-US" altLang="zh-CN" dirty="0"/>
          </a:p>
          <a:p>
            <a:r>
              <a:rPr lang="zh-CN" altLang="en-US" dirty="0"/>
              <a:t>半监督学习</a:t>
            </a:r>
            <a:endParaRPr lang="en-US" altLang="zh-CN" dirty="0"/>
          </a:p>
          <a:p>
            <a:r>
              <a:rPr lang="zh-CN" altLang="en-US" dirty="0"/>
              <a:t>集成学习</a:t>
            </a:r>
            <a:endParaRPr lang="en-US" altLang="zh-CN" dirty="0"/>
          </a:p>
          <a:p>
            <a:r>
              <a:rPr lang="zh-CN" altLang="en-US" dirty="0"/>
              <a:t>增强学习</a:t>
            </a:r>
            <a:endParaRPr lang="en-US" altLang="zh-CN" dirty="0"/>
          </a:p>
          <a:p>
            <a:r>
              <a:rPr lang="zh-CN" altLang="en-US" dirty="0"/>
              <a:t>深度学习</a:t>
            </a:r>
          </a:p>
          <a:p>
            <a:endParaRPr lang="zh-CN" altLang="en-US" sz="2800" dirty="0"/>
          </a:p>
        </p:txBody>
      </p:sp>
    </p:spTree>
    <p:extLst>
      <p:ext uri="{BB962C8B-B14F-4D97-AF65-F5344CB8AC3E}">
        <p14:creationId xmlns:p14="http://schemas.microsoft.com/office/powerpoint/2010/main" val="3252184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2050" name="Picture 2" descr="https://timgsa.baidu.com/timg?image&amp;quality=80&amp;size=b9999_10000&amp;sec=1524316612054&amp;di=cac40bb63bcd15495e3471153bddbaea&amp;imgtype=jpg&amp;src=http%3A%2F%2Fimg2.imgtn.bdimg.com%2Fit%2Fu%3D2157489272%2C1778049766%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3356992"/>
            <a:ext cx="3807420" cy="2850476"/>
          </a:xfrm>
          <a:prstGeom prst="rect">
            <a:avLst/>
          </a:prstGeom>
          <a:noFill/>
          <a:extLst>
            <a:ext uri="{909E8E84-426E-40DD-AFC4-6F175D3DCCD1}">
              <a14:hiddenFill xmlns:a14="http://schemas.microsoft.com/office/drawing/2010/main">
                <a:solidFill>
                  <a:srgbClr val="FFFFFF"/>
                </a:solidFill>
              </a14:hiddenFill>
            </a:ext>
          </a:extLst>
        </p:spPr>
      </p:pic>
      <p:sp>
        <p:nvSpPr>
          <p:cNvPr id="6" name="内容占位符 5"/>
          <p:cNvSpPr>
            <a:spLocks noGrp="1"/>
          </p:cNvSpPr>
          <p:nvPr>
            <p:ph idx="1"/>
          </p:nvPr>
        </p:nvSpPr>
        <p:spPr>
          <a:xfrm>
            <a:off x="467544" y="1916832"/>
            <a:ext cx="8229600" cy="4021907"/>
          </a:xfrm>
        </p:spPr>
        <p:txBody>
          <a:bodyPr>
            <a:normAutofit/>
          </a:bodyPr>
          <a:lstStyle/>
          <a:p>
            <a:pPr>
              <a:buFont typeface="Wingdings" panose="05000000000000000000" pitchFamily="2" charset="2"/>
              <a:buChar char="Ø"/>
            </a:pPr>
            <a:r>
              <a:rPr lang="zh-CN" altLang="en-US" dirty="0"/>
              <a:t>目标：用某种</a:t>
            </a:r>
            <a:r>
              <a:rPr lang="zh-CN" altLang="en-US" b="1" dirty="0"/>
              <a:t>相似性度量</a:t>
            </a:r>
            <a:r>
              <a:rPr lang="zh-CN" altLang="en-US" dirty="0"/>
              <a:t>的方法将原始数据组织成有意义的和有用的各种数据集。</a:t>
            </a:r>
          </a:p>
          <a:p>
            <a:pPr>
              <a:buFont typeface="Wingdings" panose="05000000000000000000" pitchFamily="2" charset="2"/>
              <a:buChar char="Ø"/>
            </a:pPr>
            <a:r>
              <a:rPr lang="zh-CN" altLang="en-US" dirty="0"/>
              <a:t>是一种非监督学习的方法，解决方案是数据驱动的。</a:t>
            </a:r>
          </a:p>
        </p:txBody>
      </p:sp>
      <p:sp>
        <p:nvSpPr>
          <p:cNvPr id="9" name="标题 2"/>
          <p:cNvSpPr>
            <a:spLocks noGrp="1"/>
          </p:cNvSpPr>
          <p:nvPr>
            <p:ph type="title"/>
          </p:nvPr>
        </p:nvSpPr>
        <p:spPr>
          <a:xfrm>
            <a:off x="457200" y="836712"/>
            <a:ext cx="8229600" cy="936104"/>
          </a:xfrm>
        </p:spPr>
        <p:txBody>
          <a:bodyPr/>
          <a:lstStyle/>
          <a:p>
            <a:pPr algn="l"/>
            <a:r>
              <a:rPr lang="zh-CN" altLang="en-US" b="1" dirty="0"/>
              <a:t>数据聚类</a:t>
            </a:r>
          </a:p>
        </p:txBody>
      </p:sp>
    </p:spTree>
    <p:extLst>
      <p:ext uri="{BB962C8B-B14F-4D97-AF65-F5344CB8AC3E}">
        <p14:creationId xmlns:p14="http://schemas.microsoft.com/office/powerpoint/2010/main" val="3818837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467544" y="1916832"/>
            <a:ext cx="8229600" cy="4021907"/>
          </a:xfrm>
        </p:spPr>
        <p:txBody>
          <a:bodyPr>
            <a:normAutofit fontScale="92500"/>
          </a:bodyPr>
          <a:lstStyle/>
          <a:p>
            <a:pPr>
              <a:buFont typeface="Wingdings" panose="05000000000000000000" pitchFamily="2" charset="2"/>
              <a:buChar char="Ø"/>
            </a:pPr>
            <a:r>
              <a:rPr lang="zh-CN" altLang="en-US" dirty="0"/>
              <a:t>基于</a:t>
            </a:r>
            <a:r>
              <a:rPr lang="zh-CN" altLang="en-US" b="1" dirty="0"/>
              <a:t>概率统计模型</a:t>
            </a:r>
            <a:r>
              <a:rPr lang="zh-CN" altLang="en-US" dirty="0"/>
              <a:t>得到各类别的特征向量的分布，以取得分类的方法。</a:t>
            </a:r>
          </a:p>
          <a:p>
            <a:pPr>
              <a:buFont typeface="Wingdings" panose="05000000000000000000" pitchFamily="2" charset="2"/>
              <a:buChar char="Ø"/>
            </a:pPr>
            <a:r>
              <a:rPr lang="zh-CN" altLang="en-US" dirty="0"/>
              <a:t>特征向量分布的获得是基于一个类别已知的训练样本集。是一种监督分类的方法，分类器是概念驱动的。</a:t>
            </a:r>
            <a:endParaRPr lang="en-US" altLang="zh-CN" dirty="0"/>
          </a:p>
          <a:p>
            <a:pPr>
              <a:buFont typeface="Wingdings" panose="05000000000000000000" pitchFamily="2" charset="2"/>
              <a:buChar char="Ø"/>
            </a:pPr>
            <a:r>
              <a:rPr lang="zh-CN" altLang="en-US" dirty="0"/>
              <a:t>相似度模型（</a:t>
            </a:r>
            <a:r>
              <a:rPr lang="en-US" altLang="zh-CN" dirty="0" err="1"/>
              <a:t>Rocchio</a:t>
            </a:r>
            <a:r>
              <a:rPr lang="zh-CN" altLang="en-US" dirty="0"/>
              <a:t>、</a:t>
            </a:r>
            <a:r>
              <a:rPr lang="en-US" altLang="zh-CN" dirty="0"/>
              <a:t>K-</a:t>
            </a:r>
            <a:r>
              <a:rPr lang="zh-CN" altLang="en-US" dirty="0"/>
              <a:t>近邻）、概率模型（贝叶斯）、线性模型（</a:t>
            </a:r>
            <a:r>
              <a:rPr lang="en-US" altLang="zh-CN" dirty="0"/>
              <a:t>LLSF</a:t>
            </a:r>
            <a:r>
              <a:rPr lang="zh-CN" altLang="en-US" dirty="0"/>
              <a:t>、</a:t>
            </a:r>
            <a:r>
              <a:rPr lang="en-US" altLang="zh-CN" dirty="0"/>
              <a:t>SVM</a:t>
            </a:r>
            <a:r>
              <a:rPr lang="zh-CN" altLang="en-US" dirty="0"/>
              <a:t>） 、非线性模型（决策树、神经网络）、组合模型。</a:t>
            </a:r>
          </a:p>
        </p:txBody>
      </p:sp>
      <p:sp>
        <p:nvSpPr>
          <p:cNvPr id="9" name="标题 2"/>
          <p:cNvSpPr>
            <a:spLocks noGrp="1"/>
          </p:cNvSpPr>
          <p:nvPr>
            <p:ph type="title"/>
          </p:nvPr>
        </p:nvSpPr>
        <p:spPr>
          <a:xfrm>
            <a:off x="457200" y="836712"/>
            <a:ext cx="8229600" cy="936104"/>
          </a:xfrm>
        </p:spPr>
        <p:txBody>
          <a:bodyPr/>
          <a:lstStyle/>
          <a:p>
            <a:pPr algn="l"/>
            <a:r>
              <a:rPr lang="zh-CN" altLang="en-US" b="1" dirty="0"/>
              <a:t>统计分类</a:t>
            </a:r>
          </a:p>
        </p:txBody>
      </p:sp>
    </p:spTree>
    <p:extLst>
      <p:ext uri="{BB962C8B-B14F-4D97-AF65-F5344CB8AC3E}">
        <p14:creationId xmlns:p14="http://schemas.microsoft.com/office/powerpoint/2010/main" val="2540707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467544" y="1916832"/>
            <a:ext cx="8229600" cy="4021907"/>
          </a:xfrm>
        </p:spPr>
        <p:txBody>
          <a:bodyPr/>
          <a:lstStyle/>
          <a:p>
            <a:pPr>
              <a:buFont typeface="Wingdings" panose="05000000000000000000" pitchFamily="2" charset="2"/>
              <a:buChar char="Ø"/>
            </a:pPr>
            <a:r>
              <a:rPr lang="zh-CN" altLang="en-US" dirty="0"/>
              <a:t>中科院计算所</a:t>
            </a:r>
            <a:endParaRPr lang="en-US" altLang="zh-CN" dirty="0"/>
          </a:p>
          <a:p>
            <a:pPr>
              <a:buFont typeface="Wingdings" panose="05000000000000000000" pitchFamily="2" charset="2"/>
              <a:buChar char="Ø"/>
            </a:pPr>
            <a:r>
              <a:rPr lang="zh-CN" altLang="en-US" dirty="0"/>
              <a:t>人工智能与人机交互</a:t>
            </a:r>
            <a:endParaRPr lang="en-US" altLang="zh-CN" dirty="0"/>
          </a:p>
          <a:p>
            <a:pPr>
              <a:buFont typeface="Wingdings" panose="05000000000000000000" pitchFamily="2" charset="2"/>
              <a:buChar char="Ø"/>
            </a:pPr>
            <a:r>
              <a:rPr lang="zh-CN" altLang="en-US" dirty="0"/>
              <a:t>为你读书的读书人</a:t>
            </a:r>
          </a:p>
        </p:txBody>
      </p:sp>
      <p:sp>
        <p:nvSpPr>
          <p:cNvPr id="9" name="标题 2"/>
          <p:cNvSpPr>
            <a:spLocks noGrp="1"/>
          </p:cNvSpPr>
          <p:nvPr>
            <p:ph type="title"/>
          </p:nvPr>
        </p:nvSpPr>
        <p:spPr>
          <a:xfrm>
            <a:off x="457200" y="836712"/>
            <a:ext cx="8229600" cy="936104"/>
          </a:xfrm>
        </p:spPr>
        <p:txBody>
          <a:bodyPr/>
          <a:lstStyle/>
          <a:p>
            <a:pPr algn="l"/>
            <a:r>
              <a:rPr lang="zh-CN" altLang="en-US" b="1" dirty="0"/>
              <a:t>关于我</a:t>
            </a:r>
          </a:p>
        </p:txBody>
      </p:sp>
    </p:spTree>
    <p:extLst>
      <p:ext uri="{BB962C8B-B14F-4D97-AF65-F5344CB8AC3E}">
        <p14:creationId xmlns:p14="http://schemas.microsoft.com/office/powerpoint/2010/main" val="3976250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467544" y="1916832"/>
            <a:ext cx="8229600" cy="4021907"/>
          </a:xfrm>
        </p:spPr>
        <p:txBody>
          <a:bodyPr>
            <a:normAutofit fontScale="92500"/>
          </a:bodyPr>
          <a:lstStyle/>
          <a:p>
            <a:pPr>
              <a:buFont typeface="Wingdings" panose="05000000000000000000" pitchFamily="2" charset="2"/>
              <a:buChar char="Ø"/>
            </a:pPr>
            <a:r>
              <a:rPr lang="zh-CN" altLang="en-US" dirty="0"/>
              <a:t>基于</a:t>
            </a:r>
            <a:r>
              <a:rPr lang="zh-CN" altLang="en-US" b="1" dirty="0"/>
              <a:t>概率统计模型</a:t>
            </a:r>
            <a:r>
              <a:rPr lang="zh-CN" altLang="en-US" dirty="0"/>
              <a:t>得到各类别的特征向量的分布，以取得分类的方法。</a:t>
            </a:r>
          </a:p>
          <a:p>
            <a:pPr>
              <a:buFont typeface="Wingdings" panose="05000000000000000000" pitchFamily="2" charset="2"/>
              <a:buChar char="Ø"/>
            </a:pPr>
            <a:r>
              <a:rPr lang="zh-CN" altLang="en-US" dirty="0"/>
              <a:t>特征向量分布的获得是基于一个类别已知的训练样本集。是一种监督分类的方法，分类器是概念驱动的。</a:t>
            </a:r>
            <a:endParaRPr lang="en-US" altLang="zh-CN" dirty="0"/>
          </a:p>
          <a:p>
            <a:pPr>
              <a:buFont typeface="Wingdings" panose="05000000000000000000" pitchFamily="2" charset="2"/>
              <a:buChar char="Ø"/>
            </a:pPr>
            <a:r>
              <a:rPr lang="zh-CN" altLang="en-US" dirty="0"/>
              <a:t>相似度模型（</a:t>
            </a:r>
            <a:r>
              <a:rPr lang="en-US" altLang="zh-CN" dirty="0" err="1"/>
              <a:t>Rocchio</a:t>
            </a:r>
            <a:r>
              <a:rPr lang="zh-CN" altLang="en-US" dirty="0"/>
              <a:t>、</a:t>
            </a:r>
            <a:r>
              <a:rPr lang="en-US" altLang="zh-CN" dirty="0"/>
              <a:t>K-</a:t>
            </a:r>
            <a:r>
              <a:rPr lang="zh-CN" altLang="en-US" dirty="0"/>
              <a:t>近邻）、概率模型（贝叶斯）、线性模型（</a:t>
            </a:r>
            <a:r>
              <a:rPr lang="en-US" altLang="zh-CN" dirty="0"/>
              <a:t>LLSF</a:t>
            </a:r>
            <a:r>
              <a:rPr lang="zh-CN" altLang="en-US" dirty="0"/>
              <a:t>、</a:t>
            </a:r>
            <a:r>
              <a:rPr lang="en-US" altLang="zh-CN" dirty="0"/>
              <a:t>SVM</a:t>
            </a:r>
            <a:r>
              <a:rPr lang="zh-CN" altLang="en-US" dirty="0"/>
              <a:t>） 、非线性模型（决策树、神经网络）、组合模型。</a:t>
            </a:r>
          </a:p>
        </p:txBody>
      </p:sp>
      <p:sp>
        <p:nvSpPr>
          <p:cNvPr id="9" name="标题 2"/>
          <p:cNvSpPr>
            <a:spLocks noGrp="1"/>
          </p:cNvSpPr>
          <p:nvPr>
            <p:ph type="title"/>
          </p:nvPr>
        </p:nvSpPr>
        <p:spPr>
          <a:xfrm>
            <a:off x="457200" y="836712"/>
            <a:ext cx="8229600" cy="936104"/>
          </a:xfrm>
        </p:spPr>
        <p:txBody>
          <a:bodyPr/>
          <a:lstStyle/>
          <a:p>
            <a:pPr algn="l"/>
            <a:r>
              <a:rPr lang="zh-CN" altLang="en-US" b="1" dirty="0"/>
              <a:t>统计分类</a:t>
            </a:r>
          </a:p>
        </p:txBody>
      </p:sp>
      <p:pic>
        <p:nvPicPr>
          <p:cNvPr id="5" name="Picture 2" descr="https://timgsa.baidu.com/timg?image&amp;quality=80&amp;size=b9999_10000&amp;sec=1524316805405&amp;di=9b426653d6ee112f8d646fa99d7f3725&amp;imgtype=0&amp;src=http%3A%2F%2Fwww.uml.org.cn%2Fsjjmwj%2Fimages%2F2013102213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692696"/>
            <a:ext cx="6191250" cy="5553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273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467544" y="1916832"/>
            <a:ext cx="8229600" cy="4021907"/>
          </a:xfrm>
        </p:spPr>
        <p:txBody>
          <a:bodyPr>
            <a:normAutofit fontScale="92500" lnSpcReduction="10000"/>
          </a:bodyPr>
          <a:lstStyle/>
          <a:p>
            <a:pPr>
              <a:buFont typeface="Wingdings" panose="05000000000000000000" pitchFamily="2" charset="2"/>
              <a:buChar char="Ø"/>
            </a:pPr>
            <a:r>
              <a:rPr lang="zh-CN" altLang="en-US" dirty="0"/>
              <a:t>神经网络是受人脑组织的生理学启发而创立的。</a:t>
            </a:r>
          </a:p>
          <a:p>
            <a:pPr>
              <a:buFont typeface="Wingdings" panose="05000000000000000000" pitchFamily="2" charset="2"/>
              <a:buChar char="Ø"/>
            </a:pPr>
            <a:r>
              <a:rPr lang="zh-CN" altLang="en-US" dirty="0"/>
              <a:t>由一系列互相联系的、相同的单元（神经元）组成。相互间的联系可以在不同的神经元之间传递增强或抑制信号。</a:t>
            </a:r>
          </a:p>
          <a:p>
            <a:pPr>
              <a:buFont typeface="Wingdings" panose="05000000000000000000" pitchFamily="2" charset="2"/>
              <a:buChar char="Ø"/>
            </a:pPr>
            <a:r>
              <a:rPr lang="zh-CN" altLang="en-US" dirty="0"/>
              <a:t>增强或抑制是通过调整神经元相互间联系的权重系数来（</a:t>
            </a:r>
            <a:r>
              <a:rPr lang="en-US" altLang="zh-CN" dirty="0"/>
              <a:t>weight</a:t>
            </a:r>
            <a:r>
              <a:rPr lang="zh-CN" altLang="en-US" dirty="0"/>
              <a:t>）实现。</a:t>
            </a:r>
          </a:p>
          <a:p>
            <a:pPr>
              <a:buFont typeface="Wingdings" panose="05000000000000000000" pitchFamily="2" charset="2"/>
              <a:buChar char="Ø"/>
            </a:pPr>
            <a:r>
              <a:rPr lang="zh-CN" altLang="en-US" dirty="0"/>
              <a:t>神经网络可以实现监督和非监督学习条件下的分类。</a:t>
            </a:r>
          </a:p>
        </p:txBody>
      </p:sp>
      <p:sp>
        <p:nvSpPr>
          <p:cNvPr id="9" name="标题 2"/>
          <p:cNvSpPr>
            <a:spLocks noGrp="1"/>
          </p:cNvSpPr>
          <p:nvPr>
            <p:ph type="title"/>
          </p:nvPr>
        </p:nvSpPr>
        <p:spPr>
          <a:xfrm>
            <a:off x="457200" y="836712"/>
            <a:ext cx="8229600" cy="936104"/>
          </a:xfrm>
        </p:spPr>
        <p:txBody>
          <a:bodyPr/>
          <a:lstStyle/>
          <a:p>
            <a:pPr algn="l"/>
            <a:r>
              <a:rPr lang="zh-CN" altLang="en-US" b="1" dirty="0"/>
              <a:t>神经网络</a:t>
            </a:r>
          </a:p>
        </p:txBody>
      </p:sp>
    </p:spTree>
    <p:extLst>
      <p:ext uri="{BB962C8B-B14F-4D97-AF65-F5344CB8AC3E}">
        <p14:creationId xmlns:p14="http://schemas.microsoft.com/office/powerpoint/2010/main" val="2765591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467544" y="1916832"/>
            <a:ext cx="8229600" cy="4021907"/>
          </a:xfrm>
        </p:spPr>
        <p:txBody>
          <a:bodyPr>
            <a:normAutofit fontScale="92500" lnSpcReduction="10000"/>
          </a:bodyPr>
          <a:lstStyle/>
          <a:p>
            <a:pPr>
              <a:buFont typeface="Wingdings" panose="05000000000000000000" pitchFamily="2" charset="2"/>
              <a:buChar char="Ø"/>
            </a:pPr>
            <a:r>
              <a:rPr lang="zh-CN" altLang="en-US" dirty="0"/>
              <a:t>神经网络是受人脑组织的生理学启发而创立的。</a:t>
            </a:r>
          </a:p>
          <a:p>
            <a:pPr>
              <a:buFont typeface="Wingdings" panose="05000000000000000000" pitchFamily="2" charset="2"/>
              <a:buChar char="Ø"/>
            </a:pPr>
            <a:r>
              <a:rPr lang="zh-CN" altLang="en-US" dirty="0"/>
              <a:t>由一系列互相联系的、相同的单元（神经元）组成。相互间的联系可以在不同的神经元之间传递增强或抑制信号。</a:t>
            </a:r>
          </a:p>
          <a:p>
            <a:pPr>
              <a:buFont typeface="Wingdings" panose="05000000000000000000" pitchFamily="2" charset="2"/>
              <a:buChar char="Ø"/>
            </a:pPr>
            <a:r>
              <a:rPr lang="zh-CN" altLang="en-US" dirty="0"/>
              <a:t>增强或抑制是通过调整神经元相互间联系的权重系数来（</a:t>
            </a:r>
            <a:r>
              <a:rPr lang="en-US" altLang="zh-CN" dirty="0"/>
              <a:t>weight</a:t>
            </a:r>
            <a:r>
              <a:rPr lang="zh-CN" altLang="en-US" dirty="0"/>
              <a:t>）实现。</a:t>
            </a:r>
          </a:p>
          <a:p>
            <a:pPr>
              <a:buFont typeface="Wingdings" panose="05000000000000000000" pitchFamily="2" charset="2"/>
              <a:buChar char="Ø"/>
            </a:pPr>
            <a:r>
              <a:rPr lang="zh-CN" altLang="en-US" dirty="0"/>
              <a:t>神经网络可以实现监督和非监督学习条件下的分类。</a:t>
            </a:r>
          </a:p>
        </p:txBody>
      </p:sp>
      <p:sp>
        <p:nvSpPr>
          <p:cNvPr id="9" name="标题 2"/>
          <p:cNvSpPr>
            <a:spLocks noGrp="1"/>
          </p:cNvSpPr>
          <p:nvPr>
            <p:ph type="title"/>
          </p:nvPr>
        </p:nvSpPr>
        <p:spPr>
          <a:xfrm>
            <a:off x="457200" y="836712"/>
            <a:ext cx="8229600" cy="936104"/>
          </a:xfrm>
        </p:spPr>
        <p:txBody>
          <a:bodyPr/>
          <a:lstStyle/>
          <a:p>
            <a:pPr algn="l"/>
            <a:r>
              <a:rPr lang="zh-CN" altLang="en-US" b="1" dirty="0"/>
              <a:t>神经网络</a:t>
            </a:r>
          </a:p>
        </p:txBody>
      </p:sp>
      <p:pic>
        <p:nvPicPr>
          <p:cNvPr id="22530" name="Picture 2" descr="https://timgsa.baidu.com/timg?image&amp;quality=80&amp;size=b9999_10000&amp;sec=1524316912609&amp;di=eb8393ad401c5f8e476454d706cf2084&amp;imgtype=0&amp;src=http%3A%2F%2Fimage.techweb.com.cn%2Fupload%2Froll%2F2017%2F07%2F07%2F201707071525_593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1772816"/>
            <a:ext cx="5715000" cy="4086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729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467544" y="1916832"/>
            <a:ext cx="8229600" cy="4021907"/>
          </a:xfrm>
        </p:spPr>
        <p:txBody>
          <a:bodyPr>
            <a:normAutofit lnSpcReduction="10000"/>
          </a:bodyPr>
          <a:lstStyle/>
          <a:p>
            <a:pPr>
              <a:buFont typeface="Wingdings" panose="05000000000000000000" pitchFamily="2" charset="2"/>
              <a:buChar char="Ø"/>
            </a:pPr>
            <a:r>
              <a:rPr lang="zh-CN" altLang="en-US" dirty="0"/>
              <a:t>监督学习是从有标记的训练数据来推断或建立一个模型，并依此模型推测新的实例。</a:t>
            </a:r>
          </a:p>
          <a:p>
            <a:pPr>
              <a:buFont typeface="Wingdings" panose="05000000000000000000" pitchFamily="2" charset="2"/>
              <a:buChar char="Ø"/>
            </a:pPr>
            <a:r>
              <a:rPr lang="zh-CN" altLang="en-US" dirty="0"/>
              <a:t>训练数据包括一套训练实例。在监督学习中，每个实例都是由一个输入对象（通常为矢量）和一个期望的输出值（也称为监督信号）组成。</a:t>
            </a:r>
          </a:p>
          <a:p>
            <a:pPr>
              <a:buFont typeface="Wingdings" panose="05000000000000000000" pitchFamily="2" charset="2"/>
              <a:buChar char="Ø"/>
            </a:pPr>
            <a:r>
              <a:rPr lang="zh-CN" altLang="en-US" dirty="0"/>
              <a:t>一个最佳的模型将能够正确地决定那些看不见的实例的标签。常用于分类和回归。</a:t>
            </a:r>
          </a:p>
        </p:txBody>
      </p:sp>
      <p:sp>
        <p:nvSpPr>
          <p:cNvPr id="9" name="标题 2"/>
          <p:cNvSpPr>
            <a:spLocks noGrp="1"/>
          </p:cNvSpPr>
          <p:nvPr>
            <p:ph type="title"/>
          </p:nvPr>
        </p:nvSpPr>
        <p:spPr>
          <a:xfrm>
            <a:off x="457200" y="836712"/>
            <a:ext cx="8229600" cy="936104"/>
          </a:xfrm>
        </p:spPr>
        <p:txBody>
          <a:bodyPr/>
          <a:lstStyle/>
          <a:p>
            <a:pPr algn="l"/>
            <a:r>
              <a:rPr lang="zh-CN" altLang="en-US" b="1" dirty="0"/>
              <a:t>监督学习</a:t>
            </a:r>
          </a:p>
        </p:txBody>
      </p:sp>
    </p:spTree>
    <p:extLst>
      <p:ext uri="{BB962C8B-B14F-4D97-AF65-F5344CB8AC3E}">
        <p14:creationId xmlns:p14="http://schemas.microsoft.com/office/powerpoint/2010/main" val="3951361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467544" y="1916832"/>
            <a:ext cx="8229600" cy="4021907"/>
          </a:xfrm>
        </p:spPr>
        <p:txBody>
          <a:bodyPr>
            <a:normAutofit/>
          </a:bodyPr>
          <a:lstStyle/>
          <a:p>
            <a:pPr>
              <a:buFont typeface="Wingdings" panose="05000000000000000000" pitchFamily="2" charset="2"/>
              <a:buChar char="Ø"/>
            </a:pPr>
            <a:r>
              <a:rPr lang="zh-CN" altLang="en-US" dirty="0"/>
              <a:t>无监督学习是我们不告诉计算机怎么做，而是让它自己去学习怎样做一些事情。</a:t>
            </a:r>
          </a:p>
          <a:p>
            <a:pPr>
              <a:buFont typeface="Wingdings" panose="05000000000000000000" pitchFamily="2" charset="2"/>
              <a:buChar char="Ø"/>
            </a:pPr>
            <a:r>
              <a:rPr lang="zh-CN" altLang="en-US" dirty="0"/>
              <a:t>无监督学习与监督学习的不同之处在于，事先没有任何训练样本，需要直接对数据进行建模，寻找数据的内在结构及规律，如类别和聚类。</a:t>
            </a:r>
          </a:p>
          <a:p>
            <a:pPr>
              <a:buFont typeface="Wingdings" panose="05000000000000000000" pitchFamily="2" charset="2"/>
              <a:buChar char="Ø"/>
            </a:pPr>
            <a:r>
              <a:rPr lang="zh-CN" altLang="en-US" dirty="0"/>
              <a:t>常用于聚类、概率密度估计。</a:t>
            </a:r>
          </a:p>
        </p:txBody>
      </p:sp>
      <p:sp>
        <p:nvSpPr>
          <p:cNvPr id="9" name="标题 2"/>
          <p:cNvSpPr>
            <a:spLocks noGrp="1"/>
          </p:cNvSpPr>
          <p:nvPr>
            <p:ph type="title"/>
          </p:nvPr>
        </p:nvSpPr>
        <p:spPr>
          <a:xfrm>
            <a:off x="457200" y="836712"/>
            <a:ext cx="8229600" cy="936104"/>
          </a:xfrm>
        </p:spPr>
        <p:txBody>
          <a:bodyPr/>
          <a:lstStyle/>
          <a:p>
            <a:pPr algn="l"/>
            <a:r>
              <a:rPr lang="zh-CN" altLang="en-US" b="1" dirty="0"/>
              <a:t>无监督学习</a:t>
            </a:r>
          </a:p>
        </p:txBody>
      </p:sp>
    </p:spTree>
    <p:extLst>
      <p:ext uri="{BB962C8B-B14F-4D97-AF65-F5344CB8AC3E}">
        <p14:creationId xmlns:p14="http://schemas.microsoft.com/office/powerpoint/2010/main" val="2416112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467544" y="1916832"/>
            <a:ext cx="8229600" cy="4021907"/>
          </a:xfrm>
        </p:spPr>
        <p:txBody>
          <a:bodyPr>
            <a:normAutofit fontScale="92500" lnSpcReduction="10000"/>
          </a:bodyPr>
          <a:lstStyle/>
          <a:p>
            <a:pPr>
              <a:buFont typeface="Wingdings" panose="05000000000000000000" pitchFamily="2" charset="2"/>
              <a:buChar char="Ø"/>
            </a:pPr>
            <a:r>
              <a:rPr lang="zh-CN" altLang="en-US" dirty="0"/>
              <a:t>增强学习要解决的问题：一个能够感知环境的自治机器人，怎样通过学习选择能达到其目标的最优动作。</a:t>
            </a:r>
          </a:p>
          <a:p>
            <a:pPr>
              <a:buFont typeface="Wingdings" panose="05000000000000000000" pitchFamily="2" charset="2"/>
              <a:buChar char="Ø"/>
            </a:pPr>
            <a:r>
              <a:rPr lang="zh-CN" altLang="en-US" dirty="0"/>
              <a:t>机器人选择一个动作用于环境，环境接受该动作后状态发生变化，同时产生一个强化信号</a:t>
            </a:r>
            <a:r>
              <a:rPr lang="en-US" altLang="zh-CN" dirty="0"/>
              <a:t>(</a:t>
            </a:r>
            <a:r>
              <a:rPr lang="zh-CN" altLang="en-US" dirty="0"/>
              <a:t>奖或惩</a:t>
            </a:r>
            <a:r>
              <a:rPr lang="en-US" altLang="zh-CN" dirty="0"/>
              <a:t>)</a:t>
            </a:r>
            <a:r>
              <a:rPr lang="zh-CN" altLang="en-US" dirty="0"/>
              <a:t>反馈回来。</a:t>
            </a:r>
          </a:p>
          <a:p>
            <a:pPr>
              <a:buFont typeface="Wingdings" panose="05000000000000000000" pitchFamily="2" charset="2"/>
              <a:buChar char="Ø"/>
            </a:pPr>
            <a:r>
              <a:rPr lang="zh-CN" altLang="en-US" dirty="0"/>
              <a:t>机器人根据强化信号和环境当前状态再选择下一个动作，选择的原则是使受到正强化</a:t>
            </a:r>
            <a:r>
              <a:rPr lang="en-US" altLang="zh-CN" dirty="0"/>
              <a:t>(</a:t>
            </a:r>
            <a:r>
              <a:rPr lang="zh-CN" altLang="en-US" dirty="0"/>
              <a:t>奖</a:t>
            </a:r>
            <a:r>
              <a:rPr lang="en-US" altLang="zh-CN" dirty="0"/>
              <a:t>)</a:t>
            </a:r>
            <a:r>
              <a:rPr lang="zh-CN" altLang="en-US" dirty="0"/>
              <a:t>的概率增大。</a:t>
            </a:r>
          </a:p>
        </p:txBody>
      </p:sp>
      <p:sp>
        <p:nvSpPr>
          <p:cNvPr id="9" name="标题 2"/>
          <p:cNvSpPr>
            <a:spLocks noGrp="1"/>
          </p:cNvSpPr>
          <p:nvPr>
            <p:ph type="title"/>
          </p:nvPr>
        </p:nvSpPr>
        <p:spPr>
          <a:xfrm>
            <a:off x="457200" y="836712"/>
            <a:ext cx="8229600" cy="936104"/>
          </a:xfrm>
        </p:spPr>
        <p:txBody>
          <a:bodyPr/>
          <a:lstStyle/>
          <a:p>
            <a:pPr algn="l"/>
            <a:r>
              <a:rPr lang="zh-CN" altLang="en-US" b="1" dirty="0"/>
              <a:t>增强学习</a:t>
            </a:r>
          </a:p>
        </p:txBody>
      </p:sp>
    </p:spTree>
    <p:extLst>
      <p:ext uri="{BB962C8B-B14F-4D97-AF65-F5344CB8AC3E}">
        <p14:creationId xmlns:p14="http://schemas.microsoft.com/office/powerpoint/2010/main" val="1011194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467544" y="1916832"/>
            <a:ext cx="8229600" cy="4021907"/>
          </a:xfrm>
        </p:spPr>
        <p:txBody>
          <a:bodyPr>
            <a:normAutofit fontScale="92500" lnSpcReduction="10000"/>
          </a:bodyPr>
          <a:lstStyle/>
          <a:p>
            <a:pPr>
              <a:buFont typeface="Wingdings" panose="05000000000000000000" pitchFamily="2" charset="2"/>
              <a:buChar char="Ø"/>
            </a:pPr>
            <a:r>
              <a:rPr lang="zh-CN" altLang="en-US" dirty="0"/>
              <a:t>半监督学习（</a:t>
            </a:r>
            <a:r>
              <a:rPr lang="en-US" altLang="zh-CN" dirty="0"/>
              <a:t>Semi-supervised Learning</a:t>
            </a:r>
            <a:r>
              <a:rPr lang="zh-CN" altLang="en-US" dirty="0"/>
              <a:t>）是模式识别和机器学习领域研究的重点问题，是监督学习与无监督学习相结合的一种学习方法。</a:t>
            </a:r>
          </a:p>
          <a:p>
            <a:pPr>
              <a:buFont typeface="Wingdings" panose="05000000000000000000" pitchFamily="2" charset="2"/>
              <a:buChar char="Ø"/>
            </a:pPr>
            <a:r>
              <a:rPr lang="zh-CN" altLang="en-US" dirty="0"/>
              <a:t>它主要考虑如何利用少量的标注样本和大量的未标注样本进行训练和分类的问题。</a:t>
            </a:r>
          </a:p>
          <a:p>
            <a:pPr>
              <a:buFont typeface="Wingdings" panose="05000000000000000000" pitchFamily="2" charset="2"/>
              <a:buChar char="Ø"/>
            </a:pPr>
            <a:r>
              <a:rPr lang="zh-CN" altLang="en-US" dirty="0"/>
              <a:t>半监督学习的主要算法有五类：基于概率的算法；在现有监督算法基础上改进的方法；直接依赖于聚类假设的方法；基于多视图的方法；基于图的方法。</a:t>
            </a:r>
          </a:p>
        </p:txBody>
      </p:sp>
      <p:sp>
        <p:nvSpPr>
          <p:cNvPr id="9" name="标题 2"/>
          <p:cNvSpPr>
            <a:spLocks noGrp="1"/>
          </p:cNvSpPr>
          <p:nvPr>
            <p:ph type="title"/>
          </p:nvPr>
        </p:nvSpPr>
        <p:spPr>
          <a:xfrm>
            <a:off x="457200" y="836712"/>
            <a:ext cx="8229600" cy="936104"/>
          </a:xfrm>
        </p:spPr>
        <p:txBody>
          <a:bodyPr/>
          <a:lstStyle/>
          <a:p>
            <a:pPr algn="l"/>
            <a:r>
              <a:rPr lang="zh-CN" altLang="en-US" b="1" dirty="0"/>
              <a:t>半监督学习</a:t>
            </a:r>
          </a:p>
        </p:txBody>
      </p:sp>
    </p:spTree>
    <p:extLst>
      <p:ext uri="{BB962C8B-B14F-4D97-AF65-F5344CB8AC3E}">
        <p14:creationId xmlns:p14="http://schemas.microsoft.com/office/powerpoint/2010/main" val="42880903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9220" name="Picture 4" descr="preview"/>
          <p:cNvPicPr>
            <a:picLocks noChangeAspect="1" noChangeArrowheads="1"/>
          </p:cNvPicPr>
          <p:nvPr/>
        </p:nvPicPr>
        <p:blipFill rotWithShape="1">
          <a:blip r:embed="rId4">
            <a:extLst>
              <a:ext uri="{28A0092B-C50C-407E-A947-70E740481C1C}">
                <a14:useLocalDpi xmlns:a14="http://schemas.microsoft.com/office/drawing/2010/main" val="0"/>
              </a:ext>
            </a:extLst>
          </a:blip>
          <a:srcRect b="9375"/>
          <a:stretch/>
        </p:blipFill>
        <p:spPr bwMode="auto">
          <a:xfrm>
            <a:off x="251520" y="1124744"/>
            <a:ext cx="8624957" cy="4396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870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467544" y="1916832"/>
            <a:ext cx="8229600" cy="4021907"/>
          </a:xfrm>
        </p:spPr>
        <p:txBody>
          <a:bodyPr>
            <a:normAutofit fontScale="62500" lnSpcReduction="20000"/>
          </a:bodyPr>
          <a:lstStyle/>
          <a:p>
            <a:pPr>
              <a:buFont typeface="Wingdings" panose="05000000000000000000" pitchFamily="2" charset="2"/>
              <a:buChar char="Ø"/>
            </a:pPr>
            <a:r>
              <a:rPr lang="zh-CN" altLang="en-US" dirty="0"/>
              <a:t>萌芽期</a:t>
            </a:r>
            <a:endParaRPr lang="en-US" altLang="zh-CN" dirty="0"/>
          </a:p>
          <a:p>
            <a:pPr lvl="1">
              <a:buFont typeface="Wingdings" panose="05000000000000000000" pitchFamily="2" charset="2"/>
              <a:buChar char="Ø"/>
            </a:pPr>
            <a:r>
              <a:rPr lang="zh-CN" altLang="en-US" dirty="0"/>
              <a:t>机械自动化</a:t>
            </a:r>
            <a:endParaRPr lang="en-US" altLang="zh-CN" dirty="0"/>
          </a:p>
          <a:p>
            <a:pPr lvl="2">
              <a:buFont typeface="Wingdings" panose="05000000000000000000" pitchFamily="2" charset="2"/>
              <a:buChar char="Ø"/>
            </a:pPr>
            <a:r>
              <a:rPr lang="zh-CN" altLang="en-US" dirty="0"/>
              <a:t>希腊，蒸汽驱动的“会唱歌”的乌鸦 </a:t>
            </a:r>
            <a:endParaRPr lang="en-US" altLang="zh-CN" dirty="0"/>
          </a:p>
          <a:p>
            <a:pPr lvl="2">
              <a:buFont typeface="Wingdings" panose="05000000000000000000" pitchFamily="2" charset="2"/>
              <a:buChar char="Ø"/>
            </a:pPr>
            <a:r>
              <a:rPr lang="zh-CN" altLang="en-US" dirty="0"/>
              <a:t>中国，鲁班的“木鸢”，诸葛亮的“木牛流马”</a:t>
            </a:r>
            <a:endParaRPr lang="en-US" altLang="zh-CN" dirty="0"/>
          </a:p>
          <a:p>
            <a:pPr lvl="1">
              <a:buFont typeface="Wingdings" panose="05000000000000000000" pitchFamily="2" charset="2"/>
              <a:buChar char="Ø"/>
            </a:pPr>
            <a:r>
              <a:rPr lang="zh-CN" altLang="en-US" dirty="0"/>
              <a:t>逻辑推理</a:t>
            </a:r>
            <a:endParaRPr lang="en-US" altLang="zh-CN" dirty="0"/>
          </a:p>
          <a:p>
            <a:pPr lvl="2">
              <a:buFont typeface="Wingdings" panose="05000000000000000000" pitchFamily="2" charset="2"/>
              <a:buChar char="Ø"/>
            </a:pPr>
            <a:r>
              <a:rPr lang="zh-CN" altLang="en-US" dirty="0"/>
              <a:t>亚里士多德的“三段论”：从一般前提到具体论断 </a:t>
            </a:r>
          </a:p>
          <a:p>
            <a:pPr>
              <a:buFont typeface="Wingdings" panose="05000000000000000000" pitchFamily="2" charset="2"/>
              <a:buChar char="Ø"/>
            </a:pPr>
            <a:r>
              <a:rPr lang="en-US" altLang="zh-CN" dirty="0"/>
              <a:t>• </a:t>
            </a:r>
            <a:r>
              <a:rPr lang="zh-CN" altLang="en-US" dirty="0"/>
              <a:t>孕育期（文艺复兴以来）</a:t>
            </a:r>
            <a:endParaRPr lang="en-US" altLang="zh-CN" dirty="0"/>
          </a:p>
          <a:p>
            <a:pPr lvl="1">
              <a:buFont typeface="Wingdings" panose="05000000000000000000" pitchFamily="2" charset="2"/>
              <a:buChar char="Ø"/>
            </a:pPr>
            <a:r>
              <a:rPr lang="zh-CN" altLang="en-US" dirty="0"/>
              <a:t>理性主义</a:t>
            </a:r>
            <a:endParaRPr lang="en-US" altLang="zh-CN" dirty="0"/>
          </a:p>
          <a:p>
            <a:pPr lvl="2">
              <a:buFont typeface="Wingdings" panose="05000000000000000000" pitchFamily="2" charset="2"/>
              <a:buChar char="Ø"/>
            </a:pPr>
            <a:r>
              <a:rPr lang="zh-CN" altLang="en-US" dirty="0"/>
              <a:t>笛卡尔：</a:t>
            </a:r>
            <a:r>
              <a:rPr lang="en-US" altLang="zh-CN" dirty="0"/>
              <a:t>mind/body</a:t>
            </a:r>
            <a:r>
              <a:rPr lang="zh-CN" altLang="en-US" dirty="0"/>
              <a:t>二象性，不相信机器会具有智能 </a:t>
            </a:r>
            <a:r>
              <a:rPr lang="en-US" altLang="zh-CN" dirty="0"/>
              <a:t>–</a:t>
            </a:r>
          </a:p>
          <a:p>
            <a:pPr lvl="1">
              <a:buFont typeface="Wingdings" panose="05000000000000000000" pitchFamily="2" charset="2"/>
              <a:buChar char="Ø"/>
            </a:pPr>
            <a:r>
              <a:rPr lang="zh-CN" altLang="en-US" dirty="0"/>
              <a:t>数理逻辑学科 </a:t>
            </a:r>
            <a:endParaRPr lang="en-US" altLang="zh-CN" dirty="0"/>
          </a:p>
          <a:p>
            <a:pPr lvl="2">
              <a:buFont typeface="Wingdings" panose="05000000000000000000" pitchFamily="2" charset="2"/>
              <a:buChar char="Ø"/>
            </a:pPr>
            <a:r>
              <a:rPr lang="zh-CN" altLang="en-US" dirty="0"/>
              <a:t>莱布尼茨：演算推论器，符号逻辑，提出将人的知识汇成“知识库” </a:t>
            </a:r>
            <a:endParaRPr lang="en-US" altLang="zh-CN" dirty="0"/>
          </a:p>
          <a:p>
            <a:pPr lvl="2">
              <a:buFont typeface="Wingdings" panose="05000000000000000000" pitchFamily="2" charset="2"/>
              <a:buChar char="Ø"/>
            </a:pPr>
            <a:r>
              <a:rPr lang="zh-CN" altLang="en-US" dirty="0"/>
              <a:t>弗雷治：谓词演算 </a:t>
            </a:r>
            <a:endParaRPr lang="en-US" altLang="zh-CN" dirty="0"/>
          </a:p>
          <a:p>
            <a:pPr lvl="1">
              <a:buFont typeface="Wingdings" panose="05000000000000000000" pitchFamily="2" charset="2"/>
              <a:buChar char="Ø"/>
            </a:pPr>
            <a:r>
              <a:rPr lang="zh-CN" altLang="en-US" dirty="0"/>
              <a:t>计算思维 </a:t>
            </a:r>
            <a:endParaRPr lang="en-US" altLang="zh-CN" dirty="0"/>
          </a:p>
          <a:p>
            <a:pPr lvl="2">
              <a:buFont typeface="Wingdings" panose="05000000000000000000" pitchFamily="2" charset="2"/>
              <a:buChar char="Ø"/>
            </a:pPr>
            <a:r>
              <a:rPr lang="zh-CN" altLang="en-US" dirty="0"/>
              <a:t>巴贝奇：差分机 </a:t>
            </a:r>
            <a:endParaRPr lang="en-US" altLang="zh-CN" dirty="0"/>
          </a:p>
          <a:p>
            <a:pPr lvl="2">
              <a:buFont typeface="Wingdings" panose="05000000000000000000" pitchFamily="2" charset="2"/>
              <a:buChar char="Ø"/>
            </a:pPr>
            <a:r>
              <a:rPr lang="zh-CN" altLang="en-US" dirty="0"/>
              <a:t>图灵：图灵机</a:t>
            </a:r>
          </a:p>
        </p:txBody>
      </p:sp>
      <p:sp>
        <p:nvSpPr>
          <p:cNvPr id="9" name="标题 2"/>
          <p:cNvSpPr>
            <a:spLocks noGrp="1"/>
          </p:cNvSpPr>
          <p:nvPr>
            <p:ph type="title"/>
          </p:nvPr>
        </p:nvSpPr>
        <p:spPr>
          <a:xfrm>
            <a:off x="457200" y="836712"/>
            <a:ext cx="8229600" cy="936104"/>
          </a:xfrm>
        </p:spPr>
        <p:txBody>
          <a:bodyPr/>
          <a:lstStyle/>
          <a:p>
            <a:pPr algn="l"/>
            <a:r>
              <a:rPr lang="zh-CN" altLang="en-US" b="1" dirty="0"/>
              <a:t>人工智能的起源 </a:t>
            </a:r>
          </a:p>
        </p:txBody>
      </p:sp>
      <p:pic>
        <p:nvPicPr>
          <p:cNvPr id="2" name="图片 1"/>
          <p:cNvPicPr>
            <a:picLocks noChangeAspect="1"/>
          </p:cNvPicPr>
          <p:nvPr/>
        </p:nvPicPr>
        <p:blipFill>
          <a:blip r:embed="rId4"/>
          <a:stretch>
            <a:fillRect/>
          </a:stretch>
        </p:blipFill>
        <p:spPr>
          <a:xfrm>
            <a:off x="6444208" y="1196753"/>
            <a:ext cx="2252936" cy="2001856"/>
          </a:xfrm>
          <a:prstGeom prst="rect">
            <a:avLst/>
          </a:prstGeom>
        </p:spPr>
      </p:pic>
    </p:spTree>
    <p:extLst>
      <p:ext uri="{BB962C8B-B14F-4D97-AF65-F5344CB8AC3E}">
        <p14:creationId xmlns:p14="http://schemas.microsoft.com/office/powerpoint/2010/main" val="3333878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467544" y="1916832"/>
            <a:ext cx="8229600" cy="4021907"/>
          </a:xfrm>
        </p:spPr>
        <p:txBody>
          <a:bodyPr>
            <a:normAutofit fontScale="85000" lnSpcReduction="20000"/>
          </a:bodyPr>
          <a:lstStyle/>
          <a:p>
            <a:pPr>
              <a:buFont typeface="Wingdings" panose="05000000000000000000" pitchFamily="2" charset="2"/>
              <a:buChar char="Ø"/>
            </a:pPr>
            <a:r>
              <a:rPr lang="zh-CN" altLang="en-US" dirty="0"/>
              <a:t>形成期（</a:t>
            </a:r>
            <a:r>
              <a:rPr lang="en-US" altLang="zh-CN" dirty="0"/>
              <a:t>1956</a:t>
            </a:r>
            <a:r>
              <a:rPr lang="zh-CN" altLang="en-US" dirty="0"/>
              <a:t>年</a:t>
            </a:r>
            <a:r>
              <a:rPr lang="en-US" altLang="zh-CN" dirty="0"/>
              <a:t>-1961</a:t>
            </a:r>
            <a:r>
              <a:rPr lang="zh-CN" altLang="en-US" dirty="0"/>
              <a:t>年）</a:t>
            </a:r>
            <a:endParaRPr lang="en-US" altLang="zh-CN" dirty="0"/>
          </a:p>
          <a:p>
            <a:pPr lvl="1">
              <a:buFont typeface="Wingdings" panose="05000000000000000000" pitchFamily="2" charset="2"/>
              <a:buChar char="Ø"/>
            </a:pPr>
            <a:r>
              <a:rPr lang="zh-CN" altLang="en-US" dirty="0"/>
              <a:t> </a:t>
            </a:r>
            <a:r>
              <a:rPr lang="en-US" altLang="zh-CN" dirty="0"/>
              <a:t>1956</a:t>
            </a:r>
            <a:r>
              <a:rPr lang="zh-CN" altLang="en-US" dirty="0"/>
              <a:t>年，首次人工智能研讨会 </a:t>
            </a:r>
            <a:endParaRPr lang="en-US" altLang="zh-CN" dirty="0"/>
          </a:p>
          <a:p>
            <a:pPr lvl="1">
              <a:buFont typeface="Wingdings" panose="05000000000000000000" pitchFamily="2" charset="2"/>
              <a:buChar char="Ø"/>
            </a:pPr>
            <a:r>
              <a:rPr lang="en-US" altLang="zh-CN" dirty="0"/>
              <a:t> IBM</a:t>
            </a:r>
            <a:r>
              <a:rPr lang="zh-CN" altLang="en-US" dirty="0"/>
              <a:t>的西洋跳棋程序、文法体系、逻辑推理机、行动计 划咨询系统、通用问题求解器 </a:t>
            </a:r>
          </a:p>
          <a:p>
            <a:pPr>
              <a:buFont typeface="Wingdings" panose="05000000000000000000" pitchFamily="2" charset="2"/>
              <a:buChar char="Ø"/>
            </a:pPr>
            <a:r>
              <a:rPr lang="zh-CN" altLang="en-US" dirty="0"/>
              <a:t>发展期 （</a:t>
            </a:r>
            <a:r>
              <a:rPr lang="en-US" altLang="zh-CN" dirty="0"/>
              <a:t>60</a:t>
            </a:r>
            <a:r>
              <a:rPr lang="zh-CN" altLang="en-US" dirty="0"/>
              <a:t>年代） </a:t>
            </a:r>
            <a:endParaRPr lang="en-US" altLang="zh-CN" dirty="0"/>
          </a:p>
          <a:p>
            <a:pPr lvl="1">
              <a:buFont typeface="Wingdings" panose="05000000000000000000" pitchFamily="2" charset="2"/>
              <a:buChar char="Ø"/>
            </a:pPr>
            <a:r>
              <a:rPr lang="zh-CN" altLang="en-US" dirty="0"/>
              <a:t>研究领域拓展 </a:t>
            </a:r>
            <a:endParaRPr lang="en-US" altLang="zh-CN" dirty="0"/>
          </a:p>
          <a:p>
            <a:pPr lvl="2">
              <a:buFont typeface="Wingdings" panose="05000000000000000000" pitchFamily="2" charset="2"/>
              <a:buChar char="Ø"/>
            </a:pPr>
            <a:r>
              <a:rPr lang="zh-CN" altLang="en-US" dirty="0"/>
              <a:t>问题求解、</a:t>
            </a:r>
            <a:r>
              <a:rPr lang="zh-CN" altLang="en-US" b="1" dirty="0"/>
              <a:t>博弈</a:t>
            </a:r>
            <a:r>
              <a:rPr lang="zh-CN" altLang="en-US" dirty="0"/>
              <a:t>、定理证明、程序设计、机器视觉、</a:t>
            </a:r>
            <a:r>
              <a:rPr lang="zh-CN" altLang="en-US" b="1" dirty="0"/>
              <a:t>自然语言理解</a:t>
            </a:r>
            <a:r>
              <a:rPr lang="zh-CN" altLang="en-US" dirty="0"/>
              <a:t>、知识表示、专家系统、</a:t>
            </a:r>
            <a:r>
              <a:rPr lang="zh-CN" altLang="en-US" b="1" dirty="0"/>
              <a:t>神经网络</a:t>
            </a:r>
            <a:r>
              <a:rPr lang="zh-CN" altLang="en-US" dirty="0"/>
              <a:t>、</a:t>
            </a:r>
            <a:r>
              <a:rPr lang="zh-CN" altLang="en-US" b="1" dirty="0"/>
              <a:t>智能机器人</a:t>
            </a:r>
            <a:r>
              <a:rPr lang="en-US" altLang="zh-CN" dirty="0"/>
              <a:t>…… </a:t>
            </a:r>
          </a:p>
          <a:p>
            <a:pPr lvl="1">
              <a:buFont typeface="Wingdings" panose="05000000000000000000" pitchFamily="2" charset="2"/>
              <a:buChar char="Ø"/>
            </a:pPr>
            <a:r>
              <a:rPr lang="en-US" altLang="zh-CN" dirty="0"/>
              <a:t>1969</a:t>
            </a:r>
            <a:r>
              <a:rPr lang="zh-CN" altLang="en-US" dirty="0"/>
              <a:t>年，第一届国际人工智能联合会议（</a:t>
            </a:r>
            <a:r>
              <a:rPr lang="en-US" altLang="zh-CN" dirty="0"/>
              <a:t>IJCAI</a:t>
            </a:r>
            <a:r>
              <a:rPr lang="zh-CN" altLang="en-US" dirty="0"/>
              <a:t>） </a:t>
            </a:r>
            <a:endParaRPr lang="en-US" altLang="zh-CN" dirty="0"/>
          </a:p>
          <a:p>
            <a:pPr lvl="1">
              <a:buFont typeface="Wingdings" panose="05000000000000000000" pitchFamily="2" charset="2"/>
              <a:buChar char="Ø"/>
            </a:pPr>
            <a:r>
              <a:rPr lang="en-US" altLang="zh-CN" dirty="0"/>
              <a:t>1970</a:t>
            </a:r>
            <a:r>
              <a:rPr lang="zh-CN" altLang="en-US" dirty="0"/>
              <a:t>年，</a:t>
            </a:r>
            <a:r>
              <a:rPr lang="en-US" altLang="zh-CN" dirty="0"/>
              <a:t>《</a:t>
            </a:r>
            <a:r>
              <a:rPr lang="zh-CN" altLang="en-US" dirty="0"/>
              <a:t>人工智能</a:t>
            </a:r>
            <a:r>
              <a:rPr lang="en-US" altLang="zh-CN" dirty="0"/>
              <a:t>》</a:t>
            </a:r>
            <a:r>
              <a:rPr lang="zh-CN" altLang="en-US" dirty="0"/>
              <a:t>国际杂志创刊，</a:t>
            </a:r>
            <a:r>
              <a:rPr lang="en-US" altLang="zh-CN" dirty="0"/>
              <a:t>《Artificial Intelligence 》</a:t>
            </a:r>
            <a:endParaRPr lang="zh-CN" altLang="en-US" dirty="0"/>
          </a:p>
        </p:txBody>
      </p:sp>
      <p:sp>
        <p:nvSpPr>
          <p:cNvPr id="9" name="标题 2"/>
          <p:cNvSpPr>
            <a:spLocks noGrp="1"/>
          </p:cNvSpPr>
          <p:nvPr>
            <p:ph type="title"/>
          </p:nvPr>
        </p:nvSpPr>
        <p:spPr>
          <a:xfrm>
            <a:off x="457200" y="836712"/>
            <a:ext cx="8229600" cy="936104"/>
          </a:xfrm>
        </p:spPr>
        <p:txBody>
          <a:bodyPr/>
          <a:lstStyle/>
          <a:p>
            <a:pPr algn="l"/>
            <a:r>
              <a:rPr lang="zh-CN" altLang="en-US" b="1" dirty="0"/>
              <a:t>人工智能的发展 </a:t>
            </a:r>
          </a:p>
        </p:txBody>
      </p:sp>
    </p:spTree>
    <p:extLst>
      <p:ext uri="{BB962C8B-B14F-4D97-AF65-F5344CB8AC3E}">
        <p14:creationId xmlns:p14="http://schemas.microsoft.com/office/powerpoint/2010/main" val="422045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467544" y="1916832"/>
            <a:ext cx="8229600" cy="4021907"/>
          </a:xfrm>
        </p:spPr>
        <p:txBody>
          <a:bodyPr/>
          <a:lstStyle/>
          <a:p>
            <a:pPr>
              <a:buFont typeface="Wingdings" panose="05000000000000000000" pitchFamily="2" charset="2"/>
              <a:buChar char="Ø"/>
            </a:pPr>
            <a:r>
              <a:rPr lang="en-US" altLang="zh-CN" dirty="0"/>
              <a:t>365</a:t>
            </a:r>
            <a:r>
              <a:rPr lang="zh-CN" altLang="en-US" dirty="0"/>
              <a:t>天、</a:t>
            </a:r>
            <a:r>
              <a:rPr lang="en-US" altLang="zh-CN" dirty="0"/>
              <a:t>100</a:t>
            </a:r>
            <a:r>
              <a:rPr lang="zh-CN" altLang="en-US" dirty="0"/>
              <a:t>个学时、</a:t>
            </a:r>
            <a:r>
              <a:rPr lang="en-US" altLang="zh-CN" dirty="0"/>
              <a:t>50</a:t>
            </a:r>
            <a:r>
              <a:rPr lang="zh-CN" altLang="en-US" dirty="0"/>
              <a:t>个周</a:t>
            </a:r>
            <a:endParaRPr lang="en-US" altLang="zh-CN" dirty="0"/>
          </a:p>
          <a:p>
            <a:pPr>
              <a:buFont typeface="Wingdings" panose="05000000000000000000" pitchFamily="2" charset="2"/>
              <a:buChar char="Ø"/>
            </a:pPr>
            <a:r>
              <a:rPr lang="zh-CN" altLang="en-US" dirty="0"/>
              <a:t>覆盖数学基础、经典机器学习算法、机器学习理论、机器学习前沿、机器学习实战</a:t>
            </a:r>
            <a:endParaRPr lang="en-US" altLang="zh-CN" dirty="0"/>
          </a:p>
          <a:p>
            <a:pPr>
              <a:buFont typeface="Wingdings" panose="05000000000000000000" pitchFamily="2" charset="2"/>
              <a:buChar char="Ø"/>
            </a:pPr>
            <a:r>
              <a:rPr lang="zh-CN" altLang="en-US" dirty="0"/>
              <a:t>基础：线性代数、概率论、数字信号处理等</a:t>
            </a:r>
          </a:p>
        </p:txBody>
      </p:sp>
      <p:sp>
        <p:nvSpPr>
          <p:cNvPr id="9" name="标题 2"/>
          <p:cNvSpPr>
            <a:spLocks noGrp="1"/>
          </p:cNvSpPr>
          <p:nvPr>
            <p:ph type="title"/>
          </p:nvPr>
        </p:nvSpPr>
        <p:spPr>
          <a:xfrm>
            <a:off x="457200" y="836712"/>
            <a:ext cx="8229600" cy="936104"/>
          </a:xfrm>
        </p:spPr>
        <p:txBody>
          <a:bodyPr/>
          <a:lstStyle/>
          <a:p>
            <a:pPr algn="l"/>
            <a:r>
              <a:rPr lang="zh-CN" altLang="en-US" b="1" dirty="0"/>
              <a:t>关于我们的课程</a:t>
            </a:r>
          </a:p>
        </p:txBody>
      </p:sp>
    </p:spTree>
    <p:extLst>
      <p:ext uri="{BB962C8B-B14F-4D97-AF65-F5344CB8AC3E}">
        <p14:creationId xmlns:p14="http://schemas.microsoft.com/office/powerpoint/2010/main" val="1914227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467544" y="1916832"/>
            <a:ext cx="8229600" cy="4021907"/>
          </a:xfrm>
        </p:spPr>
        <p:txBody>
          <a:bodyPr>
            <a:normAutofit/>
          </a:bodyPr>
          <a:lstStyle/>
          <a:p>
            <a:pPr>
              <a:buFont typeface="Wingdings" panose="05000000000000000000" pitchFamily="2" charset="2"/>
              <a:buChar char="Ø"/>
            </a:pPr>
            <a:r>
              <a:rPr lang="zh-CN" altLang="en-US" dirty="0"/>
              <a:t>寒冬期（</a:t>
            </a:r>
            <a:r>
              <a:rPr lang="en-US" altLang="zh-CN" dirty="0"/>
              <a:t>60</a:t>
            </a:r>
            <a:r>
              <a:rPr lang="zh-CN" altLang="en-US" dirty="0"/>
              <a:t>年代末到</a:t>
            </a:r>
            <a:r>
              <a:rPr lang="en-US" altLang="zh-CN" dirty="0"/>
              <a:t>70</a:t>
            </a:r>
            <a:r>
              <a:rPr lang="zh-CN" altLang="en-US" dirty="0"/>
              <a:t>年代初） </a:t>
            </a:r>
            <a:endParaRPr lang="en-US" altLang="zh-CN" dirty="0"/>
          </a:p>
          <a:p>
            <a:pPr lvl="1">
              <a:buFont typeface="Wingdings" panose="05000000000000000000" pitchFamily="2" charset="2"/>
              <a:buChar char="Ø"/>
            </a:pPr>
            <a:r>
              <a:rPr lang="zh-CN" altLang="en-US" dirty="0"/>
              <a:t>  </a:t>
            </a:r>
            <a:r>
              <a:rPr lang="en-US" altLang="zh-CN" dirty="0"/>
              <a:t>1966</a:t>
            </a:r>
            <a:r>
              <a:rPr lang="zh-CN" altLang="en-US" dirty="0"/>
              <a:t>年，美国政府取消了机器翻译项目的所有 投资 </a:t>
            </a:r>
            <a:endParaRPr lang="en-US" altLang="zh-CN" dirty="0"/>
          </a:p>
          <a:p>
            <a:pPr lvl="1">
              <a:buFont typeface="Wingdings" panose="05000000000000000000" pitchFamily="2" charset="2"/>
              <a:buChar char="Ø"/>
            </a:pPr>
            <a:r>
              <a:rPr lang="zh-CN" altLang="en-US" dirty="0"/>
              <a:t>英国政府取消了几乎所有人工智能研究投入 </a:t>
            </a:r>
            <a:endParaRPr lang="en-US" altLang="zh-CN" dirty="0"/>
          </a:p>
          <a:p>
            <a:pPr lvl="1">
              <a:buFont typeface="Wingdings" panose="05000000000000000000" pitchFamily="2" charset="2"/>
              <a:buChar char="Ø"/>
            </a:pPr>
            <a:r>
              <a:rPr lang="zh-CN" altLang="en-US" dirty="0"/>
              <a:t>神经网络的研究经费缩减到几乎没有 </a:t>
            </a:r>
          </a:p>
        </p:txBody>
      </p:sp>
      <p:sp>
        <p:nvSpPr>
          <p:cNvPr id="9" name="标题 2"/>
          <p:cNvSpPr>
            <a:spLocks noGrp="1"/>
          </p:cNvSpPr>
          <p:nvPr>
            <p:ph type="title"/>
          </p:nvPr>
        </p:nvSpPr>
        <p:spPr>
          <a:xfrm>
            <a:off x="457200" y="836712"/>
            <a:ext cx="8229600" cy="936104"/>
          </a:xfrm>
        </p:spPr>
        <p:txBody>
          <a:bodyPr/>
          <a:lstStyle/>
          <a:p>
            <a:pPr algn="l"/>
            <a:r>
              <a:rPr lang="zh-CN" altLang="en-US" b="1" dirty="0"/>
              <a:t>人工智能的发展 </a:t>
            </a:r>
          </a:p>
        </p:txBody>
      </p:sp>
      <p:pic>
        <p:nvPicPr>
          <p:cNvPr id="24578" name="Picture 2" descr="http://images.blogchina.com/artpic_upload_v5/5a123f2d5b3b3.jpg!m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4441938"/>
            <a:ext cx="32385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9710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467544" y="1916832"/>
            <a:ext cx="8229600" cy="4021907"/>
          </a:xfrm>
        </p:spPr>
        <p:txBody>
          <a:bodyPr>
            <a:normAutofit fontScale="92500" lnSpcReduction="20000"/>
          </a:bodyPr>
          <a:lstStyle/>
          <a:p>
            <a:pPr>
              <a:buFont typeface="Wingdings" panose="05000000000000000000" pitchFamily="2" charset="2"/>
              <a:buChar char="Ø"/>
            </a:pPr>
            <a:r>
              <a:rPr lang="zh-CN" altLang="en-US" dirty="0"/>
              <a:t>艰难前行（</a:t>
            </a:r>
            <a:r>
              <a:rPr lang="en-US" altLang="zh-CN" dirty="0"/>
              <a:t>70</a:t>
            </a:r>
            <a:r>
              <a:rPr lang="zh-CN" altLang="en-US" dirty="0"/>
              <a:t>年代） </a:t>
            </a:r>
            <a:endParaRPr lang="en-US" altLang="zh-CN" dirty="0"/>
          </a:p>
          <a:p>
            <a:pPr lvl="1">
              <a:buFont typeface="Wingdings" panose="05000000000000000000" pitchFamily="2" charset="2"/>
              <a:buChar char="Ø"/>
            </a:pPr>
            <a:r>
              <a:rPr lang="zh-CN" altLang="en-US" dirty="0"/>
              <a:t>弱方法：构建搜索机制，试图找出完全解 </a:t>
            </a:r>
            <a:endParaRPr lang="en-US" altLang="zh-CN" dirty="0"/>
          </a:p>
          <a:p>
            <a:pPr lvl="2">
              <a:buFont typeface="Wingdings" panose="05000000000000000000" pitchFamily="2" charset="2"/>
              <a:buChar char="Ø"/>
            </a:pPr>
            <a:r>
              <a:rPr lang="zh-CN" altLang="en-US" dirty="0"/>
              <a:t>下棋：搜索解空间 </a:t>
            </a:r>
            <a:endParaRPr lang="en-US" altLang="zh-CN" dirty="0"/>
          </a:p>
          <a:p>
            <a:pPr lvl="1">
              <a:buFont typeface="Wingdings" panose="05000000000000000000" pitchFamily="2" charset="2"/>
              <a:buChar char="Ø"/>
            </a:pPr>
            <a:r>
              <a:rPr lang="zh-CN" altLang="en-US" dirty="0"/>
              <a:t>强方法：构建领域知识库 </a:t>
            </a:r>
            <a:endParaRPr lang="en-US" altLang="zh-CN" dirty="0"/>
          </a:p>
          <a:p>
            <a:pPr lvl="2">
              <a:buFont typeface="Wingdings" panose="05000000000000000000" pitchFamily="2" charset="2"/>
              <a:buChar char="Ø"/>
            </a:pPr>
            <a:r>
              <a:rPr lang="zh-CN" altLang="en-US" dirty="0"/>
              <a:t>专家系统：知识表示开始成为研究热点 </a:t>
            </a:r>
            <a:r>
              <a:rPr lang="en-US" altLang="zh-CN" dirty="0"/>
              <a:t> </a:t>
            </a:r>
          </a:p>
          <a:p>
            <a:pPr>
              <a:buFont typeface="Wingdings" panose="05000000000000000000" pitchFamily="2" charset="2"/>
              <a:buChar char="Ø"/>
            </a:pPr>
            <a:r>
              <a:rPr lang="zh-CN" altLang="en-US" dirty="0"/>
              <a:t>走向工业（</a:t>
            </a:r>
            <a:r>
              <a:rPr lang="en-US" altLang="zh-CN" dirty="0"/>
              <a:t>80</a:t>
            </a:r>
            <a:r>
              <a:rPr lang="zh-CN" altLang="en-US" dirty="0"/>
              <a:t>年代） </a:t>
            </a:r>
            <a:endParaRPr lang="en-US" altLang="zh-CN" dirty="0"/>
          </a:p>
          <a:p>
            <a:pPr lvl="1">
              <a:buFont typeface="Wingdings" panose="05000000000000000000" pitchFamily="2" charset="2"/>
              <a:buChar char="Ø"/>
            </a:pPr>
            <a:r>
              <a:rPr lang="en-US" altLang="zh-CN" dirty="0"/>
              <a:t>1982</a:t>
            </a:r>
            <a:r>
              <a:rPr lang="zh-CN" altLang="en-US" dirty="0"/>
              <a:t>年，第一个商用专家系统</a:t>
            </a:r>
            <a:r>
              <a:rPr lang="en-US" altLang="zh-CN" dirty="0"/>
              <a:t>RI </a:t>
            </a:r>
          </a:p>
          <a:p>
            <a:pPr lvl="1">
              <a:buFont typeface="Wingdings" panose="05000000000000000000" pitchFamily="2" charset="2"/>
              <a:buChar char="Ø"/>
            </a:pPr>
            <a:r>
              <a:rPr lang="en-US" altLang="zh-CN" dirty="0"/>
              <a:t>1981</a:t>
            </a:r>
            <a:r>
              <a:rPr lang="zh-CN" altLang="en-US" dirty="0"/>
              <a:t>年，日本启动“第五代计算机”计划，运行 </a:t>
            </a:r>
            <a:r>
              <a:rPr lang="en-US" altLang="zh-CN" dirty="0"/>
              <a:t>prolog</a:t>
            </a:r>
            <a:r>
              <a:rPr lang="zh-CN" altLang="en-US" dirty="0"/>
              <a:t>语言的智能计算机 </a:t>
            </a:r>
            <a:endParaRPr lang="en-US" altLang="zh-CN" dirty="0"/>
          </a:p>
          <a:p>
            <a:pPr lvl="1">
              <a:buFont typeface="Wingdings" panose="05000000000000000000" pitchFamily="2" charset="2"/>
              <a:buChar char="Ø"/>
            </a:pPr>
            <a:r>
              <a:rPr lang="zh-CN" altLang="en-US" dirty="0"/>
              <a:t>美国、英国恢复对人工智能的投入 </a:t>
            </a:r>
          </a:p>
        </p:txBody>
      </p:sp>
      <p:sp>
        <p:nvSpPr>
          <p:cNvPr id="9" name="标题 2"/>
          <p:cNvSpPr>
            <a:spLocks noGrp="1"/>
          </p:cNvSpPr>
          <p:nvPr>
            <p:ph type="title"/>
          </p:nvPr>
        </p:nvSpPr>
        <p:spPr>
          <a:xfrm>
            <a:off x="457200" y="836712"/>
            <a:ext cx="8229600" cy="936104"/>
          </a:xfrm>
        </p:spPr>
        <p:txBody>
          <a:bodyPr/>
          <a:lstStyle/>
          <a:p>
            <a:pPr algn="l"/>
            <a:r>
              <a:rPr lang="zh-CN" altLang="en-US" b="1" dirty="0"/>
              <a:t>人工智能的复兴  </a:t>
            </a:r>
          </a:p>
        </p:txBody>
      </p:sp>
      <p:pic>
        <p:nvPicPr>
          <p:cNvPr id="26626" name="Picture 2" descr="http://images.blogchina.com/artpic_upload_v5/5a123f70580e7.jpg!m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5319614"/>
            <a:ext cx="274320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0812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467544" y="1916832"/>
            <a:ext cx="8229600" cy="4021907"/>
          </a:xfrm>
        </p:spPr>
        <p:txBody>
          <a:bodyPr>
            <a:normAutofit fontScale="77500" lnSpcReduction="20000"/>
          </a:bodyPr>
          <a:lstStyle/>
          <a:p>
            <a:pPr>
              <a:buFont typeface="Wingdings" panose="05000000000000000000" pitchFamily="2" charset="2"/>
              <a:buChar char="Ø"/>
            </a:pPr>
            <a:r>
              <a:rPr lang="zh-CN" altLang="en-US" dirty="0"/>
              <a:t>大数据利用、计算能力提升、网络泛在化 </a:t>
            </a:r>
          </a:p>
          <a:p>
            <a:pPr>
              <a:buFont typeface="Wingdings" panose="05000000000000000000" pitchFamily="2" charset="2"/>
              <a:buChar char="Ø"/>
            </a:pPr>
            <a:r>
              <a:rPr lang="zh-CN" altLang="en-US" dirty="0"/>
              <a:t>神经网络的复兴 </a:t>
            </a:r>
            <a:endParaRPr lang="en-US" altLang="zh-CN" dirty="0"/>
          </a:p>
          <a:p>
            <a:pPr lvl="1">
              <a:buFont typeface="Wingdings" panose="05000000000000000000" pitchFamily="2" charset="2"/>
              <a:buChar char="Ø"/>
            </a:pPr>
            <a:r>
              <a:rPr lang="zh-CN" altLang="en-US" dirty="0"/>
              <a:t>多层感知机及其学习算法（</a:t>
            </a:r>
            <a:r>
              <a:rPr lang="en-US" altLang="zh-CN" dirty="0"/>
              <a:t>BP</a:t>
            </a:r>
            <a:r>
              <a:rPr lang="zh-CN" altLang="en-US" dirty="0"/>
              <a:t>算法）的提出 </a:t>
            </a:r>
            <a:endParaRPr lang="en-US" altLang="zh-CN" dirty="0"/>
          </a:p>
          <a:p>
            <a:pPr lvl="1">
              <a:buFont typeface="Wingdings" panose="05000000000000000000" pitchFamily="2" charset="2"/>
              <a:buChar char="Ø"/>
            </a:pPr>
            <a:r>
              <a:rPr lang="zh-CN" altLang="en-US" dirty="0"/>
              <a:t>隐马尔科夫模型（</a:t>
            </a:r>
            <a:r>
              <a:rPr lang="en-US" altLang="zh-CN" dirty="0"/>
              <a:t>HMM</a:t>
            </a:r>
            <a:r>
              <a:rPr lang="zh-CN" altLang="en-US" dirty="0"/>
              <a:t>）在语音识别上取得成功 </a:t>
            </a:r>
            <a:endParaRPr lang="en-US" altLang="zh-CN" dirty="0"/>
          </a:p>
          <a:p>
            <a:pPr lvl="1">
              <a:buFont typeface="Wingdings" panose="05000000000000000000" pitchFamily="2" charset="2"/>
              <a:buChar char="Ø"/>
            </a:pPr>
            <a:r>
              <a:rPr lang="zh-CN" altLang="en-US" dirty="0"/>
              <a:t>贝叶斯网络 </a:t>
            </a:r>
          </a:p>
          <a:p>
            <a:pPr>
              <a:buFont typeface="Wingdings" panose="05000000000000000000" pitchFamily="2" charset="2"/>
              <a:buChar char="Ø"/>
            </a:pPr>
            <a:r>
              <a:rPr lang="zh-CN" altLang="en-US" dirty="0"/>
              <a:t>专家系统逐渐成熟 </a:t>
            </a:r>
            <a:endParaRPr lang="en-US" altLang="zh-CN" dirty="0"/>
          </a:p>
          <a:p>
            <a:pPr lvl="1">
              <a:buFont typeface="Wingdings" panose="05000000000000000000" pitchFamily="2" charset="2"/>
              <a:buChar char="Ø"/>
            </a:pPr>
            <a:r>
              <a:rPr lang="zh-CN" altLang="en-US" dirty="0"/>
              <a:t>知识发现、数据挖掘兴起 </a:t>
            </a:r>
          </a:p>
          <a:p>
            <a:pPr>
              <a:buFont typeface="Wingdings" panose="05000000000000000000" pitchFamily="2" charset="2"/>
              <a:buChar char="Ø"/>
            </a:pPr>
            <a:r>
              <a:rPr lang="zh-CN" altLang="en-US" dirty="0"/>
              <a:t>人工智能开始成为科学 </a:t>
            </a:r>
            <a:endParaRPr lang="en-US" altLang="zh-CN" dirty="0"/>
          </a:p>
          <a:p>
            <a:pPr lvl="1">
              <a:buFont typeface="Wingdings" panose="05000000000000000000" pitchFamily="2" charset="2"/>
              <a:buChar char="Ø"/>
            </a:pPr>
            <a:r>
              <a:rPr lang="zh-CN" altLang="en-US" dirty="0"/>
              <a:t>学科边界开始明晰 </a:t>
            </a:r>
            <a:endParaRPr lang="en-US" altLang="zh-CN" dirty="0"/>
          </a:p>
          <a:p>
            <a:pPr lvl="1">
              <a:buFont typeface="Wingdings" panose="05000000000000000000" pitchFamily="2" charset="2"/>
              <a:buChar char="Ø"/>
            </a:pPr>
            <a:r>
              <a:rPr lang="zh-CN" altLang="en-US" dirty="0"/>
              <a:t>并开始借鉴其他学科的理论，如控制论、心理学、统计学 </a:t>
            </a:r>
          </a:p>
        </p:txBody>
      </p:sp>
      <p:sp>
        <p:nvSpPr>
          <p:cNvPr id="9" name="标题 2"/>
          <p:cNvSpPr>
            <a:spLocks noGrp="1"/>
          </p:cNvSpPr>
          <p:nvPr>
            <p:ph type="title"/>
          </p:nvPr>
        </p:nvSpPr>
        <p:spPr>
          <a:xfrm>
            <a:off x="457200" y="836712"/>
            <a:ext cx="8229600" cy="936104"/>
          </a:xfrm>
        </p:spPr>
        <p:txBody>
          <a:bodyPr/>
          <a:lstStyle/>
          <a:p>
            <a:pPr algn="l"/>
            <a:r>
              <a:rPr lang="zh-CN" altLang="en-US" b="1" dirty="0"/>
              <a:t>人工智能的今天  </a:t>
            </a:r>
          </a:p>
        </p:txBody>
      </p:sp>
    </p:spTree>
    <p:extLst>
      <p:ext uri="{BB962C8B-B14F-4D97-AF65-F5344CB8AC3E}">
        <p14:creationId xmlns:p14="http://schemas.microsoft.com/office/powerpoint/2010/main" val="25804384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2050" name="Picture 2" descr="http://n.sinaimg.cn/tech/transform/20160315/wQ74-fxqhwtu774645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980728"/>
            <a:ext cx="6000750" cy="4000501"/>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2"/>
          <p:cNvSpPr>
            <a:spLocks noGrp="1"/>
          </p:cNvSpPr>
          <p:nvPr>
            <p:ph idx="1"/>
          </p:nvPr>
        </p:nvSpPr>
        <p:spPr>
          <a:xfrm>
            <a:off x="467544" y="5229200"/>
            <a:ext cx="7416824" cy="1213595"/>
          </a:xfrm>
        </p:spPr>
        <p:txBody>
          <a:bodyPr>
            <a:normAutofit/>
          </a:bodyPr>
          <a:lstStyle/>
          <a:p>
            <a:pPr marL="0" indent="0">
              <a:buNone/>
            </a:pPr>
            <a:r>
              <a:rPr lang="zh-CN" altLang="en-US" sz="2400" dirty="0"/>
              <a:t>“人机大战”：</a:t>
            </a:r>
            <a:r>
              <a:rPr lang="en-US" altLang="zh-CN" sz="2400" dirty="0"/>
              <a:t>2016</a:t>
            </a:r>
            <a:r>
              <a:rPr lang="zh-CN" altLang="en-US" sz="2400" dirty="0"/>
              <a:t>年，谷歌围棋人工智能</a:t>
            </a:r>
            <a:r>
              <a:rPr lang="en-US" altLang="zh-CN" sz="2400" dirty="0" err="1"/>
              <a:t>AlphaGo</a:t>
            </a:r>
            <a:r>
              <a:rPr lang="en-US" altLang="zh-CN" sz="2400" dirty="0"/>
              <a:t> </a:t>
            </a:r>
            <a:r>
              <a:rPr lang="zh-CN" altLang="en-US" sz="2400" dirty="0"/>
              <a:t>以</a:t>
            </a:r>
            <a:r>
              <a:rPr lang="en-US" altLang="zh-CN" sz="2400" dirty="0"/>
              <a:t>4</a:t>
            </a:r>
            <a:r>
              <a:rPr lang="zh-CN" altLang="en-US" sz="2400" dirty="0"/>
              <a:t>：</a:t>
            </a:r>
            <a:r>
              <a:rPr lang="en-US" altLang="zh-CN" sz="2400" dirty="0"/>
              <a:t>1</a:t>
            </a:r>
            <a:r>
              <a:rPr lang="zh-CN" altLang="en-US" sz="2400" dirty="0"/>
              <a:t>战胜韩国棋手李世石</a:t>
            </a:r>
          </a:p>
        </p:txBody>
      </p:sp>
    </p:spTree>
    <p:extLst>
      <p:ext uri="{BB962C8B-B14F-4D97-AF65-F5344CB8AC3E}">
        <p14:creationId xmlns:p14="http://schemas.microsoft.com/office/powerpoint/2010/main" val="578736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2050" name="Picture 2" descr="http://n.sinaimg.cn/tech/transform/20160315/wQ74-fxqhwtu774645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980728"/>
            <a:ext cx="6000750" cy="4000501"/>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2"/>
          <p:cNvSpPr>
            <a:spLocks noGrp="1"/>
          </p:cNvSpPr>
          <p:nvPr>
            <p:ph idx="1"/>
          </p:nvPr>
        </p:nvSpPr>
        <p:spPr>
          <a:xfrm>
            <a:off x="467544" y="5229200"/>
            <a:ext cx="7416824" cy="1213595"/>
          </a:xfrm>
        </p:spPr>
        <p:txBody>
          <a:bodyPr>
            <a:normAutofit/>
          </a:bodyPr>
          <a:lstStyle/>
          <a:p>
            <a:pPr marL="0" indent="0">
              <a:buNone/>
            </a:pPr>
            <a:r>
              <a:rPr lang="zh-CN" altLang="en-US" sz="2400" dirty="0"/>
              <a:t>“人机大战”：</a:t>
            </a:r>
            <a:r>
              <a:rPr lang="en-US" altLang="zh-CN" sz="2400" dirty="0"/>
              <a:t>2017</a:t>
            </a:r>
            <a:r>
              <a:rPr lang="zh-CN" altLang="en-US" sz="2400" dirty="0"/>
              <a:t>年</a:t>
            </a:r>
            <a:r>
              <a:rPr lang="en-US" altLang="zh-CN" sz="2400" dirty="0"/>
              <a:t>5</a:t>
            </a:r>
            <a:r>
              <a:rPr lang="zh-CN" altLang="en-US" sz="2400" dirty="0"/>
              <a:t>年，升级版的</a:t>
            </a:r>
            <a:r>
              <a:rPr lang="en-US" altLang="zh-CN" sz="2400" dirty="0" err="1"/>
              <a:t>AlphaGo</a:t>
            </a:r>
            <a:r>
              <a:rPr lang="en-US" altLang="zh-CN" sz="2400" dirty="0"/>
              <a:t> Master</a:t>
            </a:r>
            <a:r>
              <a:rPr lang="zh-CN" altLang="en-US" sz="2400" dirty="0"/>
              <a:t>以</a:t>
            </a:r>
            <a:r>
              <a:rPr lang="en-US" altLang="zh-CN" sz="2400" dirty="0"/>
              <a:t>3</a:t>
            </a:r>
            <a:r>
              <a:rPr lang="zh-CN" altLang="en-US" sz="2400" dirty="0"/>
              <a:t>：</a:t>
            </a:r>
            <a:r>
              <a:rPr lang="en-US" altLang="zh-CN" sz="2400" dirty="0"/>
              <a:t>0</a:t>
            </a:r>
            <a:r>
              <a:rPr lang="zh-CN" altLang="en-US" sz="2400" dirty="0"/>
              <a:t>战败人类实时排名第一的棋手柯洁</a:t>
            </a:r>
          </a:p>
        </p:txBody>
      </p:sp>
      <p:pic>
        <p:nvPicPr>
          <p:cNvPr id="4098" name="Picture 2" descr="äººæºå¤§æåæ¥äºï¼æ¯æ´åææºå¨äººï¼0:3è´é¿å°æ³çç§°åä¸è·AIä¸æ£"/>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031" y="980728"/>
            <a:ext cx="6096000"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413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2050" name="Picture 2" descr="http://n.sinaimg.cn/tech/transform/20160315/wQ74-fxqhwtu774645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980728"/>
            <a:ext cx="6000750" cy="4000501"/>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2"/>
          <p:cNvSpPr>
            <a:spLocks noGrp="1"/>
          </p:cNvSpPr>
          <p:nvPr>
            <p:ph idx="1"/>
          </p:nvPr>
        </p:nvSpPr>
        <p:spPr>
          <a:xfrm>
            <a:off x="467544" y="5229200"/>
            <a:ext cx="7344816" cy="1213595"/>
          </a:xfrm>
        </p:spPr>
        <p:txBody>
          <a:bodyPr>
            <a:normAutofit/>
          </a:bodyPr>
          <a:lstStyle/>
          <a:p>
            <a:pPr marL="0" indent="0">
              <a:buNone/>
            </a:pPr>
            <a:r>
              <a:rPr lang="en-US" altLang="zh-CN" sz="2400" dirty="0"/>
              <a:t>40</a:t>
            </a:r>
            <a:r>
              <a:rPr lang="zh-CN" altLang="en-US" sz="2400" dirty="0"/>
              <a:t>天后，更新一代的</a:t>
            </a:r>
            <a:r>
              <a:rPr lang="en-US" altLang="zh-CN" sz="2400" dirty="0" err="1"/>
              <a:t>AlphaGo</a:t>
            </a:r>
            <a:r>
              <a:rPr lang="en-US" altLang="zh-CN" sz="2400" dirty="0"/>
              <a:t> Zero</a:t>
            </a:r>
            <a:r>
              <a:rPr lang="zh-CN" altLang="en-US" sz="2400" dirty="0"/>
              <a:t>以</a:t>
            </a:r>
            <a:r>
              <a:rPr lang="en-US" altLang="zh-CN" sz="2400" dirty="0"/>
              <a:t>100</a:t>
            </a:r>
            <a:r>
              <a:rPr lang="zh-CN" altLang="en-US" sz="2400" dirty="0"/>
              <a:t>：</a:t>
            </a:r>
            <a:r>
              <a:rPr lang="en-US" altLang="zh-CN" sz="2400" dirty="0"/>
              <a:t>0</a:t>
            </a:r>
            <a:r>
              <a:rPr lang="zh-CN" altLang="en-US" sz="2400" dirty="0"/>
              <a:t>的成绩完胜上代</a:t>
            </a:r>
            <a:r>
              <a:rPr lang="en-US" altLang="zh-CN" sz="2400" dirty="0" err="1"/>
              <a:t>AlphaGo</a:t>
            </a:r>
            <a:r>
              <a:rPr lang="en-US" altLang="zh-CN" sz="2400" dirty="0"/>
              <a:t> </a:t>
            </a:r>
            <a:r>
              <a:rPr lang="zh-CN" altLang="en-US" sz="2400" dirty="0"/>
              <a:t>版本</a:t>
            </a:r>
          </a:p>
        </p:txBody>
      </p:sp>
      <p:pic>
        <p:nvPicPr>
          <p:cNvPr id="4098" name="Picture 2" descr="äººæºå¤§æåæ¥äºï¼æ¯æ´åææºå¨äººï¼0:3è´é¿å°æ³çç§°åä¸è·AIä¸æ£"/>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031" y="980728"/>
            <a:ext cx="6096000" cy="413385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s://timgsa.baidu.com/timg?image&amp;quality=80&amp;size=b9999_10000&amp;sec=1524297620925&amp;di=23b87650a04bf71a2f9ce14122ed9137&amp;imgtype=0&amp;src=http%3A%2F%2Fwww.fromgeek.com%2Fuploadfile%2F2017%2F1019%2F20171019183007211G.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8030" y="980729"/>
            <a:ext cx="6096001"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007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4"/>
          <a:stretch>
            <a:fillRect/>
          </a:stretch>
        </p:blipFill>
        <p:spPr>
          <a:xfrm>
            <a:off x="1619672" y="620688"/>
            <a:ext cx="5887367" cy="5446022"/>
          </a:xfrm>
          <a:prstGeom prst="rect">
            <a:avLst/>
          </a:prstGeom>
        </p:spPr>
      </p:pic>
    </p:spTree>
    <p:extLst>
      <p:ext uri="{BB962C8B-B14F-4D97-AF65-F5344CB8AC3E}">
        <p14:creationId xmlns:p14="http://schemas.microsoft.com/office/powerpoint/2010/main" val="32354967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653136"/>
            <a:ext cx="8229600" cy="1213595"/>
          </a:xfrm>
        </p:spPr>
        <p:txBody>
          <a:bodyPr>
            <a:normAutofit/>
          </a:bodyPr>
          <a:lstStyle/>
          <a:p>
            <a:pPr marL="0" indent="0">
              <a:buNone/>
            </a:pPr>
            <a:r>
              <a:rPr lang="en-US" altLang="zh-CN" sz="2400" dirty="0"/>
              <a:t>2017</a:t>
            </a:r>
            <a:r>
              <a:rPr lang="zh-CN" altLang="en-US" sz="2400" dirty="0"/>
              <a:t>年</a:t>
            </a:r>
            <a:r>
              <a:rPr lang="en-US" altLang="zh-CN" sz="2400" dirty="0"/>
              <a:t>7</a:t>
            </a:r>
            <a:r>
              <a:rPr lang="zh-CN" altLang="en-US" sz="2400" dirty="0"/>
              <a:t>月，国务院印发</a:t>
            </a:r>
            <a:r>
              <a:rPr lang="en-US" altLang="zh-CN" sz="2400" dirty="0"/>
              <a:t>《</a:t>
            </a:r>
            <a:r>
              <a:rPr lang="zh-CN" altLang="en-US" sz="2400" dirty="0"/>
              <a:t>新一代人工智能发展规划</a:t>
            </a:r>
            <a:r>
              <a:rPr lang="en-US" altLang="zh-CN" sz="2400" dirty="0"/>
              <a:t>》</a:t>
            </a:r>
            <a:r>
              <a:rPr lang="zh-CN" altLang="en-US" sz="2400" dirty="0"/>
              <a:t>，明确指出人工智能成为国际竞争的新焦点，应逐步开展全民智能教育项目，培养复合型人才，形成我国人工智能人才高地。</a:t>
            </a:r>
          </a:p>
        </p:txBody>
      </p:sp>
      <p:pic>
        <p:nvPicPr>
          <p:cNvPr id="7170" name="Picture 2" descr="æµæãæ°ä¸ä»£äººå·¥æºè½åå±è§åããæºåº2861ã"/>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908720"/>
            <a:ext cx="6408712" cy="3507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964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标题 2"/>
          <p:cNvSpPr>
            <a:spLocks noGrp="1"/>
          </p:cNvSpPr>
          <p:nvPr>
            <p:ph type="title"/>
          </p:nvPr>
        </p:nvSpPr>
        <p:spPr>
          <a:xfrm>
            <a:off x="457200" y="836712"/>
            <a:ext cx="8229600" cy="936104"/>
          </a:xfrm>
        </p:spPr>
        <p:txBody>
          <a:bodyPr/>
          <a:lstStyle/>
          <a:p>
            <a:pPr algn="l"/>
            <a:r>
              <a:rPr lang="zh-CN" altLang="en-US" b="1" dirty="0"/>
              <a:t>人工智能的路线图</a:t>
            </a:r>
          </a:p>
        </p:txBody>
      </p:sp>
      <p:pic>
        <p:nvPicPr>
          <p:cNvPr id="3" name="图片 2"/>
          <p:cNvPicPr>
            <a:picLocks noChangeAspect="1"/>
          </p:cNvPicPr>
          <p:nvPr/>
        </p:nvPicPr>
        <p:blipFill>
          <a:blip r:embed="rId4"/>
          <a:stretch>
            <a:fillRect/>
          </a:stretch>
        </p:blipFill>
        <p:spPr>
          <a:xfrm>
            <a:off x="258995" y="1901516"/>
            <a:ext cx="8633485" cy="3975756"/>
          </a:xfrm>
          <a:prstGeom prst="rect">
            <a:avLst/>
          </a:prstGeom>
        </p:spPr>
      </p:pic>
    </p:spTree>
    <p:extLst>
      <p:ext uri="{BB962C8B-B14F-4D97-AF65-F5344CB8AC3E}">
        <p14:creationId xmlns:p14="http://schemas.microsoft.com/office/powerpoint/2010/main" val="181883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467544" y="1916832"/>
            <a:ext cx="8229600" cy="4021907"/>
          </a:xfrm>
        </p:spPr>
        <p:txBody>
          <a:bodyPr/>
          <a:lstStyle/>
          <a:p>
            <a:pPr>
              <a:buFont typeface="Wingdings" panose="05000000000000000000" pitchFamily="2" charset="2"/>
              <a:buChar char="Ø"/>
            </a:pPr>
            <a:r>
              <a:rPr lang="zh-CN" altLang="en-US" b="1" dirty="0"/>
              <a:t>简单数学基础（选修 </a:t>
            </a:r>
            <a:r>
              <a:rPr lang="en-US" altLang="zh-CN" b="1" dirty="0"/>
              <a:t>8 </a:t>
            </a:r>
            <a:r>
              <a:rPr lang="zh-CN" altLang="en-US" b="1" dirty="0"/>
              <a:t>学时）</a:t>
            </a:r>
            <a:endParaRPr lang="en-US" altLang="zh-CN" b="1" dirty="0"/>
          </a:p>
          <a:p>
            <a:pPr lvl="1">
              <a:buFont typeface="Wingdings" panose="05000000000000000000" pitchFamily="2" charset="2"/>
              <a:buChar char="Ø"/>
            </a:pPr>
            <a:r>
              <a:rPr lang="en-US" altLang="zh-CN" dirty="0"/>
              <a:t>PART_1</a:t>
            </a:r>
            <a:r>
              <a:rPr lang="zh-CN" altLang="en-US" dirty="0"/>
              <a:t> 线性代数基础</a:t>
            </a:r>
            <a:endParaRPr lang="en-US" altLang="zh-CN" dirty="0"/>
          </a:p>
          <a:p>
            <a:pPr lvl="1">
              <a:buFont typeface="Wingdings" panose="05000000000000000000" pitchFamily="2" charset="2"/>
              <a:buChar char="Ø"/>
            </a:pPr>
            <a:r>
              <a:rPr lang="en-US" altLang="zh-CN" dirty="0"/>
              <a:t>PART_2 </a:t>
            </a:r>
            <a:r>
              <a:rPr lang="zh-CN" altLang="en-US" dirty="0"/>
              <a:t>概率论基础</a:t>
            </a:r>
          </a:p>
        </p:txBody>
      </p:sp>
      <p:sp>
        <p:nvSpPr>
          <p:cNvPr id="9" name="标题 2"/>
          <p:cNvSpPr>
            <a:spLocks noGrp="1"/>
          </p:cNvSpPr>
          <p:nvPr>
            <p:ph type="title"/>
          </p:nvPr>
        </p:nvSpPr>
        <p:spPr>
          <a:xfrm>
            <a:off x="457200" y="836712"/>
            <a:ext cx="8229600" cy="936104"/>
          </a:xfrm>
        </p:spPr>
        <p:txBody>
          <a:bodyPr/>
          <a:lstStyle/>
          <a:p>
            <a:pPr algn="l"/>
            <a:r>
              <a:rPr lang="zh-CN" altLang="en-US" b="1" dirty="0"/>
              <a:t>课程大纲</a:t>
            </a:r>
          </a:p>
        </p:txBody>
      </p:sp>
    </p:spTree>
    <p:extLst>
      <p:ext uri="{BB962C8B-B14F-4D97-AF65-F5344CB8AC3E}">
        <p14:creationId xmlns:p14="http://schemas.microsoft.com/office/powerpoint/2010/main" val="3878964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467544" y="1916832"/>
            <a:ext cx="8229600" cy="4021907"/>
          </a:xfrm>
        </p:spPr>
        <p:txBody>
          <a:bodyPr>
            <a:normAutofit/>
          </a:bodyPr>
          <a:lstStyle/>
          <a:p>
            <a:pPr>
              <a:buFont typeface="Wingdings" panose="05000000000000000000" pitchFamily="2" charset="2"/>
              <a:buChar char="Ø"/>
            </a:pPr>
            <a:r>
              <a:rPr lang="zh-CN" altLang="en-US" b="1" dirty="0"/>
              <a:t>第一章 机器学习简介</a:t>
            </a:r>
            <a:endParaRPr lang="en-US" altLang="zh-CN" b="1" dirty="0"/>
          </a:p>
          <a:p>
            <a:pPr lvl="1">
              <a:buFont typeface="Wingdings" panose="05000000000000000000" pitchFamily="2" charset="2"/>
              <a:buChar char="Ø"/>
            </a:pPr>
            <a:r>
              <a:rPr lang="zh-CN" altLang="en-US" dirty="0"/>
              <a:t>引言、基本术语、假设空间、归纳偏好、发展历程、应用现状</a:t>
            </a:r>
            <a:endParaRPr lang="en-US" altLang="zh-CN" dirty="0"/>
          </a:p>
          <a:p>
            <a:pPr>
              <a:buFont typeface="Wingdings" panose="05000000000000000000" pitchFamily="2" charset="2"/>
              <a:buChar char="Ø"/>
            </a:pPr>
            <a:r>
              <a:rPr lang="zh-CN" altLang="en-US" b="1" dirty="0"/>
              <a:t>第二章 模型评估与选择</a:t>
            </a:r>
            <a:endParaRPr lang="en-US" altLang="zh-CN" b="1" dirty="0"/>
          </a:p>
          <a:p>
            <a:pPr lvl="1">
              <a:buFont typeface="Wingdings" panose="05000000000000000000" pitchFamily="2" charset="2"/>
              <a:buChar char="Ø"/>
            </a:pPr>
            <a:r>
              <a:rPr lang="en-US" altLang="zh-CN" dirty="0"/>
              <a:t> </a:t>
            </a:r>
            <a:r>
              <a:rPr lang="zh-CN" altLang="en-US" dirty="0"/>
              <a:t>经验误差与过拟合、</a:t>
            </a:r>
            <a:r>
              <a:rPr lang="en-US" altLang="zh-CN" dirty="0"/>
              <a:t> </a:t>
            </a:r>
            <a:r>
              <a:rPr lang="zh-CN" altLang="en-US" dirty="0"/>
              <a:t>评估方法、性能度量与比较检验</a:t>
            </a:r>
            <a:endParaRPr lang="en-US" altLang="zh-CN" dirty="0"/>
          </a:p>
        </p:txBody>
      </p:sp>
      <p:sp>
        <p:nvSpPr>
          <p:cNvPr id="9" name="标题 2"/>
          <p:cNvSpPr>
            <a:spLocks noGrp="1"/>
          </p:cNvSpPr>
          <p:nvPr>
            <p:ph type="title"/>
          </p:nvPr>
        </p:nvSpPr>
        <p:spPr>
          <a:xfrm>
            <a:off x="457200" y="836712"/>
            <a:ext cx="8229600" cy="936104"/>
          </a:xfrm>
        </p:spPr>
        <p:txBody>
          <a:bodyPr/>
          <a:lstStyle/>
          <a:p>
            <a:pPr algn="l"/>
            <a:r>
              <a:rPr lang="zh-CN" altLang="en-US" b="1" dirty="0"/>
              <a:t>课程大纲</a:t>
            </a:r>
          </a:p>
        </p:txBody>
      </p:sp>
    </p:spTree>
    <p:extLst>
      <p:ext uri="{BB962C8B-B14F-4D97-AF65-F5344CB8AC3E}">
        <p14:creationId xmlns:p14="http://schemas.microsoft.com/office/powerpoint/2010/main" val="569522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467544" y="1916832"/>
            <a:ext cx="8229600" cy="4464496"/>
          </a:xfrm>
        </p:spPr>
        <p:txBody>
          <a:bodyPr>
            <a:normAutofit fontScale="92500" lnSpcReduction="10000"/>
          </a:bodyPr>
          <a:lstStyle/>
          <a:p>
            <a:pPr>
              <a:buFont typeface="Wingdings" panose="05000000000000000000" pitchFamily="2" charset="2"/>
              <a:buChar char="Ø"/>
            </a:pPr>
            <a:r>
              <a:rPr lang="zh-CN" altLang="en-US" b="1" dirty="0"/>
              <a:t>第三章 线性模型</a:t>
            </a:r>
            <a:endParaRPr lang="en-US" altLang="zh-CN" b="1" dirty="0"/>
          </a:p>
          <a:p>
            <a:pPr lvl="1">
              <a:buFont typeface="Wingdings" panose="05000000000000000000" pitchFamily="2" charset="2"/>
              <a:buChar char="Ø"/>
            </a:pPr>
            <a:r>
              <a:rPr lang="zh-CN" altLang="en-US" dirty="0"/>
              <a:t>基本形式、线性回归、对数几率回归、线性判别分析、多分类学习、类别不平衡问题</a:t>
            </a:r>
            <a:endParaRPr lang="en-US" altLang="zh-CN" dirty="0"/>
          </a:p>
          <a:p>
            <a:pPr>
              <a:buFont typeface="Wingdings" panose="05000000000000000000" pitchFamily="2" charset="2"/>
              <a:buChar char="Ø"/>
            </a:pPr>
            <a:r>
              <a:rPr lang="zh-CN" altLang="en-US" b="1" dirty="0"/>
              <a:t>第四章 决策树</a:t>
            </a:r>
            <a:endParaRPr lang="en-US" altLang="zh-CN" b="1" dirty="0"/>
          </a:p>
          <a:p>
            <a:pPr lvl="1">
              <a:buFont typeface="Wingdings" panose="05000000000000000000" pitchFamily="2" charset="2"/>
              <a:buChar char="Ø"/>
            </a:pPr>
            <a:r>
              <a:rPr lang="zh-CN" altLang="en-US" dirty="0"/>
              <a:t>基本流程、划分选择、剪枝处理、连续与缺失值、多变量决策树</a:t>
            </a:r>
            <a:endParaRPr lang="en-US" altLang="zh-CN" dirty="0"/>
          </a:p>
          <a:p>
            <a:pPr>
              <a:buFont typeface="Wingdings" panose="05000000000000000000" pitchFamily="2" charset="2"/>
              <a:buChar char="Ø"/>
            </a:pPr>
            <a:r>
              <a:rPr lang="zh-CN" altLang="en-US" b="1" dirty="0"/>
              <a:t>第五章 神经网络</a:t>
            </a:r>
            <a:endParaRPr lang="en-US" altLang="zh-CN" b="1" dirty="0"/>
          </a:p>
          <a:p>
            <a:pPr lvl="1">
              <a:buFont typeface="Wingdings" panose="05000000000000000000" pitchFamily="2" charset="2"/>
              <a:buChar char="Ø"/>
            </a:pPr>
            <a:r>
              <a:rPr lang="zh-CN" altLang="en-US" dirty="0"/>
              <a:t>  神经元模型、感知机与多层网络、误差逆传播算法、全局最小与局部极小、其他常见神经网络、深度学习</a:t>
            </a:r>
            <a:endParaRPr lang="en-US" altLang="zh-CN" dirty="0"/>
          </a:p>
        </p:txBody>
      </p:sp>
      <p:sp>
        <p:nvSpPr>
          <p:cNvPr id="9" name="标题 2"/>
          <p:cNvSpPr>
            <a:spLocks noGrp="1"/>
          </p:cNvSpPr>
          <p:nvPr>
            <p:ph type="title"/>
          </p:nvPr>
        </p:nvSpPr>
        <p:spPr>
          <a:xfrm>
            <a:off x="457200" y="836712"/>
            <a:ext cx="8229600" cy="936104"/>
          </a:xfrm>
        </p:spPr>
        <p:txBody>
          <a:bodyPr/>
          <a:lstStyle/>
          <a:p>
            <a:pPr algn="l"/>
            <a:r>
              <a:rPr lang="zh-CN" altLang="en-US" b="1" dirty="0"/>
              <a:t>课程大纲</a:t>
            </a:r>
          </a:p>
        </p:txBody>
      </p:sp>
    </p:spTree>
    <p:extLst>
      <p:ext uri="{BB962C8B-B14F-4D97-AF65-F5344CB8AC3E}">
        <p14:creationId xmlns:p14="http://schemas.microsoft.com/office/powerpoint/2010/main" val="331288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467544" y="1916832"/>
            <a:ext cx="8229600" cy="4464496"/>
          </a:xfrm>
        </p:spPr>
        <p:txBody>
          <a:bodyPr>
            <a:normAutofit lnSpcReduction="10000"/>
          </a:bodyPr>
          <a:lstStyle/>
          <a:p>
            <a:pPr>
              <a:buFont typeface="Wingdings" panose="05000000000000000000" pitchFamily="2" charset="2"/>
              <a:buChar char="Ø"/>
            </a:pPr>
            <a:r>
              <a:rPr lang="zh-CN" altLang="en-US" b="1" dirty="0"/>
              <a:t>第六章 支持向量机</a:t>
            </a:r>
            <a:endParaRPr lang="en-US" altLang="zh-CN" b="1" dirty="0"/>
          </a:p>
          <a:p>
            <a:pPr lvl="1">
              <a:buFont typeface="Wingdings" panose="05000000000000000000" pitchFamily="2" charset="2"/>
              <a:buChar char="Ø"/>
            </a:pPr>
            <a:r>
              <a:rPr lang="zh-CN" altLang="en-US" dirty="0"/>
              <a:t>间隔与支持向量、对偶问题、核函数、软间隔与正则化、支持向量回归、核方法</a:t>
            </a:r>
            <a:endParaRPr lang="en-US" altLang="zh-CN" dirty="0"/>
          </a:p>
          <a:p>
            <a:pPr>
              <a:buFont typeface="Wingdings" panose="05000000000000000000" pitchFamily="2" charset="2"/>
              <a:buChar char="Ø"/>
            </a:pPr>
            <a:r>
              <a:rPr lang="zh-CN" altLang="en-US" b="1" dirty="0"/>
              <a:t>第七章 贝叶斯分类器</a:t>
            </a:r>
            <a:endParaRPr lang="en-US" altLang="zh-CN" b="1" dirty="0"/>
          </a:p>
          <a:p>
            <a:pPr lvl="1">
              <a:buFont typeface="Wingdings" panose="05000000000000000000" pitchFamily="2" charset="2"/>
              <a:buChar char="Ø"/>
            </a:pPr>
            <a:r>
              <a:rPr lang="zh-CN" altLang="en-US" dirty="0"/>
              <a:t>贝叶斯决策论、极大似然估计、（半）朴素贝叶斯分类器、贝叶斯网、</a:t>
            </a:r>
            <a:r>
              <a:rPr lang="en-US" altLang="zh-CN" dirty="0"/>
              <a:t>EM</a:t>
            </a:r>
            <a:r>
              <a:rPr lang="zh-CN" altLang="en-US" dirty="0"/>
              <a:t>算法</a:t>
            </a:r>
          </a:p>
          <a:p>
            <a:pPr>
              <a:buFont typeface="Wingdings" panose="05000000000000000000" pitchFamily="2" charset="2"/>
              <a:buChar char="Ø"/>
            </a:pPr>
            <a:r>
              <a:rPr lang="zh-CN" altLang="en-US" b="1" dirty="0"/>
              <a:t>第八章 集成学习</a:t>
            </a:r>
            <a:endParaRPr lang="en-US" altLang="zh-CN" b="1" dirty="0"/>
          </a:p>
          <a:p>
            <a:pPr lvl="1">
              <a:buFont typeface="Wingdings" panose="05000000000000000000" pitchFamily="2" charset="2"/>
              <a:buChar char="Ø"/>
            </a:pPr>
            <a:r>
              <a:rPr lang="zh-CN" altLang="en-US" dirty="0"/>
              <a:t>  个体与集成、</a:t>
            </a:r>
            <a:r>
              <a:rPr lang="en-US" altLang="zh-CN" dirty="0"/>
              <a:t>Boosting</a:t>
            </a:r>
            <a:r>
              <a:rPr lang="zh-CN" altLang="en-US" dirty="0"/>
              <a:t>、</a:t>
            </a:r>
            <a:r>
              <a:rPr lang="en-US" altLang="zh-CN" dirty="0"/>
              <a:t>Bagging</a:t>
            </a:r>
            <a:r>
              <a:rPr lang="zh-CN" altLang="en-US" dirty="0"/>
              <a:t>与随机森林、结合策略、多样性</a:t>
            </a:r>
            <a:endParaRPr lang="en-US" altLang="zh-CN" dirty="0"/>
          </a:p>
        </p:txBody>
      </p:sp>
      <p:sp>
        <p:nvSpPr>
          <p:cNvPr id="9" name="标题 2"/>
          <p:cNvSpPr>
            <a:spLocks noGrp="1"/>
          </p:cNvSpPr>
          <p:nvPr>
            <p:ph type="title"/>
          </p:nvPr>
        </p:nvSpPr>
        <p:spPr>
          <a:xfrm>
            <a:off x="457200" y="836712"/>
            <a:ext cx="8229600" cy="936104"/>
          </a:xfrm>
        </p:spPr>
        <p:txBody>
          <a:bodyPr/>
          <a:lstStyle/>
          <a:p>
            <a:pPr algn="l"/>
            <a:r>
              <a:rPr lang="zh-CN" altLang="en-US" b="1" dirty="0"/>
              <a:t>课程大纲</a:t>
            </a:r>
          </a:p>
        </p:txBody>
      </p:sp>
    </p:spTree>
    <p:extLst>
      <p:ext uri="{BB962C8B-B14F-4D97-AF65-F5344CB8AC3E}">
        <p14:creationId xmlns:p14="http://schemas.microsoft.com/office/powerpoint/2010/main" val="3804551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467544" y="1916832"/>
            <a:ext cx="8229600" cy="4464496"/>
          </a:xfrm>
        </p:spPr>
        <p:txBody>
          <a:bodyPr>
            <a:normAutofit fontScale="92500" lnSpcReduction="10000"/>
          </a:bodyPr>
          <a:lstStyle/>
          <a:p>
            <a:pPr>
              <a:buFont typeface="Wingdings" panose="05000000000000000000" pitchFamily="2" charset="2"/>
              <a:buChar char="Ø"/>
            </a:pPr>
            <a:r>
              <a:rPr lang="zh-CN" altLang="en-US" b="1" dirty="0"/>
              <a:t>第九章 聚类</a:t>
            </a:r>
            <a:endParaRPr lang="en-US" altLang="zh-CN" b="1" dirty="0"/>
          </a:p>
          <a:p>
            <a:pPr lvl="1">
              <a:buFont typeface="Wingdings" panose="05000000000000000000" pitchFamily="2" charset="2"/>
              <a:buChar char="Ø"/>
            </a:pPr>
            <a:r>
              <a:rPr lang="zh-CN" altLang="en-US" dirty="0"/>
              <a:t>聚类任务、性能度量、距离计算、原型聚类 、密度聚类、层次聚类</a:t>
            </a:r>
            <a:endParaRPr lang="en-US" altLang="zh-CN" b="1" dirty="0"/>
          </a:p>
          <a:p>
            <a:pPr>
              <a:buFont typeface="Wingdings" panose="05000000000000000000" pitchFamily="2" charset="2"/>
              <a:buChar char="Ø"/>
            </a:pPr>
            <a:r>
              <a:rPr lang="zh-CN" altLang="en-US" b="1" dirty="0"/>
              <a:t>第十章 降维与度量学习</a:t>
            </a:r>
            <a:endParaRPr lang="en-US" altLang="zh-CN" b="1" dirty="0"/>
          </a:p>
          <a:p>
            <a:pPr lvl="1">
              <a:buFont typeface="Wingdings" panose="05000000000000000000" pitchFamily="2" charset="2"/>
              <a:buChar char="Ø"/>
            </a:pPr>
            <a:r>
              <a:rPr lang="en-US" altLang="zh-CN" dirty="0"/>
              <a:t>k</a:t>
            </a:r>
            <a:r>
              <a:rPr lang="zh-CN" altLang="en-US" dirty="0"/>
              <a:t>近邻学习、低维嵌入、主成分分析、核化线性降维、流形学习、度量学习</a:t>
            </a:r>
            <a:endParaRPr lang="en-US" altLang="zh-CN" b="1" dirty="0"/>
          </a:p>
          <a:p>
            <a:pPr>
              <a:buFont typeface="Wingdings" panose="05000000000000000000" pitchFamily="2" charset="2"/>
              <a:buChar char="Ø"/>
            </a:pPr>
            <a:r>
              <a:rPr lang="zh-CN" altLang="en-US" b="1" dirty="0"/>
              <a:t>第十一章 特征选择与稀疏学习</a:t>
            </a:r>
            <a:endParaRPr lang="en-US" altLang="zh-CN" b="1" dirty="0"/>
          </a:p>
          <a:p>
            <a:pPr lvl="1">
              <a:buFont typeface="Wingdings" panose="05000000000000000000" pitchFamily="2" charset="2"/>
              <a:buChar char="Ø"/>
            </a:pPr>
            <a:r>
              <a:rPr lang="zh-CN" altLang="en-US" dirty="0"/>
              <a:t>子集搜索与评价、过滤式选择、包裹式选择、嵌入式选择与</a:t>
            </a:r>
            <a:r>
              <a:rPr lang="en-US" altLang="zh-CN" dirty="0"/>
              <a:t>L_1</a:t>
            </a:r>
            <a:r>
              <a:rPr lang="zh-CN" altLang="en-US" dirty="0"/>
              <a:t>正则化、稀疏表示与字典学习、压缩感知</a:t>
            </a:r>
            <a:endParaRPr lang="en-US" altLang="zh-CN" dirty="0"/>
          </a:p>
        </p:txBody>
      </p:sp>
      <p:sp>
        <p:nvSpPr>
          <p:cNvPr id="9" name="标题 2"/>
          <p:cNvSpPr>
            <a:spLocks noGrp="1"/>
          </p:cNvSpPr>
          <p:nvPr>
            <p:ph type="title"/>
          </p:nvPr>
        </p:nvSpPr>
        <p:spPr>
          <a:xfrm>
            <a:off x="457200" y="836712"/>
            <a:ext cx="8229600" cy="936104"/>
          </a:xfrm>
        </p:spPr>
        <p:txBody>
          <a:bodyPr/>
          <a:lstStyle/>
          <a:p>
            <a:pPr algn="l"/>
            <a:r>
              <a:rPr lang="zh-CN" altLang="en-US" b="1" dirty="0"/>
              <a:t>课程大纲</a:t>
            </a:r>
          </a:p>
        </p:txBody>
      </p:sp>
    </p:spTree>
    <p:extLst>
      <p:ext uri="{BB962C8B-B14F-4D97-AF65-F5344CB8AC3E}">
        <p14:creationId xmlns:p14="http://schemas.microsoft.com/office/powerpoint/2010/main" val="2797625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467544" y="1916832"/>
            <a:ext cx="8229600" cy="4464496"/>
          </a:xfrm>
        </p:spPr>
        <p:txBody>
          <a:bodyPr>
            <a:normAutofit lnSpcReduction="10000"/>
          </a:bodyPr>
          <a:lstStyle/>
          <a:p>
            <a:pPr>
              <a:buFont typeface="Wingdings" panose="05000000000000000000" pitchFamily="2" charset="2"/>
              <a:buChar char="Ø"/>
            </a:pPr>
            <a:r>
              <a:rPr lang="zh-CN" altLang="en-US" b="1" dirty="0"/>
              <a:t>第十二章 计算学习理论</a:t>
            </a:r>
            <a:endParaRPr lang="en-US" altLang="zh-CN" b="1" dirty="0"/>
          </a:p>
          <a:p>
            <a:pPr lvl="1">
              <a:buFont typeface="Wingdings" panose="05000000000000000000" pitchFamily="2" charset="2"/>
              <a:buChar char="Ø"/>
            </a:pPr>
            <a:r>
              <a:rPr lang="zh-CN" altLang="en-US" dirty="0"/>
              <a:t>基础知识、</a:t>
            </a:r>
            <a:r>
              <a:rPr lang="en-US" altLang="zh-CN" dirty="0"/>
              <a:t>PAC</a:t>
            </a:r>
            <a:r>
              <a:rPr lang="zh-CN" altLang="en-US" dirty="0"/>
              <a:t>学习、有限假设空间、</a:t>
            </a:r>
            <a:r>
              <a:rPr lang="en-US" altLang="zh-CN" dirty="0"/>
              <a:t>VC</a:t>
            </a:r>
            <a:r>
              <a:rPr lang="zh-CN" altLang="en-US" dirty="0"/>
              <a:t>维、</a:t>
            </a:r>
            <a:r>
              <a:rPr lang="en-US" altLang="zh-CN" dirty="0" err="1"/>
              <a:t>Rademacher</a:t>
            </a:r>
            <a:r>
              <a:rPr lang="zh-CN" altLang="en-US" dirty="0"/>
              <a:t>复杂度、稳定性</a:t>
            </a:r>
            <a:endParaRPr lang="en-US" altLang="zh-CN" dirty="0"/>
          </a:p>
          <a:p>
            <a:pPr>
              <a:buFont typeface="Wingdings" panose="05000000000000000000" pitchFamily="2" charset="2"/>
              <a:buChar char="Ø"/>
            </a:pPr>
            <a:r>
              <a:rPr lang="zh-CN" altLang="en-US" b="1" dirty="0"/>
              <a:t>第十三章 半监督学习</a:t>
            </a:r>
            <a:endParaRPr lang="en-US" altLang="zh-CN" b="1" dirty="0"/>
          </a:p>
          <a:p>
            <a:pPr lvl="1">
              <a:buFont typeface="Wingdings" panose="05000000000000000000" pitchFamily="2" charset="2"/>
              <a:buChar char="Ø"/>
            </a:pPr>
            <a:r>
              <a:rPr lang="zh-CN" altLang="en-US" dirty="0"/>
              <a:t>未标记样本、生成式方法、半监督</a:t>
            </a:r>
            <a:r>
              <a:rPr lang="en-US" altLang="zh-CN" dirty="0"/>
              <a:t>SVM</a:t>
            </a:r>
            <a:r>
              <a:rPr lang="zh-CN" altLang="en-US" dirty="0"/>
              <a:t>、图半监督学习、基于分歧的方法、半监督聚类</a:t>
            </a:r>
            <a:endParaRPr lang="en-US" altLang="zh-CN" dirty="0"/>
          </a:p>
          <a:p>
            <a:pPr>
              <a:buFont typeface="Wingdings" panose="05000000000000000000" pitchFamily="2" charset="2"/>
              <a:buChar char="Ø"/>
            </a:pPr>
            <a:r>
              <a:rPr lang="zh-CN" altLang="en-US" b="1" dirty="0"/>
              <a:t>第十四章 概率图模型</a:t>
            </a:r>
            <a:endParaRPr lang="en-US" altLang="zh-CN" b="1" dirty="0"/>
          </a:p>
          <a:p>
            <a:pPr lvl="1">
              <a:buFont typeface="Wingdings" panose="05000000000000000000" pitchFamily="2" charset="2"/>
              <a:buChar char="Ø"/>
            </a:pPr>
            <a:r>
              <a:rPr lang="zh-CN" altLang="en-US" dirty="0"/>
              <a:t>隐马尔可夫模型、马尔可夫随机场、条件随机场、学习与推断、近似推断、话题模型</a:t>
            </a:r>
            <a:endParaRPr lang="en-US" altLang="zh-CN" dirty="0"/>
          </a:p>
        </p:txBody>
      </p:sp>
      <p:sp>
        <p:nvSpPr>
          <p:cNvPr id="9" name="标题 2"/>
          <p:cNvSpPr>
            <a:spLocks noGrp="1"/>
          </p:cNvSpPr>
          <p:nvPr>
            <p:ph type="title"/>
          </p:nvPr>
        </p:nvSpPr>
        <p:spPr>
          <a:xfrm>
            <a:off x="457200" y="836712"/>
            <a:ext cx="8229600" cy="936104"/>
          </a:xfrm>
        </p:spPr>
        <p:txBody>
          <a:bodyPr/>
          <a:lstStyle/>
          <a:p>
            <a:pPr algn="l"/>
            <a:r>
              <a:rPr lang="zh-CN" altLang="en-US" b="1" dirty="0"/>
              <a:t>课程大纲</a:t>
            </a:r>
          </a:p>
        </p:txBody>
      </p:sp>
    </p:spTree>
    <p:extLst>
      <p:ext uri="{BB962C8B-B14F-4D97-AF65-F5344CB8AC3E}">
        <p14:creationId xmlns:p14="http://schemas.microsoft.com/office/powerpoint/2010/main" val="3036498341"/>
      </p:ext>
    </p:extLst>
  </p:cSld>
  <p:clrMapOvr>
    <a:masterClrMapping/>
  </p:clrMapOvr>
</p:sld>
</file>

<file path=ppt/theme/theme1.xml><?xml version="1.0" encoding="utf-8"?>
<a:theme xmlns:a="http://schemas.openxmlformats.org/drawingml/2006/main" name="Office 主题​​">
  <a:themeElements>
    <a:clrScheme name="精装书">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626</TotalTime>
  <Words>2785</Words>
  <Application>Microsoft Macintosh PowerPoint</Application>
  <PresentationFormat>全屏显示(4:3)</PresentationFormat>
  <Paragraphs>242</Paragraphs>
  <Slides>38</Slides>
  <Notes>37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38</vt:i4>
      </vt:variant>
    </vt:vector>
  </HeadingPairs>
  <TitlesOfParts>
    <vt:vector size="47" baseType="lpstr">
      <vt:lpstr>等线</vt:lpstr>
      <vt:lpstr>宋体</vt:lpstr>
      <vt:lpstr>Adobe 仿宋 Std R</vt:lpstr>
      <vt:lpstr>Aharoni</vt:lpstr>
      <vt:lpstr>Arial</vt:lpstr>
      <vt:lpstr>Calibri</vt:lpstr>
      <vt:lpstr>Times New Roman</vt:lpstr>
      <vt:lpstr>Wingdings</vt:lpstr>
      <vt:lpstr>Office 主题​​</vt:lpstr>
      <vt:lpstr>PowerPoint 演示文稿</vt:lpstr>
      <vt:lpstr>关于我</vt:lpstr>
      <vt:lpstr>关于我们的课程</vt:lpstr>
      <vt:lpstr>课程大纲</vt:lpstr>
      <vt:lpstr>课程大纲</vt:lpstr>
      <vt:lpstr>课程大纲</vt:lpstr>
      <vt:lpstr>课程大纲</vt:lpstr>
      <vt:lpstr>课程大纲</vt:lpstr>
      <vt:lpstr>课程大纲</vt:lpstr>
      <vt:lpstr>课程大纲</vt:lpstr>
      <vt:lpstr>课程大纲</vt:lpstr>
      <vt:lpstr>课程大纲</vt:lpstr>
      <vt:lpstr>课程大纲</vt:lpstr>
      <vt:lpstr>机器学习概述</vt:lpstr>
      <vt:lpstr>机器学习概述</vt:lpstr>
      <vt:lpstr>机器学习概述</vt:lpstr>
      <vt:lpstr>主要分类和学习方法</vt:lpstr>
      <vt:lpstr>数据聚类</vt:lpstr>
      <vt:lpstr>统计分类</vt:lpstr>
      <vt:lpstr>统计分类</vt:lpstr>
      <vt:lpstr>神经网络</vt:lpstr>
      <vt:lpstr>神经网络</vt:lpstr>
      <vt:lpstr>监督学习</vt:lpstr>
      <vt:lpstr>无监督学习</vt:lpstr>
      <vt:lpstr>增强学习</vt:lpstr>
      <vt:lpstr>半监督学习</vt:lpstr>
      <vt:lpstr>PowerPoint 演示文稿</vt:lpstr>
      <vt:lpstr>人工智能的起源 </vt:lpstr>
      <vt:lpstr>人工智能的发展 </vt:lpstr>
      <vt:lpstr>人工智能的发展 </vt:lpstr>
      <vt:lpstr>人工智能的复兴  </vt:lpstr>
      <vt:lpstr>人工智能的今天  </vt:lpstr>
      <vt:lpstr>PowerPoint 演示文稿</vt:lpstr>
      <vt:lpstr>PowerPoint 演示文稿</vt:lpstr>
      <vt:lpstr>PowerPoint 演示文稿</vt:lpstr>
      <vt:lpstr>PowerPoint 演示文稿</vt:lpstr>
      <vt:lpstr>PowerPoint 演示文稿</vt:lpstr>
      <vt:lpstr>人工智能的路线图</vt:lpstr>
    </vt:vector>
  </TitlesOfParts>
  <Company>微软中国</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刘志轩</cp:lastModifiedBy>
  <cp:revision>302</cp:revision>
  <dcterms:created xsi:type="dcterms:W3CDTF">2018-04-19T15:31:36Z</dcterms:created>
  <dcterms:modified xsi:type="dcterms:W3CDTF">2018-04-22T02:55:43Z</dcterms:modified>
</cp:coreProperties>
</file>