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DFEFF1"/>
    <a:srgbClr val="E3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320" autoAdjust="0"/>
  </p:normalViewPr>
  <p:slideViewPr>
    <p:cSldViewPr>
      <p:cViewPr varScale="1">
        <p:scale>
          <a:sx n="131" d="100"/>
          <a:sy n="131" d="100"/>
        </p:scale>
        <p:origin x="41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97A3F-F1B0-4E49-AB25-F53F51BC30F9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CEA72-56D9-48AC-818D-9ABF3F4E33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492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线性代数作为数学的一个分支，广泛用于科学和工程中。</a:t>
            </a:r>
            <a:endParaRPr lang="en-US" altLang="zh-CN" dirty="0"/>
          </a:p>
          <a:p>
            <a:r>
              <a:rPr lang="zh-CN" altLang="en-US" dirty="0"/>
              <a:t>掌握好 线性代数 对于理解和从事机器学习算法相关工作是很有必要的。</a:t>
            </a:r>
            <a:endParaRPr lang="en-US" altLang="zh-CN" dirty="0"/>
          </a:p>
          <a:p>
            <a:r>
              <a:rPr lang="zh-CN" altLang="en-US" dirty="0"/>
              <a:t>因此，在我们开始介绍机器学习之前，我们集中探讨一些必备的线性代 数知识。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线性代数是大学时期面向工科和理科，开设的一门数学课程。</a:t>
            </a:r>
            <a:endParaRPr lang="en-US" altLang="zh-CN" dirty="0"/>
          </a:p>
          <a:p>
            <a:r>
              <a:rPr lang="zh-CN" altLang="en-US" dirty="0"/>
              <a:t>在做的各位同学可能很多人已经学过了，并有一定基础。</a:t>
            </a:r>
            <a:endParaRPr lang="en-US" altLang="zh-CN" dirty="0"/>
          </a:p>
          <a:p>
            <a:r>
              <a:rPr lang="zh-CN" altLang="en-US" dirty="0"/>
              <a:t>所以，我们会用三个课时的时间简单学习一下现行代数。</a:t>
            </a:r>
            <a:endParaRPr lang="en-US" altLang="zh-CN" dirty="0"/>
          </a:p>
          <a:p>
            <a:r>
              <a:rPr lang="zh-CN" altLang="en-US" dirty="0"/>
              <a:t>有线代基础的同学可以把这部分内容当作温故知新的过程，</a:t>
            </a:r>
            <a:endParaRPr lang="en-US" altLang="zh-CN" dirty="0"/>
          </a:p>
          <a:p>
            <a:r>
              <a:rPr lang="zh-CN" altLang="en-US" dirty="0"/>
              <a:t>没有学过现代的同学，要多花一点时间完善这方面基础。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CEA72-56D9-48AC-818D-9ABF3F4E33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301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CEA72-56D9-48AC-818D-9ABF3F4E33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92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CEA72-56D9-48AC-818D-9ABF3F4E33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824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CEA72-56D9-48AC-818D-9ABF3F4E33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374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CEA72-56D9-48AC-818D-9ABF3F4E33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34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线性代数提供了被称为逆矩阵（</a:t>
            </a:r>
            <a:r>
              <a:rPr lang="en-US" altLang="zh-CN" dirty="0"/>
              <a:t>matrix inversion</a:t>
            </a:r>
            <a:r>
              <a:rPr lang="zh-CN" altLang="en-US" dirty="0"/>
              <a:t>）的强大工具。对于大多数矩 阵 </a:t>
            </a:r>
            <a:r>
              <a:rPr lang="en-US" altLang="zh-CN" dirty="0"/>
              <a:t>A</a:t>
            </a:r>
            <a:r>
              <a:rPr lang="zh-CN" altLang="en-US" dirty="0"/>
              <a:t>，我们都能通过矩阵逆解析地求解式。</a:t>
            </a:r>
            <a:endParaRPr lang="en-US" altLang="zh-CN" dirty="0"/>
          </a:p>
          <a:p>
            <a:r>
              <a:rPr lang="zh-CN" altLang="en-US" dirty="0"/>
              <a:t>介绍逆矩阵之前，我们先来介绍单位矩阵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CEA72-56D9-48AC-818D-9ABF3F4E33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693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线性代数提供了被称为逆矩阵（</a:t>
            </a:r>
            <a:r>
              <a:rPr lang="en-US" altLang="zh-CN" dirty="0"/>
              <a:t>matrix inversion</a:t>
            </a:r>
            <a:r>
              <a:rPr lang="zh-CN" altLang="en-US" dirty="0"/>
              <a:t>）的强大工具。对于大多数矩 阵 </a:t>
            </a:r>
            <a:r>
              <a:rPr lang="en-US" altLang="zh-CN" dirty="0"/>
              <a:t>A</a:t>
            </a:r>
            <a:r>
              <a:rPr lang="zh-CN" altLang="en-US" dirty="0"/>
              <a:t>，我们都能通过矩阵逆解析地求解式。</a:t>
            </a:r>
            <a:endParaRPr lang="en-US" altLang="zh-CN" dirty="0"/>
          </a:p>
          <a:p>
            <a:r>
              <a:rPr lang="zh-CN" altLang="en-US" dirty="0"/>
              <a:t>介绍逆矩阵之前，我们先来介绍单位矩阵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CEA72-56D9-48AC-818D-9ABF3F4E33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040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线性代数提供了被称为逆矩阵（</a:t>
            </a:r>
            <a:r>
              <a:rPr lang="en-US" altLang="zh-CN" dirty="0"/>
              <a:t>matrix inversion</a:t>
            </a:r>
            <a:r>
              <a:rPr lang="zh-CN" altLang="en-US" dirty="0"/>
              <a:t>）的强大工具。对于大多数矩 阵 </a:t>
            </a:r>
            <a:r>
              <a:rPr lang="en-US" altLang="zh-CN" dirty="0"/>
              <a:t>A</a:t>
            </a:r>
            <a:r>
              <a:rPr lang="zh-CN" altLang="en-US" dirty="0"/>
              <a:t>，我们都能通过矩阵逆解析地求解式。</a:t>
            </a:r>
            <a:endParaRPr lang="en-US" altLang="zh-CN" dirty="0"/>
          </a:p>
          <a:p>
            <a:r>
              <a:rPr lang="zh-CN" altLang="en-US" dirty="0"/>
              <a:t>介绍逆矩阵之前，我们先来介绍单位矩阵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CEA72-56D9-48AC-818D-9ABF3F4E33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552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线性代数提供了被称为逆矩阵（</a:t>
            </a:r>
            <a:r>
              <a:rPr lang="en-US" altLang="zh-CN" dirty="0"/>
              <a:t>matrix inversion</a:t>
            </a:r>
            <a:r>
              <a:rPr lang="zh-CN" altLang="en-US" dirty="0"/>
              <a:t>）的强大工具。对于大多数矩 阵 </a:t>
            </a:r>
            <a:r>
              <a:rPr lang="en-US" altLang="zh-CN" dirty="0"/>
              <a:t>A</a:t>
            </a:r>
            <a:r>
              <a:rPr lang="zh-CN" altLang="en-US" dirty="0"/>
              <a:t>，我们都能通过矩阵逆解析地求解式。</a:t>
            </a:r>
            <a:endParaRPr lang="en-US" altLang="zh-CN" dirty="0"/>
          </a:p>
          <a:p>
            <a:r>
              <a:rPr lang="zh-CN" altLang="en-US" dirty="0"/>
              <a:t>介绍逆矩阵之前，我们先来介绍单位矩阵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CEA72-56D9-48AC-818D-9ABF3F4E33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12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CEA72-56D9-48AC-818D-9ABF3F4E33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983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CEA72-56D9-48AC-818D-9ABF3F4E33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620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CEA72-56D9-48AC-818D-9ABF3F4E33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94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标量只有一个元素，转置等于其本身，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标量只有一个元素，转置等于其本身，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𝑎=𝑎^𝑇</a:t>
                </a:r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CEA72-56D9-48AC-818D-9ABF3F4E33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937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CEA72-56D9-48AC-818D-9ABF3F4E33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803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CEA72-56D9-48AC-818D-9ABF3F4E33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581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CEA72-56D9-48AC-818D-9ABF3F4E33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676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CEA72-56D9-48AC-818D-9ABF3F4E33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21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4747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6427729"/>
            <a:ext cx="634018" cy="41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1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23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9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33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361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91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29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9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8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25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11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1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37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heme" Target="../theme/theme1.xml"/><Relationship Id="rId18" Type="http://schemas.openxmlformats.org/officeDocument/2006/relationships/image" Target="../media/image5.jpeg"/><Relationship Id="rId26" Type="http://schemas.openxmlformats.org/officeDocument/2006/relationships/image" Target="../media/image13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5" Type="http://schemas.openxmlformats.org/officeDocument/2006/relationships/image" Target="../media/image12.jpe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jpeg"/><Relationship Id="rId29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jpeg"/><Relationship Id="rId32" Type="http://schemas.openxmlformats.org/officeDocument/2006/relationships/image" Target="../media/image19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jpeg"/><Relationship Id="rId28" Type="http://schemas.openxmlformats.org/officeDocument/2006/relationships/image" Target="../media/image1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jpeg"/><Relationship Id="rId31" Type="http://schemas.openxmlformats.org/officeDocument/2006/relationships/image" Target="../media/image18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Relationship Id="rId22" Type="http://schemas.openxmlformats.org/officeDocument/2006/relationships/image" Target="../media/image9.jpeg"/><Relationship Id="rId27" Type="http://schemas.openxmlformats.org/officeDocument/2006/relationships/image" Target="../media/image14.jpeg"/><Relationship Id="rId30" Type="http://schemas.openxmlformats.org/officeDocument/2006/relationships/image" Target="../media/image17.jpe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  <a:t>2018/4/22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6403552"/>
            <a:ext cx="544272" cy="426299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6408964"/>
            <a:ext cx="590718" cy="420887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6415795"/>
            <a:ext cx="734142" cy="414056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6400920"/>
            <a:ext cx="491386" cy="42288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6" y="6394836"/>
            <a:ext cx="641957" cy="43501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6399330"/>
            <a:ext cx="611560" cy="43052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6373119"/>
            <a:ext cx="726224" cy="442379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6382052"/>
            <a:ext cx="459656" cy="437494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341114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6804"/>
            <a:ext cx="9187545" cy="6934470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2"/>
              <a:ext cx="2817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itchFamily="2" charset="-79"/>
                </a:rPr>
                <a:t>  网站</a:t>
              </a:r>
              <a:r>
                <a:rPr lang="en-US" altLang="zh-CN" sz="1600" b="1" cap="none" spc="0" baseline="0" dirty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700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 dirty="0"/>
              <a:t>线性代数</a:t>
            </a:r>
          </a:p>
        </p:txBody>
      </p:sp>
    </p:spTree>
    <p:extLst>
      <p:ext uri="{BB962C8B-B14F-4D97-AF65-F5344CB8AC3E}">
        <p14:creationId xmlns:p14="http://schemas.microsoft.com/office/powerpoint/2010/main" val="2833435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/>
              <a:t>数乘矩阵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642" y="1628800"/>
            <a:ext cx="5143500" cy="173355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080679" y="3501008"/>
            <a:ext cx="5651561" cy="2315273"/>
            <a:chOff x="864655" y="3501008"/>
            <a:chExt cx="5651561" cy="231527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5"/>
            <a:srcRect l="7854" r="21459"/>
            <a:stretch/>
          </p:blipFill>
          <p:spPr>
            <a:xfrm>
              <a:off x="2267744" y="3501008"/>
              <a:ext cx="4248472" cy="230505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5"/>
            <a:srcRect l="77204"/>
            <a:stretch/>
          </p:blipFill>
          <p:spPr>
            <a:xfrm>
              <a:off x="864655" y="3511231"/>
              <a:ext cx="1370127" cy="2305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725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/>
              <a:t>矩阵乘法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1" y="2268644"/>
            <a:ext cx="8568952" cy="144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8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/>
              <a:t>矩阵乘法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484784"/>
            <a:ext cx="6318671" cy="45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/>
              <a:t>矩阵乘法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37" y="2060848"/>
            <a:ext cx="8639125" cy="243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8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/>
              <a:t>矩阵乘法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115616" y="1925935"/>
            <a:ext cx="6293122" cy="2974677"/>
            <a:chOff x="1115616" y="1925935"/>
            <a:chExt cx="6293122" cy="297467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/>
            <a:srcRect l="60614"/>
            <a:stretch/>
          </p:blipFill>
          <p:spPr>
            <a:xfrm>
              <a:off x="5004048" y="1957387"/>
              <a:ext cx="2404690" cy="294322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/>
            <a:srcRect r="43061"/>
            <a:stretch/>
          </p:blipFill>
          <p:spPr>
            <a:xfrm>
              <a:off x="1115616" y="1925935"/>
              <a:ext cx="3476427" cy="2943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9402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/>
              <a:t>单位矩阵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844824"/>
                <a:ext cx="8229600" cy="40939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性质：任意向量、矩阵和单位矩阵相乘，都不会改变。</a:t>
                </a:r>
                <a:endParaRPr lang="en-US" altLang="zh-CN" dirty="0"/>
              </a:p>
              <a:p>
                <a:r>
                  <a:rPr lang="zh-CN" altLang="en-US" dirty="0"/>
                  <a:t>一般将保持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维向量不变的单位矩阵记作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形式上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844824"/>
                <a:ext cx="8229600" cy="4093915"/>
              </a:xfrm>
              <a:blipFill>
                <a:blip r:embed="rId4"/>
                <a:stretch>
                  <a:fillRect l="-1704" t="-1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36" y="3534147"/>
            <a:ext cx="1638300" cy="542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832" y="4221088"/>
            <a:ext cx="27908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49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/>
              <a:t>单位矩阵</a:t>
            </a:r>
          </a:p>
        </p:txBody>
      </p:sp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093915"/>
          </a:xfrm>
        </p:spPr>
        <p:txBody>
          <a:bodyPr>
            <a:normAutofit/>
          </a:bodyPr>
          <a:lstStyle/>
          <a:p>
            <a:r>
              <a:rPr lang="zh-CN" altLang="en-US" dirty="0"/>
              <a:t>单位矩阵的结构很简单：所有沿主对角线的元素都是 </a:t>
            </a:r>
            <a:r>
              <a:rPr lang="en-US" altLang="zh-CN" dirty="0"/>
              <a:t>1</a:t>
            </a:r>
            <a:r>
              <a:rPr lang="zh-CN" altLang="en-US" dirty="0"/>
              <a:t>，而所有其他位置的元素都是 </a:t>
            </a:r>
            <a:r>
              <a:rPr lang="en-US" altLang="zh-CN" dirty="0"/>
              <a:t>0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3284984"/>
            <a:ext cx="25717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38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/>
              <a:t>逆矩阵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844824"/>
                <a:ext cx="8229600" cy="40939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逆矩阵记作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满足如下条件：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给定                 ，我们可以通过以下步骤求解向量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CN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zh-CN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zh-CN" b="1" dirty="0"/>
              </a:p>
              <a:p>
                <a:endParaRPr lang="en-US" altLang="zh-CN" b="1" dirty="0"/>
              </a:p>
            </p:txBody>
          </p:sp>
        </mc:Choice>
        <mc:Fallback xmlns="">
          <p:sp>
            <p:nvSpPr>
              <p:cNvPr id="7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844824"/>
                <a:ext cx="8229600" cy="4093915"/>
              </a:xfrm>
              <a:blipFill>
                <a:blip r:embed="rId4"/>
                <a:stretch>
                  <a:fillRect l="-1704" t="-2683" r="-1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3787" y="2348880"/>
            <a:ext cx="1876425" cy="762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696" y="3068960"/>
            <a:ext cx="14859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63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15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23042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从标量开始，认识向量、矩阵和张量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矩阵和向量运算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/>
              <a:t>单位矩阵、逆矩阵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课程大纲</a:t>
            </a:r>
          </a:p>
        </p:txBody>
      </p:sp>
    </p:spTree>
    <p:extLst>
      <p:ext uri="{BB962C8B-B14F-4D97-AF65-F5344CB8AC3E}">
        <p14:creationId xmlns:p14="http://schemas.microsoft.com/office/powerpoint/2010/main" val="145246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093915"/>
          </a:xfrm>
        </p:spPr>
        <p:txBody>
          <a:bodyPr>
            <a:normAutofit/>
          </a:bodyPr>
          <a:lstStyle/>
          <a:p>
            <a:r>
              <a:rPr lang="zh-CN" altLang="en-US" dirty="0"/>
              <a:t>一个单独的数：自然数、整数、实数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用 </a:t>
            </a:r>
            <a:r>
              <a:rPr lang="zh-CN" altLang="en-US" i="1" dirty="0"/>
              <a:t>斜体的小写字母 </a:t>
            </a:r>
            <a:r>
              <a:rPr lang="zh-CN" altLang="en-US" dirty="0"/>
              <a:t> 表示标量。</a:t>
            </a:r>
            <a:endParaRPr lang="en-US" altLang="zh-CN" dirty="0"/>
          </a:p>
          <a:p>
            <a:r>
              <a:rPr lang="zh-CN" altLang="en-US" dirty="0"/>
              <a:t>如，“令 </a:t>
            </a:r>
            <a:r>
              <a:rPr lang="en-US" altLang="zh-CN" i="1" dirty="0" err="1"/>
              <a:t>s</a:t>
            </a:r>
            <a:r>
              <a:rPr lang="en-US" altLang="zh-CN" dirty="0" err="1"/>
              <a:t>∈R</a:t>
            </a:r>
            <a:r>
              <a:rPr lang="en-US" altLang="zh-CN" dirty="0"/>
              <a:t> </a:t>
            </a:r>
            <a:r>
              <a:rPr lang="zh-CN" altLang="en-US" dirty="0"/>
              <a:t>表示一条线的斜率”定义实数标量；“令 </a:t>
            </a:r>
            <a:r>
              <a:rPr lang="en-US" altLang="zh-CN" i="1" dirty="0" err="1"/>
              <a:t>n</a:t>
            </a:r>
            <a:r>
              <a:rPr lang="en-US" altLang="zh-CN" dirty="0" err="1"/>
              <a:t>∈N</a:t>
            </a:r>
            <a:r>
              <a:rPr lang="en-US" altLang="zh-CN" dirty="0"/>
              <a:t> </a:t>
            </a:r>
            <a:r>
              <a:rPr lang="zh-CN" altLang="en-US" dirty="0"/>
              <a:t>表示元素的数目”定义自然数标量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/>
              <a:t>标量</a:t>
            </a:r>
          </a:p>
        </p:txBody>
      </p:sp>
    </p:spTree>
    <p:extLst>
      <p:ext uri="{BB962C8B-B14F-4D97-AF65-F5344CB8AC3E}">
        <p14:creationId xmlns:p14="http://schemas.microsoft.com/office/powerpoint/2010/main" val="138320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844824"/>
                <a:ext cx="8229600" cy="409391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有序列的一列数</a:t>
                </a:r>
                <a:endParaRPr lang="en-US" altLang="zh-CN" dirty="0"/>
              </a:p>
              <a:p>
                <a:r>
                  <a:rPr lang="zh-CN" altLang="en-US" dirty="0"/>
                  <a:t>通常用</a:t>
                </a:r>
                <a:r>
                  <a:rPr lang="zh-CN" altLang="en-US" b="1" dirty="0"/>
                  <a:t>粗体的小写变量名称</a:t>
                </a:r>
                <a:r>
                  <a:rPr lang="zh-CN" altLang="en-US" dirty="0"/>
                  <a:t>表示向量，如 </a:t>
                </a:r>
                <a:r>
                  <a:rPr lang="en-US" altLang="zh-CN" b="1" dirty="0"/>
                  <a:t>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baseline="-250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向量的元素用带脚标的斜体表示，如向量 </a:t>
                </a:r>
                <a:r>
                  <a:rPr lang="en-US" altLang="zh-CN" b="1" dirty="0"/>
                  <a:t>x</a:t>
                </a:r>
                <a:r>
                  <a:rPr lang="zh-CN" altLang="en-US" dirty="0"/>
                  <a:t>的第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个元素为 </a:t>
                </a:r>
                <a:r>
                  <a:rPr lang="en-US" altLang="zh-CN" i="1" dirty="0"/>
                  <a:t>x</a:t>
                </a:r>
                <a:r>
                  <a:rPr lang="en-US" altLang="zh-CN" i="1" baseline="-25000" dirty="0"/>
                  <a:t>1</a:t>
                </a:r>
                <a:r>
                  <a:rPr lang="zh-CN" altLang="en-US" i="1" dirty="0"/>
                  <a:t>，</a:t>
                </a:r>
                <a:r>
                  <a:rPr lang="zh-CN" altLang="en-US" dirty="0"/>
                  <a:t>第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个元素</a:t>
                </a:r>
                <a:r>
                  <a:rPr lang="en-US" altLang="zh-CN" i="1" dirty="0"/>
                  <a:t>x</a:t>
                </a:r>
                <a:r>
                  <a:rPr lang="en-US" altLang="zh-CN" i="1" baseline="-25000" dirty="0"/>
                  <a:t>2</a:t>
                </a:r>
              </a:p>
              <a:p>
                <a:r>
                  <a:rPr lang="zh-CN" altLang="en-US" dirty="0"/>
                  <a:t>向量的一组元素，定义集合</a:t>
                </a:r>
                <a:r>
                  <a:rPr lang="en-US" altLang="zh-CN" dirty="0"/>
                  <a:t>S={1,3,6}</a:t>
                </a:r>
                <a:r>
                  <a:rPr lang="zh-CN" altLang="en-US" dirty="0"/>
                  <a:t>，然后写做 </a:t>
                </a:r>
                <a:r>
                  <a:rPr lang="en-US" altLang="zh-CN" b="1" dirty="0" err="1"/>
                  <a:t>x</a:t>
                </a:r>
                <a:r>
                  <a:rPr lang="en-US" altLang="zh-CN" baseline="-25000" dirty="0" err="1"/>
                  <a:t>s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844824"/>
                <a:ext cx="8229600" cy="4093915"/>
              </a:xfrm>
              <a:blipFill>
                <a:blip r:embed="rId4"/>
                <a:stretch>
                  <a:fillRect l="-1556" t="-3726" b="-3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/>
              <a:t>向量</a:t>
            </a:r>
          </a:p>
        </p:txBody>
      </p:sp>
    </p:spTree>
    <p:extLst>
      <p:ext uri="{BB962C8B-B14F-4D97-AF65-F5344CB8AC3E}">
        <p14:creationId xmlns:p14="http://schemas.microsoft.com/office/powerpoint/2010/main" val="8699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844824"/>
                <a:ext cx="8229600" cy="40939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二维数组</a:t>
                </a:r>
                <a:endParaRPr lang="en-US" altLang="zh-CN" dirty="0"/>
              </a:p>
              <a:p>
                <a:r>
                  <a:rPr lang="zh-CN" altLang="en-US" dirty="0"/>
                  <a:t>通常用</a:t>
                </a:r>
                <a:r>
                  <a:rPr lang="zh-CN" altLang="en-US" b="1" dirty="0"/>
                  <a:t>粗体的大写变量名称</a:t>
                </a:r>
                <a:r>
                  <a:rPr lang="zh-CN" altLang="en-US" dirty="0"/>
                  <a:t>表示矩阵，如 </a:t>
                </a:r>
                <a:r>
                  <a:rPr lang="en-US" altLang="zh-CN" b="1" dirty="0"/>
                  <a:t>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b="1" dirty="0" err="1"/>
                  <a:t>A</a:t>
                </a:r>
                <a:r>
                  <a:rPr lang="en-US" altLang="zh-CN" baseline="-25000" dirty="0" err="1"/>
                  <a:t>i,j</a:t>
                </a:r>
                <a:r>
                  <a:rPr lang="en-US" altLang="zh-CN" baseline="30000" dirty="0"/>
                  <a:t> </a:t>
                </a:r>
                <a:r>
                  <a:rPr lang="zh-CN" altLang="en-US" dirty="0"/>
                  <a:t>表示矩阵第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行，第 </a:t>
                </a:r>
                <a:r>
                  <a:rPr lang="en-US" altLang="zh-CN" dirty="0"/>
                  <a:t>j </a:t>
                </a:r>
                <a:r>
                  <a:rPr lang="zh-CN" altLang="en-US" dirty="0"/>
                  <a:t>列的元素</a:t>
                </a:r>
                <a:endParaRPr lang="en-US" altLang="zh-CN" i="1" baseline="-25000" dirty="0"/>
              </a:p>
              <a:p>
                <a:r>
                  <a:rPr lang="en-US" altLang="zh-CN" dirty="0"/>
                  <a:t>f(</a:t>
                </a:r>
                <a:r>
                  <a:rPr lang="en-US" altLang="zh-CN" b="1" dirty="0"/>
                  <a:t>A</a:t>
                </a:r>
                <a:r>
                  <a:rPr lang="en-US" altLang="zh-CN" dirty="0"/>
                  <a:t>)</a:t>
                </a:r>
                <a:r>
                  <a:rPr lang="en-US" altLang="zh-CN" baseline="-25000" dirty="0" err="1"/>
                  <a:t>i,j</a:t>
                </a:r>
                <a:r>
                  <a:rPr lang="zh-CN" altLang="en-US" dirty="0"/>
                  <a:t>表示函数 </a:t>
                </a:r>
                <a:r>
                  <a:rPr lang="en-US" altLang="zh-CN" dirty="0"/>
                  <a:t>f </a:t>
                </a:r>
                <a:r>
                  <a:rPr lang="zh-CN" altLang="en-US" dirty="0"/>
                  <a:t>作用在 </a:t>
                </a:r>
                <a:r>
                  <a:rPr lang="en-US" altLang="zh-CN" b="1" dirty="0"/>
                  <a:t>A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上输出矩阵的第 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行第 </a:t>
                </a:r>
                <a:r>
                  <a:rPr lang="en-US" altLang="zh-CN" dirty="0"/>
                  <a:t>j </a:t>
                </a:r>
                <a:r>
                  <a:rPr lang="zh-CN" altLang="en-US" dirty="0"/>
                  <a:t>列元素。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844824"/>
                <a:ext cx="8229600" cy="4093915"/>
              </a:xfrm>
              <a:blipFill>
                <a:blip r:embed="rId4"/>
                <a:stretch>
                  <a:fillRect l="-1704" t="-2683" r="-1407" b="-7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/>
              <a:t>矩阵</a:t>
            </a:r>
          </a:p>
        </p:txBody>
      </p:sp>
    </p:spTree>
    <p:extLst>
      <p:ext uri="{BB962C8B-B14F-4D97-AF65-F5344CB8AC3E}">
        <p14:creationId xmlns:p14="http://schemas.microsoft.com/office/powerpoint/2010/main" val="131799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093915"/>
          </a:xfrm>
        </p:spPr>
        <p:txBody>
          <a:bodyPr>
            <a:normAutofit/>
          </a:bodyPr>
          <a:lstStyle/>
          <a:p>
            <a:r>
              <a:rPr lang="zh-CN" altLang="en-US" dirty="0"/>
              <a:t>以对角线为轴的镜像</a:t>
            </a:r>
            <a:endParaRPr lang="en-US" altLang="zh-CN" dirty="0"/>
          </a:p>
          <a:p>
            <a:r>
              <a:rPr lang="zh-CN" altLang="en-US" dirty="0"/>
              <a:t>矩阵转置，满足</a:t>
            </a:r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/>
              <a:t>转置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r="939" b="3679"/>
          <a:stretch/>
        </p:blipFill>
        <p:spPr>
          <a:xfrm>
            <a:off x="1115616" y="3501008"/>
            <a:ext cx="6397327" cy="17339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12" y="2492896"/>
            <a:ext cx="2362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844824"/>
                <a:ext cx="8229600" cy="409391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以对角线为轴的镜像</a:t>
                </a:r>
                <a:endParaRPr lang="en-US" altLang="zh-CN" dirty="0"/>
              </a:p>
              <a:p>
                <a:r>
                  <a:rPr lang="zh-CN" altLang="en-US" dirty="0"/>
                  <a:t>矩阵转置，满足</a:t>
                </a:r>
                <a:endParaRPr lang="en-US" altLang="zh-CN" dirty="0"/>
              </a:p>
              <a:p>
                <a:r>
                  <a:rPr lang="zh-CN" altLang="en-US" dirty="0"/>
                  <a:t>向量可以看作只有一列的矩阵，其转置可以看作只有一行的矩阵，如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标量只有一个元素，转置等于其本身，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844824"/>
                <a:ext cx="8229600" cy="4093915"/>
              </a:xfrm>
              <a:blipFill>
                <a:blip r:embed="rId4"/>
                <a:stretch>
                  <a:fillRect l="-1704" t="-26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/>
              <a:t>转置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912" y="2492896"/>
            <a:ext cx="2362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17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/>
              <a:t>矩阵加法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772816"/>
            <a:ext cx="6867525" cy="1181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3097932"/>
            <a:ext cx="5143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8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72008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/>
              <a:t>矩阵减法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097932"/>
            <a:ext cx="5143500" cy="23336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2021607"/>
            <a:ext cx="69913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7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740</Words>
  <Application>Microsoft Macintosh PowerPoint</Application>
  <PresentationFormat>全屏显示(4:3)</PresentationFormat>
  <Paragraphs>85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宋体</vt:lpstr>
      <vt:lpstr>Adobe 仿宋 Std R</vt:lpstr>
      <vt:lpstr>Aharoni</vt:lpstr>
      <vt:lpstr>Arial</vt:lpstr>
      <vt:lpstr>Calibri</vt:lpstr>
      <vt:lpstr>Cambria Math</vt:lpstr>
      <vt:lpstr>Wingdings</vt:lpstr>
      <vt:lpstr>Office 主题​​</vt:lpstr>
      <vt:lpstr>PowerPoint 演示文稿</vt:lpstr>
      <vt:lpstr>课程大纲</vt:lpstr>
      <vt:lpstr>标量</vt:lpstr>
      <vt:lpstr>向量</vt:lpstr>
      <vt:lpstr>矩阵</vt:lpstr>
      <vt:lpstr>转置</vt:lpstr>
      <vt:lpstr>转置</vt:lpstr>
      <vt:lpstr>矩阵加法</vt:lpstr>
      <vt:lpstr>矩阵减法</vt:lpstr>
      <vt:lpstr>数乘矩阵</vt:lpstr>
      <vt:lpstr>矩阵乘法</vt:lpstr>
      <vt:lpstr>矩阵乘法</vt:lpstr>
      <vt:lpstr>矩阵乘法</vt:lpstr>
      <vt:lpstr>矩阵乘法</vt:lpstr>
      <vt:lpstr>单位矩阵</vt:lpstr>
      <vt:lpstr>单位矩阵</vt:lpstr>
      <vt:lpstr>逆矩阵</vt:lpstr>
      <vt:lpstr>PowerPoint 演示文稿</vt:lpstr>
    </vt:vector>
  </TitlesOfParts>
  <Company>微软中国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刘志轩</cp:lastModifiedBy>
  <cp:revision>188</cp:revision>
  <dcterms:created xsi:type="dcterms:W3CDTF">2018-04-19T15:31:36Z</dcterms:created>
  <dcterms:modified xsi:type="dcterms:W3CDTF">2018-04-22T02:56:12Z</dcterms:modified>
</cp:coreProperties>
</file>