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4" r:id="rId15"/>
    <p:sldId id="275" r:id="rId16"/>
    <p:sldId id="278" r:id="rId17"/>
    <p:sldId id="279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FF1"/>
    <a:srgbClr val="E3EDE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6" Type="http://schemas.openxmlformats.org/officeDocument/2006/relationships/image" Target="../media/image69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5" Type="http://schemas.openxmlformats.org/officeDocument/2006/relationships/image" Target="../media/image6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Relationship Id="rId1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84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6.wmf"/><Relationship Id="rId1" Type="http://schemas.openxmlformats.org/officeDocument/2006/relationships/image" Target="../media/image105.wmf"/><Relationship Id="rId6" Type="http://schemas.openxmlformats.org/officeDocument/2006/relationships/image" Target="../media/image107.wmf"/><Relationship Id="rId5" Type="http://schemas.openxmlformats.org/officeDocument/2006/relationships/image" Target="../media/image84.wmf"/><Relationship Id="rId4" Type="http://schemas.openxmlformats.org/officeDocument/2006/relationships/image" Target="../media/image10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27.wmf"/><Relationship Id="rId1" Type="http://schemas.openxmlformats.org/officeDocument/2006/relationships/image" Target="../media/image42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FD0D3-16A4-4D3F-B07D-2EF6AE92F7B4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CCA9B-DFD8-4B08-AB41-A02133EF4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2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C343FB-BB55-4323-85F4-3FAACA18ACE6}" type="slidenum">
              <a:rPr lang="zh-CN" altLang="en-US" sz="1200"/>
              <a:pPr eaLnBrk="1" hangingPunct="1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3798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A9F277-F1DF-4F47-8E5B-923E117F3196}" type="slidenum">
              <a:rPr lang="zh-CN" altLang="en-US" sz="1200"/>
              <a:pPr eaLnBrk="1" hangingPunct="1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69609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8F83C0-8B80-43C4-A1F3-911CC0D9C7BE}" type="slidenum">
              <a:rPr lang="zh-CN" altLang="en-US" sz="1200"/>
              <a:pPr eaLnBrk="1" hangingPunct="1"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864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D4543F-B5BF-48BC-8614-F71AEB363C94}" type="slidenum">
              <a:rPr lang="zh-CN" altLang="en-US" sz="1200"/>
              <a:pPr eaLnBrk="1" hangingPunct="1"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989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592D0A-DEC5-4B01-8C8B-9764630427A3}" type="slidenum">
              <a:rPr lang="zh-CN" altLang="en-US" sz="1200"/>
              <a:pPr eaLnBrk="1" hangingPunct="1"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1515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B26AA8-ADE8-4B05-BA80-955C0416F4B3}" type="slidenum">
              <a:rPr lang="zh-CN" altLang="en-US" sz="1200"/>
              <a:pPr eaLnBrk="1" hangingPunct="1"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4596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2062" y="4747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901" y="6427729"/>
            <a:ext cx="634018" cy="416074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1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3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19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34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75438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DF742-1090-47A4-96E5-21FA88DAD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843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8708" y="274638"/>
            <a:ext cx="822817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8708" y="1600200"/>
            <a:ext cx="4037899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981" y="1600200"/>
            <a:ext cx="4037899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8708" y="3938589"/>
            <a:ext cx="4037899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981" y="3938589"/>
            <a:ext cx="4037899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8709" y="6245225"/>
            <a:ext cx="2818910" cy="476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第六章　线性空间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3658" y="6245225"/>
            <a:ext cx="289668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650" y="6245225"/>
            <a:ext cx="2133230" cy="476250"/>
          </a:xfrm>
        </p:spPr>
        <p:txBody>
          <a:bodyPr/>
          <a:lstStyle>
            <a:lvl1pPr>
              <a:defRPr/>
            </a:lvl1pPr>
          </a:lstStyle>
          <a:p>
            <a:fld id="{DD3E6C05-340F-4629-9EF7-99F6285DF3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0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93610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91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29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9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2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1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1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374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26" Type="http://schemas.openxmlformats.org/officeDocument/2006/relationships/image" Target="../media/image1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jpeg"/><Relationship Id="rId34" Type="http://schemas.openxmlformats.org/officeDocument/2006/relationships/image" Target="../media/image19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5" Type="http://schemas.openxmlformats.org/officeDocument/2006/relationships/image" Target="../media/image10.jpeg"/><Relationship Id="rId3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20" Type="http://schemas.openxmlformats.org/officeDocument/2006/relationships/image" Target="../media/image5.jpeg"/><Relationship Id="rId29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9.jpeg"/><Relationship Id="rId32" Type="http://schemas.openxmlformats.org/officeDocument/2006/relationships/image" Target="../media/image17.jpeg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8.jpeg"/><Relationship Id="rId28" Type="http://schemas.openxmlformats.org/officeDocument/2006/relationships/image" Target="../media/image13.jpeg"/><Relationship Id="rId36" Type="http://schemas.openxmlformats.org/officeDocument/2006/relationships/image" Target="../media/image2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eg"/><Relationship Id="rId31" Type="http://schemas.openxmlformats.org/officeDocument/2006/relationships/image" Target="../media/image16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jpeg"/><Relationship Id="rId27" Type="http://schemas.openxmlformats.org/officeDocument/2006/relationships/image" Target="../media/image12.jpeg"/><Relationship Id="rId30" Type="http://schemas.openxmlformats.org/officeDocument/2006/relationships/image" Target="../media/image15.jpeg"/><Relationship Id="rId35" Type="http://schemas.openxmlformats.org/officeDocument/2006/relationships/image" Target="../media/image20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827E3-A7D7-4DEF-BDBE-55072F0EF5BD}" type="datetimeFigureOut">
              <a:rPr lang="zh-CN" altLang="en-US" smtClean="0"/>
              <a:t>2018/4/28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69" y="6403552"/>
            <a:ext cx="544272" cy="426299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651" y="6408964"/>
            <a:ext cx="590718" cy="420887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6415795"/>
            <a:ext cx="734142" cy="414056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413" y="6400920"/>
            <a:ext cx="491386" cy="422882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456" y="6394836"/>
            <a:ext cx="641957" cy="435016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6" y="6399330"/>
            <a:ext cx="611560" cy="43052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" y="6373119"/>
            <a:ext cx="726224" cy="44237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6382052"/>
            <a:ext cx="459656" cy="437494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82228" y="341114"/>
            <a:ext cx="8465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 userDrawn="1"/>
        </p:nvGrpSpPr>
        <p:grpSpPr>
          <a:xfrm>
            <a:off x="-6759" y="-26804"/>
            <a:ext cx="9187545" cy="6934470"/>
            <a:chOff x="-6759" y="-26804"/>
            <a:chExt cx="9187545" cy="6934470"/>
          </a:xfrm>
        </p:grpSpPr>
        <p:sp>
          <p:nvSpPr>
            <p:cNvPr id="7" name="矩形 6"/>
            <p:cNvSpPr/>
            <p:nvPr userDrawn="1"/>
          </p:nvSpPr>
          <p:spPr>
            <a:xfrm>
              <a:off x="890827" y="-26804"/>
              <a:ext cx="4213386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1800" b="1" cap="all" spc="0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做口碑最好的人工智能在线教育品牌！</a:t>
              </a:r>
              <a:endParaRPr lang="zh-CN" altLang="en-US" sz="18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-6759" y="6293932"/>
              <a:ext cx="9144000" cy="613734"/>
              <a:chOff x="3516" y="6274325"/>
              <a:chExt cx="9144000" cy="613734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pic>
            <p:nvPicPr>
              <p:cNvPr id="26" name="图片 25"/>
              <p:cNvPicPr>
                <a:picLocks noChangeAspect="1"/>
              </p:cNvPicPr>
              <p:nvPr userDrawn="1"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274325"/>
                <a:ext cx="9144000" cy="61373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19435" y="6398850"/>
                <a:ext cx="576064" cy="41147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5498" y="6382052"/>
                <a:ext cx="672731" cy="44175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29" name="图片 28"/>
              <p:cNvPicPr>
                <a:picLocks noChangeAspect="1"/>
              </p:cNvPicPr>
              <p:nvPr userDrawn="1"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2123" y="6394589"/>
                <a:ext cx="494617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0" name="图片 29"/>
              <p:cNvPicPr>
                <a:picLocks noChangeAspect="1"/>
              </p:cNvPicPr>
              <p:nvPr userDrawn="1"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5368" y="6387295"/>
                <a:ext cx="644839" cy="43650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1" name="图片 30"/>
              <p:cNvPicPr>
                <a:picLocks noChangeAspect="1"/>
              </p:cNvPicPr>
              <p:nvPr userDrawn="1"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8946" y="6390775"/>
                <a:ext cx="686422" cy="42472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2" name="图片 31"/>
              <p:cNvPicPr>
                <a:picLocks noChangeAspect="1"/>
              </p:cNvPicPr>
              <p:nvPr userDrawn="1"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6966" y="6387295"/>
                <a:ext cx="682228" cy="43526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3" name="图片 32"/>
              <p:cNvPicPr>
                <a:picLocks noChangeAspect="1"/>
              </p:cNvPicPr>
              <p:nvPr userDrawn="1"/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09542" y="6403552"/>
                <a:ext cx="609893" cy="3994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34" name="图片 33"/>
              <p:cNvPicPr>
                <a:picLocks noChangeAspect="1"/>
              </p:cNvPicPr>
              <p:nvPr userDrawn="1"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5641" y="6398850"/>
                <a:ext cx="323671" cy="40458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3" name="图片 42"/>
              <p:cNvPicPr>
                <a:picLocks noChangeAspect="1"/>
              </p:cNvPicPr>
              <p:nvPr userDrawn="1"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1369" y="6415795"/>
                <a:ext cx="544272" cy="42629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5" name="图片 44"/>
              <p:cNvPicPr>
                <a:picLocks noChangeAspect="1"/>
              </p:cNvPicPr>
              <p:nvPr userDrawn="1"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0651" y="6421207"/>
                <a:ext cx="590718" cy="42088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6" name="图片 45"/>
              <p:cNvPicPr>
                <a:picLocks noChangeAspect="1"/>
              </p:cNvPicPr>
              <p:nvPr userDrawn="1"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71799" y="6428038"/>
                <a:ext cx="734142" cy="41405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7" name="图片 46"/>
              <p:cNvPicPr>
                <a:picLocks noChangeAspect="1"/>
              </p:cNvPicPr>
              <p:nvPr userDrawn="1"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413" y="6413163"/>
                <a:ext cx="491386" cy="422882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8" name="图片 47"/>
              <p:cNvPicPr>
                <a:picLocks noChangeAspect="1"/>
              </p:cNvPicPr>
              <p:nvPr userDrawn="1"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8456" y="6407079"/>
                <a:ext cx="641957" cy="4350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49" name="图片 48"/>
              <p:cNvPicPr>
                <a:picLocks noChangeAspect="1"/>
              </p:cNvPicPr>
              <p:nvPr userDrawn="1"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896" y="6411573"/>
                <a:ext cx="611560" cy="43052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0" name="图片 49"/>
              <p:cNvPicPr>
                <a:picLocks noChangeAspect="1"/>
              </p:cNvPicPr>
              <p:nvPr userDrawn="1"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476" y="6385362"/>
                <a:ext cx="726224" cy="44237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  <p:pic>
            <p:nvPicPr>
              <p:cNvPr id="51" name="图片 50"/>
              <p:cNvPicPr>
                <a:picLocks noChangeAspect="1"/>
              </p:cNvPicPr>
              <p:nvPr userDrawn="1"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16" y="6394295"/>
                <a:ext cx="459656" cy="437494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noFill/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5255" y="-26804"/>
              <a:ext cx="1015531" cy="103024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 userDrawn="1"/>
          </p:nvSpPr>
          <p:spPr>
            <a:xfrm>
              <a:off x="5199728" y="6722"/>
              <a:ext cx="2817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itchFamily="2" charset="-79"/>
                </a:rPr>
                <a:t>  网站</a:t>
              </a:r>
              <a:r>
                <a:rPr lang="en-US" altLang="zh-CN" sz="1600" b="1" cap="none" spc="0" baseline="0" dirty="0" smtClean="0">
                  <a:ln w="1905"/>
                  <a:solidFill>
                    <a:schemeClr val="bg1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Adobe 仿宋 Std R" pitchFamily="18" charset="-122"/>
                  <a:ea typeface="Adobe 仿宋 Std R" pitchFamily="18" charset="-122"/>
                  <a:cs typeface="Aharoni" pitchFamily="2" charset="-79"/>
                </a:rPr>
                <a:t>:mici.jiqishidai.com</a:t>
              </a:r>
              <a:endParaRPr lang="zh-CN" altLang="en-US" sz="1600" b="1" cap="none" spc="0" baseline="0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dobe 仿宋 Std R" pitchFamily="18" charset="-122"/>
                <a:ea typeface="Adobe 仿宋 Std R" pitchFamily="18" charset="-122"/>
                <a:cs typeface="Aharoni" pitchFamily="2" charset="-79"/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 userDrawn="1"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6" y="0"/>
              <a:ext cx="832738" cy="83273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245" y="5202258"/>
              <a:ext cx="1091673" cy="10916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00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wmf"/><Relationship Id="rId18" Type="http://schemas.openxmlformats.org/officeDocument/2006/relationships/oleObject" Target="../embeddings/oleObject44.bin"/><Relationship Id="rId26" Type="http://schemas.openxmlformats.org/officeDocument/2006/relationships/image" Target="../media/image64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62.wmf"/><Relationship Id="rId34" Type="http://schemas.openxmlformats.org/officeDocument/2006/relationships/image" Target="../media/image68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60.wmf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7.wmf"/><Relationship Id="rId24" Type="http://schemas.openxmlformats.org/officeDocument/2006/relationships/image" Target="../media/image63.wmf"/><Relationship Id="rId32" Type="http://schemas.openxmlformats.org/officeDocument/2006/relationships/image" Target="../media/image6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65.wmf"/><Relationship Id="rId36" Type="http://schemas.openxmlformats.org/officeDocument/2006/relationships/image" Target="../media/image69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61.wmf"/><Relationship Id="rId31" Type="http://schemas.openxmlformats.org/officeDocument/2006/relationships/oleObject" Target="../embeddings/oleObject51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66.wmf"/><Relationship Id="rId35" Type="http://schemas.openxmlformats.org/officeDocument/2006/relationships/oleObject" Target="../embeddings/oleObject53.bin"/><Relationship Id="rId8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78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76.wmf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82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73.wmf"/><Relationship Id="rId24" Type="http://schemas.openxmlformats.org/officeDocument/2006/relationships/oleObject" Target="../embeddings/oleObject64.bin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23" Type="http://schemas.openxmlformats.org/officeDocument/2006/relationships/image" Target="../media/image79.wmf"/><Relationship Id="rId28" Type="http://schemas.openxmlformats.org/officeDocument/2006/relationships/oleObject" Target="../embeddings/oleObject66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77.wmf"/><Relationship Id="rId31" Type="http://schemas.openxmlformats.org/officeDocument/2006/relationships/image" Target="../media/image83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81.wmf"/><Relationship Id="rId30" Type="http://schemas.openxmlformats.org/officeDocument/2006/relationships/oleObject" Target="../embeddings/oleObject6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9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5.wmf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9.bin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84.wmf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86.wmf"/><Relationship Id="rId4" Type="http://schemas.openxmlformats.org/officeDocument/2006/relationships/oleObject" Target="../embeddings/oleObject68.bin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8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oleObject" Target="../embeddings/oleObject8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93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92.wmf"/><Relationship Id="rId14" Type="http://schemas.openxmlformats.org/officeDocument/2006/relationships/image" Target="../media/image9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99.wmf"/><Relationship Id="rId18" Type="http://schemas.openxmlformats.org/officeDocument/2006/relationships/oleObject" Target="../embeddings/oleObject89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03.wmf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10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5" Type="http://schemas.openxmlformats.org/officeDocument/2006/relationships/image" Target="../media/image100.wmf"/><Relationship Id="rId23" Type="http://schemas.openxmlformats.org/officeDocument/2006/relationships/image" Target="../media/image104.w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102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84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06.wmf"/><Relationship Id="rId5" Type="http://schemas.openxmlformats.org/officeDocument/2006/relationships/image" Target="../media/image105.wmf"/><Relationship Id="rId15" Type="http://schemas.openxmlformats.org/officeDocument/2006/relationships/image" Target="../media/image107.w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11" Type="http://schemas.openxmlformats.org/officeDocument/2006/relationships/image" Target="../media/image29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4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42.wmf"/><Relationship Id="rId9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线性代数</a:t>
            </a:r>
            <a:r>
              <a:rPr lang="en-US" altLang="zh-CN" sz="6000" dirty="0" smtClean="0">
                <a:solidFill>
                  <a:schemeClr val="bg1"/>
                </a:solidFill>
              </a:rPr>
              <a:t>2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7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Text Box 3"/>
          <p:cNvSpPr txBox="1">
            <a:spLocks noChangeArrowheads="1"/>
          </p:cNvSpPr>
          <p:nvPr/>
        </p:nvSpPr>
        <p:spPr bwMode="auto">
          <a:xfrm>
            <a:off x="914400" y="4003664"/>
            <a:ext cx="3124200" cy="72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b="1" dirty="0">
                <a:solidFill>
                  <a:srgbClr val="002060"/>
                </a:solidFill>
              </a:rPr>
              <a:t>所以上述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方程组，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3035300" y="2424113"/>
          <a:ext cx="29972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3" imgW="2997200" imgH="1562100" progId="Equation.DSMT4">
                  <p:embed/>
                </p:oleObj>
              </mc:Choice>
              <mc:Fallback>
                <p:oleObj name="Equation" r:id="rId3" imgW="2997200" imgH="1562100" progId="Equation.DSMT4">
                  <p:embed/>
                  <p:pic>
                    <p:nvPicPr>
                      <p:cNvPr id="144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424113"/>
                        <a:ext cx="29972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933450" y="590550"/>
            <a:ext cx="78295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可见</a:t>
            </a:r>
            <a:r>
              <a:rPr lang="zh-CN" altLang="en-US" b="1" dirty="0">
                <a:solidFill>
                  <a:srgbClr val="002060"/>
                </a:solidFill>
              </a:rPr>
              <a:t>向量组的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相关性等价于这个齐次方程组有否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非零解。</a:t>
            </a: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2444750" y="155733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2060"/>
                </a:solidFill>
                <a:sym typeface="Symbol" panose="05050102010706020507" pitchFamily="18" charset="2"/>
              </a:rPr>
              <a:t>而它的系数行列式</a:t>
            </a:r>
          </a:p>
        </p:txBody>
      </p:sp>
      <p:sp>
        <p:nvSpPr>
          <p:cNvPr id="20486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34125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70750" y="6288088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394" name="Oval 10"/>
          <p:cNvSpPr>
            <a:spLocks noChangeArrowheads="1"/>
          </p:cNvSpPr>
          <p:nvPr/>
        </p:nvSpPr>
        <p:spPr bwMode="auto">
          <a:xfrm>
            <a:off x="2952750" y="2400300"/>
            <a:ext cx="457200" cy="16002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395" name="Oval 11"/>
          <p:cNvSpPr>
            <a:spLocks noChangeArrowheads="1"/>
          </p:cNvSpPr>
          <p:nvPr/>
        </p:nvSpPr>
        <p:spPr bwMode="auto">
          <a:xfrm>
            <a:off x="3657600" y="2419350"/>
            <a:ext cx="457200" cy="16002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396" name="Oval 12"/>
          <p:cNvSpPr>
            <a:spLocks noChangeArrowheads="1"/>
          </p:cNvSpPr>
          <p:nvPr/>
        </p:nvSpPr>
        <p:spPr bwMode="auto">
          <a:xfrm>
            <a:off x="4343400" y="2419350"/>
            <a:ext cx="457200" cy="1600200"/>
          </a:xfrm>
          <a:prstGeom prst="ellipse">
            <a:avLst/>
          </a:prstGeom>
          <a:noFill/>
          <a:ln w="158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914400" y="4629150"/>
            <a:ext cx="7924800" cy="155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即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= 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= k 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=0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。于是</a:t>
            </a:r>
            <a:r>
              <a:rPr lang="zh-CN" altLang="en-US" b="1" dirty="0">
                <a:solidFill>
                  <a:srgbClr val="002060"/>
                </a:solidFill>
              </a:rPr>
              <a:t>向量组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、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、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线性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b="1" dirty="0">
                <a:solidFill>
                  <a:srgbClr val="0000FF"/>
                </a:solidFill>
                <a:sym typeface="Symbol" panose="05050102010706020507" pitchFamily="18" charset="2"/>
              </a:rPr>
              <a:t>无关</a:t>
            </a:r>
            <a:r>
              <a:rPr lang="zh-CN" altLang="en-US" b="1" dirty="0">
                <a:solidFill>
                  <a:schemeClr val="tx2"/>
                </a:solidFill>
                <a:sym typeface="Symbol" panose="05050102010706020507" pitchFamily="18" charset="2"/>
              </a:rPr>
              <a:t>的。</a:t>
            </a:r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6210300" y="41529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只有唯一零解，</a:t>
            </a:r>
          </a:p>
        </p:txBody>
      </p:sp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3735388" y="4148138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由克莱姆法则，</a:t>
            </a:r>
          </a:p>
        </p:txBody>
      </p:sp>
    </p:spTree>
    <p:extLst>
      <p:ext uri="{BB962C8B-B14F-4D97-AF65-F5344CB8AC3E}">
        <p14:creationId xmlns:p14="http://schemas.microsoft.com/office/powerpoint/2010/main" val="19451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4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144390" grpId="0" build="p" autoUpdateAnimBg="0"/>
      <p:bldP spid="144394" grpId="0" animBg="1"/>
      <p:bldP spid="144395" grpId="0" animBg="1"/>
      <p:bldP spid="144396" grpId="0" animBg="1"/>
      <p:bldP spid="144398" grpId="0" build="p" autoUpdateAnimBg="0"/>
      <p:bldP spid="144399" grpId="0" build="p" autoUpdateAnimBg="0"/>
      <p:bldP spid="144400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914400" y="2286000"/>
            <a:ext cx="7848600" cy="72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en-US" altLang="zh-CN" b="1" dirty="0">
                <a:sym typeface="Symbol" panose="05050102010706020507" pitchFamily="18" charset="2"/>
              </a:rPr>
              <a:t>        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设有一组数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, 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, k 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使得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876300" y="7762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FF"/>
                </a:solidFill>
              </a:rPr>
              <a:t>例</a:t>
            </a:r>
            <a:r>
              <a:rPr lang="en-US" altLang="zh-CN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600200" y="776288"/>
            <a:ext cx="708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/>
              <a:t>  </a:t>
            </a:r>
            <a:r>
              <a:rPr lang="zh-CN" altLang="en-US" b="1" dirty="0">
                <a:solidFill>
                  <a:srgbClr val="002060"/>
                </a:solidFill>
              </a:rPr>
              <a:t>设向量 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、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、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zh-C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线性无关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，试证明向量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14400" y="1498600"/>
            <a:ext cx="7696200" cy="64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组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、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、 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 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也线性无关。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827088" y="249237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</a:t>
            </a:r>
            <a:r>
              <a:rPr lang="zh-CN" altLang="en-US" b="1">
                <a:solidFill>
                  <a:srgbClr val="0000FF"/>
                </a:solidFill>
              </a:rPr>
              <a:t>证</a:t>
            </a:r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914400" y="33528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 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(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)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 k 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(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 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) = 0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914400" y="39766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即</a:t>
            </a: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914400" y="458628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(k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+ 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+ k 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)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 (k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+ k 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)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 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 k 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= 0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914400" y="54864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2060"/>
                </a:solidFill>
              </a:rPr>
              <a:t>因为向量 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、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、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zh-C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线性无关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，所以</a:t>
            </a:r>
          </a:p>
        </p:txBody>
      </p:sp>
      <p:sp>
        <p:nvSpPr>
          <p:cNvPr id="21515" name="Rectangle 1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6" name="Rectangle 1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34125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7" name="Rectangle 1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70750" y="6288088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9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1" grpId="0" build="p" autoUpdateAnimBg="0"/>
      <p:bldP spid="138248" grpId="0" build="p" autoUpdateAnimBg="0"/>
      <p:bldP spid="138253" grpId="0" build="p" autoUpdateAnimBg="0"/>
      <p:bldP spid="138254" grpId="0" build="p" autoUpdateAnimBg="0"/>
      <p:bldP spid="138255" grpId="0" build="p" autoUpdateAnimBg="0"/>
      <p:bldP spid="13825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914400" y="5524500"/>
            <a:ext cx="1219200" cy="573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002060"/>
                </a:solidFill>
              </a:rPr>
              <a:t>所以</a:t>
            </a:r>
            <a:endParaRPr lang="zh-CN" altLang="en-US" b="1" baseline="-2500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3259138" y="3816350"/>
          <a:ext cx="31146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2324100" imgH="1562100" progId="Equation.DSMT4">
                  <p:embed/>
                </p:oleObj>
              </mc:Choice>
              <mc:Fallback>
                <p:oleObj name="Equation" r:id="rId3" imgW="2324100" imgH="1562100" progId="Equation.DSMT4">
                  <p:embed/>
                  <p:pic>
                    <p:nvPicPr>
                      <p:cNvPr id="139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3816350"/>
                        <a:ext cx="31146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7553325" y="56054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FF"/>
                </a:solidFill>
                <a:sym typeface="Symbol" panose="05050102010706020507" pitchFamily="18" charset="2"/>
              </a:rPr>
              <a:t>证毕</a:t>
            </a:r>
          </a:p>
        </p:txBody>
      </p:sp>
      <p:sp>
        <p:nvSpPr>
          <p:cNvPr id="139284" name="AutoShape 20"/>
          <p:cNvSpPr>
            <a:spLocks noChangeArrowheads="1"/>
          </p:cNvSpPr>
          <p:nvPr/>
        </p:nvSpPr>
        <p:spPr bwMode="auto">
          <a:xfrm>
            <a:off x="1095375" y="4724400"/>
            <a:ext cx="2209800" cy="609600"/>
          </a:xfrm>
          <a:prstGeom prst="wedgeRoundRectCallout">
            <a:avLst>
              <a:gd name="adj1" fmla="val -21625"/>
              <a:gd name="adj2" fmla="val 113282"/>
              <a:gd name="adj3" fmla="val 16667"/>
            </a:avLst>
          </a:prstGeom>
          <a:noFill/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由克莱姆法则</a:t>
            </a:r>
          </a:p>
        </p:txBody>
      </p:sp>
      <p:sp>
        <p:nvSpPr>
          <p:cNvPr id="139285" name="Rectangle 21"/>
          <p:cNvSpPr>
            <a:spLocks noChangeArrowheads="1"/>
          </p:cNvSpPr>
          <p:nvPr/>
        </p:nvSpPr>
        <p:spPr bwMode="auto">
          <a:xfrm>
            <a:off x="933450" y="2667000"/>
            <a:ext cx="782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2060"/>
                </a:solidFill>
                <a:sym typeface="Symbol" panose="05050102010706020507" pitchFamily="18" charset="2"/>
              </a:rPr>
              <a:t>    </a:t>
            </a:r>
            <a:r>
              <a:rPr lang="zh-CN" altLang="en-US" b="1">
                <a:solidFill>
                  <a:srgbClr val="002060"/>
                </a:solidFill>
                <a:sym typeface="Symbol" panose="05050102010706020507" pitchFamily="18" charset="2"/>
              </a:rPr>
              <a:t>这是关于</a:t>
            </a:r>
            <a:r>
              <a:rPr lang="en-US" altLang="zh-CN" b="1">
                <a:solidFill>
                  <a:srgbClr val="002060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2500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>
                <a:solidFill>
                  <a:srgbClr val="002060"/>
                </a:solidFill>
                <a:sym typeface="Symbol" panose="05050102010706020507" pitchFamily="18" charset="2"/>
              </a:rPr>
              <a:t>, k</a:t>
            </a:r>
            <a:r>
              <a:rPr lang="en-US" altLang="zh-CN" b="1" baseline="-2500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rgbClr val="002060"/>
                </a:solidFill>
                <a:sym typeface="Symbol" panose="05050102010706020507" pitchFamily="18" charset="2"/>
              </a:rPr>
              <a:t>, k </a:t>
            </a:r>
            <a:r>
              <a:rPr lang="en-US" altLang="zh-CN" b="1" baseline="-2500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zh-CN" altLang="en-US" b="1">
                <a:solidFill>
                  <a:srgbClr val="002060"/>
                </a:solidFill>
                <a:sym typeface="Symbol" panose="05050102010706020507" pitchFamily="18" charset="2"/>
              </a:rPr>
              <a:t>的齐次方程组，它的系数行</a:t>
            </a: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914400" y="77628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         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+ 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+ k 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= 0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39287" name="Rectangle 23"/>
          <p:cNvSpPr>
            <a:spLocks noChangeArrowheads="1"/>
          </p:cNvSpPr>
          <p:nvPr/>
        </p:nvSpPr>
        <p:spPr bwMode="auto">
          <a:xfrm>
            <a:off x="914400" y="138588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                               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+ k 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= 0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39288" name="Rectangle 24"/>
          <p:cNvSpPr>
            <a:spLocks noChangeArrowheads="1"/>
          </p:cNvSpPr>
          <p:nvPr/>
        </p:nvSpPr>
        <p:spPr bwMode="auto">
          <a:xfrm>
            <a:off x="914400" y="19812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002060"/>
                </a:solidFill>
                <a:sym typeface="Symbol" panose="05050102010706020507" pitchFamily="18" charset="2"/>
              </a:rPr>
              <a:t>       k </a:t>
            </a:r>
            <a:r>
              <a:rPr lang="en-US" altLang="zh-CN" b="1" baseline="-2500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en-US" altLang="zh-CN" b="1">
                <a:solidFill>
                  <a:srgbClr val="002060"/>
                </a:solidFill>
                <a:sym typeface="Symbol" panose="05050102010706020507" pitchFamily="18" charset="2"/>
              </a:rPr>
              <a:t>= 0</a:t>
            </a:r>
            <a:r>
              <a:rPr lang="en-US" altLang="zh-CN" b="1" baseline="-2500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2538" name="AutoShape 25"/>
          <p:cNvSpPr>
            <a:spLocks/>
          </p:cNvSpPr>
          <p:nvPr/>
        </p:nvSpPr>
        <p:spPr bwMode="auto">
          <a:xfrm>
            <a:off x="2843808" y="852488"/>
            <a:ext cx="109537" cy="1495425"/>
          </a:xfrm>
          <a:prstGeom prst="leftBrace">
            <a:avLst>
              <a:gd name="adj1" fmla="val 113769"/>
              <a:gd name="adj2" fmla="val 50000"/>
            </a:avLst>
          </a:prstGeom>
          <a:solidFill>
            <a:schemeClr val="bg1"/>
          </a:solidFill>
          <a:ln w="28575">
            <a:solidFill>
              <a:srgbClr val="002060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39290" name="Rectangle 26"/>
          <p:cNvSpPr>
            <a:spLocks noChangeArrowheads="1"/>
          </p:cNvSpPr>
          <p:nvPr/>
        </p:nvSpPr>
        <p:spPr bwMode="auto">
          <a:xfrm>
            <a:off x="914400" y="32908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2060"/>
                </a:solidFill>
                <a:sym typeface="Symbol" panose="05050102010706020507" pitchFamily="18" charset="2"/>
              </a:rPr>
              <a:t>列式</a:t>
            </a:r>
          </a:p>
        </p:txBody>
      </p:sp>
      <p:sp>
        <p:nvSpPr>
          <p:cNvPr id="22540" name="Rectangle 2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1" name="Rectangle 2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34125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2" name="Rectangle 2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70750" y="6288088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94" name="Rectangle 30"/>
          <p:cNvSpPr>
            <a:spLocks noChangeArrowheads="1"/>
          </p:cNvSpPr>
          <p:nvPr/>
        </p:nvSpPr>
        <p:spPr bwMode="auto">
          <a:xfrm>
            <a:off x="1670050" y="5534025"/>
            <a:ext cx="593624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002060"/>
                </a:solidFill>
                <a:sym typeface="Symbol" panose="05050102010706020507" pitchFamily="18" charset="2"/>
              </a:rPr>
              <a:t>方程组只有零解，即</a:t>
            </a:r>
            <a:r>
              <a:rPr lang="en-US" altLang="zh-CN" b="1">
                <a:solidFill>
                  <a:srgbClr val="002060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2500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>
                <a:solidFill>
                  <a:srgbClr val="002060"/>
                </a:solidFill>
                <a:sym typeface="Symbol" panose="05050102010706020507" pitchFamily="18" charset="2"/>
              </a:rPr>
              <a:t>= k</a:t>
            </a:r>
            <a:r>
              <a:rPr lang="en-US" altLang="zh-CN" b="1" baseline="-25000">
                <a:solidFill>
                  <a:srgbClr val="002060"/>
                </a:solidFill>
                <a:sym typeface="Symbol" panose="05050102010706020507" pitchFamily="18" charset="2"/>
              </a:rPr>
              <a:t>2 </a:t>
            </a:r>
            <a:r>
              <a:rPr lang="en-US" altLang="zh-CN" b="1">
                <a:solidFill>
                  <a:srgbClr val="002060"/>
                </a:solidFill>
                <a:sym typeface="Symbol" panose="05050102010706020507" pitchFamily="18" charset="2"/>
              </a:rPr>
              <a:t>= k </a:t>
            </a:r>
            <a:r>
              <a:rPr lang="en-US" altLang="zh-CN" b="1" baseline="-2500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en-US" altLang="zh-CN" b="1">
                <a:solidFill>
                  <a:srgbClr val="002060"/>
                </a:solidFill>
                <a:sym typeface="Symbol" panose="05050102010706020507" pitchFamily="18" charset="2"/>
              </a:rPr>
              <a:t>=0</a:t>
            </a:r>
            <a:r>
              <a:rPr lang="zh-CN" altLang="en-US" b="1">
                <a:solidFill>
                  <a:srgbClr val="002060"/>
                </a:solidFill>
                <a:sym typeface="Symbol" panose="05050102010706020507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66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9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9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6" grpId="0" build="p" autoUpdateAnimBg="0"/>
      <p:bldP spid="139283" grpId="0" build="p" autoUpdateAnimBg="0"/>
      <p:bldP spid="139284" grpId="0" animBg="1" autoUpdateAnimBg="0"/>
      <p:bldP spid="139285" grpId="0" build="p" autoUpdateAnimBg="0"/>
      <p:bldP spid="139286" grpId="0" build="p" autoUpdateAnimBg="0"/>
      <p:bldP spid="139287" grpId="0" build="p" autoUpdateAnimBg="0"/>
      <p:bldP spid="139288" grpId="0" build="p" autoUpdateAnimBg="0"/>
      <p:bldP spid="139290" grpId="0" build="p" autoUpdateAnimBg="0"/>
      <p:bldP spid="13929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533959" y="648999"/>
            <a:ext cx="4304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solidFill>
                  <a:srgbClr val="002060"/>
                </a:solidFill>
                <a:latin typeface="Arial" panose="020B0604020202020204" pitchFamily="34" charset="0"/>
              </a:rPr>
              <a:t>　</a:t>
            </a:r>
            <a:r>
              <a:rPr kumimoji="1" lang="zh-CN" altLang="en-US" sz="3200" b="1" dirty="0" smtClean="0">
                <a:solidFill>
                  <a:srgbClr val="002060"/>
                </a:solidFill>
                <a:latin typeface="Arial" panose="020B0604020202020204" pitchFamily="34" charset="0"/>
              </a:rPr>
              <a:t>线性空间及其子空间</a:t>
            </a:r>
            <a:endParaRPr kumimoji="1" lang="zh-CN" altLang="en-US" sz="32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857375" y="1714500"/>
            <a:ext cx="40497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2060"/>
                </a:solidFill>
                <a:latin typeface="Arial" panose="020B0604020202020204" pitchFamily="34" charset="0"/>
              </a:rPr>
              <a:t>　一     线性空间定义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1785938" y="2857500"/>
            <a:ext cx="4143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2060"/>
                </a:solidFill>
                <a:latin typeface="Arial" panose="020B0604020202020204" pitchFamily="34" charset="0"/>
              </a:rPr>
              <a:t>　二    线性空间例子</a:t>
            </a: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1714500" y="4214813"/>
            <a:ext cx="475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2060"/>
                </a:solidFill>
                <a:latin typeface="Arial" panose="020B0604020202020204" pitchFamily="34" charset="0"/>
              </a:rPr>
              <a:t>　三    线性空间的子空间</a:t>
            </a:r>
          </a:p>
        </p:txBody>
      </p:sp>
    </p:spTree>
    <p:extLst>
      <p:ext uri="{BB962C8B-B14F-4D97-AF65-F5344CB8AC3E}">
        <p14:creationId xmlns:p14="http://schemas.microsoft.com/office/powerpoint/2010/main" val="17256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矩形 19"/>
          <p:cNvSpPr>
            <a:spLocks noChangeArrowheads="1"/>
          </p:cNvSpPr>
          <p:nvPr/>
        </p:nvSpPr>
        <p:spPr bwMode="auto">
          <a:xfrm>
            <a:off x="1857375" y="1071563"/>
            <a:ext cx="3635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zh-CN" altLang="en-US" dirty="0"/>
              <a:t>是一个非空集合，</a:t>
            </a:r>
          </a:p>
        </p:txBody>
      </p:sp>
      <p:sp>
        <p:nvSpPr>
          <p:cNvPr id="1044" name="矩形 20"/>
          <p:cNvSpPr>
            <a:spLocks noChangeArrowheads="1"/>
          </p:cNvSpPr>
          <p:nvPr/>
        </p:nvSpPr>
        <p:spPr bwMode="auto">
          <a:xfrm>
            <a:off x="5003800" y="1071563"/>
            <a:ext cx="3367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 在</a:t>
            </a:r>
            <a:r>
              <a:rPr lang="en-US" altLang="zh-CN" i="1" dirty="0"/>
              <a:t>V</a:t>
            </a:r>
            <a:r>
              <a:rPr lang="zh-CN" altLang="en-US" dirty="0"/>
              <a:t>上任意两元素元</a:t>
            </a:r>
          </a:p>
        </p:txBody>
      </p:sp>
      <p:sp>
        <p:nvSpPr>
          <p:cNvPr id="1045" name="矩形 44"/>
          <p:cNvSpPr>
            <a:spLocks noChangeArrowheads="1"/>
          </p:cNvSpPr>
          <p:nvPr/>
        </p:nvSpPr>
        <p:spPr bwMode="auto">
          <a:xfrm>
            <a:off x="5286375" y="1809750"/>
            <a:ext cx="38877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运算 </a:t>
            </a:r>
            <a:r>
              <a:rPr lang="en-US" altLang="zh-CN"/>
              <a:t>+  </a:t>
            </a:r>
            <a:r>
              <a:rPr lang="zh-CN" altLang="en-US"/>
              <a:t>满足如下性质：</a:t>
            </a:r>
          </a:p>
        </p:txBody>
      </p:sp>
      <p:sp>
        <p:nvSpPr>
          <p:cNvPr id="1046" name="矩形 45"/>
          <p:cNvSpPr>
            <a:spLocks noChangeArrowheads="1"/>
          </p:cNvSpPr>
          <p:nvPr/>
        </p:nvSpPr>
        <p:spPr bwMode="auto">
          <a:xfrm>
            <a:off x="1143000" y="3020765"/>
            <a:ext cx="1355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交换律 </a:t>
            </a:r>
          </a:p>
        </p:txBody>
      </p:sp>
      <p:sp>
        <p:nvSpPr>
          <p:cNvPr id="1047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945537"/>
              </p:ext>
            </p:extLst>
          </p:nvPr>
        </p:nvGraphicFramePr>
        <p:xfrm>
          <a:off x="4000500" y="3092202"/>
          <a:ext cx="11398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6" name="Equation" r:id="rId4" imgW="596880" imgH="203040" progId="Equation.DSMT4">
                  <p:embed/>
                </p:oleObj>
              </mc:Choice>
              <mc:Fallback>
                <p:oleObj name="Equation" r:id="rId4" imgW="596880" imgH="203040" progId="Equation.DSMT4">
                  <p:embed/>
                  <p:pic>
                    <p:nvPicPr>
                      <p:cNvPr id="2253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092202"/>
                        <a:ext cx="11398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矩形 49"/>
          <p:cNvSpPr>
            <a:spLocks noChangeArrowheads="1"/>
          </p:cNvSpPr>
          <p:nvPr/>
        </p:nvSpPr>
        <p:spPr bwMode="auto">
          <a:xfrm>
            <a:off x="5143500" y="2996952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有</a:t>
            </a:r>
          </a:p>
        </p:txBody>
      </p:sp>
      <p:graphicFrame>
        <p:nvGraphicFramePr>
          <p:cNvPr id="225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837788"/>
              </p:ext>
            </p:extLst>
          </p:nvPr>
        </p:nvGraphicFramePr>
        <p:xfrm>
          <a:off x="5643563" y="3027115"/>
          <a:ext cx="18573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7" name="Equation" r:id="rId6" imgW="888840" imgH="203040" progId="Equation.DSMT4">
                  <p:embed/>
                </p:oleObj>
              </mc:Choice>
              <mc:Fallback>
                <p:oleObj name="Equation" r:id="rId6" imgW="888840" imgH="203040" progId="Equation.DSMT4">
                  <p:embed/>
                  <p:pic>
                    <p:nvPicPr>
                      <p:cNvPr id="2253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027115"/>
                        <a:ext cx="18573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矩形 51"/>
          <p:cNvSpPr>
            <a:spLocks noChangeArrowheads="1"/>
          </p:cNvSpPr>
          <p:nvPr/>
        </p:nvSpPr>
        <p:spPr bwMode="auto">
          <a:xfrm>
            <a:off x="1108075" y="2406030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结合律</a:t>
            </a:r>
          </a:p>
        </p:txBody>
      </p:sp>
      <p:graphicFrame>
        <p:nvGraphicFramePr>
          <p:cNvPr id="2253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808"/>
              </p:ext>
            </p:extLst>
          </p:nvPr>
        </p:nvGraphicFramePr>
        <p:xfrm>
          <a:off x="4073525" y="2466355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8" name="Equation" r:id="rId8" imgW="736560" imgH="203040" progId="Equation.DSMT4">
                  <p:embed/>
                </p:oleObj>
              </mc:Choice>
              <mc:Fallback>
                <p:oleObj name="Equation" r:id="rId8" imgW="736560" imgH="203040" progId="Equation.DSMT4">
                  <p:embed/>
                  <p:pic>
                    <p:nvPicPr>
                      <p:cNvPr id="2253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2466355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0547"/>
              </p:ext>
            </p:extLst>
          </p:nvPr>
        </p:nvGraphicFramePr>
        <p:xfrm>
          <a:off x="5929313" y="2406030"/>
          <a:ext cx="32146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9" name="Equation" r:id="rId10" imgW="1536480" imgH="203040" progId="Equation.DSMT4">
                  <p:embed/>
                </p:oleObj>
              </mc:Choice>
              <mc:Fallback>
                <p:oleObj name="Equation" r:id="rId10" imgW="1536480" imgH="203040" progId="Equation.DSMT4">
                  <p:embed/>
                  <p:pic>
                    <p:nvPicPr>
                      <p:cNvPr id="2253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406030"/>
                        <a:ext cx="32146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" name="矩形 54"/>
          <p:cNvSpPr>
            <a:spLocks noChangeArrowheads="1"/>
          </p:cNvSpPr>
          <p:nvPr/>
        </p:nvSpPr>
        <p:spPr bwMode="auto">
          <a:xfrm>
            <a:off x="5456238" y="2348880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有</a:t>
            </a:r>
          </a:p>
        </p:txBody>
      </p:sp>
      <p:graphicFrame>
        <p:nvGraphicFramePr>
          <p:cNvPr id="2253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7362"/>
              </p:ext>
            </p:extLst>
          </p:nvPr>
        </p:nvGraphicFramePr>
        <p:xfrm>
          <a:off x="2189163" y="3727574"/>
          <a:ext cx="8382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0" name="Equation" r:id="rId12" imgW="406080" imgH="177480" progId="Equation.DSMT4">
                  <p:embed/>
                </p:oleObj>
              </mc:Choice>
              <mc:Fallback>
                <p:oleObj name="Equation" r:id="rId12" imgW="406080" imgH="177480" progId="Equation.DSMT4">
                  <p:embed/>
                  <p:pic>
                    <p:nvPicPr>
                      <p:cNvPr id="2253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727574"/>
                        <a:ext cx="8382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" name="矩形 57"/>
          <p:cNvSpPr>
            <a:spLocks noChangeArrowheads="1"/>
          </p:cNvSpPr>
          <p:nvPr/>
        </p:nvSpPr>
        <p:spPr bwMode="auto">
          <a:xfrm>
            <a:off x="2928938" y="3645024"/>
            <a:ext cx="1979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使得对任意</a:t>
            </a:r>
          </a:p>
        </p:txBody>
      </p:sp>
      <p:graphicFrame>
        <p:nvGraphicFramePr>
          <p:cNvPr id="225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321345"/>
              </p:ext>
            </p:extLst>
          </p:nvPr>
        </p:nvGraphicFramePr>
        <p:xfrm>
          <a:off x="4821238" y="3716461"/>
          <a:ext cx="917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1" name="Equation" r:id="rId14" imgW="431640" imgH="203040" progId="Equation.DSMT4">
                  <p:embed/>
                </p:oleObj>
              </mc:Choice>
              <mc:Fallback>
                <p:oleObj name="Equation" r:id="rId14" imgW="431640" imgH="203040" progId="Equation.DSMT4">
                  <p:embed/>
                  <p:pic>
                    <p:nvPicPr>
                      <p:cNvPr id="2253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716461"/>
                        <a:ext cx="9175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" name="矩形 59"/>
          <p:cNvSpPr>
            <a:spLocks noChangeArrowheads="1"/>
          </p:cNvSpPr>
          <p:nvPr/>
        </p:nvSpPr>
        <p:spPr bwMode="auto">
          <a:xfrm>
            <a:off x="1320800" y="4302621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对任意</a:t>
            </a:r>
          </a:p>
        </p:txBody>
      </p:sp>
      <p:sp>
        <p:nvSpPr>
          <p:cNvPr id="1053" name="矩形 61"/>
          <p:cNvSpPr>
            <a:spLocks noChangeArrowheads="1"/>
          </p:cNvSpPr>
          <p:nvPr/>
        </p:nvSpPr>
        <p:spPr bwMode="auto">
          <a:xfrm>
            <a:off x="3500438" y="4293096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存在</a:t>
            </a:r>
          </a:p>
        </p:txBody>
      </p:sp>
      <p:graphicFrame>
        <p:nvGraphicFramePr>
          <p:cNvPr id="225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677886"/>
              </p:ext>
            </p:extLst>
          </p:nvPr>
        </p:nvGraphicFramePr>
        <p:xfrm>
          <a:off x="4357688" y="4335958"/>
          <a:ext cx="920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2" name="Equation" r:id="rId16" imgW="406080" imgH="203040" progId="Equation.DSMT4">
                  <p:embed/>
                </p:oleObj>
              </mc:Choice>
              <mc:Fallback>
                <p:oleObj name="Equation" r:id="rId16" imgW="406080" imgH="203040" progId="Equation.DSMT4">
                  <p:embed/>
                  <p:pic>
                    <p:nvPicPr>
                      <p:cNvPr id="2253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4335958"/>
                        <a:ext cx="920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" name="矩形 63"/>
          <p:cNvSpPr>
            <a:spLocks noChangeArrowheads="1"/>
          </p:cNvSpPr>
          <p:nvPr/>
        </p:nvSpPr>
        <p:spPr bwMode="auto">
          <a:xfrm>
            <a:off x="5214938" y="4293096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使得</a:t>
            </a:r>
          </a:p>
        </p:txBody>
      </p:sp>
      <p:graphicFrame>
        <p:nvGraphicFramePr>
          <p:cNvPr id="225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133797"/>
              </p:ext>
            </p:extLst>
          </p:nvPr>
        </p:nvGraphicFramePr>
        <p:xfrm>
          <a:off x="6107113" y="4335958"/>
          <a:ext cx="1495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3" name="Equation" r:id="rId18" imgW="660240" imgH="203040" progId="Equation.DSMT4">
                  <p:embed/>
                </p:oleObj>
              </mc:Choice>
              <mc:Fallback>
                <p:oleObj name="Equation" r:id="rId18" imgW="660240" imgH="203040" progId="Equation.DSMT4">
                  <p:embed/>
                  <p:pic>
                    <p:nvPicPr>
                      <p:cNvPr id="225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4335958"/>
                        <a:ext cx="1495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" name="矩形 69"/>
          <p:cNvSpPr>
            <a:spLocks noChangeArrowheads="1"/>
          </p:cNvSpPr>
          <p:nvPr/>
        </p:nvSpPr>
        <p:spPr bwMode="auto">
          <a:xfrm>
            <a:off x="750888" y="2406030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1056" name="矩形 70"/>
          <p:cNvSpPr>
            <a:spLocks noChangeArrowheads="1"/>
          </p:cNvSpPr>
          <p:nvPr/>
        </p:nvSpPr>
        <p:spPr bwMode="auto">
          <a:xfrm>
            <a:off x="785813" y="3020765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1057" name="矩形 71"/>
          <p:cNvSpPr>
            <a:spLocks noChangeArrowheads="1"/>
          </p:cNvSpPr>
          <p:nvPr/>
        </p:nvSpPr>
        <p:spPr bwMode="auto">
          <a:xfrm>
            <a:off x="796925" y="3673599"/>
            <a:ext cx="723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1058" name="矩形 72"/>
          <p:cNvSpPr>
            <a:spLocks noChangeArrowheads="1"/>
          </p:cNvSpPr>
          <p:nvPr/>
        </p:nvSpPr>
        <p:spPr bwMode="auto">
          <a:xfrm>
            <a:off x="1296988" y="3673599"/>
            <a:ext cx="903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存在</a:t>
            </a:r>
          </a:p>
        </p:txBody>
      </p:sp>
      <p:sp>
        <p:nvSpPr>
          <p:cNvPr id="1059" name="矩形 73"/>
          <p:cNvSpPr>
            <a:spLocks noChangeArrowheads="1"/>
          </p:cNvSpPr>
          <p:nvPr/>
        </p:nvSpPr>
        <p:spPr bwMode="auto">
          <a:xfrm>
            <a:off x="785813" y="4302621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1060" name="Rectangle 2"/>
          <p:cNvSpPr>
            <a:spLocks noChangeArrowheads="1"/>
          </p:cNvSpPr>
          <p:nvPr/>
        </p:nvSpPr>
        <p:spPr bwMode="auto">
          <a:xfrm>
            <a:off x="214313" y="285750"/>
            <a:ext cx="4049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Arial" panose="020B0604020202020204" pitchFamily="34" charset="0"/>
              </a:rPr>
              <a:t>　一     线性空间定义</a:t>
            </a:r>
          </a:p>
        </p:txBody>
      </p:sp>
      <p:sp>
        <p:nvSpPr>
          <p:cNvPr id="1061" name="Text Box 4"/>
          <p:cNvSpPr txBox="1">
            <a:spLocks noChangeArrowheads="1"/>
          </p:cNvSpPr>
          <p:nvPr/>
        </p:nvSpPr>
        <p:spPr bwMode="auto">
          <a:xfrm>
            <a:off x="642938" y="1052513"/>
            <a:ext cx="1368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定义</a:t>
            </a:r>
            <a:r>
              <a:rPr lang="en-US" altLang="zh-CN" b="1" dirty="0"/>
              <a:t>1</a:t>
            </a:r>
          </a:p>
        </p:txBody>
      </p:sp>
      <p:sp>
        <p:nvSpPr>
          <p:cNvPr id="1062" name="矩形 91"/>
          <p:cNvSpPr>
            <a:spLocks noChangeArrowheads="1"/>
          </p:cNvSpPr>
          <p:nvPr/>
        </p:nvSpPr>
        <p:spPr bwMode="auto">
          <a:xfrm>
            <a:off x="2522538" y="2372692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对任意的</a:t>
            </a:r>
          </a:p>
        </p:txBody>
      </p:sp>
      <p:sp>
        <p:nvSpPr>
          <p:cNvPr id="1063" name="矩形 91"/>
          <p:cNvSpPr>
            <a:spLocks noChangeArrowheads="1"/>
          </p:cNvSpPr>
          <p:nvPr/>
        </p:nvSpPr>
        <p:spPr bwMode="auto">
          <a:xfrm>
            <a:off x="2500313" y="2996952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对任意的</a:t>
            </a:r>
          </a:p>
        </p:txBody>
      </p:sp>
      <p:graphicFrame>
        <p:nvGraphicFramePr>
          <p:cNvPr id="2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474600"/>
              </p:ext>
            </p:extLst>
          </p:nvPr>
        </p:nvGraphicFramePr>
        <p:xfrm>
          <a:off x="6151563" y="3724399"/>
          <a:ext cx="13763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4" name="Equation" r:id="rId20" imgW="647640" imgH="177480" progId="Equation.DSMT4">
                  <p:embed/>
                </p:oleObj>
              </mc:Choice>
              <mc:Fallback>
                <p:oleObj name="Equation" r:id="rId20" imgW="647640" imgH="177480" progId="Equation.DSMT4">
                  <p:embed/>
                  <p:pic>
                    <p:nvPicPr>
                      <p:cNvPr id="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3724399"/>
                        <a:ext cx="13763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4" name="矩形 49"/>
          <p:cNvSpPr>
            <a:spLocks noChangeArrowheads="1"/>
          </p:cNvSpPr>
          <p:nvPr/>
        </p:nvSpPr>
        <p:spPr bwMode="auto">
          <a:xfrm>
            <a:off x="5678488" y="3645024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有</a:t>
            </a:r>
          </a:p>
        </p:txBody>
      </p:sp>
      <p:graphicFrame>
        <p:nvGraphicFramePr>
          <p:cNvPr id="3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169284"/>
              </p:ext>
            </p:extLst>
          </p:nvPr>
        </p:nvGraphicFramePr>
        <p:xfrm>
          <a:off x="2571750" y="4351833"/>
          <a:ext cx="917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5" name="Equation" r:id="rId22" imgW="431640" imgH="203040" progId="Equation.DSMT4">
                  <p:embed/>
                </p:oleObj>
              </mc:Choice>
              <mc:Fallback>
                <p:oleObj name="Equation" r:id="rId22" imgW="431640" imgH="203040" progId="Equation.DSMT4">
                  <p:embed/>
                  <p:pic>
                    <p:nvPicPr>
                      <p:cNvPr id="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351833"/>
                        <a:ext cx="9175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8286750" y="1143000"/>
          <a:ext cx="6175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6" name="Equation" r:id="rId23" imgW="317160" imgH="203040" progId="Equation.DSMT4">
                  <p:embed/>
                </p:oleObj>
              </mc:Choice>
              <mc:Fallback>
                <p:oleObj name="Equation" r:id="rId23" imgW="317160" imgH="203040" progId="Equation.DSMT4">
                  <p:embed/>
                  <p:pic>
                    <p:nvPicPr>
                      <p:cNvPr id="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0" y="1143000"/>
                        <a:ext cx="6175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" name="矩形 46"/>
          <p:cNvSpPr>
            <a:spLocks noChangeArrowheads="1"/>
          </p:cNvSpPr>
          <p:nvPr/>
        </p:nvSpPr>
        <p:spPr bwMode="auto">
          <a:xfrm>
            <a:off x="0" y="1809750"/>
            <a:ext cx="2698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定义运算并记为</a:t>
            </a: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2606675" y="1881188"/>
          <a:ext cx="839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7" name="Equation" r:id="rId25" imgW="431640" imgH="203040" progId="Equation.DSMT4">
                  <p:embed/>
                </p:oleObj>
              </mc:Choice>
              <mc:Fallback>
                <p:oleObj name="Equation" r:id="rId25" imgW="431640" imgH="203040" progId="Equation.DSMT4">
                  <p:embed/>
                  <p:pic>
                    <p:nvPicPr>
                      <p:cNvPr id="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1881188"/>
                        <a:ext cx="839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6" name="矩形 48"/>
          <p:cNvSpPr>
            <a:spLocks noChangeArrowheads="1"/>
          </p:cNvSpPr>
          <p:nvPr/>
        </p:nvSpPr>
        <p:spPr bwMode="auto">
          <a:xfrm>
            <a:off x="3429000" y="1785938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且</a:t>
            </a:r>
          </a:p>
        </p:txBody>
      </p:sp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3929063" y="1881188"/>
          <a:ext cx="13112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8" name="Equation" r:id="rId27" imgW="672840" imgH="203040" progId="Equation.DSMT4">
                  <p:embed/>
                </p:oleObj>
              </mc:Choice>
              <mc:Fallback>
                <p:oleObj name="Equation" r:id="rId27" imgW="672840" imgH="203040" progId="Equation.DSMT4">
                  <p:embed/>
                  <p:pic>
                    <p:nvPicPr>
                      <p:cNvPr id="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1881188"/>
                        <a:ext cx="13112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7" name="矩形 50"/>
          <p:cNvSpPr>
            <a:spLocks noChangeArrowheads="1"/>
          </p:cNvSpPr>
          <p:nvPr/>
        </p:nvSpPr>
        <p:spPr bwMode="auto">
          <a:xfrm>
            <a:off x="785813" y="5007471"/>
            <a:ext cx="2559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为实数域，</a:t>
            </a:r>
          </a:p>
        </p:txBody>
      </p:sp>
      <p:sp>
        <p:nvSpPr>
          <p:cNvPr id="1068" name="矩形 51"/>
          <p:cNvSpPr>
            <a:spLocks noChangeArrowheads="1"/>
          </p:cNvSpPr>
          <p:nvPr/>
        </p:nvSpPr>
        <p:spPr bwMode="auto">
          <a:xfrm>
            <a:off x="2928938" y="5007471"/>
            <a:ext cx="5357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</a:t>
            </a:r>
            <a:r>
              <a:rPr lang="en-US" altLang="zh-CN" i="1"/>
              <a:t>V</a:t>
            </a:r>
            <a:r>
              <a:rPr lang="zh-CN" altLang="en-US"/>
              <a:t>中的任意元素</a:t>
            </a:r>
          </a:p>
        </p:txBody>
      </p:sp>
      <p:sp>
        <p:nvSpPr>
          <p:cNvPr id="1069" name="矩形 52"/>
          <p:cNvSpPr>
            <a:spLocks noChangeArrowheads="1"/>
          </p:cNvSpPr>
          <p:nvPr/>
        </p:nvSpPr>
        <p:spPr bwMode="auto">
          <a:xfrm>
            <a:off x="6143625" y="4983658"/>
            <a:ext cx="307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及</a:t>
            </a:r>
            <a:r>
              <a:rPr lang="en-US" altLang="zh-CN" i="1"/>
              <a:t>R</a:t>
            </a:r>
            <a:r>
              <a:rPr lang="zh-CN" altLang="en-US"/>
              <a:t>中的任意元素</a:t>
            </a:r>
            <a:r>
              <a:rPr lang="en-US" altLang="zh-CN" i="1"/>
              <a:t>k</a:t>
            </a:r>
            <a:endParaRPr lang="zh-CN" altLang="en-US"/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166108"/>
              </p:ext>
            </p:extLst>
          </p:nvPr>
        </p:nvGraphicFramePr>
        <p:xfrm>
          <a:off x="5875338" y="5164633"/>
          <a:ext cx="296862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19" name="Equation" r:id="rId29" imgW="152280" imgH="139680" progId="Equation.DSMT4">
                  <p:embed/>
                </p:oleObj>
              </mc:Choice>
              <mc:Fallback>
                <p:oleObj name="Equation" r:id="rId29" imgW="152280" imgH="139680" progId="Equation.DSMT4">
                  <p:embed/>
                  <p:pic>
                    <p:nvPicPr>
                      <p:cNvPr id="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338" y="5164633"/>
                        <a:ext cx="296862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0" name="矩形 54"/>
          <p:cNvSpPr>
            <a:spLocks noChangeArrowheads="1"/>
          </p:cNvSpPr>
          <p:nvPr/>
        </p:nvSpPr>
        <p:spPr bwMode="auto">
          <a:xfrm>
            <a:off x="100013" y="5641429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定义运算并记为</a:t>
            </a: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029955"/>
              </p:ext>
            </p:extLst>
          </p:nvPr>
        </p:nvGraphicFramePr>
        <p:xfrm>
          <a:off x="2695575" y="5721846"/>
          <a:ext cx="519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0" name="Equation" r:id="rId31" imgW="266400" imgH="203040" progId="Equation.DSMT4">
                  <p:embed/>
                </p:oleObj>
              </mc:Choice>
              <mc:Fallback>
                <p:oleObj name="Equation" r:id="rId31" imgW="266400" imgH="203040" progId="Equation.DSMT4">
                  <p:embed/>
                  <p:pic>
                    <p:nvPicPr>
                      <p:cNvPr id="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5721846"/>
                        <a:ext cx="519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1" name="矩形 56"/>
          <p:cNvSpPr>
            <a:spLocks noChangeArrowheads="1"/>
          </p:cNvSpPr>
          <p:nvPr/>
        </p:nvSpPr>
        <p:spPr bwMode="auto">
          <a:xfrm>
            <a:off x="3143250" y="5626596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且</a:t>
            </a:r>
          </a:p>
        </p:txBody>
      </p:sp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246600"/>
              </p:ext>
            </p:extLst>
          </p:nvPr>
        </p:nvGraphicFramePr>
        <p:xfrm>
          <a:off x="3643313" y="5721846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1" name="Equation" r:id="rId33" imgW="507960" imgH="203040" progId="Equation.DSMT4">
                  <p:embed/>
                </p:oleObj>
              </mc:Choice>
              <mc:Fallback>
                <p:oleObj name="Equation" r:id="rId33" imgW="507960" imgH="203040" progId="Equation.DSMT4">
                  <p:embed/>
                  <p:pic>
                    <p:nvPicPr>
                      <p:cNvPr id="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5721846"/>
                        <a:ext cx="99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2" name="矩形 44"/>
          <p:cNvSpPr>
            <a:spLocks noChangeArrowheads="1"/>
          </p:cNvSpPr>
          <p:nvPr/>
        </p:nvSpPr>
        <p:spPr bwMode="auto">
          <a:xfrm>
            <a:off x="4643438" y="5650408"/>
            <a:ext cx="3865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运算 </a:t>
            </a:r>
            <a:r>
              <a:rPr lang="en-US" altLang="zh-CN"/>
              <a:t>    </a:t>
            </a:r>
            <a:r>
              <a:rPr lang="zh-CN" altLang="en-US"/>
              <a:t>满足如下性质：</a:t>
            </a:r>
          </a:p>
        </p:txBody>
      </p:sp>
      <p:graphicFrame>
        <p:nvGraphicFramePr>
          <p:cNvPr id="1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69959"/>
              </p:ext>
            </p:extLst>
          </p:nvPr>
        </p:nvGraphicFramePr>
        <p:xfrm>
          <a:off x="5429250" y="5739308"/>
          <a:ext cx="4445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2" name="Equation" r:id="rId35" imgW="228600" imgH="177480" progId="Equation.DSMT4">
                  <p:embed/>
                </p:oleObj>
              </mc:Choice>
              <mc:Fallback>
                <p:oleObj name="Equation" r:id="rId35" imgW="228600" imgH="177480" progId="Equation.DSMT4">
                  <p:embed/>
                  <p:pic>
                    <p:nvPicPr>
                      <p:cNvPr id="1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5739308"/>
                        <a:ext cx="4445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84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1"/>
          <p:cNvSpPr>
            <a:spLocks noChangeArrowheads="1"/>
          </p:cNvSpPr>
          <p:nvPr/>
        </p:nvSpPr>
        <p:spPr bwMode="auto">
          <a:xfrm>
            <a:off x="0" y="123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cs typeface="Times New Roman" panose="02020603050405020304" pitchFamily="18" charset="0"/>
              </a:rPr>
              <a:t>”</a:t>
            </a:r>
            <a:r>
              <a:rPr lang="en-US" altLang="zh-CN" sz="800"/>
              <a:t>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2065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6" name="矩形 65"/>
          <p:cNvSpPr>
            <a:spLocks noChangeArrowheads="1"/>
          </p:cNvSpPr>
          <p:nvPr/>
        </p:nvSpPr>
        <p:spPr bwMode="auto">
          <a:xfrm>
            <a:off x="1214438" y="285750"/>
            <a:ext cx="1446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“</a:t>
            </a:r>
            <a:r>
              <a:rPr lang="en-US" altLang="zh-CN" b="1"/>
              <a:t>1</a:t>
            </a:r>
            <a:r>
              <a:rPr lang="zh-CN" altLang="en-US" b="1"/>
              <a:t>律”</a:t>
            </a:r>
          </a:p>
        </p:txBody>
      </p:sp>
      <p:graphicFrame>
        <p:nvGraphicFramePr>
          <p:cNvPr id="22541" name="Object 41"/>
          <p:cNvGraphicFramePr>
            <a:graphicFrameLocks noChangeAspect="1"/>
          </p:cNvGraphicFramePr>
          <p:nvPr/>
        </p:nvGraphicFramePr>
        <p:xfrm>
          <a:off x="2820988" y="314325"/>
          <a:ext cx="10366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" name="Equation" r:id="rId4" imgW="457200" imgH="177480" progId="Equation.DSMT4">
                  <p:embed/>
                </p:oleObj>
              </mc:Choice>
              <mc:Fallback>
                <p:oleObj name="Equation" r:id="rId4" imgW="457200" imgH="177480" progId="Equation.DSMT4">
                  <p:embed/>
                  <p:pic>
                    <p:nvPicPr>
                      <p:cNvPr id="2254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314325"/>
                        <a:ext cx="10366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矩形 75"/>
          <p:cNvSpPr>
            <a:spLocks noChangeArrowheads="1"/>
          </p:cNvSpPr>
          <p:nvPr/>
        </p:nvSpPr>
        <p:spPr bwMode="auto">
          <a:xfrm>
            <a:off x="941388" y="285750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2068" name="矩形 76"/>
          <p:cNvSpPr>
            <a:spLocks noChangeArrowheads="1"/>
          </p:cNvSpPr>
          <p:nvPr/>
        </p:nvSpPr>
        <p:spPr bwMode="auto">
          <a:xfrm>
            <a:off x="1512888" y="813048"/>
            <a:ext cx="29162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/>
              <a:t>结合律</a:t>
            </a:r>
          </a:p>
        </p:txBody>
      </p:sp>
      <p:sp>
        <p:nvSpPr>
          <p:cNvPr id="2069" name="矩形 77"/>
          <p:cNvSpPr>
            <a:spLocks noChangeArrowheads="1"/>
          </p:cNvSpPr>
          <p:nvPr/>
        </p:nvSpPr>
        <p:spPr bwMode="auto">
          <a:xfrm>
            <a:off x="941388" y="813048"/>
            <a:ext cx="6461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  <a:r>
              <a:rPr lang="zh-CN" altLang="en-US"/>
              <a:t>）</a:t>
            </a: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599760"/>
              </p:ext>
            </p:extLst>
          </p:nvPr>
        </p:nvGraphicFramePr>
        <p:xfrm>
          <a:off x="4357688" y="884486"/>
          <a:ext cx="1714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1" name="Equation" r:id="rId6" imgW="888840" imgH="203040" progId="Equation.DSMT4">
                  <p:embed/>
                </p:oleObj>
              </mc:Choice>
              <mc:Fallback>
                <p:oleObj name="Equation" r:id="rId6" imgW="888840" imgH="203040" progId="Equation.DSMT4">
                  <p:embed/>
                  <p:pic>
                    <p:nvPicPr>
                      <p:cNvPr id="2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884486"/>
                        <a:ext cx="1714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719742"/>
              </p:ext>
            </p:extLst>
          </p:nvPr>
        </p:nvGraphicFramePr>
        <p:xfrm>
          <a:off x="6715125" y="855911"/>
          <a:ext cx="2428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2" name="Equation" r:id="rId8" imgW="1346040" imgH="203040" progId="Equation.DSMT4">
                  <p:embed/>
                </p:oleObj>
              </mc:Choice>
              <mc:Fallback>
                <p:oleObj name="Equation" r:id="rId8" imgW="1346040" imgH="203040" progId="Equation.DSMT4">
                  <p:embed/>
                  <p:pic>
                    <p:nvPicPr>
                      <p:cNvPr id="22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855911"/>
                        <a:ext cx="24288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矩形 80"/>
          <p:cNvSpPr>
            <a:spLocks noChangeArrowheads="1"/>
          </p:cNvSpPr>
          <p:nvPr/>
        </p:nvSpPr>
        <p:spPr bwMode="auto">
          <a:xfrm>
            <a:off x="6000750" y="1345332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都有</a:t>
            </a:r>
          </a:p>
        </p:txBody>
      </p:sp>
      <p:sp>
        <p:nvSpPr>
          <p:cNvPr id="2071" name="矩形 81"/>
          <p:cNvSpPr>
            <a:spLocks noChangeArrowheads="1"/>
          </p:cNvSpPr>
          <p:nvPr/>
        </p:nvSpPr>
        <p:spPr bwMode="auto">
          <a:xfrm>
            <a:off x="928688" y="1392957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7</a:t>
            </a:r>
            <a:r>
              <a:rPr lang="zh-CN" altLang="en-US"/>
              <a:t>）</a:t>
            </a:r>
          </a:p>
        </p:txBody>
      </p:sp>
      <p:sp>
        <p:nvSpPr>
          <p:cNvPr id="2072" name="矩形 82"/>
          <p:cNvSpPr>
            <a:spLocks noChangeArrowheads="1"/>
          </p:cNvSpPr>
          <p:nvPr/>
        </p:nvSpPr>
        <p:spPr bwMode="auto">
          <a:xfrm>
            <a:off x="1428750" y="1345332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分配律</a:t>
            </a:r>
          </a:p>
        </p:txBody>
      </p:sp>
      <p:graphicFrame>
        <p:nvGraphicFramePr>
          <p:cNvPr id="2254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33485"/>
              </p:ext>
            </p:extLst>
          </p:nvPr>
        </p:nvGraphicFramePr>
        <p:xfrm>
          <a:off x="4357688" y="1440582"/>
          <a:ext cx="17716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3" name="Equation" r:id="rId10" imgW="888840" imgH="203040" progId="Equation.DSMT4">
                  <p:embed/>
                </p:oleObj>
              </mc:Choice>
              <mc:Fallback>
                <p:oleObj name="Equation" r:id="rId10" imgW="888840" imgH="203040" progId="Equation.DSMT4">
                  <p:embed/>
                  <p:pic>
                    <p:nvPicPr>
                      <p:cNvPr id="225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1440582"/>
                        <a:ext cx="17716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3" name="矩形 84"/>
          <p:cNvSpPr>
            <a:spLocks noChangeArrowheads="1"/>
          </p:cNvSpPr>
          <p:nvPr/>
        </p:nvSpPr>
        <p:spPr bwMode="auto">
          <a:xfrm>
            <a:off x="6000750" y="1988840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都有</a:t>
            </a:r>
          </a:p>
        </p:txBody>
      </p:sp>
      <p:graphicFrame>
        <p:nvGraphicFramePr>
          <p:cNvPr id="2254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963490"/>
              </p:ext>
            </p:extLst>
          </p:nvPr>
        </p:nvGraphicFramePr>
        <p:xfrm>
          <a:off x="6858000" y="1369144"/>
          <a:ext cx="22145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4" name="Equation" r:id="rId12" imgW="1143000" imgH="203040" progId="Equation.DSMT4">
                  <p:embed/>
                </p:oleObj>
              </mc:Choice>
              <mc:Fallback>
                <p:oleObj name="Equation" r:id="rId12" imgW="1143000" imgH="203040" progId="Equation.DSMT4">
                  <p:embed/>
                  <p:pic>
                    <p:nvPicPr>
                      <p:cNvPr id="2254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369144"/>
                        <a:ext cx="22145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" name="矩形 86"/>
          <p:cNvSpPr>
            <a:spLocks noChangeArrowheads="1"/>
          </p:cNvSpPr>
          <p:nvPr/>
        </p:nvSpPr>
        <p:spPr bwMode="auto">
          <a:xfrm>
            <a:off x="928688" y="2026940"/>
            <a:ext cx="723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8</a:t>
            </a:r>
            <a:r>
              <a:rPr lang="zh-CN" altLang="en-US"/>
              <a:t>）</a:t>
            </a:r>
          </a:p>
        </p:txBody>
      </p:sp>
      <p:sp>
        <p:nvSpPr>
          <p:cNvPr id="2075" name="矩形 87"/>
          <p:cNvSpPr>
            <a:spLocks noChangeArrowheads="1"/>
          </p:cNvSpPr>
          <p:nvPr/>
        </p:nvSpPr>
        <p:spPr bwMode="auto">
          <a:xfrm>
            <a:off x="1428750" y="2026940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分配律</a:t>
            </a:r>
          </a:p>
        </p:txBody>
      </p:sp>
      <p:graphicFrame>
        <p:nvGraphicFramePr>
          <p:cNvPr id="2254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235598"/>
              </p:ext>
            </p:extLst>
          </p:nvPr>
        </p:nvGraphicFramePr>
        <p:xfrm>
          <a:off x="4286250" y="2098377"/>
          <a:ext cx="18256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5" name="Equation" r:id="rId14" imgW="939600" imgH="203040" progId="Equation.DSMT4">
                  <p:embed/>
                </p:oleObj>
              </mc:Choice>
              <mc:Fallback>
                <p:oleObj name="Equation" r:id="rId14" imgW="939600" imgH="203040" progId="Equation.DSMT4">
                  <p:embed/>
                  <p:pic>
                    <p:nvPicPr>
                      <p:cNvPr id="2254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2098377"/>
                        <a:ext cx="18256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6" name="矩形 89"/>
          <p:cNvSpPr>
            <a:spLocks noChangeArrowheads="1"/>
          </p:cNvSpPr>
          <p:nvPr/>
        </p:nvSpPr>
        <p:spPr bwMode="auto">
          <a:xfrm>
            <a:off x="5929313" y="813048"/>
            <a:ext cx="9032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都有</a:t>
            </a:r>
          </a:p>
        </p:txBody>
      </p:sp>
      <p:graphicFrame>
        <p:nvGraphicFramePr>
          <p:cNvPr id="2254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241173"/>
              </p:ext>
            </p:extLst>
          </p:nvPr>
        </p:nvGraphicFramePr>
        <p:xfrm>
          <a:off x="6781800" y="2038052"/>
          <a:ext cx="2357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" name="Equation" r:id="rId16" imgW="1231560" imgH="203040" progId="Equation.DSMT4">
                  <p:embed/>
                </p:oleObj>
              </mc:Choice>
              <mc:Fallback>
                <p:oleObj name="Equation" r:id="rId16" imgW="1231560" imgH="203040" progId="Equation.DSMT4">
                  <p:embed/>
                  <p:pic>
                    <p:nvPicPr>
                      <p:cNvPr id="2254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038052"/>
                        <a:ext cx="23574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矩形 92"/>
          <p:cNvSpPr>
            <a:spLocks noChangeArrowheads="1"/>
          </p:cNvSpPr>
          <p:nvPr/>
        </p:nvSpPr>
        <p:spPr bwMode="auto">
          <a:xfrm>
            <a:off x="285750" y="2708920"/>
            <a:ext cx="8858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则称</a:t>
            </a:r>
            <a:r>
              <a:rPr lang="en-US" altLang="zh-CN" i="1"/>
              <a:t>V</a:t>
            </a:r>
            <a:r>
              <a:rPr lang="zh-CN" altLang="en-US"/>
              <a:t>为</a:t>
            </a:r>
            <a:r>
              <a:rPr lang="en-US" altLang="zh-CN" b="1" i="1"/>
              <a:t>R</a:t>
            </a:r>
            <a:r>
              <a:rPr lang="zh-CN" altLang="en-US" b="1"/>
              <a:t>上的一个线性空间</a:t>
            </a:r>
            <a:r>
              <a:rPr lang="zh-CN" altLang="en-US"/>
              <a:t>，简称为</a:t>
            </a:r>
            <a:r>
              <a:rPr lang="zh-CN" altLang="en-US" b="1"/>
              <a:t>实线性空间</a:t>
            </a:r>
            <a:r>
              <a:rPr lang="zh-CN" altLang="en-US"/>
              <a:t>，线性</a:t>
            </a:r>
          </a:p>
        </p:txBody>
      </p:sp>
      <p:sp>
        <p:nvSpPr>
          <p:cNvPr id="2078" name="矩形 93"/>
          <p:cNvSpPr>
            <a:spLocks noChangeArrowheads="1"/>
          </p:cNvSpPr>
          <p:nvPr/>
        </p:nvSpPr>
        <p:spPr bwMode="auto">
          <a:xfrm>
            <a:off x="357188" y="3265165"/>
            <a:ext cx="4137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空间中的元素称为</a:t>
            </a:r>
            <a:r>
              <a:rPr lang="zh-CN" altLang="en-US" b="1" dirty="0"/>
              <a:t>向量</a:t>
            </a:r>
            <a:r>
              <a:rPr lang="zh-CN" altLang="en-US" dirty="0"/>
              <a:t>。</a:t>
            </a:r>
          </a:p>
        </p:txBody>
      </p:sp>
      <p:sp>
        <p:nvSpPr>
          <p:cNvPr id="2079" name="矩形 91"/>
          <p:cNvSpPr>
            <a:spLocks noChangeArrowheads="1"/>
          </p:cNvSpPr>
          <p:nvPr/>
        </p:nvSpPr>
        <p:spPr bwMode="auto">
          <a:xfrm>
            <a:off x="2857500" y="789236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对任意的</a:t>
            </a:r>
          </a:p>
        </p:txBody>
      </p:sp>
      <p:sp>
        <p:nvSpPr>
          <p:cNvPr id="2080" name="矩形 91"/>
          <p:cNvSpPr>
            <a:spLocks noChangeArrowheads="1"/>
          </p:cNvSpPr>
          <p:nvPr/>
        </p:nvSpPr>
        <p:spPr bwMode="auto">
          <a:xfrm>
            <a:off x="2786063" y="1345332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对任意的</a:t>
            </a:r>
          </a:p>
        </p:txBody>
      </p:sp>
      <p:sp>
        <p:nvSpPr>
          <p:cNvPr id="2081" name="矩形 91"/>
          <p:cNvSpPr>
            <a:spLocks noChangeArrowheads="1"/>
          </p:cNvSpPr>
          <p:nvPr/>
        </p:nvSpPr>
        <p:spPr bwMode="auto">
          <a:xfrm>
            <a:off x="2714625" y="2026940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对任意的</a:t>
            </a:r>
          </a:p>
        </p:txBody>
      </p:sp>
      <p:sp>
        <p:nvSpPr>
          <p:cNvPr id="2082" name="矩形 92"/>
          <p:cNvSpPr>
            <a:spLocks noChangeArrowheads="1"/>
          </p:cNvSpPr>
          <p:nvPr/>
        </p:nvSpPr>
        <p:spPr bwMode="auto">
          <a:xfrm>
            <a:off x="928688" y="3861048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运算</a:t>
            </a:r>
            <a:r>
              <a:rPr lang="en-US" altLang="zh-CN" dirty="0"/>
              <a:t>+</a:t>
            </a:r>
            <a:r>
              <a:rPr lang="zh-CN" altLang="en-US" dirty="0"/>
              <a:t>称为</a:t>
            </a:r>
            <a:r>
              <a:rPr lang="zh-CN" altLang="en-US" b="1" dirty="0"/>
              <a:t>加法</a:t>
            </a:r>
            <a:r>
              <a:rPr lang="zh-CN" altLang="en-US" dirty="0"/>
              <a:t>运算，</a:t>
            </a:r>
          </a:p>
        </p:txBody>
      </p:sp>
      <p:sp>
        <p:nvSpPr>
          <p:cNvPr id="2083" name="矩形 92"/>
          <p:cNvSpPr>
            <a:spLocks noChangeArrowheads="1"/>
          </p:cNvSpPr>
          <p:nvPr/>
        </p:nvSpPr>
        <p:spPr bwMode="auto">
          <a:xfrm>
            <a:off x="4714875" y="3904680"/>
            <a:ext cx="2928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称为</a:t>
            </a:r>
            <a:r>
              <a:rPr lang="zh-CN" altLang="en-US" b="1"/>
              <a:t>数乘</a:t>
            </a:r>
            <a:r>
              <a:rPr lang="zh-CN" altLang="en-US"/>
              <a:t>运算，</a:t>
            </a:r>
          </a:p>
        </p:txBody>
      </p:sp>
      <p:sp>
        <p:nvSpPr>
          <p:cNvPr id="2084" name="矩形 92"/>
          <p:cNvSpPr>
            <a:spLocks noChangeArrowheads="1"/>
          </p:cNvSpPr>
          <p:nvPr/>
        </p:nvSpPr>
        <p:spPr bwMode="auto">
          <a:xfrm>
            <a:off x="7072313" y="3904680"/>
            <a:ext cx="2428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它们统称为</a:t>
            </a:r>
          </a:p>
        </p:txBody>
      </p:sp>
      <p:graphicFrame>
        <p:nvGraphicFramePr>
          <p:cNvPr id="225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926249"/>
              </p:ext>
            </p:extLst>
          </p:nvPr>
        </p:nvGraphicFramePr>
        <p:xfrm>
          <a:off x="4322763" y="3968427"/>
          <a:ext cx="4445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7" name="Equation" r:id="rId18" imgW="228600" imgH="177480" progId="Equation.DSMT4">
                  <p:embed/>
                </p:oleObj>
              </mc:Choice>
              <mc:Fallback>
                <p:oleObj name="Equation" r:id="rId18" imgW="228600" imgH="177480" progId="Equation.DSMT4">
                  <p:embed/>
                  <p:pic>
                    <p:nvPicPr>
                      <p:cNvPr id="2253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3968427"/>
                        <a:ext cx="4445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5" name="矩形 74"/>
          <p:cNvSpPr>
            <a:spLocks noChangeArrowheads="1"/>
          </p:cNvSpPr>
          <p:nvPr/>
        </p:nvSpPr>
        <p:spPr bwMode="auto">
          <a:xfrm>
            <a:off x="285750" y="4404742"/>
            <a:ext cx="264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线性运算</a:t>
            </a:r>
            <a:r>
              <a:rPr lang="zh-CN" altLang="en-US"/>
              <a:t>。</a:t>
            </a:r>
          </a:p>
        </p:txBody>
      </p:sp>
      <p:graphicFrame>
        <p:nvGraphicFramePr>
          <p:cNvPr id="2253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693424"/>
              </p:ext>
            </p:extLst>
          </p:nvPr>
        </p:nvGraphicFramePr>
        <p:xfrm>
          <a:off x="812800" y="4941317"/>
          <a:ext cx="1943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8" name="Equation" r:id="rId20" imgW="914400" imgH="253800" progId="Equation.DSMT4">
                  <p:embed/>
                </p:oleObj>
              </mc:Choice>
              <mc:Fallback>
                <p:oleObj name="Equation" r:id="rId20" imgW="914400" imgH="253800" progId="Equation.DSMT4">
                  <p:embed/>
                  <p:pic>
                    <p:nvPicPr>
                      <p:cNvPr id="2253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4941317"/>
                        <a:ext cx="19431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6" name="矩形 77"/>
          <p:cNvSpPr>
            <a:spLocks noChangeArrowheads="1"/>
          </p:cNvSpPr>
          <p:nvPr/>
        </p:nvSpPr>
        <p:spPr bwMode="auto">
          <a:xfrm>
            <a:off x="2670175" y="4904805"/>
            <a:ext cx="233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称为</a:t>
            </a:r>
            <a:r>
              <a:rPr lang="zh-CN" altLang="en-US" b="1"/>
              <a:t>零向量</a:t>
            </a:r>
            <a:r>
              <a:rPr lang="zh-CN" altLang="en-US"/>
              <a:t>，</a:t>
            </a:r>
          </a:p>
        </p:txBody>
      </p:sp>
      <p:graphicFrame>
        <p:nvGraphicFramePr>
          <p:cNvPr id="225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435686"/>
              </p:ext>
            </p:extLst>
          </p:nvPr>
        </p:nvGraphicFramePr>
        <p:xfrm>
          <a:off x="5170488" y="4947667"/>
          <a:ext cx="1552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Equation" r:id="rId22" imgW="685800" imgH="203040" progId="Equation.DSMT4">
                  <p:embed/>
                </p:oleObj>
              </mc:Choice>
              <mc:Fallback>
                <p:oleObj name="Equation" r:id="rId22" imgW="685800" imgH="203040" progId="Equation.DSMT4">
                  <p:embed/>
                  <p:pic>
                    <p:nvPicPr>
                      <p:cNvPr id="225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4947667"/>
                        <a:ext cx="1552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7" name="矩形 79"/>
          <p:cNvSpPr>
            <a:spLocks noChangeArrowheads="1"/>
          </p:cNvSpPr>
          <p:nvPr/>
        </p:nvSpPr>
        <p:spPr bwMode="auto">
          <a:xfrm>
            <a:off x="4741863" y="4904805"/>
            <a:ext cx="544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</a:t>
            </a:r>
          </a:p>
        </p:txBody>
      </p:sp>
      <p:sp>
        <p:nvSpPr>
          <p:cNvPr id="2088" name="矩形 80"/>
          <p:cNvSpPr>
            <a:spLocks noChangeArrowheads="1"/>
          </p:cNvSpPr>
          <p:nvPr/>
        </p:nvSpPr>
        <p:spPr bwMode="auto">
          <a:xfrm>
            <a:off x="6742113" y="4882580"/>
            <a:ext cx="9032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则称</a:t>
            </a:r>
          </a:p>
        </p:txBody>
      </p:sp>
      <p:graphicFrame>
        <p:nvGraphicFramePr>
          <p:cNvPr id="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41205"/>
              </p:ext>
            </p:extLst>
          </p:nvPr>
        </p:nvGraphicFramePr>
        <p:xfrm>
          <a:off x="7600950" y="4904805"/>
          <a:ext cx="3444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0" name="Equation" r:id="rId24" imgW="152280" imgH="203040" progId="Equation.DSMT4">
                  <p:embed/>
                </p:oleObj>
              </mc:Choice>
              <mc:Fallback>
                <p:oleObj name="Equation" r:id="rId24" imgW="152280" imgH="203040" progId="Equation.DSMT4">
                  <p:embed/>
                  <p:pic>
                    <p:nvPicPr>
                      <p:cNvPr id="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4904805"/>
                        <a:ext cx="3444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" name="矩形 82"/>
          <p:cNvSpPr>
            <a:spLocks noChangeArrowheads="1"/>
          </p:cNvSpPr>
          <p:nvPr/>
        </p:nvSpPr>
        <p:spPr bwMode="auto">
          <a:xfrm>
            <a:off x="7886700" y="4833367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为</a:t>
            </a:r>
          </a:p>
        </p:txBody>
      </p:sp>
      <p:graphicFrame>
        <p:nvGraphicFramePr>
          <p:cNvPr id="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135716"/>
              </p:ext>
            </p:extLst>
          </p:nvPr>
        </p:nvGraphicFramePr>
        <p:xfrm>
          <a:off x="8358188" y="4976242"/>
          <a:ext cx="3444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1" name="Equation" r:id="rId26" imgW="152280" imgH="139680" progId="Equation.DSMT4">
                  <p:embed/>
                </p:oleObj>
              </mc:Choice>
              <mc:Fallback>
                <p:oleObj name="Equation" r:id="rId26" imgW="152280" imgH="139680" progId="Equation.DSMT4">
                  <p:embed/>
                  <p:pic>
                    <p:nvPicPr>
                      <p:cNvPr id="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8188" y="4976242"/>
                        <a:ext cx="3444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0" name="矩形 84"/>
          <p:cNvSpPr>
            <a:spLocks noChangeArrowheads="1"/>
          </p:cNvSpPr>
          <p:nvPr/>
        </p:nvSpPr>
        <p:spPr bwMode="auto">
          <a:xfrm>
            <a:off x="8572500" y="4833367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的</a:t>
            </a:r>
          </a:p>
        </p:txBody>
      </p:sp>
      <p:sp>
        <p:nvSpPr>
          <p:cNvPr id="2091" name="矩形 85"/>
          <p:cNvSpPr>
            <a:spLocks noChangeArrowheads="1"/>
          </p:cNvSpPr>
          <p:nvPr/>
        </p:nvSpPr>
        <p:spPr bwMode="auto">
          <a:xfrm>
            <a:off x="-54770" y="5517232"/>
            <a:ext cx="1624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负</a:t>
            </a:r>
            <a:r>
              <a:rPr lang="zh-CN" altLang="en-US" b="1" dirty="0"/>
              <a:t>向量</a:t>
            </a:r>
            <a:r>
              <a:rPr lang="zh-CN" altLang="en-US" dirty="0"/>
              <a:t>，</a:t>
            </a:r>
          </a:p>
        </p:txBody>
      </p:sp>
      <p:sp>
        <p:nvSpPr>
          <p:cNvPr id="2092" name="矩形 86"/>
          <p:cNvSpPr>
            <a:spLocks noChangeArrowheads="1"/>
          </p:cNvSpPr>
          <p:nvPr/>
        </p:nvSpPr>
        <p:spPr bwMode="auto">
          <a:xfrm>
            <a:off x="1290410" y="5489004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并把</a:t>
            </a:r>
          </a:p>
        </p:txBody>
      </p:sp>
      <p:graphicFrame>
        <p:nvGraphicFramePr>
          <p:cNvPr id="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08251"/>
              </p:ext>
            </p:extLst>
          </p:nvPr>
        </p:nvGraphicFramePr>
        <p:xfrm>
          <a:off x="2217353" y="5574708"/>
          <a:ext cx="3444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Equation" r:id="rId28" imgW="152280" imgH="139680" progId="Equation.DSMT4">
                  <p:embed/>
                </p:oleObj>
              </mc:Choice>
              <mc:Fallback>
                <p:oleObj name="Equation" r:id="rId28" imgW="152280" imgH="139680" progId="Equation.DSMT4">
                  <p:embed/>
                  <p:pic>
                    <p:nvPicPr>
                      <p:cNvPr id="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353" y="5574708"/>
                        <a:ext cx="344488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3" name="矩形 89"/>
          <p:cNvSpPr>
            <a:spLocks noChangeArrowheads="1"/>
          </p:cNvSpPr>
          <p:nvPr/>
        </p:nvSpPr>
        <p:spPr bwMode="auto">
          <a:xfrm>
            <a:off x="2503103" y="5481046"/>
            <a:ext cx="23447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的负向量记为</a:t>
            </a:r>
          </a:p>
        </p:txBody>
      </p:sp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980314"/>
              </p:ext>
            </p:extLst>
          </p:nvPr>
        </p:nvGraphicFramePr>
        <p:xfrm>
          <a:off x="4689091" y="5574708"/>
          <a:ext cx="5445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3" name="Equation" r:id="rId30" imgW="241200" imgH="139680" progId="Equation.DSMT4">
                  <p:embed/>
                </p:oleObj>
              </mc:Choice>
              <mc:Fallback>
                <p:oleObj name="Equation" r:id="rId30" imgW="241200" imgH="139680" progId="Equation.DSMT4">
                  <p:embed/>
                  <p:pic>
                    <p:nvPicPr>
                      <p:cNvPr id="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091" y="5574708"/>
                        <a:ext cx="54451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4" name="矩形 91"/>
          <p:cNvSpPr>
            <a:spLocks noChangeArrowheads="1"/>
          </p:cNvSpPr>
          <p:nvPr/>
        </p:nvSpPr>
        <p:spPr bwMode="auto">
          <a:xfrm>
            <a:off x="5143500" y="5547742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750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" name="Rectangle 2"/>
          <p:cNvSpPr>
            <a:spLocks noChangeArrowheads="1"/>
          </p:cNvSpPr>
          <p:nvPr/>
        </p:nvSpPr>
        <p:spPr bwMode="auto">
          <a:xfrm>
            <a:off x="285750" y="324520"/>
            <a:ext cx="4143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Arial" panose="020B0604020202020204" pitchFamily="34" charset="0"/>
              </a:rPr>
              <a:t>　二    线性空间例子</a:t>
            </a: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000250" y="857250"/>
          <a:ext cx="4984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name="Equation" r:id="rId4" imgW="203040" imgH="190440" progId="Equation.DSMT4">
                  <p:embed/>
                </p:oleObj>
              </mc:Choice>
              <mc:Fallback>
                <p:oleObj name="Equation" r:id="rId4" imgW="203040" imgH="190440" progId="Equation.DSMT4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857250"/>
                        <a:ext cx="4984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Rectangle 2"/>
          <p:cNvSpPr>
            <a:spLocks noChangeArrowheads="1"/>
          </p:cNvSpPr>
          <p:nvPr/>
        </p:nvSpPr>
        <p:spPr bwMode="auto">
          <a:xfrm>
            <a:off x="714375" y="857250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　例</a:t>
            </a:r>
            <a:r>
              <a:rPr kumimoji="1" lang="en-US" altLang="zh-CN" b="1">
                <a:latin typeface="Arial" panose="020B0604020202020204" pitchFamily="34" charset="0"/>
              </a:rPr>
              <a:t>1</a:t>
            </a:r>
            <a:endParaRPr kumimoji="1" lang="zh-CN" altLang="en-US" b="1">
              <a:latin typeface="Arial" panose="020B0604020202020204" pitchFamily="34" charset="0"/>
            </a:endParaRPr>
          </a:p>
        </p:txBody>
      </p:sp>
      <p:sp>
        <p:nvSpPr>
          <p:cNvPr id="7181" name="矩形 20"/>
          <p:cNvSpPr>
            <a:spLocks noChangeArrowheads="1"/>
          </p:cNvSpPr>
          <p:nvPr/>
        </p:nvSpPr>
        <p:spPr bwMode="auto">
          <a:xfrm>
            <a:off x="2428875" y="857250"/>
            <a:ext cx="6215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表示全体</a:t>
            </a:r>
            <a:r>
              <a:rPr lang="en-US" altLang="zh-CN" i="1"/>
              <a:t>n</a:t>
            </a:r>
            <a:r>
              <a:rPr lang="zh-CN" altLang="en-US"/>
              <a:t>维实向量形成的集合，即</a:t>
            </a:r>
          </a:p>
        </p:txBody>
      </p:sp>
      <p:grpSp>
        <p:nvGrpSpPr>
          <p:cNvPr id="7182" name="组合 23"/>
          <p:cNvGrpSpPr>
            <a:grpSpLocks/>
          </p:cNvGrpSpPr>
          <p:nvPr/>
        </p:nvGrpSpPr>
        <p:grpSpPr bwMode="auto">
          <a:xfrm>
            <a:off x="2214563" y="1500188"/>
            <a:ext cx="3857625" cy="2128837"/>
            <a:chOff x="2214546" y="1500174"/>
            <a:chExt cx="3857636" cy="2128351"/>
          </a:xfrm>
        </p:grpSpPr>
        <p:graphicFrame>
          <p:nvGraphicFramePr>
            <p:cNvPr id="2" name="Object 3"/>
            <p:cNvGraphicFramePr>
              <a:graphicFrameLocks noChangeAspect="1"/>
            </p:cNvGraphicFramePr>
            <p:nvPr/>
          </p:nvGraphicFramePr>
          <p:xfrm>
            <a:off x="2214546" y="1500174"/>
            <a:ext cx="3857636" cy="2128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15" name="Equation" r:id="rId6" imgW="1841400" imgH="1143000" progId="Equation.DSMT4">
                    <p:embed/>
                  </p:oleObj>
                </mc:Choice>
                <mc:Fallback>
                  <p:oleObj name="Equation" r:id="rId6" imgW="1841400" imgH="1143000" progId="Equation.DSMT4">
                    <p:embed/>
                    <p:pic>
                      <p:nvPicPr>
                        <p:cNvPr id="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546" y="1500174"/>
                          <a:ext cx="3857636" cy="2128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直接连接符 27"/>
            <p:cNvCxnSpPr/>
            <p:nvPr/>
          </p:nvCxnSpPr>
          <p:spPr bwMode="auto">
            <a:xfrm rot="5400000">
              <a:off x="3000559" y="2357228"/>
              <a:ext cx="171569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143000" y="3214688"/>
          <a:ext cx="498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Equation" r:id="rId8" imgW="203040" imgH="190440" progId="Equation.DSMT4">
                  <p:embed/>
                </p:oleObj>
              </mc:Choice>
              <mc:Fallback>
                <p:oleObj name="Equation" r:id="rId8" imgW="203040" imgH="190440" progId="Equation.DSMT4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14688"/>
                        <a:ext cx="4984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矩形 20"/>
          <p:cNvSpPr>
            <a:spLocks noChangeArrowheads="1"/>
          </p:cNvSpPr>
          <p:nvPr/>
        </p:nvSpPr>
        <p:spPr bwMode="auto">
          <a:xfrm>
            <a:off x="1571625" y="3214688"/>
            <a:ext cx="6500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关于</a:t>
            </a:r>
            <a:r>
              <a:rPr lang="en-US" altLang="zh-CN" b="1" i="1"/>
              <a:t>n</a:t>
            </a:r>
            <a:r>
              <a:rPr lang="zh-CN" altLang="en-US" b="1"/>
              <a:t>维实向量加法和数乘是线性空间。</a:t>
            </a:r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928688" y="4000500"/>
          <a:ext cx="11874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9" imgW="647640" imgH="939600" progId="Equation.DSMT4">
                  <p:embed/>
                </p:oleObj>
              </mc:Choice>
              <mc:Fallback>
                <p:oleObj name="Equation" r:id="rId9" imgW="647640" imgH="939600" progId="Equation.DSMT4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000500"/>
                        <a:ext cx="118745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4" name="矩形 22"/>
          <p:cNvSpPr>
            <a:spLocks noChangeArrowheads="1"/>
          </p:cNvSpPr>
          <p:nvPr/>
        </p:nvSpPr>
        <p:spPr bwMode="auto">
          <a:xfrm>
            <a:off x="7786688" y="3214688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即对</a:t>
            </a:r>
          </a:p>
        </p:txBody>
      </p:sp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2286000" y="4071938"/>
          <a:ext cx="107156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11" imgW="583920" imgH="939600" progId="Equation.DSMT4">
                  <p:embed/>
                </p:oleObj>
              </mc:Choice>
              <mc:Fallback>
                <p:oleObj name="Equation" r:id="rId11" imgW="583920" imgH="939600" progId="Equation.DSMT4">
                  <p:embed/>
                  <p:pic>
                    <p:nvPicPr>
                      <p:cNvPr id="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71938"/>
                        <a:ext cx="1071563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3429000" y="4714875"/>
          <a:ext cx="7921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13" imgW="431640" imgH="177480" progId="Equation.DSMT4">
                  <p:embed/>
                </p:oleObj>
              </mc:Choice>
              <mc:Fallback>
                <p:oleObj name="Equation" r:id="rId13" imgW="431640" imgH="177480" progId="Equation.DSMT4">
                  <p:embed/>
                  <p:pic>
                    <p:nvPicPr>
                      <p:cNvPr id="5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14875"/>
                        <a:ext cx="79216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5"/>
          <p:cNvGraphicFramePr>
            <a:graphicFrameLocks noChangeAspect="1"/>
          </p:cNvGraphicFramePr>
          <p:nvPr/>
        </p:nvGraphicFramePr>
        <p:xfrm>
          <a:off x="4572000" y="4000500"/>
          <a:ext cx="209550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15" imgW="1143000" imgH="939600" progId="Equation.DSMT4">
                  <p:embed/>
                </p:oleObj>
              </mc:Choice>
              <mc:Fallback>
                <p:oleObj name="Equation" r:id="rId15" imgW="1143000" imgH="939600" progId="Equation.DSMT4">
                  <p:embed/>
                  <p:pic>
                    <p:nvPicPr>
                      <p:cNvPr id="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00500"/>
                        <a:ext cx="209550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6"/>
          <p:cNvGraphicFramePr>
            <a:graphicFrameLocks noChangeAspect="1"/>
          </p:cNvGraphicFramePr>
          <p:nvPr/>
        </p:nvGraphicFramePr>
        <p:xfrm>
          <a:off x="6858000" y="3929063"/>
          <a:ext cx="14446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17" imgW="787320" imgH="939600" progId="Equation.DSMT4">
                  <p:embed/>
                </p:oleObj>
              </mc:Choice>
              <mc:Fallback>
                <p:oleObj name="Equation" r:id="rId17" imgW="787320" imgH="939600" progId="Equation.DSMT4">
                  <p:embed/>
                  <p:pic>
                    <p:nvPicPr>
                      <p:cNvPr id="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929063"/>
                        <a:ext cx="144462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09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62587"/>
              </p:ext>
            </p:extLst>
          </p:nvPr>
        </p:nvGraphicFramePr>
        <p:xfrm>
          <a:off x="2500313" y="1138014"/>
          <a:ext cx="498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Equation" r:id="rId4" imgW="203040" imgH="190440" progId="Equation.DSMT4">
                  <p:embed/>
                </p:oleObj>
              </mc:Choice>
              <mc:Fallback>
                <p:oleObj name="Equation" r:id="rId4" imgW="203040" imgH="190440" progId="Equation.DSMT4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138014"/>
                        <a:ext cx="4984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矩形 32"/>
          <p:cNvSpPr>
            <a:spLocks noChangeArrowheads="1"/>
          </p:cNvSpPr>
          <p:nvPr/>
        </p:nvSpPr>
        <p:spPr bwMode="auto">
          <a:xfrm>
            <a:off x="1357313" y="1138014"/>
            <a:ext cx="2878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显然在      零向量</a:t>
            </a: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599666"/>
              </p:ext>
            </p:extLst>
          </p:nvPr>
        </p:nvGraphicFramePr>
        <p:xfrm>
          <a:off x="4214813" y="622697"/>
          <a:ext cx="105410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Equation" r:id="rId6" imgW="583920" imgH="914400" progId="Equation.DSMT4">
                  <p:embed/>
                </p:oleObj>
              </mc:Choice>
              <mc:Fallback>
                <p:oleObj name="Equation" r:id="rId6" imgW="583920" imgH="914400" progId="Equation.DSMT4">
                  <p:embed/>
                  <p:pic>
                    <p:nvPicPr>
                      <p:cNvPr id="616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622697"/>
                        <a:ext cx="105410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739524"/>
              </p:ext>
            </p:extLst>
          </p:nvPr>
        </p:nvGraphicFramePr>
        <p:xfrm>
          <a:off x="2071688" y="2423889"/>
          <a:ext cx="1071562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8" imgW="583920" imgH="939600" progId="Equation.DSMT4">
                  <p:embed/>
                </p:oleObj>
              </mc:Choice>
              <mc:Fallback>
                <p:oleObj name="Equation" r:id="rId8" imgW="583920" imgH="939600" progId="Equation.DSMT4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23889"/>
                        <a:ext cx="1071562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矩形 36"/>
          <p:cNvSpPr>
            <a:spLocks noChangeArrowheads="1"/>
          </p:cNvSpPr>
          <p:nvPr/>
        </p:nvSpPr>
        <p:spPr bwMode="auto">
          <a:xfrm>
            <a:off x="1285875" y="2995389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向量</a:t>
            </a:r>
          </a:p>
        </p:txBody>
      </p:sp>
      <p:sp>
        <p:nvSpPr>
          <p:cNvPr id="8203" name="矩形 38"/>
          <p:cNvSpPr>
            <a:spLocks noChangeArrowheads="1"/>
          </p:cNvSpPr>
          <p:nvPr/>
        </p:nvSpPr>
        <p:spPr bwMode="auto">
          <a:xfrm>
            <a:off x="3357563" y="2995389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的负向量</a:t>
            </a:r>
          </a:p>
        </p:txBody>
      </p:sp>
      <p:graphicFrame>
        <p:nvGraphicFramePr>
          <p:cNvPr id="4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138936"/>
              </p:ext>
            </p:extLst>
          </p:nvPr>
        </p:nvGraphicFramePr>
        <p:xfrm>
          <a:off x="5072063" y="2276872"/>
          <a:ext cx="1446212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10" imgW="761760" imgH="939600" progId="Equation.DSMT4">
                  <p:embed/>
                </p:oleObj>
              </mc:Choice>
              <mc:Fallback>
                <p:oleObj name="Equation" r:id="rId10" imgW="761760" imgH="939600" progId="Equation.DSMT4">
                  <p:embed/>
                  <p:pic>
                    <p:nvPicPr>
                      <p:cNvPr id="4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2276872"/>
                        <a:ext cx="1446212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矩形 41"/>
          <p:cNvSpPr>
            <a:spLocks noChangeArrowheads="1"/>
          </p:cNvSpPr>
          <p:nvPr/>
        </p:nvSpPr>
        <p:spPr bwMode="auto">
          <a:xfrm>
            <a:off x="1000125" y="4440014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注</a:t>
            </a: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654880"/>
              </p:ext>
            </p:extLst>
          </p:nvPr>
        </p:nvGraphicFramePr>
        <p:xfrm>
          <a:off x="1643063" y="4474939"/>
          <a:ext cx="498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12" imgW="203040" imgH="190440" progId="Equation.DSMT4">
                  <p:embed/>
                </p:oleObj>
              </mc:Choice>
              <mc:Fallback>
                <p:oleObj name="Equation" r:id="rId12" imgW="203040" imgH="190440" progId="Equation.DSMT4">
                  <p:embed/>
                  <p:pic>
                    <p:nvPicPr>
                      <p:cNvPr id="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474939"/>
                        <a:ext cx="4984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矩形 43"/>
          <p:cNvSpPr>
            <a:spLocks noChangeArrowheads="1"/>
          </p:cNvSpPr>
          <p:nvPr/>
        </p:nvSpPr>
        <p:spPr bwMode="auto">
          <a:xfrm>
            <a:off x="2000250" y="4495576"/>
            <a:ext cx="413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是最重要的实线性空间。</a:t>
            </a:r>
          </a:p>
        </p:txBody>
      </p:sp>
      <p:sp>
        <p:nvSpPr>
          <p:cNvPr id="8206" name="矩形 44"/>
          <p:cNvSpPr>
            <a:spLocks noChangeArrowheads="1"/>
          </p:cNvSpPr>
          <p:nvPr/>
        </p:nvSpPr>
        <p:spPr bwMode="auto">
          <a:xfrm>
            <a:off x="1571625" y="5281389"/>
            <a:ext cx="3057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类似有复线性空间</a:t>
            </a: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94202"/>
              </p:ext>
            </p:extLst>
          </p:nvPr>
        </p:nvGraphicFramePr>
        <p:xfrm>
          <a:off x="4500563" y="5281389"/>
          <a:ext cx="4984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13" imgW="203040" imgH="203040" progId="Equation.DSMT4">
                  <p:embed/>
                </p:oleObj>
              </mc:Choice>
              <mc:Fallback>
                <p:oleObj name="Equation" r:id="rId13" imgW="203040" imgH="203040" progId="Equation.DSMT4">
                  <p:embed/>
                  <p:pic>
                    <p:nvPicPr>
                      <p:cNvPr id="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281389"/>
                        <a:ext cx="49847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0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3" name="Rectangle 2"/>
          <p:cNvSpPr>
            <a:spLocks noChangeArrowheads="1"/>
          </p:cNvSpPr>
          <p:nvPr/>
        </p:nvSpPr>
        <p:spPr bwMode="auto">
          <a:xfrm>
            <a:off x="714375" y="428625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 dirty="0">
                <a:latin typeface="Arial" panose="020B0604020202020204" pitchFamily="34" charset="0"/>
              </a:rPr>
              <a:t>　</a:t>
            </a:r>
            <a:r>
              <a:rPr kumimoji="1" lang="zh-CN" altLang="en-US" b="1" dirty="0" smtClean="0">
                <a:latin typeface="Arial" panose="020B0604020202020204" pitchFamily="34" charset="0"/>
              </a:rPr>
              <a:t>例</a:t>
            </a:r>
            <a:r>
              <a:rPr kumimoji="1" lang="en-US" altLang="zh-CN" b="1" dirty="0" smtClean="0">
                <a:latin typeface="Arial" panose="020B0604020202020204" pitchFamily="34" charset="0"/>
              </a:rPr>
              <a:t>2</a:t>
            </a:r>
            <a:endParaRPr kumimoji="1" lang="zh-CN" altLang="en-US" b="1" dirty="0">
              <a:latin typeface="Arial" panose="020B0604020202020204" pitchFamily="34" charset="0"/>
            </a:endParaRP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2071688" y="500063"/>
          <a:ext cx="8715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0" name="Equation" r:id="rId4" imgW="355320" imgH="139680" progId="Equation.DSMT4">
                  <p:embed/>
                </p:oleObj>
              </mc:Choice>
              <mc:Fallback>
                <p:oleObj name="Equation" r:id="rId4" imgW="355320" imgH="139680" progId="Equation.DSMT4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500063"/>
                        <a:ext cx="871537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矩形 23"/>
          <p:cNvSpPr>
            <a:spLocks noChangeArrowheads="1"/>
          </p:cNvSpPr>
          <p:nvPr/>
        </p:nvSpPr>
        <p:spPr bwMode="auto">
          <a:xfrm>
            <a:off x="2857500" y="404813"/>
            <a:ext cx="2357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阶实矩阵全体</a:t>
            </a:r>
          </a:p>
        </p:txBody>
      </p:sp>
      <p:graphicFrame>
        <p:nvGraphicFramePr>
          <p:cNvPr id="25" name="Object 11"/>
          <p:cNvGraphicFramePr>
            <a:graphicFrameLocks noChangeAspect="1"/>
          </p:cNvGraphicFramePr>
          <p:nvPr/>
        </p:nvGraphicFramePr>
        <p:xfrm>
          <a:off x="5072063" y="404813"/>
          <a:ext cx="7858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1" name="Equation" r:id="rId6" imgW="355320" imgH="228600" progId="Equation.DSMT4">
                  <p:embed/>
                </p:oleObj>
              </mc:Choice>
              <mc:Fallback>
                <p:oleObj name="Equation" r:id="rId6" imgW="355320" imgH="228600" progId="Equation.DSMT4">
                  <p:embed/>
                  <p:pic>
                    <p:nvPicPr>
                      <p:cNvPr id="2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04813"/>
                        <a:ext cx="785812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矩形 25"/>
          <p:cNvSpPr>
            <a:spLocks noChangeArrowheads="1"/>
          </p:cNvSpPr>
          <p:nvPr/>
        </p:nvSpPr>
        <p:spPr bwMode="auto">
          <a:xfrm>
            <a:off x="5703888" y="357188"/>
            <a:ext cx="3440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关于矩阵线性运算是</a:t>
            </a:r>
          </a:p>
        </p:txBody>
      </p:sp>
      <p:sp>
        <p:nvSpPr>
          <p:cNvPr id="10256" name="矩形 26"/>
          <p:cNvSpPr>
            <a:spLocks noChangeArrowheads="1"/>
          </p:cNvSpPr>
          <p:nvPr/>
        </p:nvSpPr>
        <p:spPr bwMode="auto">
          <a:xfrm>
            <a:off x="285750" y="1047750"/>
            <a:ext cx="4972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一个线性空间</a:t>
            </a:r>
            <a:r>
              <a:rPr lang="en-US" altLang="zh-CN"/>
              <a:t>(</a:t>
            </a:r>
            <a:r>
              <a:rPr lang="zh-CN" altLang="en-US" b="1"/>
              <a:t>实矩阵空间</a:t>
            </a:r>
            <a:r>
              <a:rPr lang="zh-CN" altLang="en-US"/>
              <a:t>）。</a:t>
            </a:r>
          </a:p>
        </p:txBody>
      </p:sp>
      <p:sp>
        <p:nvSpPr>
          <p:cNvPr id="10257" name="矩形 36"/>
          <p:cNvSpPr>
            <a:spLocks noChangeArrowheads="1"/>
          </p:cNvSpPr>
          <p:nvPr/>
        </p:nvSpPr>
        <p:spPr bwMode="auto">
          <a:xfrm>
            <a:off x="4929188" y="1000125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特别的</a:t>
            </a:r>
            <a:endParaRPr lang="en-US" altLang="zh-CN"/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143000" y="1830388"/>
          <a:ext cx="3111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30388"/>
                        <a:ext cx="31115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矩形 23"/>
          <p:cNvSpPr>
            <a:spLocks noChangeArrowheads="1"/>
          </p:cNvSpPr>
          <p:nvPr/>
        </p:nvSpPr>
        <p:spPr bwMode="auto">
          <a:xfrm>
            <a:off x="1435100" y="1687513"/>
            <a:ext cx="2357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阶实方阵全体</a:t>
            </a:r>
          </a:p>
        </p:txBody>
      </p:sp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3714750" y="1687513"/>
          <a:ext cx="533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Equation" r:id="rId10" imgW="241200" imgH="228600" progId="Equation.DSMT4">
                  <p:embed/>
                </p:oleObj>
              </mc:Choice>
              <mc:Fallback>
                <p:oleObj name="Equation" r:id="rId10" imgW="241200" imgH="228600" progId="Equation.DSMT4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687513"/>
                        <a:ext cx="5334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矩形 25"/>
          <p:cNvSpPr>
            <a:spLocks noChangeArrowheads="1"/>
          </p:cNvSpPr>
          <p:nvPr/>
        </p:nvSpPr>
        <p:spPr bwMode="auto">
          <a:xfrm>
            <a:off x="4214813" y="1643063"/>
            <a:ext cx="4929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关于矩阵线性运算是一个线性</a:t>
            </a:r>
          </a:p>
        </p:txBody>
      </p:sp>
      <p:sp>
        <p:nvSpPr>
          <p:cNvPr id="10260" name="矩形 31"/>
          <p:cNvSpPr>
            <a:spLocks noChangeArrowheads="1"/>
          </p:cNvSpPr>
          <p:nvPr/>
        </p:nvSpPr>
        <p:spPr bwMode="auto">
          <a:xfrm>
            <a:off x="285750" y="2143125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空间。</a:t>
            </a:r>
          </a:p>
        </p:txBody>
      </p:sp>
      <p:graphicFrame>
        <p:nvGraphicFramePr>
          <p:cNvPr id="10246" name="Object 14"/>
          <p:cNvGraphicFramePr>
            <a:graphicFrameLocks noChangeAspect="1"/>
          </p:cNvGraphicFramePr>
          <p:nvPr/>
        </p:nvGraphicFramePr>
        <p:xfrm>
          <a:off x="1143000" y="2428875"/>
          <a:ext cx="2786063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Equation" r:id="rId12" imgW="1676160" imgH="927000" progId="Equation.DSMT4">
                  <p:embed/>
                </p:oleObj>
              </mc:Choice>
              <mc:Fallback>
                <p:oleObj name="Equation" r:id="rId12" imgW="1676160" imgH="927000" progId="Equation.DSMT4">
                  <p:embed/>
                  <p:pic>
                    <p:nvPicPr>
                      <p:cNvPr id="102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28875"/>
                        <a:ext cx="2786063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0"/>
          <p:cNvGraphicFramePr>
            <a:graphicFrameLocks noChangeAspect="1"/>
          </p:cNvGraphicFramePr>
          <p:nvPr/>
        </p:nvGraphicFramePr>
        <p:xfrm>
          <a:off x="4000500" y="2500313"/>
          <a:ext cx="2571750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Equation" r:id="rId14" imgW="1587240" imgH="927000" progId="Equation.DSMT4">
                  <p:embed/>
                </p:oleObj>
              </mc:Choice>
              <mc:Fallback>
                <p:oleObj name="Equation" r:id="rId14" imgW="1587240" imgH="927000" progId="Equation.DSMT4">
                  <p:embed/>
                  <p:pic>
                    <p:nvPicPr>
                      <p:cNvPr id="10247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500313"/>
                        <a:ext cx="2571750" cy="175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1"/>
          <p:cNvGraphicFramePr>
            <a:graphicFrameLocks noChangeAspect="1"/>
          </p:cNvGraphicFramePr>
          <p:nvPr/>
        </p:nvGraphicFramePr>
        <p:xfrm>
          <a:off x="6659563" y="3214688"/>
          <a:ext cx="11509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6" name="Equation" r:id="rId16" imgW="520560" imgH="228600" progId="Equation.DSMT4">
                  <p:embed/>
                </p:oleObj>
              </mc:Choice>
              <mc:Fallback>
                <p:oleObj name="Equation" r:id="rId16" imgW="520560" imgH="228600" progId="Equation.DSMT4">
                  <p:embed/>
                  <p:pic>
                    <p:nvPicPr>
                      <p:cNvPr id="4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214688"/>
                        <a:ext cx="1150937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2"/>
          <p:cNvGraphicFramePr>
            <a:graphicFrameLocks noChangeAspect="1"/>
          </p:cNvGraphicFramePr>
          <p:nvPr/>
        </p:nvGraphicFramePr>
        <p:xfrm>
          <a:off x="8001000" y="3214688"/>
          <a:ext cx="8413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name="Equation" r:id="rId18" imgW="380880" imgH="177480" progId="Equation.DSMT4">
                  <p:embed/>
                </p:oleObj>
              </mc:Choice>
              <mc:Fallback>
                <p:oleObj name="Equation" r:id="rId18" imgW="380880" imgH="177480" progId="Equation.DSMT4">
                  <p:embed/>
                  <p:pic>
                    <p:nvPicPr>
                      <p:cNvPr id="5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214688"/>
                        <a:ext cx="84137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869117"/>
              </p:ext>
            </p:extLst>
          </p:nvPr>
        </p:nvGraphicFramePr>
        <p:xfrm>
          <a:off x="285750" y="4437112"/>
          <a:ext cx="47498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Equation" r:id="rId20" imgW="2857320" imgH="927000" progId="Equation.DSMT4">
                  <p:embed/>
                </p:oleObj>
              </mc:Choice>
              <mc:Fallback>
                <p:oleObj name="Equation" r:id="rId20" imgW="2857320" imgH="927000" progId="Equation.DSMT4">
                  <p:embed/>
                  <p:pic>
                    <p:nvPicPr>
                      <p:cNvPr id="1025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437112"/>
                        <a:ext cx="47498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446498"/>
              </p:ext>
            </p:extLst>
          </p:nvPr>
        </p:nvGraphicFramePr>
        <p:xfrm>
          <a:off x="5357813" y="4509120"/>
          <a:ext cx="3208337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Equation" r:id="rId22" imgW="1930320" imgH="927000" progId="Equation.DSMT4">
                  <p:embed/>
                </p:oleObj>
              </mc:Choice>
              <mc:Fallback>
                <p:oleObj name="Equation" r:id="rId22" imgW="1930320" imgH="927000" progId="Equation.DSMT4">
                  <p:embed/>
                  <p:pic>
                    <p:nvPicPr>
                      <p:cNvPr id="10251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509120"/>
                        <a:ext cx="3208337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5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14"/>
          <p:cNvGraphicFramePr>
            <a:graphicFrameLocks noChangeAspect="1"/>
          </p:cNvGraphicFramePr>
          <p:nvPr/>
        </p:nvGraphicFramePr>
        <p:xfrm>
          <a:off x="1357313" y="2143125"/>
          <a:ext cx="2701925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8" name="Equation" r:id="rId4" imgW="1625400" imgH="927000" progId="Equation.DSMT4">
                  <p:embed/>
                </p:oleObj>
              </mc:Choice>
              <mc:Fallback>
                <p:oleObj name="Equation" r:id="rId4" imgW="1625400" imgH="927000" progId="Equation.DSMT4">
                  <p:embed/>
                  <p:pic>
                    <p:nvPicPr>
                      <p:cNvPr id="112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143125"/>
                        <a:ext cx="2701925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1571625" y="1017588"/>
          <a:ext cx="7858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9" name="Equation" r:id="rId6" imgW="355320" imgH="228600" progId="Equation.DSMT4">
                  <p:embed/>
                </p:oleObj>
              </mc:Choice>
              <mc:Fallback>
                <p:oleObj name="Equation" r:id="rId6" imgW="355320" imgH="228600" progId="Equation.DSMT4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017588"/>
                        <a:ext cx="78581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矩形 25"/>
          <p:cNvSpPr>
            <a:spLocks noChangeArrowheads="1"/>
          </p:cNvSpPr>
          <p:nvPr/>
        </p:nvSpPr>
        <p:spPr bwMode="auto">
          <a:xfrm>
            <a:off x="2214563" y="1000125"/>
            <a:ext cx="2500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中的零向量为</a:t>
            </a:r>
          </a:p>
        </p:txBody>
      </p:sp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4429125" y="1109663"/>
          <a:ext cx="8715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8" imgW="355320" imgH="139680" progId="Equation.DSMT4">
                  <p:embed/>
                </p:oleObj>
              </mc:Choice>
              <mc:Fallback>
                <p:oleObj name="Equation" r:id="rId8" imgW="355320" imgH="139680" progId="Equation.DSMT4">
                  <p:embed/>
                  <p:pic>
                    <p:nvPicPr>
                      <p:cNvPr id="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1109663"/>
                        <a:ext cx="8715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矩形 25"/>
          <p:cNvSpPr>
            <a:spLocks noChangeArrowheads="1"/>
          </p:cNvSpPr>
          <p:nvPr/>
        </p:nvSpPr>
        <p:spPr bwMode="auto">
          <a:xfrm>
            <a:off x="5214938" y="1000125"/>
            <a:ext cx="2500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零矩阵。</a:t>
            </a:r>
          </a:p>
        </p:txBody>
      </p:sp>
      <p:sp>
        <p:nvSpPr>
          <p:cNvPr id="11275" name="矩形 26"/>
          <p:cNvSpPr>
            <a:spLocks noChangeArrowheads="1"/>
          </p:cNvSpPr>
          <p:nvPr/>
        </p:nvSpPr>
        <p:spPr bwMode="auto">
          <a:xfrm>
            <a:off x="500063" y="2714625"/>
            <a:ext cx="903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向量</a:t>
            </a:r>
          </a:p>
        </p:txBody>
      </p:sp>
      <p:sp>
        <p:nvSpPr>
          <p:cNvPr id="11276" name="矩形 27"/>
          <p:cNvSpPr>
            <a:spLocks noChangeArrowheads="1"/>
          </p:cNvSpPr>
          <p:nvPr/>
        </p:nvSpPr>
        <p:spPr bwMode="auto">
          <a:xfrm>
            <a:off x="4000500" y="2714625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的负向量</a:t>
            </a:r>
          </a:p>
        </p:txBody>
      </p:sp>
      <p:graphicFrame>
        <p:nvGraphicFramePr>
          <p:cNvPr id="11269" name="Object 14"/>
          <p:cNvGraphicFramePr>
            <a:graphicFrameLocks noChangeAspect="1"/>
          </p:cNvGraphicFramePr>
          <p:nvPr/>
        </p:nvGraphicFramePr>
        <p:xfrm>
          <a:off x="5500688" y="2071688"/>
          <a:ext cx="33147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10" imgW="1993680" imgH="927000" progId="Equation.DSMT4">
                  <p:embed/>
                </p:oleObj>
              </mc:Choice>
              <mc:Fallback>
                <p:oleObj name="Equation" r:id="rId10" imgW="1993680" imgH="927000" progId="Equation.DSMT4">
                  <p:embed/>
                  <p:pic>
                    <p:nvPicPr>
                      <p:cNvPr id="1126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2071688"/>
                        <a:ext cx="331470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2"/>
          <p:cNvSpPr>
            <a:spLocks noChangeArrowheads="1"/>
          </p:cNvSpPr>
          <p:nvPr/>
        </p:nvSpPr>
        <p:spPr bwMode="auto">
          <a:xfrm>
            <a:off x="1143000" y="4373563"/>
            <a:ext cx="1285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Arial" panose="020B0604020202020204" pitchFamily="34" charset="0"/>
              </a:rPr>
              <a:t>　注</a:t>
            </a:r>
          </a:p>
        </p:txBody>
      </p:sp>
      <p:graphicFrame>
        <p:nvGraphicFramePr>
          <p:cNvPr id="27657" name="Object 15"/>
          <p:cNvGraphicFramePr>
            <a:graphicFrameLocks noChangeAspect="1"/>
          </p:cNvGraphicFramePr>
          <p:nvPr/>
        </p:nvGraphicFramePr>
        <p:xfrm>
          <a:off x="2143125" y="4357688"/>
          <a:ext cx="498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12" imgW="203040" imgH="190440" progId="Equation.DSMT4">
                  <p:embed/>
                </p:oleObj>
              </mc:Choice>
              <mc:Fallback>
                <p:oleObj name="Equation" r:id="rId12" imgW="203040" imgH="190440" progId="Equation.DSMT4">
                  <p:embed/>
                  <p:pic>
                    <p:nvPicPr>
                      <p:cNvPr id="2765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357688"/>
                        <a:ext cx="4984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矩形 36"/>
          <p:cNvSpPr>
            <a:spLocks noChangeArrowheads="1"/>
          </p:cNvSpPr>
          <p:nvPr/>
        </p:nvSpPr>
        <p:spPr bwMode="auto">
          <a:xfrm>
            <a:off x="2571750" y="4397375"/>
            <a:ext cx="2338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是实矩阵空间</a:t>
            </a:r>
            <a:endParaRPr lang="en-US" altLang="zh-CN"/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4857750" y="4397375"/>
          <a:ext cx="7016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14" imgW="317160" imgH="228600" progId="Equation.DSMT4">
                  <p:embed/>
                </p:oleObj>
              </mc:Choice>
              <mc:Fallback>
                <p:oleObj name="Equation" r:id="rId14" imgW="317160" imgH="228600" progId="Equation.DSMT4">
                  <p:embed/>
                  <p:pic>
                    <p:nvPicPr>
                      <p:cNvPr id="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4397375"/>
                        <a:ext cx="701675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85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836712"/>
            <a:ext cx="8229600" cy="936104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/>
              <a:t>线性相关</a:t>
            </a:r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1844824"/>
            <a:ext cx="7696200" cy="89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</a:pPr>
            <a:r>
              <a:rPr lang="en-US" altLang="zh-CN" sz="3200" b="1" dirty="0">
                <a:ea typeface="黑体" panose="02010609060101010101" pitchFamily="49" charset="-122"/>
              </a:rPr>
              <a:t>    </a:t>
            </a:r>
            <a:r>
              <a:rPr lang="zh-CN" altLang="en-US" sz="3200" b="1" dirty="0">
                <a:ea typeface="黑体" panose="02010609060101010101" pitchFamily="49" charset="-122"/>
              </a:rPr>
              <a:t>一</a:t>
            </a:r>
            <a:r>
              <a:rPr lang="en-US" altLang="zh-CN" sz="3200" b="1" dirty="0"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ea typeface="黑体" panose="02010609060101010101" pitchFamily="49" charset="-122"/>
              </a:rPr>
              <a:t>向量的线性组合、线性表示；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02618" y="3140968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a typeface="黑体" panose="02010609060101010101" pitchFamily="49" charset="-122"/>
              </a:rPr>
              <a:t>    </a:t>
            </a:r>
            <a:r>
              <a:rPr lang="zh-CN" altLang="en-US" sz="3200" b="1" dirty="0"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ea typeface="黑体" panose="02010609060101010101" pitchFamily="49" charset="-122"/>
              </a:rPr>
              <a:t>向量组的线性相关与线性无关；</a:t>
            </a:r>
            <a:r>
              <a:rPr lang="zh-CN" altLang="en-US" sz="3200" dirty="0"/>
              <a:t>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21668" y="4293096"/>
            <a:ext cx="7467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a typeface="黑体" panose="02010609060101010101" pitchFamily="49" charset="-122"/>
              </a:rPr>
              <a:t>    </a:t>
            </a:r>
            <a:r>
              <a:rPr lang="zh-CN" altLang="en-US" sz="3200" b="1" dirty="0" smtClean="0">
                <a:ea typeface="黑体" panose="02010609060101010101" pitchFamily="49" charset="-122"/>
              </a:rPr>
              <a:t>三</a:t>
            </a:r>
            <a:r>
              <a:rPr lang="en-US" altLang="zh-CN" sz="3200" b="1" dirty="0" smtClean="0">
                <a:ea typeface="黑体" panose="02010609060101010101" pitchFamily="49" charset="-122"/>
              </a:rPr>
              <a:t>. </a:t>
            </a:r>
            <a:r>
              <a:rPr lang="zh-CN" altLang="en-US" sz="3200" b="1" dirty="0">
                <a:ea typeface="黑体" panose="02010609060101010101" pitchFamily="49" charset="-122"/>
              </a:rPr>
              <a:t>判别向量</a:t>
            </a:r>
            <a:r>
              <a:rPr lang="zh-CN" altLang="en-US" sz="3200" b="1" dirty="0">
                <a:solidFill>
                  <a:schemeClr val="tx2"/>
                </a:solidFill>
                <a:ea typeface="黑体" panose="02010609060101010101" pitchFamily="49" charset="-122"/>
              </a:rPr>
              <a:t>相关性的例子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r>
              <a:rPr lang="zh-CN" alt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7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755519" y="762463"/>
            <a:ext cx="4825162" cy="57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例</a:t>
            </a:r>
            <a:r>
              <a:rPr lang="en-US" altLang="zh-CN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3  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矩阵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 sz="3199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的三个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子空间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684094" y="1413225"/>
            <a:ext cx="8207537" cy="275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7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27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设                                              </a:t>
            </a:r>
            <a:r>
              <a:rPr lang="en-US" altLang="zh-CN" sz="27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zh-CN" altLang="en-US" sz="27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以</a:t>
            </a:r>
            <a:r>
              <a:rPr lang="el-GR" altLang="zh-CN" sz="27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zh-CN" altLang="en-US" sz="27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表示</a:t>
            </a:r>
            <a:r>
              <a:rPr lang="en-US" altLang="zh-CN" sz="27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 sz="27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的第</a:t>
            </a:r>
            <a:r>
              <a:rPr lang="en-US" altLang="zh-CN" sz="2799" b="1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zh-CN" altLang="en-US" sz="27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个列向量，称集合                           </a:t>
            </a:r>
          </a:p>
          <a:p>
            <a:pPr algn="l">
              <a:lnSpc>
                <a:spcPct val="125000"/>
              </a:lnSpc>
            </a:pPr>
            <a:endParaRPr lang="zh-CN" altLang="en-US" sz="2799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25000"/>
              </a:lnSpc>
            </a:pPr>
            <a:endParaRPr lang="zh-CN" altLang="en-US" sz="2799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l">
              <a:lnSpc>
                <a:spcPct val="125000"/>
              </a:lnSpc>
            </a:pPr>
            <a:r>
              <a:rPr lang="zh-CN" altLang="en-US" sz="27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为矩阵</a:t>
            </a:r>
            <a:r>
              <a:rPr lang="en-US" altLang="zh-CN" sz="27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</a:t>
            </a:r>
            <a:r>
              <a:rPr lang="zh-CN" altLang="en-US" sz="27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的值域（</a:t>
            </a:r>
            <a:r>
              <a:rPr lang="zh-CN" altLang="en-US" sz="2799" b="1" dirty="0">
                <a:solidFill>
                  <a:srgbClr val="FF0000"/>
                </a:solidFill>
              </a:rPr>
              <a:t>列空间</a:t>
            </a:r>
            <a:r>
              <a:rPr lang="zh-CN" altLang="en-US" sz="27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graphicFrame>
        <p:nvGraphicFramePr>
          <p:cNvPr id="271373" name="Object 1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3410203"/>
              </p:ext>
            </p:extLst>
          </p:nvPr>
        </p:nvGraphicFramePr>
        <p:xfrm>
          <a:off x="1404694" y="2563964"/>
          <a:ext cx="7271075" cy="115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Equation" r:id="rId3" imgW="2882880" imgH="457200" progId="Equation.DSMT4">
                  <p:embed/>
                </p:oleObj>
              </mc:Choice>
              <mc:Fallback>
                <p:oleObj name="Equation" r:id="rId3" imgW="2882880" imgH="457200" progId="Equation.DSMT4">
                  <p:embed/>
                  <p:pic>
                    <p:nvPicPr>
                      <p:cNvPr id="2713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694" y="2563964"/>
                        <a:ext cx="7271075" cy="115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6" name="Object 1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30405559"/>
              </p:ext>
            </p:extLst>
          </p:nvPr>
        </p:nvGraphicFramePr>
        <p:xfrm>
          <a:off x="5508104" y="1484651"/>
          <a:ext cx="384108" cy="57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2713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484651"/>
                        <a:ext cx="384108" cy="57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79" name="Object 19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94289100"/>
              </p:ext>
            </p:extLst>
          </p:nvPr>
        </p:nvGraphicFramePr>
        <p:xfrm>
          <a:off x="1188832" y="1462430"/>
          <a:ext cx="3960124" cy="59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Equation" r:id="rId7" imgW="1600200" imgH="241200" progId="Equation.DSMT4">
                  <p:embed/>
                </p:oleObj>
              </mc:Choice>
              <mc:Fallback>
                <p:oleObj name="Equation" r:id="rId7" imgW="1600200" imgH="241200" progId="Equation.DSMT4">
                  <p:embed/>
                  <p:pic>
                    <p:nvPicPr>
                      <p:cNvPr id="2713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832" y="1462430"/>
                        <a:ext cx="3960124" cy="598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71" name="Rectangle 11"/>
          <p:cNvSpPr>
            <a:spLocks noChangeArrowheads="1"/>
          </p:cNvSpPr>
          <p:nvPr/>
        </p:nvSpPr>
        <p:spPr bwMode="auto">
          <a:xfrm>
            <a:off x="6648884" y="4980790"/>
            <a:ext cx="184699" cy="36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1384" name="Rectangle 24"/>
          <p:cNvSpPr>
            <a:spLocks noChangeArrowheads="1"/>
          </p:cNvSpPr>
          <p:nvPr/>
        </p:nvSpPr>
        <p:spPr bwMode="auto">
          <a:xfrm>
            <a:off x="1044393" y="4221025"/>
            <a:ext cx="2736375" cy="51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799" dirty="0">
                <a:solidFill>
                  <a:schemeClr val="bg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矩阵</a:t>
            </a:r>
            <a:r>
              <a:rPr lang="en-US" altLang="zh-CN" sz="2799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A</a:t>
            </a:r>
            <a:r>
              <a:rPr lang="zh-CN" altLang="en-US" sz="2799" dirty="0">
                <a:solidFill>
                  <a:schemeClr val="bg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799" dirty="0">
                <a:solidFill>
                  <a:srgbClr val="FF0000"/>
                </a:solidFill>
                <a:ea typeface="黑体" panose="02010609060101010101" pitchFamily="49" charset="-122"/>
              </a:rPr>
              <a:t>零空间</a:t>
            </a:r>
          </a:p>
        </p:txBody>
      </p:sp>
      <p:graphicFrame>
        <p:nvGraphicFramePr>
          <p:cNvPr id="271385" name="Object 25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63856165"/>
              </p:ext>
            </p:extLst>
          </p:nvPr>
        </p:nvGraphicFramePr>
        <p:xfrm>
          <a:off x="3634744" y="4252770"/>
          <a:ext cx="4104562" cy="54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9" imgW="1815840" imgH="241200" progId="Equation.DSMT4">
                  <p:embed/>
                </p:oleObj>
              </mc:Choice>
              <mc:Fallback>
                <p:oleObj name="Equation" r:id="rId9" imgW="1815840" imgH="241200" progId="Equation.DSMT4">
                  <p:embed/>
                  <p:pic>
                    <p:nvPicPr>
                      <p:cNvPr id="27138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4744" y="4252770"/>
                        <a:ext cx="4104562" cy="544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88" name="Rectangle 28"/>
          <p:cNvSpPr>
            <a:spLocks noChangeArrowheads="1"/>
          </p:cNvSpPr>
          <p:nvPr/>
        </p:nvSpPr>
        <p:spPr bwMode="auto">
          <a:xfrm>
            <a:off x="1031696" y="4879724"/>
            <a:ext cx="2736375" cy="519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799" dirty="0">
                <a:solidFill>
                  <a:schemeClr val="bg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矩阵</a:t>
            </a:r>
            <a:r>
              <a:rPr lang="en-US" altLang="zh-CN" sz="2799" b="1" i="1" dirty="0">
                <a:solidFill>
                  <a:schemeClr val="bg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A</a:t>
            </a:r>
            <a:r>
              <a:rPr lang="zh-CN" altLang="en-US" sz="2799" dirty="0">
                <a:solidFill>
                  <a:schemeClr val="bg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的</a:t>
            </a:r>
            <a:r>
              <a:rPr lang="zh-CN" altLang="en-US" sz="2799" dirty="0">
                <a:solidFill>
                  <a:srgbClr val="FF0000"/>
                </a:solidFill>
                <a:ea typeface="黑体" panose="02010609060101010101" pitchFamily="49" charset="-122"/>
              </a:rPr>
              <a:t>行空间</a:t>
            </a:r>
          </a:p>
        </p:txBody>
      </p:sp>
      <p:graphicFrame>
        <p:nvGraphicFramePr>
          <p:cNvPr id="27138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655290"/>
              </p:ext>
            </p:extLst>
          </p:nvPr>
        </p:nvGraphicFramePr>
        <p:xfrm>
          <a:off x="3676012" y="4890835"/>
          <a:ext cx="4387088" cy="55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Equation" r:id="rId11" imgW="1815840" imgH="228600" progId="Equation.DSMT4">
                  <p:embed/>
                </p:oleObj>
              </mc:Choice>
              <mc:Fallback>
                <p:oleObj name="Equation" r:id="rId11" imgW="1815840" imgH="228600" progId="Equation.DSMT4">
                  <p:embed/>
                  <p:pic>
                    <p:nvPicPr>
                      <p:cNvPr id="2713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012" y="4890835"/>
                        <a:ext cx="4387088" cy="553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178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7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84" grpId="0"/>
      <p:bldP spid="2713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755519" y="1437276"/>
            <a:ext cx="4823576" cy="57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199" b="1" dirty="0">
                <a:solidFill>
                  <a:srgbClr val="CC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二、子空间的分解</a:t>
            </a:r>
            <a:r>
              <a:rPr lang="zh-CN" altLang="en-US" sz="3199" dirty="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790488" y="2591904"/>
            <a:ext cx="7991675" cy="206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199" b="1" dirty="0">
                <a:solidFill>
                  <a:srgbClr val="FF0000"/>
                </a:solidFill>
              </a:rPr>
              <a:t>定理  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如果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CN" sz="3199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V</a:t>
            </a:r>
            <a:r>
              <a:rPr lang="en-US" altLang="zh-CN" sz="3199" b="1" baseline="-25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是数域</a:t>
            </a:r>
            <a:r>
              <a:rPr lang="en-US" altLang="zh-CN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上线性空间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的两个子空间，那么它们的交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∩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也是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的子空间；它们的和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+V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也是</a:t>
            </a:r>
            <a:r>
              <a:rPr lang="en-US" altLang="zh-CN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的子空间。</a:t>
            </a:r>
          </a:p>
          <a:p>
            <a:pPr algn="l"/>
            <a:endParaRPr lang="en-US" altLang="zh-CN" sz="3199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35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612668" y="986262"/>
            <a:ext cx="8388482" cy="3018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199" b="1" dirty="0" smtClean="0">
                <a:solidFill>
                  <a:srgbClr val="CC0000"/>
                </a:solidFill>
              </a:rPr>
              <a:t> 维数</a:t>
            </a:r>
            <a:r>
              <a:rPr lang="zh-CN" altLang="en-US" sz="3199" b="1" dirty="0">
                <a:solidFill>
                  <a:srgbClr val="CC0000"/>
                </a:solidFill>
              </a:rPr>
              <a:t>定理</a:t>
            </a:r>
            <a:r>
              <a:rPr lang="zh-CN" altLang="en-US" sz="3199" b="1" dirty="0"/>
              <a:t>  </a:t>
            </a:r>
          </a:p>
          <a:p>
            <a:pPr algn="l">
              <a:lnSpc>
                <a:spcPct val="150000"/>
              </a:lnSpc>
            </a:pPr>
            <a:r>
              <a:rPr lang="zh-CN" altLang="en-US" sz="3199" b="1" dirty="0"/>
              <a:t>        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如果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,V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是数域</a:t>
            </a:r>
            <a:r>
              <a:rPr lang="en-US" altLang="zh-CN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上的线性空间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zh-CN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的两个子空间，那么有下面公式</a:t>
            </a:r>
          </a:p>
          <a:p>
            <a:pPr algn="l">
              <a:lnSpc>
                <a:spcPct val="150000"/>
              </a:lnSpc>
            </a:pPr>
            <a:r>
              <a:rPr lang="en-US" altLang="zh-CN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dim(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+</a:t>
            </a:r>
            <a:r>
              <a:rPr lang="en-US" altLang="zh-CN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dim( 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=</a:t>
            </a:r>
            <a:r>
              <a:rPr lang="en-US" altLang="zh-CN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dim(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en-US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∩ 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)+</a:t>
            </a:r>
            <a:r>
              <a:rPr lang="en-US" altLang="zh-CN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dim(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r>
              <a:rPr lang="en-US" altLang="zh-CN" sz="3199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+V</a:t>
            </a:r>
            <a:r>
              <a:rPr lang="en-US" altLang="zh-CN" sz="3199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sz="3199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583946" y="4293096"/>
            <a:ext cx="8388482" cy="1584050"/>
          </a:xfrm>
          <a:prstGeom prst="rect">
            <a:avLst/>
          </a:prstGeom>
          <a:noFill/>
          <a:ln w="28575">
            <a:solidFill>
              <a:srgbClr val="66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799" b="1">
                <a:solidFill>
                  <a:srgbClr val="333399"/>
                </a:solidFill>
              </a:rPr>
              <a:t>         </a:t>
            </a:r>
            <a:r>
              <a:rPr lang="zh-CN" altLang="en-US" sz="3199" b="1">
                <a:solidFill>
                  <a:srgbClr val="CC0000"/>
                </a:solidFill>
              </a:rPr>
              <a:t>维数定理表明，和空间的维数一般比空间的维数的和小</a:t>
            </a:r>
            <a:r>
              <a:rPr lang="zh-CN" altLang="en-US" sz="3199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230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806450" y="1700808"/>
            <a:ext cx="7872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对于两个 </a:t>
            </a:r>
            <a:r>
              <a:rPr lang="en-US" altLang="zh-CN" b="1">
                <a:solidFill>
                  <a:schemeClr val="bg1"/>
                </a:solidFill>
              </a:rPr>
              <a:t>n </a:t>
            </a:r>
            <a:r>
              <a:rPr lang="zh-CN" altLang="en-US" b="1">
                <a:solidFill>
                  <a:schemeClr val="bg1"/>
                </a:solidFill>
              </a:rPr>
              <a:t>维向量 </a:t>
            </a:r>
            <a:r>
              <a:rPr lang="zh-CN" altLang="en-US" b="1">
                <a:solidFill>
                  <a:schemeClr val="bg1"/>
                </a:solidFill>
                <a:sym typeface="Symbol" panose="05050102010706020507" pitchFamily="18" charset="2"/>
              </a:rPr>
              <a:t>、 ，若存在一常数 </a:t>
            </a:r>
            <a:r>
              <a:rPr lang="en-US" altLang="zh-CN" b="1">
                <a:solidFill>
                  <a:schemeClr val="bg1"/>
                </a:solidFill>
                <a:sym typeface="Symbol" panose="05050102010706020507" pitchFamily="18" charset="2"/>
              </a:rPr>
              <a:t>k,   </a:t>
            </a:r>
            <a:r>
              <a:rPr lang="zh-CN" altLang="en-US" b="1">
                <a:solidFill>
                  <a:schemeClr val="bg1"/>
                </a:solidFill>
                <a:sym typeface="Symbol" panose="05050102010706020507" pitchFamily="18" charset="2"/>
              </a:rPr>
              <a:t>使得</a:t>
            </a:r>
            <a:endParaRPr lang="zh-CN" altLang="en-US" b="1">
              <a:solidFill>
                <a:schemeClr val="bg1"/>
              </a:solidFill>
            </a:endParaRP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926959"/>
              </p:ext>
            </p:extLst>
          </p:nvPr>
        </p:nvGraphicFramePr>
        <p:xfrm>
          <a:off x="3632200" y="2517775"/>
          <a:ext cx="132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3" imgW="1104900" imgH="381000" progId="Equation.DSMT4">
                  <p:embed/>
                </p:oleObj>
              </mc:Choice>
              <mc:Fallback>
                <p:oleObj name="Equation" r:id="rId3" imgW="1104900" imgH="381000" progId="Equation.DSMT4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2517775"/>
                        <a:ext cx="132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806450" y="3290888"/>
            <a:ext cx="4033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则称向量 </a:t>
            </a:r>
            <a:r>
              <a:rPr lang="zh-CN" altLang="en-US" b="1">
                <a:solidFill>
                  <a:schemeClr val="bg1"/>
                </a:solidFill>
                <a:sym typeface="Symbol" panose="05050102010706020507" pitchFamily="18" charset="2"/>
              </a:rPr>
              <a:t>、 成比例。</a:t>
            </a:r>
          </a:p>
        </p:txBody>
      </p:sp>
      <p:graphicFrame>
        <p:nvGraphicFramePr>
          <p:cNvPr id="890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845745"/>
              </p:ext>
            </p:extLst>
          </p:nvPr>
        </p:nvGraphicFramePr>
        <p:xfrm>
          <a:off x="3136900" y="4017963"/>
          <a:ext cx="2490788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5" imgW="2730500" imgH="1562100" progId="Equation.DSMT4">
                  <p:embed/>
                </p:oleObj>
              </mc:Choice>
              <mc:Fallback>
                <p:oleObj name="Equation" r:id="rId5" imgW="2730500" imgH="1562100" progId="Equation.DSMT4">
                  <p:embed/>
                  <p:pic>
                    <p:nvPicPr>
                      <p:cNvPr id="890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4017963"/>
                        <a:ext cx="2490788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458778"/>
              </p:ext>
            </p:extLst>
          </p:nvPr>
        </p:nvGraphicFramePr>
        <p:xfrm>
          <a:off x="852488" y="5373216"/>
          <a:ext cx="18796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7" imgW="1790700" imgH="838200" progId="Equation.DSMT4">
                  <p:embed/>
                </p:oleObj>
              </mc:Choice>
              <mc:Fallback>
                <p:oleObj name="Equation" r:id="rId7" imgW="1790700" imgH="838200" progId="Equation.DSMT4">
                  <p:embed/>
                  <p:pic>
                    <p:nvPicPr>
                      <p:cNvPr id="890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5373216"/>
                        <a:ext cx="187960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4968875" y="32623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sym typeface="Symbol" panose="05050102010706020507" pitchFamily="18" charset="2"/>
              </a:rPr>
              <a:t>例如</a:t>
            </a:r>
          </a:p>
        </p:txBody>
      </p:sp>
      <p:sp>
        <p:nvSpPr>
          <p:cNvPr id="5128" name="Rectangle 13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543800" cy="838200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solidFill>
                  <a:schemeClr val="bg1"/>
                </a:solidFill>
              </a:rPr>
              <a:t>一、向量的线性组合、线性表示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129" name="Rectangle 14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30" name="Rectangle 1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34125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31" name="Rectangle 1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70750" y="6288088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914400" y="590550"/>
            <a:ext cx="7810500" cy="68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3200">
                <a:solidFill>
                  <a:schemeClr val="bg1"/>
                </a:solidFill>
              </a:rPr>
              <a:t>   </a:t>
            </a:r>
            <a:r>
              <a:rPr lang="zh-CN" altLang="en-US" b="1">
                <a:solidFill>
                  <a:schemeClr val="bg1"/>
                </a:solidFill>
              </a:rPr>
              <a:t>现将这个概念推广到多个 </a:t>
            </a:r>
            <a:r>
              <a:rPr lang="en-US" altLang="zh-CN" b="1">
                <a:solidFill>
                  <a:schemeClr val="bg1"/>
                </a:solidFill>
              </a:rPr>
              <a:t>n </a:t>
            </a:r>
            <a:r>
              <a:rPr lang="zh-CN" altLang="en-US" b="1">
                <a:solidFill>
                  <a:schemeClr val="bg1"/>
                </a:solidFill>
              </a:rPr>
              <a:t>维向量。</a:t>
            </a:r>
          </a:p>
        </p:txBody>
      </p:sp>
      <p:grpSp>
        <p:nvGrpSpPr>
          <p:cNvPr id="6147" name="Group 36"/>
          <p:cNvGrpSpPr>
            <a:grpSpLocks/>
          </p:cNvGrpSpPr>
          <p:nvPr/>
        </p:nvGrpSpPr>
        <p:grpSpPr bwMode="auto">
          <a:xfrm>
            <a:off x="755650" y="2349500"/>
            <a:ext cx="5478463" cy="566738"/>
            <a:chOff x="576" y="1506"/>
            <a:chExt cx="3360" cy="357"/>
          </a:xfrm>
        </p:grpSpPr>
        <p:sp>
          <p:nvSpPr>
            <p:cNvPr id="6170" name="Rectangle 9"/>
            <p:cNvSpPr>
              <a:spLocks noChangeArrowheads="1"/>
            </p:cNvSpPr>
            <p:nvPr/>
          </p:nvSpPr>
          <p:spPr bwMode="auto">
            <a:xfrm>
              <a:off x="576" y="1506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</a:rPr>
                <a:t>如果存在一组数                          ，</a:t>
              </a:r>
            </a:p>
          </p:txBody>
        </p:sp>
        <p:graphicFrame>
          <p:nvGraphicFramePr>
            <p:cNvPr id="6171" name="Object 8"/>
            <p:cNvGraphicFramePr>
              <a:graphicFrameLocks noChangeAspect="1"/>
            </p:cNvGraphicFramePr>
            <p:nvPr/>
          </p:nvGraphicFramePr>
          <p:xfrm>
            <a:off x="2208" y="1510"/>
            <a:ext cx="139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" r:id="rId3" imgW="800100" imgH="228600" progId="Equation.3">
                    <p:embed/>
                  </p:oleObj>
                </mc:Choice>
                <mc:Fallback>
                  <p:oleObj r:id="rId3" imgW="800100" imgH="228600" progId="Equation.3">
                    <p:embed/>
                    <p:pic>
                      <p:nvPicPr>
                        <p:cNvPr id="617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510"/>
                          <a:ext cx="139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6019800" y="23241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使得</a:t>
            </a:r>
          </a:p>
        </p:txBody>
      </p:sp>
      <p:grpSp>
        <p:nvGrpSpPr>
          <p:cNvPr id="133154" name="Group 34"/>
          <p:cNvGrpSpPr>
            <a:grpSpLocks/>
          </p:cNvGrpSpPr>
          <p:nvPr/>
        </p:nvGrpSpPr>
        <p:grpSpPr bwMode="auto">
          <a:xfrm>
            <a:off x="901700" y="3998913"/>
            <a:ext cx="7861300" cy="649287"/>
            <a:chOff x="568" y="2253"/>
            <a:chExt cx="4952" cy="409"/>
          </a:xfrm>
        </p:grpSpPr>
        <p:sp>
          <p:nvSpPr>
            <p:cNvPr id="6166" name="Rectangle 15"/>
            <p:cNvSpPr>
              <a:spLocks noChangeArrowheads="1"/>
            </p:cNvSpPr>
            <p:nvPr/>
          </p:nvSpPr>
          <p:spPr bwMode="auto">
            <a:xfrm>
              <a:off x="1728" y="2274"/>
              <a:ext cx="3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</a:rPr>
                <a:t>是向量组                            的一个线性</a:t>
              </a:r>
            </a:p>
          </p:txBody>
        </p:sp>
        <p:graphicFrame>
          <p:nvGraphicFramePr>
            <p:cNvPr id="6167" name="Object 12"/>
            <p:cNvGraphicFramePr>
              <a:graphicFrameLocks noChangeAspect="1"/>
            </p:cNvGraphicFramePr>
            <p:nvPr/>
          </p:nvGraphicFramePr>
          <p:xfrm>
            <a:off x="2745" y="2256"/>
            <a:ext cx="1488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5" r:id="rId5" imgW="838200" imgH="228600" progId="Equation.3">
                    <p:embed/>
                  </p:oleObj>
                </mc:Choice>
                <mc:Fallback>
                  <p:oleObj r:id="rId5" imgW="838200" imgH="228600" progId="Equation.3">
                    <p:embed/>
                    <p:pic>
                      <p:nvPicPr>
                        <p:cNvPr id="616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2256"/>
                          <a:ext cx="1488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7786734"/>
                </p:ext>
              </p:extLst>
            </p:nvPr>
          </p:nvGraphicFramePr>
          <p:xfrm>
            <a:off x="1539" y="2277"/>
            <a:ext cx="27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" name="公式" r:id="rId7" imgW="152280" imgH="203040" progId="Equation.3">
                    <p:embed/>
                  </p:oleObj>
                </mc:Choice>
                <mc:Fallback>
                  <p:oleObj name="公式" r:id="rId7" imgW="152280" imgH="203040" progId="Equation.3">
                    <p:embed/>
                    <p:pic>
                      <p:nvPicPr>
                        <p:cNvPr id="616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2277"/>
                          <a:ext cx="274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Rectangle 14"/>
            <p:cNvSpPr>
              <a:spLocks noChangeArrowheads="1"/>
            </p:cNvSpPr>
            <p:nvPr/>
          </p:nvSpPr>
          <p:spPr bwMode="auto">
            <a:xfrm>
              <a:off x="568" y="2253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</a:rPr>
                <a:t>则称向量</a:t>
              </a:r>
            </a:p>
          </p:txBody>
        </p:sp>
      </p:grpSp>
      <p:grpSp>
        <p:nvGrpSpPr>
          <p:cNvPr id="133163" name="Group 43"/>
          <p:cNvGrpSpPr>
            <a:grpSpLocks/>
          </p:cNvGrpSpPr>
          <p:nvPr/>
        </p:nvGrpSpPr>
        <p:grpSpPr bwMode="auto">
          <a:xfrm>
            <a:off x="896938" y="4800600"/>
            <a:ext cx="7637462" cy="635000"/>
            <a:chOff x="565" y="3110"/>
            <a:chExt cx="4811" cy="400"/>
          </a:xfrm>
        </p:grpSpPr>
        <p:graphicFrame>
          <p:nvGraphicFramePr>
            <p:cNvPr id="6162" name="Object 5"/>
            <p:cNvGraphicFramePr>
              <a:graphicFrameLocks noChangeAspect="1"/>
            </p:cNvGraphicFramePr>
            <p:nvPr/>
          </p:nvGraphicFramePr>
          <p:xfrm>
            <a:off x="3936" y="3116"/>
            <a:ext cx="144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" r:id="rId9" imgW="838200" imgH="228600" progId="Equation.3">
                    <p:embed/>
                  </p:oleObj>
                </mc:Choice>
                <mc:Fallback>
                  <p:oleObj r:id="rId9" imgW="838200" imgH="228600" progId="Equation.3">
                    <p:embed/>
                    <p:pic>
                      <p:nvPicPr>
                        <p:cNvPr id="616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116"/>
                          <a:ext cx="144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17"/>
            <p:cNvGraphicFramePr>
              <a:graphicFrameLocks noChangeAspect="1"/>
            </p:cNvGraphicFramePr>
            <p:nvPr/>
          </p:nvGraphicFramePr>
          <p:xfrm>
            <a:off x="2271" y="3203"/>
            <a:ext cx="22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8" name="Equation" r:id="rId10" imgW="190417" imgH="241195" progId="Equation.3">
                    <p:embed/>
                  </p:oleObj>
                </mc:Choice>
                <mc:Fallback>
                  <p:oleObj name="Equation" r:id="rId10" imgW="190417" imgH="241195" progId="Equation.3">
                    <p:embed/>
                    <p:pic>
                      <p:nvPicPr>
                        <p:cNvPr id="616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" y="3203"/>
                          <a:ext cx="22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565" y="3110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</a:rPr>
                <a:t>组合，或称向量</a:t>
              </a:r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2448" y="3122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</a:rPr>
                <a:t>可以由向量组</a:t>
              </a:r>
            </a:p>
          </p:txBody>
        </p:sp>
      </p:grpSp>
      <p:grpSp>
        <p:nvGrpSpPr>
          <p:cNvPr id="6151" name="Group 41"/>
          <p:cNvGrpSpPr>
            <a:grpSpLocks/>
          </p:cNvGrpSpPr>
          <p:nvPr/>
        </p:nvGrpSpPr>
        <p:grpSpPr bwMode="auto">
          <a:xfrm>
            <a:off x="2314575" y="1476375"/>
            <a:ext cx="6400800" cy="581025"/>
            <a:chOff x="1458" y="1152"/>
            <a:chExt cx="4032" cy="366"/>
          </a:xfrm>
        </p:grpSpPr>
        <p:sp>
          <p:nvSpPr>
            <p:cNvPr id="6159" name="Rectangle 23"/>
            <p:cNvSpPr>
              <a:spLocks noChangeArrowheads="1"/>
            </p:cNvSpPr>
            <p:nvPr/>
          </p:nvSpPr>
          <p:spPr bwMode="auto">
            <a:xfrm>
              <a:off x="5202" y="115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bg1"/>
                  </a:solidFill>
                </a:rPr>
                <a:t>，</a:t>
              </a:r>
            </a:p>
          </p:txBody>
        </p:sp>
        <p:graphicFrame>
          <p:nvGraphicFramePr>
            <p:cNvPr id="6160" name="Object 25"/>
            <p:cNvGraphicFramePr>
              <a:graphicFrameLocks noChangeAspect="1"/>
            </p:cNvGraphicFramePr>
            <p:nvPr/>
          </p:nvGraphicFramePr>
          <p:xfrm>
            <a:off x="3858" y="1152"/>
            <a:ext cx="134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" r:id="rId12" imgW="838200" imgH="228600" progId="Equation.3">
                    <p:embed/>
                  </p:oleObj>
                </mc:Choice>
                <mc:Fallback>
                  <p:oleObj r:id="rId12" imgW="838200" imgH="228600" progId="Equation.3">
                    <p:embed/>
                    <p:pic>
                      <p:nvPicPr>
                        <p:cNvPr id="616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8" y="1152"/>
                          <a:ext cx="1344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Rectangle 26"/>
            <p:cNvSpPr>
              <a:spLocks noChangeArrowheads="1"/>
            </p:cNvSpPr>
            <p:nvPr/>
          </p:nvSpPr>
          <p:spPr bwMode="auto">
            <a:xfrm>
              <a:off x="1458" y="1182"/>
              <a:ext cx="2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bg1"/>
                  </a:solidFill>
                </a:rPr>
                <a:t>对于 </a:t>
              </a:r>
              <a:r>
                <a:rPr lang="en-US" altLang="zh-CN" b="1" i="1">
                  <a:solidFill>
                    <a:schemeClr val="bg1"/>
                  </a:solidFill>
                </a:rPr>
                <a:t>n </a:t>
              </a:r>
              <a:r>
                <a:rPr lang="zh-CN" altLang="en-US" b="1">
                  <a:solidFill>
                    <a:schemeClr val="bg1"/>
                  </a:solidFill>
                </a:rPr>
                <a:t>维行（列）向量</a:t>
              </a:r>
            </a:p>
          </p:txBody>
        </p:sp>
      </p:grpSp>
      <p:graphicFrame>
        <p:nvGraphicFramePr>
          <p:cNvPr id="133148" name="Object 2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70820919"/>
              </p:ext>
            </p:extLst>
          </p:nvPr>
        </p:nvGraphicFramePr>
        <p:xfrm>
          <a:off x="2487613" y="3225800"/>
          <a:ext cx="389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0" name="Equation" r:id="rId13" imgW="3898900" imgH="431800" progId="Equation.DSMT4">
                  <p:embed/>
                </p:oleObj>
              </mc:Choice>
              <mc:Fallback>
                <p:oleObj name="Equation" r:id="rId13" imgW="3898900" imgH="431800" progId="Equation.DSMT4">
                  <p:embed/>
                  <p:pic>
                    <p:nvPicPr>
                      <p:cNvPr id="1331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3225800"/>
                        <a:ext cx="389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29"/>
          <p:cNvSpPr txBox="1">
            <a:spLocks noChangeArrowheads="1"/>
          </p:cNvSpPr>
          <p:nvPr/>
        </p:nvSpPr>
        <p:spPr bwMode="auto">
          <a:xfrm>
            <a:off x="1219200" y="1400175"/>
            <a:ext cx="1447800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u="sng">
                <a:solidFill>
                  <a:schemeClr val="bg1"/>
                </a:solidFill>
              </a:rPr>
              <a:t>定义</a:t>
            </a:r>
            <a:r>
              <a:rPr lang="en-US" altLang="zh-CN" b="1" u="sng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133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42812"/>
              </p:ext>
            </p:extLst>
          </p:nvPr>
        </p:nvGraphicFramePr>
        <p:xfrm>
          <a:off x="3579813" y="5661025"/>
          <a:ext cx="43767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Equation" r:id="rId15" imgW="4025900" imgH="444500" progId="Equation.DSMT4">
                  <p:embed/>
                </p:oleObj>
              </mc:Choice>
              <mc:Fallback>
                <p:oleObj name="Equation" r:id="rId15" imgW="4025900" imgH="444500" progId="Equation.DSMT4">
                  <p:embed/>
                  <p:pic>
                    <p:nvPicPr>
                      <p:cNvPr id="1331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5661025"/>
                        <a:ext cx="43767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1" name="Rectangle 31"/>
          <p:cNvSpPr>
            <a:spLocks noChangeArrowheads="1"/>
          </p:cNvSpPr>
          <p:nvPr/>
        </p:nvSpPr>
        <p:spPr bwMode="auto">
          <a:xfrm>
            <a:off x="900113" y="5589588"/>
            <a:ext cx="302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线性表示。其中</a:t>
            </a:r>
          </a:p>
        </p:txBody>
      </p:sp>
      <p:sp>
        <p:nvSpPr>
          <p:cNvPr id="6156" name="Rectangle 44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57" name="Rectangle 4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34125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58" name="Rectangle 4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70750" y="6288088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5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build="p" autoUpdateAnimBg="0"/>
      <p:bldP spid="133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914400" y="89535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例如，设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059514"/>
              </p:ext>
            </p:extLst>
          </p:nvPr>
        </p:nvGraphicFramePr>
        <p:xfrm>
          <a:off x="1308100" y="1760538"/>
          <a:ext cx="2368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3" imgW="1943100" imgH="419100" progId="Equation.3">
                  <p:embed/>
                </p:oleObj>
              </mc:Choice>
              <mc:Fallback>
                <p:oleObj name="Equation" r:id="rId3" imgW="1943100" imgH="419100" progId="Equation.3">
                  <p:embed/>
                  <p:pic>
                    <p:nvPicPr>
                      <p:cNvPr id="92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1760538"/>
                        <a:ext cx="23685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193853"/>
              </p:ext>
            </p:extLst>
          </p:nvPr>
        </p:nvGraphicFramePr>
        <p:xfrm>
          <a:off x="2622550" y="3341688"/>
          <a:ext cx="2813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5" imgW="2006600" imgH="431800" progId="Equation.DSMT4">
                  <p:embed/>
                </p:oleObj>
              </mc:Choice>
              <mc:Fallback>
                <p:oleObj name="Equation" r:id="rId5" imgW="2006600" imgH="431800" progId="Equation.DSMT4">
                  <p:embed/>
                  <p:pic>
                    <p:nvPicPr>
                      <p:cNvPr id="92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341688"/>
                        <a:ext cx="28130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914400" y="4267200"/>
            <a:ext cx="777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则 </a:t>
            </a:r>
            <a:r>
              <a:rPr lang="en-US" altLang="zh-CN" b="1" baseline="-25000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就是向量 </a:t>
            </a:r>
            <a:r>
              <a:rPr lang="en-US" altLang="zh-CN" b="1" baseline="-25000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 baseline="-25000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baseline="-25000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的线性组合，又称 </a:t>
            </a:r>
            <a:r>
              <a:rPr lang="en-US" altLang="zh-CN" b="1" baseline="-25000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可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914400" y="5119688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由向量</a:t>
            </a:r>
            <a:r>
              <a:rPr lang="en-US" altLang="zh-CN" b="1" baseline="-25000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 baseline="-25000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b="1" baseline="-25000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线性表示。</a:t>
            </a:r>
            <a:endParaRPr lang="zh-CN" altLang="en-US" b="1" baseline="-25000">
              <a:solidFill>
                <a:schemeClr val="bg1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914400" y="25908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不难验证</a:t>
            </a:r>
          </a:p>
        </p:txBody>
      </p:sp>
      <p:sp>
        <p:nvSpPr>
          <p:cNvPr id="7176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7" name="Rectangle 1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34125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Rectangle 1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70750" y="6288088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921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359146"/>
              </p:ext>
            </p:extLst>
          </p:nvPr>
        </p:nvGraphicFramePr>
        <p:xfrm>
          <a:off x="3752850" y="1758950"/>
          <a:ext cx="23336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7" imgW="1981200" imgH="419100" progId="Equation.3">
                  <p:embed/>
                </p:oleObj>
              </mc:Choice>
              <mc:Fallback>
                <p:oleObj name="Equation" r:id="rId7" imgW="1981200" imgH="419100" progId="Equation.3">
                  <p:embed/>
                  <p:pic>
                    <p:nvPicPr>
                      <p:cNvPr id="921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1758950"/>
                        <a:ext cx="23336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958320"/>
              </p:ext>
            </p:extLst>
          </p:nvPr>
        </p:nvGraphicFramePr>
        <p:xfrm>
          <a:off x="6191250" y="1752600"/>
          <a:ext cx="220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9" imgW="1879600" imgH="431800" progId="Equation.3">
                  <p:embed/>
                </p:oleObj>
              </mc:Choice>
              <mc:Fallback>
                <p:oleObj name="Equation" r:id="rId9" imgW="1879600" imgH="431800" progId="Equation.3">
                  <p:embed/>
                  <p:pic>
                    <p:nvPicPr>
                      <p:cNvPr id="921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752600"/>
                        <a:ext cx="220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65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6" grpId="0" build="p" autoUpdateAnimBg="0"/>
      <p:bldP spid="92167" grpId="0" build="p" autoUpdateAnimBg="0"/>
      <p:bldP spid="9216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990600" y="4495800"/>
            <a:ext cx="19050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14400" y="852488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</a:rPr>
              <a:t>显然：任一 </a:t>
            </a:r>
            <a:r>
              <a:rPr lang="en-US" altLang="zh-CN" b="1">
                <a:solidFill>
                  <a:schemeClr val="bg1"/>
                </a:solidFill>
              </a:rPr>
              <a:t>n </a:t>
            </a:r>
            <a:r>
              <a:rPr lang="zh-CN" altLang="en-US" b="1">
                <a:solidFill>
                  <a:schemeClr val="bg1"/>
                </a:solidFill>
              </a:rPr>
              <a:t>维向量 </a:t>
            </a:r>
            <a:r>
              <a:rPr lang="zh-CN" altLang="en-US" b="1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>
                <a:solidFill>
                  <a:schemeClr val="bg1"/>
                </a:solidFill>
                <a:sym typeface="Symbol" panose="05050102010706020507" pitchFamily="18" charset="2"/>
              </a:rPr>
              <a:t>=(</a:t>
            </a:r>
            <a:r>
              <a:rPr lang="en-US" altLang="zh-CN" b="1" i="1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baseline="-2500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altLang="zh-CN" b="1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altLang="zh-CN" b="1" i="1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baseline="-2500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altLang="zh-CN" b="1">
                <a:solidFill>
                  <a:schemeClr val="bg1"/>
                </a:solidFill>
                <a:sym typeface="Symbol" panose="05050102010706020507" pitchFamily="18" charset="2"/>
              </a:rPr>
              <a:t>,…,</a:t>
            </a:r>
            <a:r>
              <a:rPr lang="en-US" altLang="zh-CN" b="1" i="1">
                <a:solidFill>
                  <a:schemeClr val="bg1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baseline="-2500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altLang="zh-CN" b="1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altLang="zh-CN" b="1" baseline="30000">
                <a:solidFill>
                  <a:schemeClr val="bg1"/>
                </a:solidFill>
                <a:sym typeface="Symbol" panose="05050102010706020507" pitchFamily="18" charset="2"/>
              </a:rPr>
              <a:t>T </a:t>
            </a:r>
            <a:r>
              <a:rPr lang="zh-CN" altLang="en-US" b="1">
                <a:solidFill>
                  <a:schemeClr val="bg1"/>
                </a:solidFill>
                <a:sym typeface="Symbol" panose="05050102010706020507" pitchFamily="18" charset="2"/>
              </a:rPr>
              <a:t>都是向量组</a:t>
            </a:r>
          </a:p>
        </p:txBody>
      </p:sp>
      <p:graphicFrame>
        <p:nvGraphicFramePr>
          <p:cNvPr id="931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251219"/>
              </p:ext>
            </p:extLst>
          </p:nvPr>
        </p:nvGraphicFramePr>
        <p:xfrm>
          <a:off x="1676400" y="1752600"/>
          <a:ext cx="172878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Equation" r:id="rId3" imgW="1282700" imgH="2032000" progId="Equation.3">
                  <p:embed/>
                </p:oleObj>
              </mc:Choice>
              <mc:Fallback>
                <p:oleObj name="Equation" r:id="rId3" imgW="1282700" imgH="2032000" progId="Equation.3">
                  <p:embed/>
                  <p:pic>
                    <p:nvPicPr>
                      <p:cNvPr id="93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1728788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23528"/>
              </p:ext>
            </p:extLst>
          </p:nvPr>
        </p:nvGraphicFramePr>
        <p:xfrm>
          <a:off x="990600" y="4489450"/>
          <a:ext cx="2235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5" imgW="2082800" imgH="431800" progId="Equation.3">
                  <p:embed/>
                </p:oleObj>
              </mc:Choice>
              <mc:Fallback>
                <p:oleObj name="Equation" r:id="rId5" imgW="2082800" imgH="431800" progId="Equation.3">
                  <p:embed/>
                  <p:pic>
                    <p:nvPicPr>
                      <p:cNvPr id="931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89450"/>
                        <a:ext cx="2235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AutoShape 8"/>
          <p:cNvSpPr>
            <a:spLocks noChangeArrowheads="1"/>
          </p:cNvSpPr>
          <p:nvPr/>
        </p:nvSpPr>
        <p:spPr bwMode="auto">
          <a:xfrm>
            <a:off x="6019800" y="4343400"/>
            <a:ext cx="2590800" cy="609600"/>
          </a:xfrm>
          <a:prstGeom prst="wedgeRoundRectCallout">
            <a:avLst>
              <a:gd name="adj1" fmla="val -81986"/>
              <a:gd name="adj2" fmla="val -128384"/>
              <a:gd name="adj3" fmla="val 16667"/>
            </a:avLst>
          </a:prstGeom>
          <a:noFill/>
          <a:ln w="1587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称为单位向量组</a:t>
            </a:r>
          </a:p>
        </p:txBody>
      </p:sp>
      <p:graphicFrame>
        <p:nvGraphicFramePr>
          <p:cNvPr id="93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756794"/>
              </p:ext>
            </p:extLst>
          </p:nvPr>
        </p:nvGraphicFramePr>
        <p:xfrm>
          <a:off x="3200400" y="4495800"/>
          <a:ext cx="1219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Equation" r:id="rId7" imgW="1104900" imgH="393700" progId="Equation.3">
                  <p:embed/>
                </p:oleObj>
              </mc:Choice>
              <mc:Fallback>
                <p:oleObj name="Equation" r:id="rId7" imgW="1104900" imgH="393700" progId="Equation.3">
                  <p:embed/>
                  <p:pic>
                    <p:nvPicPr>
                      <p:cNvPr id="93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95800"/>
                        <a:ext cx="1219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1" name="Rectangle 1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34125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02" name="Rectangle 1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70750" y="6288088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931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92550"/>
              </p:ext>
            </p:extLst>
          </p:nvPr>
        </p:nvGraphicFramePr>
        <p:xfrm>
          <a:off x="3549650" y="1792288"/>
          <a:ext cx="1527175" cy="237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Equation" r:id="rId9" imgW="1308100" imgH="2032000" progId="Equation.3">
                  <p:embed/>
                </p:oleObj>
              </mc:Choice>
              <mc:Fallback>
                <p:oleObj name="Equation" r:id="rId9" imgW="1308100" imgH="2032000" progId="Equation.3">
                  <p:embed/>
                  <p:pic>
                    <p:nvPicPr>
                      <p:cNvPr id="931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1792288"/>
                        <a:ext cx="1527175" cy="237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265726"/>
              </p:ext>
            </p:extLst>
          </p:nvPr>
        </p:nvGraphicFramePr>
        <p:xfrm>
          <a:off x="5176838" y="1790700"/>
          <a:ext cx="2049462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Equation" r:id="rId11" imgW="1752600" imgH="2032000" progId="Equation.3">
                  <p:embed/>
                </p:oleObj>
              </mc:Choice>
              <mc:Fallback>
                <p:oleObj name="Equation" r:id="rId11" imgW="1752600" imgH="2032000" progId="Equation.3">
                  <p:embed/>
                  <p:pic>
                    <p:nvPicPr>
                      <p:cNvPr id="931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1790700"/>
                        <a:ext cx="2049462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280867351"/>
              </p:ext>
            </p:extLst>
          </p:nvPr>
        </p:nvGraphicFramePr>
        <p:xfrm>
          <a:off x="2484438" y="5229225"/>
          <a:ext cx="46815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Equation" r:id="rId13" imgW="3505200" imgH="431800" progId="Equation.DSMT4">
                  <p:embed/>
                </p:oleObj>
              </mc:Choice>
              <mc:Fallback>
                <p:oleObj name="Equation" r:id="rId13" imgW="3505200" imgH="431800" progId="Equation.DSMT4">
                  <p:embed/>
                  <p:pic>
                    <p:nvPicPr>
                      <p:cNvPr id="932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229225"/>
                        <a:ext cx="46815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25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9" grpId="0" animBg="1"/>
      <p:bldP spid="9319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8"/>
          <p:cNvSpPr>
            <a:spLocks noChangeArrowheads="1"/>
          </p:cNvSpPr>
          <p:nvPr/>
        </p:nvSpPr>
        <p:spPr bwMode="auto">
          <a:xfrm>
            <a:off x="2438400" y="2590800"/>
            <a:ext cx="1828800" cy="533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19" name="Object 12"/>
          <p:cNvGraphicFramePr>
            <a:graphicFrameLocks noChangeAspect="1"/>
          </p:cNvGraphicFramePr>
          <p:nvPr/>
        </p:nvGraphicFramePr>
        <p:xfrm>
          <a:off x="1820863" y="3549650"/>
          <a:ext cx="59086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Equation" r:id="rId3" imgW="4013200" imgH="431800" progId="Equation.DSMT4">
                  <p:embed/>
                </p:oleObj>
              </mc:Choice>
              <mc:Fallback>
                <p:oleObj name="Equation" r:id="rId3" imgW="4013200" imgH="431800" progId="Equation.DSMT4">
                  <p:embed/>
                  <p:pic>
                    <p:nvPicPr>
                      <p:cNvPr id="92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3549650"/>
                        <a:ext cx="59086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0" name="Group 36"/>
          <p:cNvGrpSpPr>
            <a:grpSpLocks/>
          </p:cNvGrpSpPr>
          <p:nvPr/>
        </p:nvGrpSpPr>
        <p:grpSpPr bwMode="auto">
          <a:xfrm>
            <a:off x="914400" y="4435475"/>
            <a:ext cx="5970588" cy="593725"/>
            <a:chOff x="576" y="2650"/>
            <a:chExt cx="3761" cy="374"/>
          </a:xfrm>
        </p:grpSpPr>
        <p:graphicFrame>
          <p:nvGraphicFramePr>
            <p:cNvPr id="9243" name="Object 11"/>
            <p:cNvGraphicFramePr>
              <a:graphicFrameLocks noChangeAspect="1"/>
            </p:cNvGraphicFramePr>
            <p:nvPr/>
          </p:nvGraphicFramePr>
          <p:xfrm>
            <a:off x="1824" y="2653"/>
            <a:ext cx="153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3" r:id="rId5" imgW="838200" imgH="228600" progId="Equation.3">
                    <p:embed/>
                  </p:oleObj>
                </mc:Choice>
                <mc:Fallback>
                  <p:oleObj r:id="rId5" imgW="838200" imgH="228600" progId="Equation.3">
                    <p:embed/>
                    <p:pic>
                      <p:nvPicPr>
                        <p:cNvPr id="924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53"/>
                          <a:ext cx="1536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4" name="Rectangle 20"/>
            <p:cNvSpPr>
              <a:spLocks noChangeArrowheads="1"/>
            </p:cNvSpPr>
            <p:nvPr/>
          </p:nvSpPr>
          <p:spPr bwMode="auto">
            <a:xfrm>
              <a:off x="576" y="265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  <a:latin typeface="宋体" panose="02010600030101010101" pitchFamily="2" charset="-122"/>
                </a:rPr>
                <a:t>则称向量组</a:t>
              </a:r>
            </a:p>
          </p:txBody>
        </p:sp>
        <p:sp>
          <p:nvSpPr>
            <p:cNvPr id="9245" name="Rectangle 21"/>
            <p:cNvSpPr>
              <a:spLocks noChangeArrowheads="1"/>
            </p:cNvSpPr>
            <p:nvPr/>
          </p:nvSpPr>
          <p:spPr bwMode="auto">
            <a:xfrm>
              <a:off x="3312" y="2650"/>
              <a:ext cx="10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 smtClean="0">
                  <a:solidFill>
                    <a:schemeClr val="bg1"/>
                  </a:solidFill>
                  <a:latin typeface="宋体" panose="02010600030101010101" pitchFamily="2" charset="-122"/>
                </a:rPr>
                <a:t>线性相关</a:t>
              </a:r>
              <a:endParaRPr lang="zh-CN" altLang="en-US" b="1" dirty="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2020888" y="51958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宋体" panose="02010600030101010101" pitchFamily="2" charset="-122"/>
              </a:rPr>
              <a:t>  </a:t>
            </a:r>
            <a:r>
              <a:rPr lang="zh-CN" altLang="en-US" b="1">
                <a:solidFill>
                  <a:srgbClr val="FF0066"/>
                </a:solidFill>
                <a:latin typeface="宋体" panose="02010600030101010101" pitchFamily="2" charset="-122"/>
              </a:rPr>
              <a:t>否则，</a:t>
            </a:r>
            <a:endParaRPr lang="zh-CN" altLang="en-US" b="1"/>
          </a:p>
        </p:txBody>
      </p:sp>
      <p:grpSp>
        <p:nvGrpSpPr>
          <p:cNvPr id="9222" name="Group 32"/>
          <p:cNvGrpSpPr>
            <a:grpSpLocks/>
          </p:cNvGrpSpPr>
          <p:nvPr/>
        </p:nvGrpSpPr>
        <p:grpSpPr bwMode="auto">
          <a:xfrm>
            <a:off x="2192338" y="1638300"/>
            <a:ext cx="6799262" cy="644525"/>
            <a:chOff x="1381" y="1032"/>
            <a:chExt cx="4283" cy="406"/>
          </a:xfrm>
        </p:grpSpPr>
        <p:graphicFrame>
          <p:nvGraphicFramePr>
            <p:cNvPr id="9240" name="Object 14"/>
            <p:cNvGraphicFramePr>
              <a:graphicFrameLocks noChangeAspect="1"/>
            </p:cNvGraphicFramePr>
            <p:nvPr/>
          </p:nvGraphicFramePr>
          <p:xfrm>
            <a:off x="3936" y="1032"/>
            <a:ext cx="1488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4" r:id="rId7" imgW="838200" imgH="228600" progId="Equation.3">
                    <p:embed/>
                  </p:oleObj>
                </mc:Choice>
                <mc:Fallback>
                  <p:oleObj r:id="rId7" imgW="838200" imgH="228600" progId="Equation.3">
                    <p:embed/>
                    <p:pic>
                      <p:nvPicPr>
                        <p:cNvPr id="924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032"/>
                          <a:ext cx="1488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Rectangle 16"/>
            <p:cNvSpPr>
              <a:spLocks noChangeArrowheads="1"/>
            </p:cNvSpPr>
            <p:nvPr/>
          </p:nvSpPr>
          <p:spPr bwMode="auto">
            <a:xfrm>
              <a:off x="1381" y="1056"/>
              <a:ext cx="2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</a:rPr>
                <a:t>已知 </a:t>
              </a:r>
              <a:r>
                <a:rPr lang="en-US" altLang="zh-CN" b="1" i="1" dirty="0">
                  <a:solidFill>
                    <a:schemeClr val="bg1"/>
                  </a:solidFill>
                </a:rPr>
                <a:t>n </a:t>
              </a:r>
              <a:r>
                <a:rPr lang="zh-CN" altLang="en-US" b="1" dirty="0">
                  <a:solidFill>
                    <a:schemeClr val="bg1"/>
                  </a:solidFill>
                </a:rPr>
                <a:t>维行（列）向量组</a:t>
              </a:r>
            </a:p>
          </p:txBody>
        </p:sp>
        <p:sp>
          <p:nvSpPr>
            <p:cNvPr id="9242" name="Rectangle 24"/>
            <p:cNvSpPr>
              <a:spLocks noChangeArrowheads="1"/>
            </p:cNvSpPr>
            <p:nvPr/>
          </p:nvSpPr>
          <p:spPr bwMode="auto">
            <a:xfrm>
              <a:off x="5323" y="105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</a:rPr>
                <a:t>，</a:t>
              </a:r>
            </a:p>
          </p:txBody>
        </p:sp>
      </p:grpSp>
      <p:sp>
        <p:nvSpPr>
          <p:cNvPr id="9223" name="Text Box 31"/>
          <p:cNvSpPr txBox="1">
            <a:spLocks noChangeArrowheads="1"/>
          </p:cNvSpPr>
          <p:nvPr/>
        </p:nvSpPr>
        <p:spPr bwMode="auto">
          <a:xfrm>
            <a:off x="1162050" y="1562100"/>
            <a:ext cx="1447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b="1" u="sng">
                <a:solidFill>
                  <a:srgbClr val="0000FF"/>
                </a:solidFill>
              </a:rPr>
              <a:t>定义</a:t>
            </a:r>
            <a:r>
              <a:rPr lang="en-US" altLang="zh-CN" b="1" u="sng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9224" name="Rectangle 33"/>
          <p:cNvSpPr>
            <a:spLocks noChangeArrowheads="1"/>
          </p:cNvSpPr>
          <p:nvPr/>
        </p:nvSpPr>
        <p:spPr bwMode="auto">
          <a:xfrm>
            <a:off x="7686675" y="2590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使得</a:t>
            </a:r>
          </a:p>
        </p:txBody>
      </p:sp>
      <p:sp>
        <p:nvSpPr>
          <p:cNvPr id="96293" name="Rectangle 37"/>
          <p:cNvSpPr>
            <a:spLocks noChangeArrowheads="1"/>
          </p:cNvSpPr>
          <p:nvPr/>
        </p:nvSpPr>
        <p:spPr bwMode="auto">
          <a:xfrm>
            <a:off x="876300" y="584358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称该向量组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线性无关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9226" name="Text Box 39"/>
          <p:cNvSpPr txBox="1">
            <a:spLocks noChangeArrowheads="1"/>
          </p:cNvSpPr>
          <p:nvPr/>
        </p:nvSpPr>
        <p:spPr bwMode="auto">
          <a:xfrm>
            <a:off x="6781800" y="45116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linearly de-</a:t>
            </a:r>
          </a:p>
        </p:txBody>
      </p:sp>
      <p:sp>
        <p:nvSpPr>
          <p:cNvPr id="9227" name="Rectangle 40"/>
          <p:cNvSpPr>
            <a:spLocks noChangeArrowheads="1"/>
          </p:cNvSpPr>
          <p:nvPr/>
        </p:nvSpPr>
        <p:spPr bwMode="auto">
          <a:xfrm>
            <a:off x="914400" y="5257800"/>
            <a:ext cx="1541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8000"/>
                </a:solidFill>
              </a:rPr>
              <a:t>pendent</a:t>
            </a:r>
            <a:r>
              <a:rPr lang="zh-CN" altLang="en-US" sz="2400" b="1">
                <a:solidFill>
                  <a:srgbClr val="008000"/>
                </a:solidFill>
              </a:rPr>
              <a:t>）</a:t>
            </a:r>
          </a:p>
        </p:txBody>
      </p:sp>
      <p:sp>
        <p:nvSpPr>
          <p:cNvPr id="9228" name="Rectangle 46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543800" cy="838200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solidFill>
                  <a:schemeClr val="bg1"/>
                </a:solidFill>
              </a:rPr>
              <a:t>二、向量组的线性相关与线性无关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9229" name="Rectangle 4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Rectangle 4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34125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1" name="Rectangle 4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70750" y="6288088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6301" name="Group 45"/>
          <p:cNvGrpSpPr>
            <a:grpSpLocks/>
          </p:cNvGrpSpPr>
          <p:nvPr/>
        </p:nvGrpSpPr>
        <p:grpSpPr bwMode="auto">
          <a:xfrm>
            <a:off x="3657600" y="4191000"/>
            <a:ext cx="4038600" cy="1524000"/>
            <a:chOff x="2304" y="2592"/>
            <a:chExt cx="2544" cy="1018"/>
          </a:xfrm>
        </p:grpSpPr>
        <p:graphicFrame>
          <p:nvGraphicFramePr>
            <p:cNvPr id="9238" name="Object 43"/>
            <p:cNvGraphicFramePr>
              <a:graphicFrameLocks noChangeAspect="1"/>
            </p:cNvGraphicFramePr>
            <p:nvPr/>
          </p:nvGraphicFramePr>
          <p:xfrm>
            <a:off x="2304" y="3312"/>
            <a:ext cx="254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5" name="Equation" r:id="rId8" imgW="3340100" imgH="431800" progId="Equation.3">
                    <p:embed/>
                  </p:oleObj>
                </mc:Choice>
                <mc:Fallback>
                  <p:oleObj name="Equation" r:id="rId8" imgW="3340100" imgH="431800" progId="Equation.3">
                    <p:embed/>
                    <p:pic>
                      <p:nvPicPr>
                        <p:cNvPr id="9238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312"/>
                          <a:ext cx="2544" cy="298"/>
                        </a:xfrm>
                        <a:prstGeom prst="rect">
                          <a:avLst/>
                        </a:prstGeom>
                        <a:solidFill>
                          <a:srgbClr val="FF99CC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9" name="AutoShape 44"/>
            <p:cNvSpPr>
              <a:spLocks noChangeArrowheads="1"/>
            </p:cNvSpPr>
            <p:nvPr/>
          </p:nvSpPr>
          <p:spPr bwMode="auto">
            <a:xfrm>
              <a:off x="2784" y="2592"/>
              <a:ext cx="96" cy="720"/>
            </a:xfrm>
            <a:prstGeom prst="downArrow">
              <a:avLst>
                <a:gd name="adj1" fmla="val 50000"/>
                <a:gd name="adj2" fmla="val 187500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9233" name="Group 34"/>
          <p:cNvGrpSpPr>
            <a:grpSpLocks/>
          </p:cNvGrpSpPr>
          <p:nvPr/>
        </p:nvGrpSpPr>
        <p:grpSpPr bwMode="auto">
          <a:xfrm>
            <a:off x="892175" y="2600325"/>
            <a:ext cx="7026275" cy="587375"/>
            <a:chOff x="562" y="1542"/>
            <a:chExt cx="4426" cy="370"/>
          </a:xfrm>
        </p:grpSpPr>
        <p:graphicFrame>
          <p:nvGraphicFramePr>
            <p:cNvPr id="9235" name="Object 13"/>
            <p:cNvGraphicFramePr>
              <a:graphicFrameLocks noChangeAspect="1"/>
            </p:cNvGraphicFramePr>
            <p:nvPr/>
          </p:nvGraphicFramePr>
          <p:xfrm>
            <a:off x="3351" y="1569"/>
            <a:ext cx="139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6" r:id="rId10" imgW="800100" imgH="228600" progId="Equation.3">
                    <p:embed/>
                  </p:oleObj>
                </mc:Choice>
                <mc:Fallback>
                  <p:oleObj r:id="rId10" imgW="800100" imgH="228600" progId="Equation.3">
                    <p:embed/>
                    <p:pic>
                      <p:nvPicPr>
                        <p:cNvPr id="923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" y="1569"/>
                          <a:ext cx="139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6" name="Rectangle 17"/>
            <p:cNvSpPr>
              <a:spLocks noChangeArrowheads="1"/>
            </p:cNvSpPr>
            <p:nvPr/>
          </p:nvSpPr>
          <p:spPr bwMode="auto">
            <a:xfrm>
              <a:off x="562" y="1542"/>
              <a:ext cx="2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</a:rPr>
                <a:t>如果存在不全为零的一组数</a:t>
              </a:r>
            </a:p>
          </p:txBody>
        </p:sp>
        <p:sp>
          <p:nvSpPr>
            <p:cNvPr id="9237" name="Rectangle 25"/>
            <p:cNvSpPr>
              <a:spLocks noChangeArrowheads="1"/>
            </p:cNvSpPr>
            <p:nvPr/>
          </p:nvSpPr>
          <p:spPr bwMode="auto">
            <a:xfrm>
              <a:off x="4647" y="154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chemeClr val="bg1"/>
                  </a:solidFill>
                </a:rPr>
                <a:t>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28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8" grpId="0" build="p" autoUpdateAnimBg="0"/>
      <p:bldP spid="9629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914400" y="28336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不难验证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3195638" y="3624263"/>
          <a:ext cx="2982912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3" imgW="2540000" imgH="431800" progId="Equation.DSMT4">
                  <p:embed/>
                </p:oleObj>
              </mc:Choice>
              <mc:Fallback>
                <p:oleObj name="Equation" r:id="rId3" imgW="2540000" imgH="431800" progId="Equation.DSMT4">
                  <p:embed/>
                  <p:pic>
                    <p:nvPicPr>
                      <p:cNvPr id="983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3624263"/>
                        <a:ext cx="2982912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927718" y="4581128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所以它们是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线性相关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的。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962025" y="8524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对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向量组</a:t>
            </a:r>
            <a:r>
              <a:rPr lang="zh-CN" altLang="en-US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270" name="Rectangle 26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2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34125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2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70750" y="6288088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8333" name="Object 29"/>
          <p:cNvGraphicFramePr>
            <a:graphicFrameLocks noChangeAspect="1"/>
          </p:cNvGraphicFramePr>
          <p:nvPr/>
        </p:nvGraphicFramePr>
        <p:xfrm>
          <a:off x="6038850" y="1866900"/>
          <a:ext cx="2171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5" imgW="1866900" imgH="431800" progId="Equation.3">
                  <p:embed/>
                </p:oleObj>
              </mc:Choice>
              <mc:Fallback>
                <p:oleObj name="Equation" r:id="rId5" imgW="1866900" imgH="431800" progId="Equation.3">
                  <p:embed/>
                  <p:pic>
                    <p:nvPicPr>
                      <p:cNvPr id="9833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866900"/>
                        <a:ext cx="21717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4" name="Object 30"/>
          <p:cNvGraphicFramePr>
            <a:graphicFrameLocks noChangeAspect="1"/>
          </p:cNvGraphicFramePr>
          <p:nvPr/>
        </p:nvGraphicFramePr>
        <p:xfrm>
          <a:off x="3629025" y="1855788"/>
          <a:ext cx="20669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7" imgW="1778000" imgH="419100" progId="Equation.3">
                  <p:embed/>
                </p:oleObj>
              </mc:Choice>
              <mc:Fallback>
                <p:oleObj name="Equation" r:id="rId7" imgW="1778000" imgH="419100" progId="Equation.3">
                  <p:embed/>
                  <p:pic>
                    <p:nvPicPr>
                      <p:cNvPr id="9833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1855788"/>
                        <a:ext cx="20669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5" name="Object 31"/>
          <p:cNvGraphicFramePr>
            <a:graphicFrameLocks noChangeAspect="1"/>
          </p:cNvGraphicFramePr>
          <p:nvPr/>
        </p:nvGraphicFramePr>
        <p:xfrm>
          <a:off x="1295400" y="1855788"/>
          <a:ext cx="20383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9" imgW="1752600" imgH="419100" progId="Equation.3">
                  <p:embed/>
                </p:oleObj>
              </mc:Choice>
              <mc:Fallback>
                <p:oleObj name="Equation" r:id="rId9" imgW="1752600" imgH="419100" progId="Equation.3">
                  <p:embed/>
                  <p:pic>
                    <p:nvPicPr>
                      <p:cNvPr id="9833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55788"/>
                        <a:ext cx="203835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61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autoUpdateAnimBg="0"/>
      <p:bldP spid="9831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4495800" cy="595313"/>
          </a:xfrm>
        </p:spPr>
        <p:txBody>
          <a:bodyPr/>
          <a:lstStyle/>
          <a:p>
            <a:pPr algn="l" eaLnBrk="1" hangingPunct="1"/>
            <a:r>
              <a:rPr lang="zh-CN" altLang="en-US" sz="3200" dirty="0" smtClean="0">
                <a:solidFill>
                  <a:schemeClr val="bg1"/>
                </a:solidFill>
              </a:rPr>
              <a:t>例题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914400" y="2709863"/>
            <a:ext cx="7848600" cy="72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0000"/>
              </a:lnSpc>
            </a:pPr>
            <a:r>
              <a:rPr lang="en-US" altLang="zh-CN" b="1" dirty="0">
                <a:sym typeface="Symbol" panose="05050102010706020507" pitchFamily="18" charset="2"/>
              </a:rPr>
              <a:t>        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设有一组数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, 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, k 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使得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9460" name="Rectangle 17"/>
          <p:cNvSpPr>
            <a:spLocks noChangeArrowheads="1"/>
          </p:cNvSpPr>
          <p:nvPr/>
        </p:nvSpPr>
        <p:spPr bwMode="auto">
          <a:xfrm>
            <a:off x="876300" y="150495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>
                <a:solidFill>
                  <a:srgbClr val="0000FF"/>
                </a:solidFill>
              </a:rPr>
              <a:t>例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461" name="Rectangle 18"/>
          <p:cNvSpPr>
            <a:spLocks noChangeArrowheads="1"/>
          </p:cNvSpPr>
          <p:nvPr/>
        </p:nvSpPr>
        <p:spPr bwMode="auto">
          <a:xfrm>
            <a:off x="1600200" y="150495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  </a:t>
            </a:r>
            <a:r>
              <a:rPr lang="zh-CN" altLang="en-US" b="1" dirty="0">
                <a:solidFill>
                  <a:schemeClr val="bg1"/>
                </a:solidFill>
              </a:rPr>
              <a:t>试讨论下列向量组的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线性</a:t>
            </a:r>
            <a:r>
              <a:rPr lang="zh-CN" altLang="en-US" b="1" dirty="0">
                <a:solidFill>
                  <a:srgbClr val="008000"/>
                </a:solidFill>
                <a:sym typeface="Symbol" panose="05050102010706020507" pitchFamily="18" charset="2"/>
              </a:rPr>
              <a:t>相关性：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709613" y="2924175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</a:t>
            </a:r>
            <a:r>
              <a:rPr lang="zh-CN" altLang="en-US" b="1">
                <a:solidFill>
                  <a:srgbClr val="0000FF"/>
                </a:solidFill>
              </a:rPr>
              <a:t>解</a:t>
            </a: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900113" y="363855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 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1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 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2 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+ k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3 </a:t>
            </a:r>
            <a:r>
              <a:rPr lang="en-US" altLang="zh-CN" b="1" dirty="0">
                <a:solidFill>
                  <a:srgbClr val="002060"/>
                </a:solidFill>
                <a:sym typeface="Symbol" panose="05050102010706020507" pitchFamily="18" charset="2"/>
              </a:rPr>
              <a:t>= 0</a:t>
            </a:r>
            <a:r>
              <a:rPr lang="en-US" altLang="zh-CN" b="1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06517" name="Rectangle 21"/>
          <p:cNvSpPr>
            <a:spLocks noChangeArrowheads="1"/>
          </p:cNvSpPr>
          <p:nvPr/>
        </p:nvSpPr>
        <p:spPr bwMode="auto">
          <a:xfrm>
            <a:off x="914400" y="40147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即</a:t>
            </a:r>
          </a:p>
        </p:txBody>
      </p:sp>
      <p:graphicFrame>
        <p:nvGraphicFramePr>
          <p:cNvPr id="19465" name="Object 22"/>
          <p:cNvGraphicFramePr>
            <a:graphicFrameLocks noChangeAspect="1"/>
          </p:cNvGraphicFramePr>
          <p:nvPr/>
        </p:nvGraphicFramePr>
        <p:xfrm>
          <a:off x="1441450" y="2252663"/>
          <a:ext cx="6565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3" imgW="6565900" imgH="482600" progId="Equation.DSMT4">
                  <p:embed/>
                </p:oleObj>
              </mc:Choice>
              <mc:Fallback>
                <p:oleObj name="Equation" r:id="rId3" imgW="6565900" imgH="482600" progId="Equation.DSMT4">
                  <p:embed/>
                  <p:pic>
                    <p:nvPicPr>
                      <p:cNvPr id="1946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252663"/>
                        <a:ext cx="6565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9" name="Object 23"/>
          <p:cNvGraphicFramePr>
            <a:graphicFrameLocks noChangeAspect="1"/>
          </p:cNvGraphicFramePr>
          <p:nvPr/>
        </p:nvGraphicFramePr>
        <p:xfrm>
          <a:off x="5076825" y="4513263"/>
          <a:ext cx="3671888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1" name="Equation" r:id="rId5" imgW="1943100" imgH="711200" progId="Equation.DSMT4">
                  <p:embed/>
                </p:oleObj>
              </mc:Choice>
              <mc:Fallback>
                <p:oleObj name="Equation" r:id="rId5" imgW="1943100" imgH="711200" progId="Equation.DSMT4">
                  <p:embed/>
                  <p:pic>
                    <p:nvPicPr>
                      <p:cNvPr id="1065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513263"/>
                        <a:ext cx="3671888" cy="166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24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48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8" name="Rectangle 2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34125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9" name="Rectangle 2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70750" y="6288088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6523" name="Line 27"/>
          <p:cNvSpPr>
            <a:spLocks noChangeShapeType="1"/>
          </p:cNvSpPr>
          <p:nvPr/>
        </p:nvSpPr>
        <p:spPr bwMode="auto">
          <a:xfrm>
            <a:off x="2590800" y="2743200"/>
            <a:ext cx="762000" cy="1066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24" name="Line 28"/>
          <p:cNvSpPr>
            <a:spLocks noChangeShapeType="1"/>
          </p:cNvSpPr>
          <p:nvPr/>
        </p:nvSpPr>
        <p:spPr bwMode="auto">
          <a:xfrm>
            <a:off x="4457700" y="2743200"/>
            <a:ext cx="0" cy="1066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25" name="Line 29"/>
          <p:cNvSpPr>
            <a:spLocks noChangeShapeType="1"/>
          </p:cNvSpPr>
          <p:nvPr/>
        </p:nvSpPr>
        <p:spPr bwMode="auto">
          <a:xfrm flipH="1">
            <a:off x="5867400" y="2743200"/>
            <a:ext cx="914400" cy="1066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6526" name="Object 30"/>
          <p:cNvGraphicFramePr>
            <a:graphicFrameLocks noChangeAspect="1"/>
          </p:cNvGraphicFramePr>
          <p:nvPr/>
        </p:nvGraphicFramePr>
        <p:xfrm>
          <a:off x="827088" y="4581525"/>
          <a:ext cx="3879850" cy="156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Equation" r:id="rId7" imgW="1892300" imgH="698500" progId="Equation.DSMT4">
                  <p:embed/>
                </p:oleObj>
              </mc:Choice>
              <mc:Fallback>
                <p:oleObj name="Equation" r:id="rId7" imgW="1892300" imgH="698500" progId="Equation.DSMT4">
                  <p:embed/>
                  <p:pic>
                    <p:nvPicPr>
                      <p:cNvPr id="10652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1525"/>
                        <a:ext cx="3879850" cy="156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7" name="Object 31"/>
          <p:cNvGraphicFramePr>
            <a:graphicFrameLocks noChangeAspect="1"/>
          </p:cNvGraphicFramePr>
          <p:nvPr/>
        </p:nvGraphicFramePr>
        <p:xfrm>
          <a:off x="4716463" y="5229225"/>
          <a:ext cx="381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Equation" r:id="rId9" imgW="380835" imgH="253890" progId="Equation.3">
                  <p:embed/>
                </p:oleObj>
              </mc:Choice>
              <mc:Fallback>
                <p:oleObj name="Equation" r:id="rId9" imgW="380835" imgH="253890" progId="Equation.3">
                  <p:embed/>
                  <p:pic>
                    <p:nvPicPr>
                      <p:cNvPr id="1065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229225"/>
                        <a:ext cx="381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2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2" grpId="0" build="p" autoUpdateAnimBg="0"/>
      <p:bldP spid="106515" grpId="0" build="p" autoUpdateAnimBg="0"/>
      <p:bldP spid="106516" grpId="0" build="p" autoUpdateAnimBg="0"/>
      <p:bldP spid="106517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精装书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937</Words>
  <Application>Microsoft Office PowerPoint</Application>
  <PresentationFormat>全屏显示(4:3)</PresentationFormat>
  <Paragraphs>182</Paragraphs>
  <Slides>22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Adobe 仿宋 Std R</vt:lpstr>
      <vt:lpstr>等线</vt:lpstr>
      <vt:lpstr>黑体</vt:lpstr>
      <vt:lpstr>宋体</vt:lpstr>
      <vt:lpstr>Aharoni</vt:lpstr>
      <vt:lpstr>Arial</vt:lpstr>
      <vt:lpstr>Calibri</vt:lpstr>
      <vt:lpstr>Symbol</vt:lpstr>
      <vt:lpstr>Times New Roman</vt:lpstr>
      <vt:lpstr>Office 主题​​</vt:lpstr>
      <vt:lpstr>Equation</vt:lpstr>
      <vt:lpstr>Microsoft 公式 3.0</vt:lpstr>
      <vt:lpstr>公式</vt:lpstr>
      <vt:lpstr>线性代数2</vt:lpstr>
      <vt:lpstr> 线性相关</vt:lpstr>
      <vt:lpstr>一、向量的线性组合、线性表示</vt:lpstr>
      <vt:lpstr>PowerPoint 演示文稿</vt:lpstr>
      <vt:lpstr>PowerPoint 演示文稿</vt:lpstr>
      <vt:lpstr>PowerPoint 演示文稿</vt:lpstr>
      <vt:lpstr>二、向量组的线性相关与线性无关</vt:lpstr>
      <vt:lpstr>PowerPoint 演示文稿</vt:lpstr>
      <vt:lpstr>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张 迎伟</cp:lastModifiedBy>
  <cp:revision>75</cp:revision>
  <dcterms:created xsi:type="dcterms:W3CDTF">2018-04-19T15:31:36Z</dcterms:created>
  <dcterms:modified xsi:type="dcterms:W3CDTF">2018-04-28T14:02:17Z</dcterms:modified>
</cp:coreProperties>
</file>