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8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2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4747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6427729"/>
            <a:ext cx="634018" cy="4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3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3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1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1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1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7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34" Type="http://schemas.openxmlformats.org/officeDocument/2006/relationships/image" Target="../media/image2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6403552"/>
            <a:ext cx="544272" cy="42629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6408964"/>
            <a:ext cx="590718" cy="42088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6415795"/>
            <a:ext cx="734142" cy="41405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6400920"/>
            <a:ext cx="491386" cy="42288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6" y="6394836"/>
            <a:ext cx="641957" cy="43501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6399330"/>
            <a:ext cx="611560" cy="43052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6373119"/>
            <a:ext cx="726224" cy="44237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6382052"/>
            <a:ext cx="459656" cy="437494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341114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6804"/>
            <a:ext cx="9187545" cy="6934470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  <a:endParaRPr lang="zh-CN" altLang="en-US" sz="1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2"/>
              <a:ext cx="2817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itchFamily="2" charset="-79"/>
                </a:rPr>
                <a:t>  网站</a:t>
              </a:r>
              <a:r>
                <a:rPr lang="en-US" altLang="zh-CN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00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线性代数</a:t>
            </a:r>
            <a:r>
              <a:rPr lang="en-US" altLang="zh-CN" sz="6000" dirty="0">
                <a:solidFill>
                  <a:schemeClr val="bg1"/>
                </a:solidFill>
              </a:rPr>
              <a:t>3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73154"/>
              </p:ext>
            </p:extLst>
          </p:nvPr>
        </p:nvGraphicFramePr>
        <p:xfrm>
          <a:off x="720725" y="4519613"/>
          <a:ext cx="81391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Equation" r:id="rId3" imgW="4940280" imgH="685800" progId="Equation.DSMT4">
                  <p:embed/>
                </p:oleObj>
              </mc:Choice>
              <mc:Fallback>
                <p:oleObj name="Equation" r:id="rId3" imgW="4940280" imgH="685800" progId="Equation.DSMT4">
                  <p:embed/>
                  <p:pic>
                    <p:nvPicPr>
                      <p:cNvPr id="17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519613"/>
                        <a:ext cx="81391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865771" y="682645"/>
            <a:ext cx="33041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矩阵的范数</a:t>
            </a:r>
            <a:r>
              <a:rPr lang="zh-CN" altLang="en-US" dirty="0">
                <a:solidFill>
                  <a:schemeClr val="bg1"/>
                </a:solidFill>
              </a:rPr>
              <a:t>有如下计算公式：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336998"/>
              </p:ext>
            </p:extLst>
          </p:nvPr>
        </p:nvGraphicFramePr>
        <p:xfrm>
          <a:off x="1009348" y="1098750"/>
          <a:ext cx="3280668" cy="1752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Equation" r:id="rId5" imgW="2234880" imgH="1193760" progId="Equation.DSMT4">
                  <p:embed/>
                </p:oleObj>
              </mc:Choice>
              <mc:Fallback>
                <p:oleObj name="Equation" r:id="rId5" imgW="2234880" imgH="1193760" progId="Equation.DSMT4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348" y="1098750"/>
                        <a:ext cx="3280668" cy="1752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148263" y="981075"/>
            <a:ext cx="26805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矩阵</a:t>
            </a:r>
            <a:r>
              <a:rPr lang="en-US" altLang="zh-CN" dirty="0">
                <a:solidFill>
                  <a:schemeClr val="bg1"/>
                </a:solidFill>
              </a:rPr>
              <a:t>1-</a:t>
            </a:r>
            <a:r>
              <a:rPr lang="zh-CN" altLang="en-US" dirty="0">
                <a:solidFill>
                  <a:schemeClr val="bg1"/>
                </a:solidFill>
              </a:rPr>
              <a:t>范数亦称为列范数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148263" y="1676400"/>
            <a:ext cx="27606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矩阵</a:t>
            </a:r>
            <a:r>
              <a:rPr lang="en-US" altLang="en-US" dirty="0">
                <a:solidFill>
                  <a:schemeClr val="bg1"/>
                </a:solidFill>
              </a:rPr>
              <a:t>∞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范数亦称为行范数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148263" y="2324100"/>
            <a:ext cx="26805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矩阵</a:t>
            </a:r>
            <a:r>
              <a:rPr lang="en-US" altLang="zh-CN" dirty="0">
                <a:solidFill>
                  <a:schemeClr val="bg1"/>
                </a:solidFill>
              </a:rPr>
              <a:t>2-</a:t>
            </a:r>
            <a:r>
              <a:rPr lang="zh-CN" altLang="en-US" dirty="0">
                <a:solidFill>
                  <a:schemeClr val="bg1"/>
                </a:solidFill>
              </a:rPr>
              <a:t>范数亦称为谱范数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92138" y="2944813"/>
            <a:ext cx="3243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例</a:t>
            </a:r>
            <a:r>
              <a:rPr lang="en-US" altLang="zh-CN" dirty="0">
                <a:solidFill>
                  <a:schemeClr val="bg1"/>
                </a:solidFill>
              </a:rPr>
              <a:t>2 </a:t>
            </a:r>
            <a:r>
              <a:rPr lang="zh-CN" altLang="en-US" dirty="0">
                <a:solidFill>
                  <a:schemeClr val="bg1"/>
                </a:solidFill>
              </a:rPr>
              <a:t>计算下列矩阵的三</a:t>
            </a:r>
            <a:r>
              <a:rPr lang="zh-CN" altLang="en-US" dirty="0" smtClean="0">
                <a:solidFill>
                  <a:schemeClr val="bg1"/>
                </a:solidFill>
              </a:rPr>
              <a:t>种范数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970539"/>
              </p:ext>
            </p:extLst>
          </p:nvPr>
        </p:nvGraphicFramePr>
        <p:xfrm>
          <a:off x="1691680" y="3251868"/>
          <a:ext cx="1989138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7" imgW="1130040" imgH="685800" progId="Equation.DSMT4">
                  <p:embed/>
                </p:oleObj>
              </mc:Choice>
              <mc:Fallback>
                <p:oleObj name="Equation" r:id="rId7" imgW="1130040" imgH="685800" progId="Equation.DSMT4">
                  <p:embed/>
                  <p:pic>
                    <p:nvPicPr>
                      <p:cNvPr id="174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251868"/>
                        <a:ext cx="1989138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907332"/>
              </p:ext>
            </p:extLst>
          </p:nvPr>
        </p:nvGraphicFramePr>
        <p:xfrm>
          <a:off x="4952685" y="3276781"/>
          <a:ext cx="29956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9" imgW="1434960" imgH="228600" progId="Equation.DSMT4">
                  <p:embed/>
                </p:oleObj>
              </mc:Choice>
              <mc:Fallback>
                <p:oleObj name="Equation" r:id="rId9" imgW="1434960" imgH="228600" progId="Equation.DSMT4">
                  <p:embed/>
                  <p:pic>
                    <p:nvPicPr>
                      <p:cNvPr id="174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685" y="3276781"/>
                        <a:ext cx="29956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841465"/>
              </p:ext>
            </p:extLst>
          </p:nvPr>
        </p:nvGraphicFramePr>
        <p:xfrm>
          <a:off x="4952685" y="3800475"/>
          <a:ext cx="3048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11" imgW="1460160" imgH="228600" progId="Equation.DSMT4">
                  <p:embed/>
                </p:oleObj>
              </mc:Choice>
              <mc:Fallback>
                <p:oleObj name="Equation" r:id="rId11" imgW="1460160" imgH="228600" progId="Equation.DSMT4">
                  <p:embed/>
                  <p:pic>
                    <p:nvPicPr>
                      <p:cNvPr id="174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685" y="3800475"/>
                        <a:ext cx="3048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49554"/>
              </p:ext>
            </p:extLst>
          </p:nvPr>
        </p:nvGraphicFramePr>
        <p:xfrm>
          <a:off x="2987824" y="5368550"/>
          <a:ext cx="43926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Equation" r:id="rId13" imgW="2501640" imgH="469800" progId="Equation.DSMT4">
                  <p:embed/>
                </p:oleObj>
              </mc:Choice>
              <mc:Fallback>
                <p:oleObj name="Equation" r:id="rId13" imgW="2501640" imgH="469800" progId="Equation.DSMT4">
                  <p:embed/>
                  <p:pic>
                    <p:nvPicPr>
                      <p:cNvPr id="174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368550"/>
                        <a:ext cx="43926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10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/>
      <p:bldP spid="17417" grpId="0"/>
      <p:bldP spid="174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0B86EF2-50D0-4839-9965-5013A49C759F}" type="slidenum">
              <a:rPr lang="en-US" altLang="zh-CN">
                <a:solidFill>
                  <a:srgbClr val="FFFFFF"/>
                </a:solidFill>
              </a:rPr>
              <a:pPr/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830758"/>
              </p:ext>
            </p:extLst>
          </p:nvPr>
        </p:nvGraphicFramePr>
        <p:xfrm>
          <a:off x="899592" y="1182088"/>
          <a:ext cx="6932588" cy="485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3225600" imgH="2514600" progId="Equation.DSMT4">
                  <p:embed/>
                </p:oleObj>
              </mc:Choice>
              <mc:Fallback>
                <p:oleObj name="Equation" r:id="rId3" imgW="3225600" imgH="2514600" progId="Equation.DSMT4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182088"/>
                        <a:ext cx="6932588" cy="4857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625252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向量和矩阵的范数</a:t>
            </a:r>
            <a:endParaRPr lang="zh-CN" altLang="en-US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5773639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13513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961EAFA-6BB8-4C2F-A524-22A0A2CBF9D1}" type="slidenum"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</a:t>
            </a:fld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71475" y="428625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向量的内积和欧氏范数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764642"/>
              </p:ext>
            </p:extLst>
          </p:nvPr>
        </p:nvGraphicFramePr>
        <p:xfrm>
          <a:off x="646113" y="1450975"/>
          <a:ext cx="7878762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3" imgW="2489040" imgH="1650960" progId="Equation.DSMT4">
                  <p:embed/>
                </p:oleObj>
              </mc:Choice>
              <mc:Fallback>
                <p:oleObj name="Equation" r:id="rId3" imgW="2489040" imgH="1650960" progId="Equation.DSMT4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450975"/>
                        <a:ext cx="7878762" cy="442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5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024A461-6A42-4DF1-B02E-552004EEECEC}" type="slidenum">
              <a:rPr lang="en-US" altLang="zh-CN">
                <a:solidFill>
                  <a:srgbClr val="FFFFFF"/>
                </a:solidFill>
              </a:rPr>
              <a:pPr/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512753"/>
              </p:ext>
            </p:extLst>
          </p:nvPr>
        </p:nvGraphicFramePr>
        <p:xfrm>
          <a:off x="899592" y="1268760"/>
          <a:ext cx="7089701" cy="430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3" imgW="2730240" imgH="1930320" progId="Equation.DSMT4">
                  <p:embed/>
                </p:oleObj>
              </mc:Choice>
              <mc:Fallback>
                <p:oleObj name="Equation" r:id="rId3" imgW="2730240" imgH="1930320" progId="Equation.DSMT4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68760"/>
                        <a:ext cx="7089701" cy="4300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2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C830778-6E51-4B97-8113-182F75AACAC5}" type="slidenum">
              <a:rPr lang="en-US" altLang="zh-CN">
                <a:solidFill>
                  <a:srgbClr val="FFFFFF"/>
                </a:solidFill>
              </a:rPr>
              <a:pPr/>
              <a:t>5</a:t>
            </a:fld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2132302"/>
              </p:ext>
            </p:extLst>
          </p:nvPr>
        </p:nvGraphicFramePr>
        <p:xfrm>
          <a:off x="900113" y="1466850"/>
          <a:ext cx="7289800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3" imgW="3200400" imgH="1714320" progId="Equation.DSMT4">
                  <p:embed/>
                </p:oleObj>
              </mc:Choice>
              <mc:Fallback>
                <p:oleObj name="Equation" r:id="rId3" imgW="3200400" imgH="1714320" progId="Equation.DSMT4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66850"/>
                        <a:ext cx="7289800" cy="3905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4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D1E02F5-8A77-4836-87A3-34776BC44385}" type="slidenum">
              <a:rPr lang="en-US" altLang="zh-CN">
                <a:solidFill>
                  <a:srgbClr val="FFFFFF"/>
                </a:solidFill>
              </a:rPr>
              <a:pPr/>
              <a:t>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765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>
                <a:ea typeface="楷体_GB2312" pitchFamily="49" charset="-122"/>
              </a:rPr>
              <a:t>向量范数例     </a:t>
            </a:r>
            <a:endParaRPr lang="zh-CN" altLang="en-US" sz="3600" b="1" dirty="0" smtClean="0"/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269839"/>
              </p:ext>
            </p:extLst>
          </p:nvPr>
        </p:nvGraphicFramePr>
        <p:xfrm>
          <a:off x="1400175" y="1143000"/>
          <a:ext cx="5195888" cy="4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3" imgW="2044440" imgH="1752480" progId="Equation.DSMT4">
                  <p:embed/>
                </p:oleObj>
              </mc:Choice>
              <mc:Fallback>
                <p:oleObj name="Equation" r:id="rId3" imgW="2044440" imgH="1752480" progId="Equation.DSMT4">
                  <p:embed/>
                  <p:pic>
                    <p:nvPicPr>
                      <p:cNvPr id="51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143000"/>
                        <a:ext cx="5195888" cy="445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83819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1CD48E1-7BEF-4D8C-896C-29C766539771}" type="slidenum">
              <a:rPr lang="en-US" altLang="zh-CN">
                <a:solidFill>
                  <a:srgbClr val="FFFFFF"/>
                </a:solidFill>
              </a:rPr>
              <a:pPr/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431996"/>
              </p:ext>
            </p:extLst>
          </p:nvPr>
        </p:nvGraphicFramePr>
        <p:xfrm>
          <a:off x="1187624" y="1196752"/>
          <a:ext cx="6697662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3" imgW="2361960" imgH="1307880" progId="Equation.DSMT4">
                  <p:embed/>
                </p:oleObj>
              </mc:Choice>
              <mc:Fallback>
                <p:oleObj name="Equation" r:id="rId3" imgW="2361960" imgH="1307880" progId="Equation.DSMT4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196752"/>
                        <a:ext cx="6697662" cy="371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4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28C67EB-28E0-4365-A059-C632E9A20518}" type="slidenum">
              <a:rPr lang="en-US" altLang="zh-CN">
                <a:solidFill>
                  <a:srgbClr val="FFFFFF"/>
                </a:solidFill>
              </a:rPr>
              <a:pPr/>
              <a:t>8</a:t>
            </a:fld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79129"/>
              </p:ext>
            </p:extLst>
          </p:nvPr>
        </p:nvGraphicFramePr>
        <p:xfrm>
          <a:off x="1043608" y="980728"/>
          <a:ext cx="7489527" cy="477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3" imgW="2908080" imgH="1854000" progId="Equation.DSMT4">
                  <p:embed/>
                </p:oleObj>
              </mc:Choice>
              <mc:Fallback>
                <p:oleObj name="Equation" r:id="rId3" imgW="2908080" imgH="1854000" progId="Equation.DSMT4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980728"/>
                        <a:ext cx="7489527" cy="4775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5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F83EF99-4579-4A23-AB0E-DB8165252ADC}" type="slidenum">
              <a:rPr lang="en-US" altLang="zh-CN" b="1">
                <a:solidFill>
                  <a:srgbClr val="FFFFFF"/>
                </a:solidFill>
              </a:rPr>
              <a:pPr/>
              <a:t>9</a:t>
            </a:fld>
            <a:endParaRPr lang="en-US" altLang="zh-CN" b="1">
              <a:solidFill>
                <a:srgbClr val="FFFFFF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2250"/>
            <a:ext cx="7772400" cy="685800"/>
          </a:xfrm>
        </p:spPr>
        <p:txBody>
          <a:bodyPr/>
          <a:lstStyle/>
          <a:p>
            <a:r>
              <a:rPr lang="zh-CN" altLang="en-US" sz="3200" b="1" smtClean="0"/>
              <a:t>矩阵的范数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31334"/>
              </p:ext>
            </p:extLst>
          </p:nvPr>
        </p:nvGraphicFramePr>
        <p:xfrm>
          <a:off x="1000125" y="1071563"/>
          <a:ext cx="7732713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3" imgW="3288960" imgH="2006280" progId="Equation.DSMT4">
                  <p:embed/>
                </p:oleObj>
              </mc:Choice>
              <mc:Fallback>
                <p:oleObj name="Equation" r:id="rId3" imgW="3288960" imgH="2006280" progId="Equation.DSMT4">
                  <p:embed/>
                  <p:pic>
                    <p:nvPicPr>
                      <p:cNvPr id="112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071563"/>
                        <a:ext cx="7732713" cy="468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050311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59</Words>
  <Application>Microsoft Office PowerPoint</Application>
  <PresentationFormat>全屏显示(4:3)</PresentationFormat>
  <Paragraphs>18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Adobe 仿宋 Std R</vt:lpstr>
      <vt:lpstr>Aharoni</vt:lpstr>
      <vt:lpstr>等线</vt:lpstr>
      <vt:lpstr>楷体_GB2312</vt:lpstr>
      <vt:lpstr>宋体</vt:lpstr>
      <vt:lpstr>Arial</vt:lpstr>
      <vt:lpstr>Calibri</vt:lpstr>
      <vt:lpstr>Office 主题​​</vt:lpstr>
      <vt:lpstr>MathType 6.0 Equation</vt:lpstr>
      <vt:lpstr>Equation</vt:lpstr>
      <vt:lpstr>线性代数3</vt:lpstr>
      <vt:lpstr>PowerPoint 演示文稿</vt:lpstr>
      <vt:lpstr>PowerPoint 演示文稿</vt:lpstr>
      <vt:lpstr>PowerPoint 演示文稿</vt:lpstr>
      <vt:lpstr>PowerPoint 演示文稿</vt:lpstr>
      <vt:lpstr>向量范数例     </vt:lpstr>
      <vt:lpstr>PowerPoint 演示文稿</vt:lpstr>
      <vt:lpstr>PowerPoint 演示文稿</vt:lpstr>
      <vt:lpstr>矩阵的范数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Windows 用户</cp:lastModifiedBy>
  <cp:revision>78</cp:revision>
  <dcterms:created xsi:type="dcterms:W3CDTF">2018-04-19T15:31:36Z</dcterms:created>
  <dcterms:modified xsi:type="dcterms:W3CDTF">2018-04-28T05:25:44Z</dcterms:modified>
</cp:coreProperties>
</file>