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3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68" r:id="rId10"/>
    <p:sldId id="272" r:id="rId11"/>
    <p:sldId id="271" r:id="rId12"/>
    <p:sldId id="284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FF1"/>
    <a:srgbClr val="E3EDED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87" d="100"/>
          <a:sy n="87" d="100"/>
        </p:scale>
        <p:origin x="1128" y="7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FD0D3-16A4-4D3F-B07D-2EF6AE92F7B4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CCA9B-DFD8-4B08-AB41-A02133EF4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122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2062" y="4747201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901" y="6427729"/>
            <a:ext cx="634018" cy="41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1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23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19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334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6715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825625"/>
            <a:ext cx="386715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6715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076700"/>
            <a:ext cx="386715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512212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3610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91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29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59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8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25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11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11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37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jpeg"/><Relationship Id="rId26" Type="http://schemas.openxmlformats.org/officeDocument/2006/relationships/image" Target="../media/image12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7.jpeg"/><Relationship Id="rId34" Type="http://schemas.openxmlformats.org/officeDocument/2006/relationships/image" Target="../media/image20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5" Type="http://schemas.openxmlformats.org/officeDocument/2006/relationships/image" Target="../media/image11.jpeg"/><Relationship Id="rId3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20" Type="http://schemas.openxmlformats.org/officeDocument/2006/relationships/image" Target="../media/image6.jpeg"/><Relationship Id="rId29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0.jpeg"/><Relationship Id="rId32" Type="http://schemas.openxmlformats.org/officeDocument/2006/relationships/image" Target="../media/image18.jpe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23" Type="http://schemas.openxmlformats.org/officeDocument/2006/relationships/image" Target="../media/image9.jpeg"/><Relationship Id="rId28" Type="http://schemas.openxmlformats.org/officeDocument/2006/relationships/image" Target="../media/image14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jpeg"/><Relationship Id="rId31" Type="http://schemas.openxmlformats.org/officeDocument/2006/relationships/image" Target="../media/image17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22" Type="http://schemas.openxmlformats.org/officeDocument/2006/relationships/image" Target="../media/image8.jpeg"/><Relationship Id="rId27" Type="http://schemas.openxmlformats.org/officeDocument/2006/relationships/image" Target="../media/image13.jpeg"/><Relationship Id="rId30" Type="http://schemas.openxmlformats.org/officeDocument/2006/relationships/image" Target="../media/image16.jpeg"/><Relationship Id="rId35" Type="http://schemas.openxmlformats.org/officeDocument/2006/relationships/image" Target="../media/image2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827E3-A7D7-4DEF-BDBE-55072F0EF5B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369" y="6403552"/>
            <a:ext cx="544272" cy="426299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51" y="6408964"/>
            <a:ext cx="590718" cy="420887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99" y="6415795"/>
            <a:ext cx="734142" cy="414056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13" y="6400920"/>
            <a:ext cx="491386" cy="42288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56" y="6394836"/>
            <a:ext cx="641957" cy="435016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96" y="6399330"/>
            <a:ext cx="611560" cy="43052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6" y="6373119"/>
            <a:ext cx="726224" cy="442379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" y="6382052"/>
            <a:ext cx="459656" cy="437494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82228" y="341114"/>
            <a:ext cx="8465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 userDrawn="1"/>
        </p:nvGrpSpPr>
        <p:grpSpPr>
          <a:xfrm>
            <a:off x="-6759" y="-26804"/>
            <a:ext cx="9187545" cy="6934470"/>
            <a:chOff x="-6759" y="-26804"/>
            <a:chExt cx="9187545" cy="6934470"/>
          </a:xfrm>
        </p:grpSpPr>
        <p:sp>
          <p:nvSpPr>
            <p:cNvPr id="7" name="矩形 6"/>
            <p:cNvSpPr/>
            <p:nvPr userDrawn="1"/>
          </p:nvSpPr>
          <p:spPr>
            <a:xfrm>
              <a:off x="890827" y="-26804"/>
              <a:ext cx="421338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zh-CN" altLang="en-US" sz="1800" b="1" cap="all" spc="0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做口碑最好的人工智能在线教育品牌！</a:t>
              </a:r>
              <a:endParaRPr lang="zh-CN" altLang="en-US" sz="18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grpSp>
          <p:nvGrpSpPr>
            <p:cNvPr id="10" name="组合 9"/>
            <p:cNvGrpSpPr/>
            <p:nvPr userDrawn="1"/>
          </p:nvGrpSpPr>
          <p:grpSpPr>
            <a:xfrm>
              <a:off x="-6759" y="6293932"/>
              <a:ext cx="9144000" cy="613734"/>
              <a:chOff x="3516" y="6274325"/>
              <a:chExt cx="9144000" cy="613734"/>
            </a:xfrm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grpSpPr>
          <p:pic>
            <p:nvPicPr>
              <p:cNvPr id="26" name="图片 25"/>
              <p:cNvPicPr>
                <a:picLocks noChangeAspect="1"/>
              </p:cNvPicPr>
              <p:nvPr userDrawn="1"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274325"/>
                <a:ext cx="9144000" cy="61373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7" name="图片 26"/>
              <p:cNvPicPr>
                <a:picLocks noChangeAspect="1"/>
              </p:cNvPicPr>
              <p:nvPr userDrawn="1"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9435" y="6398850"/>
                <a:ext cx="576064" cy="41147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8" name="图片 27"/>
              <p:cNvPicPr>
                <a:picLocks noChangeAspect="1"/>
              </p:cNvPicPr>
              <p:nvPr userDrawn="1"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498" y="6382052"/>
                <a:ext cx="672731" cy="44175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9" name="图片 28"/>
              <p:cNvPicPr>
                <a:picLocks noChangeAspect="1"/>
              </p:cNvPicPr>
              <p:nvPr userDrawn="1"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2123" y="6394589"/>
                <a:ext cx="494617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0" name="图片 29"/>
              <p:cNvPicPr>
                <a:picLocks noChangeAspect="1"/>
              </p:cNvPicPr>
              <p:nvPr userDrawn="1"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5368" y="6387295"/>
                <a:ext cx="644839" cy="43650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1" name="图片 30"/>
              <p:cNvPicPr>
                <a:picLocks noChangeAspect="1"/>
              </p:cNvPicPr>
              <p:nvPr userDrawn="1"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8946" y="6390775"/>
                <a:ext cx="686422" cy="42472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2" name="图片 31"/>
              <p:cNvPicPr>
                <a:picLocks noChangeAspect="1"/>
              </p:cNvPicPr>
              <p:nvPr userDrawn="1"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6966" y="6387295"/>
                <a:ext cx="682228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3" name="图片 32"/>
              <p:cNvPicPr>
                <a:picLocks noChangeAspect="1"/>
              </p:cNvPicPr>
              <p:nvPr userDrawn="1"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9542" y="6403552"/>
                <a:ext cx="609893" cy="39948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4" name="图片 33"/>
              <p:cNvPicPr>
                <a:picLocks noChangeAspect="1"/>
              </p:cNvPicPr>
              <p:nvPr userDrawn="1"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5641" y="6398850"/>
                <a:ext cx="323671" cy="40458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3" name="图片 42"/>
              <p:cNvPicPr>
                <a:picLocks noChangeAspect="1"/>
              </p:cNvPicPr>
              <p:nvPr userDrawn="1"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1369" y="6415795"/>
                <a:ext cx="544272" cy="42629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5" name="图片 44"/>
              <p:cNvPicPr>
                <a:picLocks noChangeAspect="1"/>
              </p:cNvPicPr>
              <p:nvPr userDrawn="1"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0651" y="6421207"/>
                <a:ext cx="590718" cy="42088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6" name="图片 45"/>
              <p:cNvPicPr>
                <a:picLocks noChangeAspect="1"/>
              </p:cNvPicPr>
              <p:nvPr userDrawn="1"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1799" y="6428038"/>
                <a:ext cx="734142" cy="41405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7" name="图片 46"/>
              <p:cNvPicPr>
                <a:picLocks noChangeAspect="1"/>
              </p:cNvPicPr>
              <p:nvPr userDrawn="1"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0413" y="6413163"/>
                <a:ext cx="491386" cy="42288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8" name="图片 47"/>
              <p:cNvPicPr>
                <a:picLocks noChangeAspect="1"/>
              </p:cNvPicPr>
              <p:nvPr userDrawn="1"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8456" y="6407079"/>
                <a:ext cx="641957" cy="43501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9" name="图片 48"/>
              <p:cNvPicPr>
                <a:picLocks noChangeAspect="1"/>
              </p:cNvPicPr>
              <p:nvPr userDrawn="1"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6896" y="6411573"/>
                <a:ext cx="611560" cy="430521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0" name="图片 49"/>
              <p:cNvPicPr>
                <a:picLocks noChangeAspect="1"/>
              </p:cNvPicPr>
              <p:nvPr userDrawn="1"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476" y="6385362"/>
                <a:ext cx="726224" cy="44237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1" name="图片 50"/>
              <p:cNvPicPr>
                <a:picLocks noChangeAspect="1"/>
              </p:cNvPicPr>
              <p:nvPr userDrawn="1"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394295"/>
                <a:ext cx="459656" cy="43749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</p:grp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255" y="-26804"/>
              <a:ext cx="1015531" cy="103024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5199728" y="6722"/>
              <a:ext cx="28175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cap="none" spc="0" baseline="0" dirty="0" smtClean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itchFamily="2" charset="-79"/>
                </a:rPr>
                <a:t>  网站</a:t>
              </a:r>
              <a:r>
                <a:rPr lang="en-US" altLang="zh-CN" sz="1600" b="1" cap="none" spc="0" baseline="0" dirty="0" smtClean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itchFamily="2" charset="-79"/>
                </a:rPr>
                <a:t>:mici.jiqishidai.com</a:t>
              </a:r>
              <a:endParaRPr lang="zh-CN" altLang="en-US" sz="1600" b="1" cap="none" spc="0" baseline="0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dobe 仿宋 Std R" pitchFamily="18" charset="-122"/>
                <a:ea typeface="Adobe 仿宋 Std R" pitchFamily="18" charset="-122"/>
                <a:cs typeface="Aharoni" pitchFamily="2" charset="-79"/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 userDrawn="1"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" y="0"/>
              <a:ext cx="832738" cy="83273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7245" y="5202258"/>
              <a:ext cx="1091673" cy="10916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700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4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53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31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2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5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5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://images.cnblogs.com/cnblogs_com/LeftNotEasy/201101/201101192226335092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hyperlink" Target="http://images.cnblogs.com/cnblogs_com/LeftNotEasy/201101/201101192226341537.pn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hyperlink" Target="http://images.cnblogs.com/cnblogs_com/LeftNotEasy/201101/201101192226349618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hyperlink" Target="http://images.cnblogs.com/cnblogs_com/LeftNotEasy/201101/201101192226344111.pn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://images.cnblogs.com/cnblogs_com/LeftNotEasy/201101/201101192226359717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61.png"/><Relationship Id="rId4" Type="http://schemas.openxmlformats.org/officeDocument/2006/relationships/image" Target="../media/image66.png"/><Relationship Id="rId9" Type="http://schemas.openxmlformats.org/officeDocument/2006/relationships/image" Target="../media/image6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40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</a:rPr>
              <a:t>线性代数</a:t>
            </a:r>
            <a:r>
              <a:rPr lang="en-US" altLang="zh-CN" sz="6000" dirty="0">
                <a:solidFill>
                  <a:schemeClr val="bg1"/>
                </a:solidFill>
              </a:rPr>
              <a:t>4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73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701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855729714"/>
              </p:ext>
            </p:extLst>
          </p:nvPr>
        </p:nvGraphicFramePr>
        <p:xfrm>
          <a:off x="1912388" y="633174"/>
          <a:ext cx="4425731" cy="1261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8" name="Equation" r:id="rId3" imgW="2450880" imgH="698400" progId="Equation.DSMT4">
                  <p:embed/>
                </p:oleObj>
              </mc:Choice>
              <mc:Fallback>
                <p:oleObj name="Equation" r:id="rId3" imgW="2450880" imgH="698400" progId="Equation.DSMT4">
                  <p:embed/>
                  <p:pic>
                    <p:nvPicPr>
                      <p:cNvPr id="1577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388" y="633174"/>
                        <a:ext cx="4425731" cy="12615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5" name="Rectangle 9"/>
          <p:cNvSpPr>
            <a:spLocks noChangeArrowheads="1"/>
          </p:cNvSpPr>
          <p:nvPr/>
        </p:nvSpPr>
        <p:spPr bwMode="auto">
          <a:xfrm>
            <a:off x="455455" y="898026"/>
            <a:ext cx="25193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  <a:ea typeface="楷体_GB2312" pitchFamily="49" charset="-122"/>
              </a:rPr>
              <a:t>设</a:t>
            </a:r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1296939" y="2133402"/>
            <a:ext cx="51847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>
                    <a:alpha val="56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</a:rPr>
              <a:t>验证</a:t>
            </a:r>
            <a:r>
              <a:rPr lang="en-US" altLang="zh-CN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</a:rPr>
              <a:t>,</a:t>
            </a:r>
            <a:r>
              <a:rPr lang="en-US" altLang="zh-CN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B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</a:rPr>
              <a:t>都是幂等矩阵．</a:t>
            </a:r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433339" y="3068439"/>
            <a:ext cx="647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5771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682312"/>
              </p:ext>
            </p:extLst>
          </p:nvPr>
        </p:nvGraphicFramePr>
        <p:xfrm>
          <a:off x="1225501" y="2636639"/>
          <a:ext cx="5112618" cy="1277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9" name="Equation" r:id="rId5" imgW="2793960" imgH="698400" progId="Equation.DSMT4">
                  <p:embed/>
                </p:oleObj>
              </mc:Choice>
              <mc:Fallback>
                <p:oleObj name="Equation" r:id="rId5" imgW="2793960" imgH="698400" progId="Equation.DSMT4">
                  <p:embed/>
                  <p:pic>
                    <p:nvPicPr>
                      <p:cNvPr id="15771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01" y="2636639"/>
                        <a:ext cx="5112618" cy="1277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101982"/>
              </p:ext>
            </p:extLst>
          </p:nvPr>
        </p:nvGraphicFramePr>
        <p:xfrm>
          <a:off x="1115616" y="4293096"/>
          <a:ext cx="6669088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0" name="Equation" r:id="rId7" imgW="3771720" imgH="698400" progId="Equation.DSMT4">
                  <p:embed/>
                </p:oleObj>
              </mc:Choice>
              <mc:Fallback>
                <p:oleObj name="Equation" r:id="rId7" imgW="3771720" imgH="698400" progId="Equation.DSMT4">
                  <p:embed/>
                  <p:pic>
                    <p:nvPicPr>
                      <p:cNvPr id="15771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293096"/>
                        <a:ext cx="6669088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270579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7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5" grpId="0"/>
      <p:bldP spid="157708" grpId="0"/>
      <p:bldP spid="15771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59" name="AutoShape 35"/>
          <p:cNvSpPr>
            <a:spLocks noChangeArrowheads="1"/>
          </p:cNvSpPr>
          <p:nvPr/>
        </p:nvSpPr>
        <p:spPr bwMode="auto">
          <a:xfrm>
            <a:off x="5641975" y="4854143"/>
            <a:ext cx="3635375" cy="2116138"/>
          </a:xfrm>
          <a:prstGeom prst="wedgeRoundRectCallout">
            <a:avLst>
              <a:gd name="adj1" fmla="val -71486"/>
              <a:gd name="adj2" fmla="val -69431"/>
              <a:gd name="adj3" fmla="val 16667"/>
            </a:avLst>
          </a:prstGeom>
          <a:solidFill>
            <a:srgbClr val="FF0000"/>
          </a:solidFill>
          <a:ln w="381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zh-CN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54651" name="Group 27"/>
          <p:cNvGrpSpPr>
            <a:grpSpLocks/>
          </p:cNvGrpSpPr>
          <p:nvPr/>
        </p:nvGrpSpPr>
        <p:grpSpPr bwMode="auto">
          <a:xfrm>
            <a:off x="258473" y="882600"/>
            <a:ext cx="8713787" cy="1538288"/>
            <a:chOff x="113" y="164"/>
            <a:chExt cx="5489" cy="969"/>
          </a:xfrm>
        </p:grpSpPr>
        <p:sp>
          <p:nvSpPr>
            <p:cNvPr id="154640" name="Rectangle 16"/>
            <p:cNvSpPr>
              <a:spLocks noChangeArrowheads="1"/>
            </p:cNvSpPr>
            <p:nvPr/>
          </p:nvSpPr>
          <p:spPr bwMode="auto">
            <a:xfrm>
              <a:off x="113" y="300"/>
              <a:ext cx="5489" cy="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ctr">
                <a:spcBef>
                  <a:spcPct val="0"/>
                </a:spcBef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>
                <a:spcBef>
                  <a:spcPct val="0"/>
                </a:spcBef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>
                <a:spcBef>
                  <a:spcPct val="0"/>
                </a:spcBef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>
                <a:spcBef>
                  <a:spcPct val="0"/>
                </a:spcBef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>
                <a:spcBef>
                  <a:spcPct val="0"/>
                </a:spcBef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8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8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r>
                <a:rPr lang="en-US" altLang="zh-CN" sz="28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28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>设                             是单位矩阵，</a:t>
              </a:r>
              <a:br>
                <a:rPr lang="zh-CN" altLang="en-US" sz="28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</a:br>
              <a:r>
                <a:rPr lang="zh-CN" altLang="en-US" sz="28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/>
              </a:r>
              <a:br>
                <a:rPr lang="zh-CN" altLang="en-US" sz="28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</a:br>
              <a:r>
                <a:rPr lang="zh-CN" altLang="en-US" sz="28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>  证明：</a:t>
              </a:r>
            </a:p>
          </p:txBody>
        </p:sp>
        <p:graphicFrame>
          <p:nvGraphicFramePr>
            <p:cNvPr id="154638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8586271"/>
                </p:ext>
              </p:extLst>
            </p:nvPr>
          </p:nvGraphicFramePr>
          <p:xfrm>
            <a:off x="839" y="164"/>
            <a:ext cx="3300" cy="6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22" name="Equation" r:id="rId3" imgW="2387520" imgH="444240" progId="Equation.DSMT4">
                    <p:embed/>
                  </p:oleObj>
                </mc:Choice>
                <mc:Fallback>
                  <p:oleObj name="Equation" r:id="rId3" imgW="2387520" imgH="444240" progId="Equation.DSMT4">
                    <p:embed/>
                    <p:pic>
                      <p:nvPicPr>
                        <p:cNvPr id="154638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164"/>
                          <a:ext cx="3300" cy="6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639" name="Text Box 15"/>
            <p:cNvSpPr txBox="1">
              <a:spLocks noChangeArrowheads="1"/>
            </p:cNvSpPr>
            <p:nvPr/>
          </p:nvSpPr>
          <p:spPr bwMode="auto">
            <a:xfrm>
              <a:off x="567" y="890"/>
              <a:ext cx="154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endParaRPr kumimoji="0" lang="zh-CN" altLang="zh-CN" sz="1800" b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54641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6879668"/>
                </p:ext>
              </p:extLst>
            </p:nvPr>
          </p:nvGraphicFramePr>
          <p:xfrm>
            <a:off x="1020" y="845"/>
            <a:ext cx="76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23" name="Equation" r:id="rId5" imgW="507960" imgH="190440" progId="Equation.DSMT4">
                    <p:embed/>
                  </p:oleObj>
                </mc:Choice>
                <mc:Fallback>
                  <p:oleObj name="Equation" r:id="rId5" imgW="507960" imgH="190440" progId="Equation.DSMT4">
                    <p:embed/>
                    <p:pic>
                      <p:nvPicPr>
                        <p:cNvPr id="154641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845"/>
                          <a:ext cx="76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6000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4650" name="Rectangle 26"/>
          <p:cNvSpPr>
            <a:spLocks noChangeArrowheads="1"/>
          </p:cNvSpPr>
          <p:nvPr/>
        </p:nvSpPr>
        <p:spPr bwMode="auto">
          <a:xfrm>
            <a:off x="467544" y="2762308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>
                    <a:alpha val="56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</a:t>
            </a:r>
          </a:p>
        </p:txBody>
      </p:sp>
      <p:graphicFrame>
        <p:nvGraphicFramePr>
          <p:cNvPr id="15465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614119"/>
              </p:ext>
            </p:extLst>
          </p:nvPr>
        </p:nvGraphicFramePr>
        <p:xfrm>
          <a:off x="1187450" y="2681808"/>
          <a:ext cx="42068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4" name="Equation" r:id="rId7" imgW="1854000" imgH="228600" progId="Equation.DSMT4">
                  <p:embed/>
                </p:oleObj>
              </mc:Choice>
              <mc:Fallback>
                <p:oleObj name="Equation" r:id="rId7" imgW="1854000" imgH="228600" progId="Equation.DSMT4">
                  <p:embed/>
                  <p:pic>
                    <p:nvPicPr>
                      <p:cNvPr id="15465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681808"/>
                        <a:ext cx="420687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>
                                <a:alpha val="56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5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013823"/>
              </p:ext>
            </p:extLst>
          </p:nvPr>
        </p:nvGraphicFramePr>
        <p:xfrm>
          <a:off x="1692275" y="3400945"/>
          <a:ext cx="537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5" name="Equation" r:id="rId9" imgW="5371920" imgH="469800" progId="Equation.DSMT4">
                  <p:embed/>
                </p:oleObj>
              </mc:Choice>
              <mc:Fallback>
                <p:oleObj name="Equation" r:id="rId9" imgW="5371920" imgH="469800" progId="Equation.DSMT4">
                  <p:embed/>
                  <p:pic>
                    <p:nvPicPr>
                      <p:cNvPr id="15465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400945"/>
                        <a:ext cx="5372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5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693443"/>
              </p:ext>
            </p:extLst>
          </p:nvPr>
        </p:nvGraphicFramePr>
        <p:xfrm>
          <a:off x="1692275" y="4193108"/>
          <a:ext cx="3949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6" name="Equation" r:id="rId11" imgW="3949560" imgH="469800" progId="Equation.DSMT4">
                  <p:embed/>
                </p:oleObj>
              </mc:Choice>
              <mc:Fallback>
                <p:oleObj name="Equation" r:id="rId11" imgW="3949560" imgH="469800" progId="Equation.DSMT4">
                  <p:embed/>
                  <p:pic>
                    <p:nvPicPr>
                      <p:cNvPr id="15465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193108"/>
                        <a:ext cx="3949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5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314368"/>
              </p:ext>
            </p:extLst>
          </p:nvPr>
        </p:nvGraphicFramePr>
        <p:xfrm>
          <a:off x="1692275" y="4985270"/>
          <a:ext cx="2984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7" name="Equation" r:id="rId13" imgW="2984400" imgH="380880" progId="Equation.DSMT4">
                  <p:embed/>
                </p:oleObj>
              </mc:Choice>
              <mc:Fallback>
                <p:oleObj name="Equation" r:id="rId13" imgW="2984400" imgH="380880" progId="Equation.DSMT4">
                  <p:embed/>
                  <p:pic>
                    <p:nvPicPr>
                      <p:cNvPr id="15465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985270"/>
                        <a:ext cx="2984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5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73819"/>
              </p:ext>
            </p:extLst>
          </p:nvPr>
        </p:nvGraphicFramePr>
        <p:xfrm>
          <a:off x="1763713" y="5705995"/>
          <a:ext cx="609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8" name="Equation" r:id="rId15" imgW="609480" imgH="291960" progId="Equation.DSMT4">
                  <p:embed/>
                </p:oleObj>
              </mc:Choice>
              <mc:Fallback>
                <p:oleObj name="Equation" r:id="rId15" imgW="609480" imgH="291960" progId="Equation.DSMT4">
                  <p:embed/>
                  <p:pic>
                    <p:nvPicPr>
                      <p:cNvPr id="15465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705995"/>
                        <a:ext cx="6096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5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447131"/>
              </p:ext>
            </p:extLst>
          </p:nvPr>
        </p:nvGraphicFramePr>
        <p:xfrm>
          <a:off x="5832475" y="4977968"/>
          <a:ext cx="3311525" cy="186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9" name="Equation" r:id="rId17" imgW="4698720" imgH="2857320" progId="Equation.DSMT4">
                  <p:embed/>
                </p:oleObj>
              </mc:Choice>
              <mc:Fallback>
                <p:oleObj name="Equation" r:id="rId17" imgW="4698720" imgH="2857320" progId="Equation.DSMT4">
                  <p:embed/>
                  <p:pic>
                    <p:nvPicPr>
                      <p:cNvPr id="15465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2475" y="4977968"/>
                        <a:ext cx="3311525" cy="186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155806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4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1546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1546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154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154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4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4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4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59" grpId="0" animBg="1"/>
      <p:bldP spid="1546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900113" y="404813"/>
            <a:ext cx="6619875" cy="12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zh-CN" sz="4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3568" y="1565920"/>
            <a:ext cx="7772400" cy="1143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3200" b="1" dirty="0" smtClean="0">
                <a:latin typeface="+mj-lt"/>
                <a:ea typeface="+mj-ea"/>
                <a:cs typeface="+mj-cs"/>
              </a:rPr>
              <a:t>特征值分解及奇异值分解</a:t>
            </a:r>
            <a:endParaRPr lang="zh-CN" altLang="en-US" sz="32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3332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683568" y="1268760"/>
            <a:ext cx="79296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       如果说一个向量</a:t>
            </a:r>
            <a:r>
              <a:rPr lang="en-US" sz="2400" dirty="0" smtClean="0">
                <a:solidFill>
                  <a:schemeClr val="bg1"/>
                </a:solidFill>
              </a:rPr>
              <a:t>v</a:t>
            </a:r>
            <a:r>
              <a:rPr lang="zh-CN" altLang="en-US" sz="2400" dirty="0" smtClean="0">
                <a:solidFill>
                  <a:schemeClr val="bg1"/>
                </a:solidFill>
              </a:rPr>
              <a:t>是</a:t>
            </a:r>
            <a:r>
              <a:rPr lang="zh-CN" altLang="en-US" sz="2400" dirty="0" smtClean="0">
                <a:solidFill>
                  <a:srgbClr val="FF0000"/>
                </a:solidFill>
              </a:rPr>
              <a:t>方阵</a:t>
            </a:r>
            <a:r>
              <a:rPr lang="en-US" sz="2400" dirty="0" smtClean="0">
                <a:solidFill>
                  <a:srgbClr val="FF0000"/>
                </a:solidFill>
              </a:rPr>
              <a:t>A</a:t>
            </a:r>
            <a:r>
              <a:rPr lang="zh-CN" altLang="en-US" sz="2400" dirty="0" smtClean="0">
                <a:solidFill>
                  <a:schemeClr val="bg1"/>
                </a:solidFill>
              </a:rPr>
              <a:t>的特征向量，将一定可以表示成下面的形式：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    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       这时候</a:t>
            </a:r>
            <a:r>
              <a:rPr lang="en-US" sz="2400" dirty="0" smtClean="0">
                <a:solidFill>
                  <a:schemeClr val="bg1"/>
                </a:solidFill>
              </a:rPr>
              <a:t>λ</a:t>
            </a:r>
            <a:r>
              <a:rPr lang="zh-CN" altLang="en-US" sz="2400" dirty="0" smtClean="0">
                <a:solidFill>
                  <a:schemeClr val="bg1"/>
                </a:solidFill>
              </a:rPr>
              <a:t>就被称为</a:t>
            </a:r>
            <a:r>
              <a:rPr lang="zh-CN" altLang="en-US" sz="2400" dirty="0" smtClean="0">
                <a:solidFill>
                  <a:srgbClr val="FF0000"/>
                </a:solidFill>
              </a:rPr>
              <a:t>特征向量</a:t>
            </a:r>
            <a:r>
              <a:rPr lang="en-US" sz="2400" dirty="0" smtClean="0">
                <a:solidFill>
                  <a:srgbClr val="FF0000"/>
                </a:solidFill>
              </a:rPr>
              <a:t>v</a:t>
            </a:r>
            <a:r>
              <a:rPr lang="zh-CN" altLang="en-US" sz="2400" dirty="0" smtClean="0">
                <a:solidFill>
                  <a:schemeClr val="bg1"/>
                </a:solidFill>
              </a:rPr>
              <a:t>对应的</a:t>
            </a:r>
            <a:r>
              <a:rPr lang="zh-CN" altLang="en-US" sz="2400" dirty="0" smtClean="0">
                <a:solidFill>
                  <a:srgbClr val="FF0000"/>
                </a:solidFill>
              </a:rPr>
              <a:t>特征值</a:t>
            </a:r>
            <a:r>
              <a:rPr lang="zh-CN" altLang="en-US" sz="2400" dirty="0" smtClean="0">
                <a:solidFill>
                  <a:schemeClr val="bg1"/>
                </a:solidFill>
              </a:rPr>
              <a:t>，特征值分解是将一个矩阵分解成下面的形式：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zh-CN" altLang="en-US" sz="24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      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        </a:t>
            </a: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其中</a:t>
            </a:r>
            <a:r>
              <a:rPr lang="en-US" sz="2400" dirty="0" smtClean="0">
                <a:solidFill>
                  <a:schemeClr val="bg1"/>
                </a:solidFill>
              </a:rPr>
              <a:t>Q</a:t>
            </a:r>
            <a:r>
              <a:rPr lang="zh-CN" altLang="en-US" sz="2400" dirty="0" smtClean="0">
                <a:solidFill>
                  <a:schemeClr val="bg1"/>
                </a:solidFill>
              </a:rPr>
              <a:t>是这个矩阵</a:t>
            </a:r>
            <a:r>
              <a:rPr lang="en-US" sz="2400" dirty="0" smtClean="0">
                <a:solidFill>
                  <a:schemeClr val="bg1"/>
                </a:solidFill>
              </a:rPr>
              <a:t>A</a:t>
            </a:r>
            <a:r>
              <a:rPr lang="zh-CN" altLang="en-US" sz="2400" dirty="0" smtClean="0">
                <a:solidFill>
                  <a:schemeClr val="bg1"/>
                </a:solidFill>
              </a:rPr>
              <a:t>的特征向量组成的矩阵，</a:t>
            </a:r>
            <a:r>
              <a:rPr lang="en-US" sz="2400" dirty="0" smtClean="0">
                <a:solidFill>
                  <a:schemeClr val="bg1"/>
                </a:solidFill>
              </a:rPr>
              <a:t>Σ</a:t>
            </a:r>
            <a:r>
              <a:rPr lang="zh-CN" altLang="en-US" sz="2400" dirty="0" smtClean="0">
                <a:solidFill>
                  <a:schemeClr val="bg1"/>
                </a:solidFill>
              </a:rPr>
              <a:t>是一个对角阵，每一个对角线上的元素就是一个特征值。</a:t>
            </a: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3707904" y="2060848"/>
          <a:ext cx="1419969" cy="473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8" name="Equation" r:id="rId3" imgW="533160" imgH="177480" progId="Equation.DSMT4">
                  <p:embed/>
                </p:oleObj>
              </mc:Choice>
              <mc:Fallback>
                <p:oleObj name="Equation" r:id="rId3" imgW="533160" imgH="17748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07904" y="2060848"/>
                        <a:ext cx="1419969" cy="473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3489325" y="3624263"/>
          <a:ext cx="1858963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9" name="Equation" r:id="rId5" imgW="698400" imgH="228600" progId="Equation.DSMT4">
                  <p:embed/>
                </p:oleObj>
              </mc:Choice>
              <mc:Fallback>
                <p:oleObj name="Equation" r:id="rId5" imgW="698400" imgH="22860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89325" y="3624263"/>
                        <a:ext cx="1858963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7396536"/>
      </p:ext>
    </p:extLst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55576" y="980728"/>
            <a:ext cx="771530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</a:rPr>
              <a:t>特征值分解是一个提取矩阵特征很不错的方法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</a:rPr>
              <a:t>但是它只是对</a:t>
            </a:r>
            <a:r>
              <a:rPr lang="zh-CN" altLang="en-US" sz="2400" dirty="0" smtClean="0">
                <a:solidFill>
                  <a:srgbClr val="FF0000"/>
                </a:solidFill>
              </a:rPr>
              <a:t>方阵</a:t>
            </a:r>
            <a:r>
              <a:rPr lang="zh-CN" altLang="en-US" sz="2400" dirty="0" smtClean="0">
                <a:solidFill>
                  <a:schemeClr val="bg1"/>
                </a:solidFill>
              </a:rPr>
              <a:t>而言的</a:t>
            </a:r>
            <a:r>
              <a:rPr lang="zh-CN" altLang="en-US" sz="2400" dirty="0">
                <a:solidFill>
                  <a:schemeClr val="bg1"/>
                </a:solidFill>
              </a:rPr>
              <a:t>，</a:t>
            </a:r>
            <a:r>
              <a:rPr lang="zh-CN" altLang="en-US" sz="2400" dirty="0" smtClean="0">
                <a:solidFill>
                  <a:schemeClr val="bg1"/>
                </a:solidFill>
              </a:rPr>
              <a:t>在现实的世界中，我们看到的大部分矩阵都不是方阵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</a:rPr>
              <a:t>比如说有</a:t>
            </a:r>
            <a:r>
              <a:rPr lang="en-US" altLang="en-US" sz="2400" dirty="0" smtClean="0">
                <a:solidFill>
                  <a:schemeClr val="bg1"/>
                </a:solidFill>
              </a:rPr>
              <a:t>N</a:t>
            </a:r>
            <a:r>
              <a:rPr lang="zh-CN" altLang="en-US" sz="2400" dirty="0" smtClean="0">
                <a:solidFill>
                  <a:schemeClr val="bg1"/>
                </a:solidFill>
              </a:rPr>
              <a:t>个学生，每个学生有</a:t>
            </a:r>
            <a:r>
              <a:rPr lang="en-US" altLang="en-US" sz="2400" dirty="0" smtClean="0">
                <a:solidFill>
                  <a:schemeClr val="bg1"/>
                </a:solidFill>
              </a:rPr>
              <a:t>M</a:t>
            </a:r>
            <a:r>
              <a:rPr lang="zh-CN" altLang="en-US" sz="2400" dirty="0" smtClean="0">
                <a:solidFill>
                  <a:schemeClr val="bg1"/>
                </a:solidFill>
              </a:rPr>
              <a:t>科成绩，这样形成的一个</a:t>
            </a:r>
            <a:r>
              <a:rPr lang="en-US" altLang="en-US" sz="2400" dirty="0" smtClean="0">
                <a:solidFill>
                  <a:srgbClr val="FF0000"/>
                </a:solidFill>
              </a:rPr>
              <a:t>N * M</a:t>
            </a:r>
            <a:r>
              <a:rPr lang="zh-CN" altLang="en-US" sz="2400" dirty="0" smtClean="0">
                <a:solidFill>
                  <a:srgbClr val="FF0000"/>
                </a:solidFill>
              </a:rPr>
              <a:t>的矩阵</a:t>
            </a:r>
            <a:r>
              <a:rPr lang="zh-CN" altLang="en-US" sz="2400" dirty="0" smtClean="0">
                <a:solidFill>
                  <a:schemeClr val="bg1"/>
                </a:solidFill>
              </a:rPr>
              <a:t>就不可能是方阵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我们怎样才能描述这样</a:t>
            </a:r>
            <a:r>
              <a:rPr lang="zh-CN" altLang="en-US" sz="2400" dirty="0" smtClean="0">
                <a:solidFill>
                  <a:srgbClr val="FF0000"/>
                </a:solidFill>
              </a:rPr>
              <a:t>普通的矩阵</a:t>
            </a:r>
            <a:r>
              <a:rPr lang="zh-CN" altLang="en-US" sz="2400" dirty="0" smtClean="0">
                <a:solidFill>
                  <a:schemeClr val="bg1"/>
                </a:solidFill>
              </a:rPr>
              <a:t>呢的重要特征呢？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奇异值分解</a:t>
            </a:r>
            <a:r>
              <a:rPr lang="zh-CN" altLang="en-US" sz="2400" dirty="0" smtClean="0">
                <a:solidFill>
                  <a:schemeClr val="bg1"/>
                </a:solidFill>
              </a:rPr>
              <a:t>可以用来干这个事情，奇异值分解是一个能适用于</a:t>
            </a:r>
            <a:r>
              <a:rPr lang="zh-CN" altLang="en-US" sz="2400" dirty="0" smtClean="0">
                <a:solidFill>
                  <a:srgbClr val="FF0000"/>
                </a:solidFill>
              </a:rPr>
              <a:t>任意矩阵</a:t>
            </a:r>
            <a:r>
              <a:rPr lang="zh-CN" altLang="en-US" sz="2400" dirty="0" smtClean="0">
                <a:solidFill>
                  <a:schemeClr val="bg1"/>
                </a:solidFill>
              </a:rPr>
              <a:t>的一种分解的方法</a:t>
            </a:r>
          </a:p>
          <a:p>
            <a:endParaRPr lang="zh-CN" alt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59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500042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奇异值分解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0100" y="1714488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分解形式：</a:t>
            </a:r>
            <a:endParaRPr lang="zh-CN" altLang="en-US" sz="2400" dirty="0"/>
          </a:p>
        </p:txBody>
      </p:sp>
      <p:pic>
        <p:nvPicPr>
          <p:cNvPr id="4" name="图片 3" descr="image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1714488"/>
            <a:ext cx="150019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429256" y="1714488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（矩阵论</a:t>
            </a:r>
            <a:r>
              <a:rPr lang="en-US" altLang="zh-CN" dirty="0" smtClean="0"/>
              <a:t>P114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5786" y="2571744"/>
            <a:ext cx="7358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 假设</a:t>
            </a:r>
            <a:r>
              <a:rPr lang="en-US" dirty="0" smtClean="0"/>
              <a:t>A</a:t>
            </a:r>
            <a:r>
              <a:rPr lang="zh-CN" altLang="en-US" dirty="0" smtClean="0"/>
              <a:t>是一个</a:t>
            </a:r>
            <a:r>
              <a:rPr lang="en-US" dirty="0" smtClean="0"/>
              <a:t>N * M</a:t>
            </a:r>
            <a:r>
              <a:rPr lang="zh-CN" altLang="en-US" dirty="0" smtClean="0"/>
              <a:t>的矩阵，那么得到的</a:t>
            </a:r>
            <a:r>
              <a:rPr lang="en-US" dirty="0" smtClean="0"/>
              <a:t>U</a:t>
            </a:r>
            <a:r>
              <a:rPr lang="zh-CN" altLang="en-US" dirty="0" smtClean="0"/>
              <a:t>是一个</a:t>
            </a:r>
            <a:r>
              <a:rPr lang="en-US" dirty="0" smtClean="0"/>
              <a:t>M * M</a:t>
            </a:r>
            <a:r>
              <a:rPr lang="zh-CN" altLang="en-US" dirty="0" smtClean="0"/>
              <a:t>的方阵（称为左奇异向量），</a:t>
            </a:r>
            <a:r>
              <a:rPr lang="en-US" dirty="0" smtClean="0"/>
              <a:t>Σ</a:t>
            </a:r>
            <a:r>
              <a:rPr lang="zh-CN" altLang="en-US" dirty="0" smtClean="0"/>
              <a:t>是一个</a:t>
            </a:r>
            <a:r>
              <a:rPr lang="en-US" dirty="0" smtClean="0"/>
              <a:t>N * M</a:t>
            </a:r>
            <a:r>
              <a:rPr lang="zh-CN" altLang="en-US" dirty="0" smtClean="0"/>
              <a:t>的矩阵（除了对角线的元素都是</a:t>
            </a:r>
            <a:r>
              <a:rPr lang="en-US" dirty="0" smtClean="0"/>
              <a:t>0</a:t>
            </a:r>
            <a:r>
              <a:rPr lang="zh-CN" altLang="en-US" dirty="0" smtClean="0"/>
              <a:t>，对角线上的元素称为奇异值），</a:t>
            </a:r>
            <a:r>
              <a:rPr lang="en-US" dirty="0" smtClean="0"/>
              <a:t>V’(V</a:t>
            </a:r>
            <a:r>
              <a:rPr lang="zh-CN" altLang="en-US" dirty="0" smtClean="0"/>
              <a:t>的转置</a:t>
            </a:r>
            <a:r>
              <a:rPr lang="en-US" dirty="0" smtClean="0"/>
              <a:t>)</a:t>
            </a:r>
            <a:r>
              <a:rPr lang="zh-CN" altLang="en-US" dirty="0" smtClean="0"/>
              <a:t>是一个</a:t>
            </a:r>
            <a:r>
              <a:rPr lang="en-US" dirty="0" smtClean="0"/>
              <a:t>N * N</a:t>
            </a:r>
            <a:r>
              <a:rPr lang="zh-CN" altLang="en-US" dirty="0" smtClean="0"/>
              <a:t>的矩阵（称为右奇异向量），从图片来反映几个相乘的矩阵的大小可得下面的图片。</a:t>
            </a:r>
          </a:p>
          <a:p>
            <a:endParaRPr lang="zh-CN" altLang="en-US" dirty="0"/>
          </a:p>
        </p:txBody>
      </p:sp>
      <p:pic>
        <p:nvPicPr>
          <p:cNvPr id="7" name="图片 6" descr="image">
            <a:hlinkClick r:id="rId4"/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24072" y="4365104"/>
            <a:ext cx="41814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954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500042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奇异值分解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1538" y="2071678"/>
            <a:ext cx="67151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那么奇异值和特征值是怎么对应起来的呢？我们将一个矩阵</a:t>
            </a:r>
            <a:r>
              <a:rPr lang="en-US" dirty="0" smtClean="0"/>
              <a:t>A</a:t>
            </a:r>
            <a:r>
              <a:rPr lang="zh-CN" altLang="en-US" dirty="0" smtClean="0"/>
              <a:t>的转置</a:t>
            </a:r>
            <a:r>
              <a:rPr lang="en-US" dirty="0" smtClean="0"/>
              <a:t> </a:t>
            </a:r>
            <a:r>
              <a:rPr lang="zh-CN" altLang="en-US" dirty="0" smtClean="0"/>
              <a:t>乘以</a:t>
            </a:r>
            <a:r>
              <a:rPr lang="en-US" dirty="0" smtClean="0"/>
              <a:t> A</a:t>
            </a:r>
            <a:r>
              <a:rPr lang="zh-CN" altLang="en-US" dirty="0" smtClean="0"/>
              <a:t>，并将会得到一个方程：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我们利用这个方阵求特征值   </a:t>
            </a:r>
            <a:r>
              <a:rPr lang="el-GR" altLang="zh-CN" dirty="0" smtClean="0"/>
              <a:t>λ</a:t>
            </a:r>
            <a:r>
              <a:rPr lang="en-US" altLang="zh-CN" sz="1200" dirty="0" err="1" smtClean="0"/>
              <a:t>i</a:t>
            </a:r>
            <a:r>
              <a:rPr lang="en-US" sz="1200" dirty="0" smtClean="0"/>
              <a:t> </a:t>
            </a:r>
            <a:r>
              <a:rPr lang="en-US" dirty="0" smtClean="0"/>
              <a:t>  </a:t>
            </a:r>
            <a:r>
              <a:rPr lang="zh-CN" altLang="en-US" dirty="0" smtClean="0"/>
              <a:t>以及特征向量组</a:t>
            </a:r>
            <a:r>
              <a:rPr lang="en-US" altLang="zh-CN" dirty="0" smtClean="0"/>
              <a:t>V</a:t>
            </a:r>
            <a:r>
              <a:rPr lang="zh-CN" altLang="en-US" dirty="0" smtClean="0"/>
              <a:t>这里得到的</a:t>
            </a:r>
            <a:r>
              <a:rPr lang="en-US" dirty="0" smtClean="0"/>
              <a:t>v</a:t>
            </a:r>
            <a:r>
              <a:rPr lang="zh-CN" altLang="en-US" dirty="0" smtClean="0"/>
              <a:t>，就是我们上面的右奇异向量。</a:t>
            </a:r>
            <a:endParaRPr lang="en-US" altLang="zh-CN" dirty="0" smtClean="0"/>
          </a:p>
          <a:p>
            <a:r>
              <a:rPr lang="zh-CN" altLang="en-US" dirty="0" smtClean="0"/>
              <a:t>此外我们还可以得到：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dirty="0" smtClean="0"/>
              <a:t>    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这里的</a:t>
            </a:r>
            <a:r>
              <a:rPr lang="en-US" dirty="0" smtClean="0"/>
              <a:t>σ</a:t>
            </a:r>
            <a:r>
              <a:rPr lang="zh-CN" altLang="en-US" dirty="0" smtClean="0"/>
              <a:t>就是奇异值，</a:t>
            </a:r>
            <a:r>
              <a:rPr lang="en-US" dirty="0" smtClean="0"/>
              <a:t>u</a:t>
            </a:r>
            <a:r>
              <a:rPr lang="zh-CN" altLang="en-US" dirty="0" smtClean="0"/>
              <a:t>就是上面说的左奇异向量。</a:t>
            </a:r>
            <a:endParaRPr lang="zh-CN" altLang="en-US" dirty="0"/>
          </a:p>
        </p:txBody>
      </p:sp>
      <p:pic>
        <p:nvPicPr>
          <p:cNvPr id="4" name="图片 3" descr="image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2857496"/>
            <a:ext cx="14573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image">
            <a:hlinkClick r:id="rId4"/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86182" y="4357694"/>
            <a:ext cx="14287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372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500042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奇异值分解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472" y="1214422"/>
            <a:ext cx="80724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</a:t>
            </a:r>
            <a:r>
              <a:rPr lang="zh-CN" altLang="en-US" sz="2400" dirty="0" smtClean="0"/>
              <a:t>奇异值</a:t>
            </a:r>
            <a:r>
              <a:rPr lang="en-US" altLang="en-US" sz="2400" dirty="0" smtClean="0"/>
              <a:t>σ</a:t>
            </a:r>
            <a:r>
              <a:rPr lang="zh-CN" altLang="en-US" sz="2400" dirty="0" smtClean="0"/>
              <a:t>跟特征值类似，在矩阵</a:t>
            </a:r>
            <a:r>
              <a:rPr lang="en-US" altLang="en-US" sz="2400" dirty="0" smtClean="0"/>
              <a:t>Σ</a:t>
            </a:r>
            <a:r>
              <a:rPr lang="zh-CN" altLang="en-US" sz="2400" dirty="0" smtClean="0"/>
              <a:t>中也是从大到小排列，而且</a:t>
            </a:r>
            <a:r>
              <a:rPr lang="en-US" altLang="en-US" sz="2400" dirty="0" smtClean="0"/>
              <a:t>σ</a:t>
            </a:r>
            <a:r>
              <a:rPr lang="zh-CN" altLang="en-US" sz="2400" dirty="0" smtClean="0"/>
              <a:t>的减少特别的快，在很多情况下，前</a:t>
            </a:r>
            <a:r>
              <a:rPr lang="en-US" altLang="en-US" sz="2400" dirty="0" smtClean="0"/>
              <a:t>10%</a:t>
            </a:r>
            <a:r>
              <a:rPr lang="zh-CN" altLang="en-US" sz="2400" dirty="0" smtClean="0"/>
              <a:t>甚至</a:t>
            </a:r>
            <a:r>
              <a:rPr lang="en-US" altLang="en-US" sz="2400" dirty="0" smtClean="0"/>
              <a:t>1%</a:t>
            </a:r>
            <a:r>
              <a:rPr lang="zh-CN" altLang="en-US" sz="2400" dirty="0" smtClean="0"/>
              <a:t>的奇异值的和就占了全部的奇异值之和的</a:t>
            </a:r>
            <a:r>
              <a:rPr lang="en-US" altLang="en-US" sz="2400" dirty="0" smtClean="0"/>
              <a:t>99%</a:t>
            </a:r>
            <a:r>
              <a:rPr lang="zh-CN" altLang="en-US" sz="2400" dirty="0" smtClean="0"/>
              <a:t>以上了。也就是说，我们也可以用前</a:t>
            </a:r>
            <a:r>
              <a:rPr lang="en-US" altLang="en-US" sz="2400" dirty="0" smtClean="0"/>
              <a:t>r</a:t>
            </a:r>
            <a:r>
              <a:rPr lang="zh-CN" altLang="en-US" sz="2400" dirty="0" smtClean="0"/>
              <a:t>（</a:t>
            </a:r>
            <a:r>
              <a:rPr lang="en-US" sz="2400" dirty="0" smtClean="0"/>
              <a:t> r</a:t>
            </a:r>
            <a:r>
              <a:rPr lang="zh-CN" altLang="en-US" sz="2400" dirty="0" smtClean="0"/>
              <a:t>远小于</a:t>
            </a:r>
            <a:r>
              <a:rPr lang="en-US" sz="2400" dirty="0" smtClean="0"/>
              <a:t>m</a:t>
            </a:r>
            <a:r>
              <a:rPr lang="zh-CN" altLang="en-US" sz="2400" dirty="0" smtClean="0"/>
              <a:t>、</a:t>
            </a:r>
            <a:r>
              <a:rPr lang="en-US" sz="2400" dirty="0" smtClean="0"/>
              <a:t>n </a:t>
            </a:r>
            <a:r>
              <a:rPr lang="zh-CN" altLang="en-US" sz="2400" dirty="0" smtClean="0"/>
              <a:t>）个的奇异值来近似描述矩阵，即部分奇异值分解：</a:t>
            </a:r>
          </a:p>
          <a:p>
            <a:endParaRPr lang="zh-CN" altLang="en-US" dirty="0"/>
          </a:p>
        </p:txBody>
      </p:sp>
      <p:pic>
        <p:nvPicPr>
          <p:cNvPr id="8" name="图片 7" descr="image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3808" y="3786896"/>
            <a:ext cx="3352800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78563" y="5375987"/>
            <a:ext cx="8072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     右边的三个矩阵相乘的结果将会是一个接近于</a:t>
            </a:r>
            <a:r>
              <a:rPr lang="en-US" altLang="en-US" sz="2400" dirty="0" smtClean="0"/>
              <a:t>A</a:t>
            </a:r>
            <a:r>
              <a:rPr lang="zh-CN" altLang="en-US" sz="2400" dirty="0" smtClean="0"/>
              <a:t>的矩阵，在这儿，</a:t>
            </a:r>
            <a:r>
              <a:rPr lang="en-US" altLang="en-US" sz="2400" dirty="0" smtClean="0"/>
              <a:t>r</a:t>
            </a:r>
            <a:r>
              <a:rPr lang="zh-CN" altLang="en-US" sz="2400" dirty="0" smtClean="0"/>
              <a:t>越接近于</a:t>
            </a:r>
            <a:r>
              <a:rPr lang="en-US" altLang="en-US" sz="2400" dirty="0" smtClean="0"/>
              <a:t>n</a:t>
            </a:r>
            <a:r>
              <a:rPr lang="zh-CN" altLang="en-US" sz="2400" dirty="0" smtClean="0"/>
              <a:t>，则相乘的结果越接近于</a:t>
            </a:r>
            <a:r>
              <a:rPr lang="en-US" altLang="en-US" sz="2400" dirty="0" smtClean="0"/>
              <a:t>A</a:t>
            </a:r>
            <a:r>
              <a:rPr lang="zh-CN" altLang="en-US" sz="2400" dirty="0" smtClean="0"/>
              <a:t>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108" y="3176762"/>
            <a:ext cx="3328199" cy="64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7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500042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奇异值分解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113304"/>
            <a:ext cx="3328199" cy="64339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20977"/>
            <a:ext cx="7992888" cy="17560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213" y="4587320"/>
            <a:ext cx="5439534" cy="1114581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3923928" y="3976990"/>
            <a:ext cx="576064" cy="4601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3923928" y="1831807"/>
            <a:ext cx="576064" cy="4601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267744" y="4587320"/>
            <a:ext cx="504056" cy="785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228184" y="4616639"/>
            <a:ext cx="360040" cy="785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0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500042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奇异值分解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82" y="1716903"/>
            <a:ext cx="1668432" cy="139036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0" y="1584016"/>
            <a:ext cx="2880320" cy="152324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466" y="1716901"/>
            <a:ext cx="2819794" cy="1257475"/>
          </a:xfrm>
          <a:prstGeom prst="rect">
            <a:avLst/>
          </a:prstGeom>
        </p:spPr>
      </p:pic>
      <p:sp>
        <p:nvSpPr>
          <p:cNvPr id="17" name="右箭头 16"/>
          <p:cNvSpPr/>
          <p:nvPr/>
        </p:nvSpPr>
        <p:spPr>
          <a:xfrm>
            <a:off x="2159894" y="2204864"/>
            <a:ext cx="360040" cy="37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5584426" y="2180052"/>
            <a:ext cx="360040" cy="37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24" y="3268328"/>
            <a:ext cx="2787791" cy="1103610"/>
          </a:xfrm>
          <a:prstGeom prst="rect">
            <a:avLst/>
          </a:prstGeom>
        </p:spPr>
      </p:pic>
      <p:sp>
        <p:nvSpPr>
          <p:cNvPr id="40" name="右箭头 39"/>
          <p:cNvSpPr/>
          <p:nvPr/>
        </p:nvSpPr>
        <p:spPr>
          <a:xfrm>
            <a:off x="349395" y="3560708"/>
            <a:ext cx="360040" cy="37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369" y="3642339"/>
            <a:ext cx="4419891" cy="265676"/>
          </a:xfrm>
          <a:prstGeom prst="rect">
            <a:avLst/>
          </a:prstGeom>
        </p:spPr>
      </p:pic>
      <p:sp>
        <p:nvSpPr>
          <p:cNvPr id="42" name="右箭头 41"/>
          <p:cNvSpPr/>
          <p:nvPr/>
        </p:nvSpPr>
        <p:spPr>
          <a:xfrm>
            <a:off x="3851630" y="3634112"/>
            <a:ext cx="360040" cy="37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17684" y="4763203"/>
            <a:ext cx="221172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因为有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个特征，特征向量为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*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的矩阵</a:t>
            </a:r>
            <a:endParaRPr lang="zh-CN" altLang="en-US" dirty="0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/>
          </p:nvPr>
        </p:nvGraphicFramePr>
        <p:xfrm>
          <a:off x="3448597" y="4437112"/>
          <a:ext cx="2723265" cy="1298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2" name="Equation" r:id="rId8" imgW="1917360" imgH="914400" progId="Equation.DSMT4">
                  <p:embed/>
                </p:oleObj>
              </mc:Choice>
              <mc:Fallback>
                <p:oleObj name="Equation" r:id="rId8" imgW="1917360" imgH="914400" progId="Equation.DSMT4">
                  <p:embed/>
                  <p:pic>
                    <p:nvPicPr>
                      <p:cNvPr id="20" name="对象 1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48597" y="4437112"/>
                        <a:ext cx="2723265" cy="129851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右箭头 44"/>
          <p:cNvSpPr/>
          <p:nvPr/>
        </p:nvSpPr>
        <p:spPr>
          <a:xfrm>
            <a:off x="3024221" y="4880733"/>
            <a:ext cx="360040" cy="37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6284886" y="4509049"/>
            <a:ext cx="2309811" cy="978422"/>
            <a:chOff x="6236198" y="4747182"/>
            <a:chExt cx="2309811" cy="978422"/>
          </a:xfrm>
        </p:grpSpPr>
        <p:sp>
          <p:nvSpPr>
            <p:cNvPr id="46" name="文本框 45"/>
            <p:cNvSpPr txBox="1"/>
            <p:nvPr/>
          </p:nvSpPr>
          <p:spPr>
            <a:xfrm>
              <a:off x="6666316" y="5356272"/>
              <a:ext cx="1376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这个就是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U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6198" y="4747182"/>
              <a:ext cx="2309811" cy="446527"/>
            </a:xfrm>
            <a:prstGeom prst="rect">
              <a:avLst/>
            </a:prstGeom>
          </p:spPr>
        </p:pic>
      </p:grpSp>
      <p:sp>
        <p:nvSpPr>
          <p:cNvPr id="48" name="右箭头 47"/>
          <p:cNvSpPr/>
          <p:nvPr/>
        </p:nvSpPr>
        <p:spPr>
          <a:xfrm>
            <a:off x="262834" y="4821767"/>
            <a:ext cx="360040" cy="37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90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35150" y="2060575"/>
            <a:ext cx="6624638" cy="3816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对角矩阵、数量矩阵和单位矩阵</a:t>
            </a:r>
          </a:p>
          <a:p>
            <a:pPr>
              <a:lnSpc>
                <a:spcPct val="150000"/>
              </a:lnSpc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上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下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三角形矩阵</a:t>
            </a:r>
          </a:p>
          <a:p>
            <a:pPr>
              <a:lnSpc>
                <a:spcPct val="150000"/>
              </a:lnSpc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对称矩阵和反对称矩阵</a:t>
            </a:r>
          </a:p>
          <a:p>
            <a:pPr>
              <a:lnSpc>
                <a:spcPct val="150000"/>
              </a:lnSpc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幂等矩阵，幂幺矩阵和幂零矩阵</a:t>
            </a: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900113" y="404813"/>
            <a:ext cx="6619875" cy="12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zh-CN" sz="4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3568" y="625252"/>
            <a:ext cx="7772400" cy="1143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3200" b="1" dirty="0" smtClean="0">
                <a:latin typeface="+mj-lt"/>
                <a:ea typeface="+mj-ea"/>
                <a:cs typeface="+mj-cs"/>
              </a:rPr>
              <a:t>特殊矩阵</a:t>
            </a:r>
            <a:endParaRPr lang="zh-CN" altLang="en-US" sz="32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4717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500042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奇异值分解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92" y="1877834"/>
            <a:ext cx="7992887" cy="1351989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3419872" y="3933056"/>
            <a:ext cx="2309811" cy="978422"/>
            <a:chOff x="6236198" y="4747182"/>
            <a:chExt cx="2309811" cy="978422"/>
          </a:xfrm>
        </p:grpSpPr>
        <p:sp>
          <p:nvSpPr>
            <p:cNvPr id="20" name="文本框 19"/>
            <p:cNvSpPr txBox="1"/>
            <p:nvPr/>
          </p:nvSpPr>
          <p:spPr>
            <a:xfrm>
              <a:off x="6666316" y="5356272"/>
              <a:ext cx="1376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这个就是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V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6198" y="4747182"/>
              <a:ext cx="2309811" cy="4465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774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500042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奇异值分解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988840"/>
            <a:ext cx="5725324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4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500042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奇异值分解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00808"/>
            <a:ext cx="7848872" cy="314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9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468313" y="765175"/>
            <a:ext cx="21605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对角矩阵</a:t>
            </a:r>
          </a:p>
        </p:txBody>
      </p:sp>
      <p:graphicFrame>
        <p:nvGraphicFramePr>
          <p:cNvPr id="1617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78701"/>
              </p:ext>
            </p:extLst>
          </p:nvPr>
        </p:nvGraphicFramePr>
        <p:xfrm>
          <a:off x="2411413" y="1268413"/>
          <a:ext cx="2519362" cy="174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9" name="Equation" r:id="rId3" imgW="1320480" imgH="939600" progId="Equation.DSMT4">
                  <p:embed/>
                </p:oleObj>
              </mc:Choice>
              <mc:Fallback>
                <p:oleObj name="Equation" r:id="rId3" imgW="1320480" imgH="939600" progId="Equation.DSMT4">
                  <p:embed/>
                  <p:pic>
                    <p:nvPicPr>
                      <p:cNvPr id="1617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268413"/>
                        <a:ext cx="2519362" cy="174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4572000" y="1844675"/>
            <a:ext cx="4392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</a:rPr>
              <a:t>的方阵称为对角矩阵．</a:t>
            </a:r>
          </a:p>
        </p:txBody>
      </p:sp>
      <p:graphicFrame>
        <p:nvGraphicFramePr>
          <p:cNvPr id="1617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904224"/>
              </p:ext>
            </p:extLst>
          </p:nvPr>
        </p:nvGraphicFramePr>
        <p:xfrm>
          <a:off x="998538" y="3860800"/>
          <a:ext cx="4265612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0" name="Equation" r:id="rId5" imgW="2920680" imgH="952200" progId="Equation.DSMT4">
                  <p:embed/>
                </p:oleObj>
              </mc:Choice>
              <mc:Fallback>
                <p:oleObj name="Equation" r:id="rId5" imgW="2920680" imgH="952200" progId="Equation.DSMT4">
                  <p:embed/>
                  <p:pic>
                    <p:nvPicPr>
                      <p:cNvPr id="1617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3860800"/>
                        <a:ext cx="4265612" cy="14525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799" name="Text Box 7"/>
          <p:cNvSpPr txBox="1">
            <a:spLocks noChangeArrowheads="1"/>
          </p:cNvSpPr>
          <p:nvPr/>
        </p:nvSpPr>
        <p:spPr bwMode="auto">
          <a:xfrm>
            <a:off x="1547813" y="1844675"/>
            <a:ext cx="1079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</a:rPr>
              <a:t>形如</a:t>
            </a:r>
            <a:r>
              <a:rPr lang="zh-CN" altLang="en-US" sz="320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618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46559"/>
              </p:ext>
            </p:extLst>
          </p:nvPr>
        </p:nvGraphicFramePr>
        <p:xfrm>
          <a:off x="5436096" y="3803135"/>
          <a:ext cx="2722135" cy="1434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1" name="Equation" r:id="rId7" imgW="1790640" imgH="939600" progId="Equation.DSMT4">
                  <p:embed/>
                </p:oleObj>
              </mc:Choice>
              <mc:Fallback>
                <p:oleObj name="Equation" r:id="rId7" imgW="1790640" imgH="939600" progId="Equation.DSMT4">
                  <p:embed/>
                  <p:pic>
                    <p:nvPicPr>
                      <p:cNvPr id="1618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3803135"/>
                        <a:ext cx="2722135" cy="14340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1808" name="Group 16"/>
          <p:cNvGrpSpPr>
            <a:grpSpLocks/>
          </p:cNvGrpSpPr>
          <p:nvPr/>
        </p:nvGrpSpPr>
        <p:grpSpPr bwMode="auto">
          <a:xfrm>
            <a:off x="967308" y="3068639"/>
            <a:ext cx="7637140" cy="523189"/>
            <a:chOff x="609" y="1570"/>
            <a:chExt cx="5401" cy="370"/>
          </a:xfrm>
        </p:grpSpPr>
        <p:sp>
          <p:nvSpPr>
            <p:cNvPr id="161800" name="Text Box 8"/>
            <p:cNvSpPr txBox="1">
              <a:spLocks noChangeArrowheads="1"/>
            </p:cNvSpPr>
            <p:nvPr/>
          </p:nvSpPr>
          <p:spPr bwMode="auto">
            <a:xfrm>
              <a:off x="3515" y="1570"/>
              <a:ext cx="2495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i="1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800" i="1" baseline="-25000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ij</a:t>
              </a:r>
              <a:r>
                <a:rPr lang="en-US" altLang="zh-CN" sz="28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=0 (</a:t>
              </a:r>
              <a:r>
                <a:rPr lang="en-US" altLang="zh-CN" sz="2800" i="1" dirty="0" err="1">
                  <a:solidFill>
                    <a:schemeClr val="bg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dirty="0" err="1">
                  <a:solidFill>
                    <a:schemeClr val="bg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≠</a:t>
              </a:r>
              <a:r>
                <a:rPr lang="en-US" altLang="zh-CN" sz="2800" i="1" dirty="0" err="1">
                  <a:solidFill>
                    <a:schemeClr val="bg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zh-CN" altLang="en-US" sz="2800" i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800" i="1" dirty="0" err="1">
                  <a:solidFill>
                    <a:schemeClr val="bg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i,j</a:t>
              </a:r>
              <a:r>
                <a:rPr lang="en-US" altLang="zh-CN" sz="2800" i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</a:t>
              </a:r>
              <a:r>
                <a:rPr lang="en-US" altLang="zh-CN" sz="28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1,2,</a:t>
              </a:r>
              <a:r>
                <a:rPr lang="en-US" altLang="zh-CN" sz="2800" baseline="160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r>
                <a:rPr lang="en-US" altLang="zh-CN" sz="28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800" i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</a:p>
          </p:txBody>
        </p:sp>
        <p:graphicFrame>
          <p:nvGraphicFramePr>
            <p:cNvPr id="16180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1681340"/>
                </p:ext>
              </p:extLst>
            </p:nvPr>
          </p:nvGraphicFramePr>
          <p:xfrm>
            <a:off x="3152" y="1616"/>
            <a:ext cx="415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52" name="Equation" r:id="rId9" imgW="215640" imgH="139680" progId="Equation.DSMT4">
                    <p:embed/>
                  </p:oleObj>
                </mc:Choice>
                <mc:Fallback>
                  <p:oleObj name="Equation" r:id="rId9" imgW="215640" imgH="139680" progId="Equation.DSMT4">
                    <p:embed/>
                    <p:pic>
                      <p:nvPicPr>
                        <p:cNvPr id="16180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1616"/>
                          <a:ext cx="415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1806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2272028"/>
                </p:ext>
              </p:extLst>
            </p:nvPr>
          </p:nvGraphicFramePr>
          <p:xfrm>
            <a:off x="609" y="1601"/>
            <a:ext cx="135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53" name="Equation" r:id="rId11" imgW="2145960" imgH="495000" progId="Equation.DSMT4">
                    <p:embed/>
                  </p:oleObj>
                </mc:Choice>
                <mc:Fallback>
                  <p:oleObj name="Equation" r:id="rId11" imgW="2145960" imgH="495000" progId="Equation.DSMT4">
                    <p:embed/>
                    <p:pic>
                      <p:nvPicPr>
                        <p:cNvPr id="161806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" y="1601"/>
                          <a:ext cx="1352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1807" name="Text Box 15"/>
            <p:cNvSpPr txBox="1">
              <a:spLocks noChangeArrowheads="1"/>
            </p:cNvSpPr>
            <p:nvPr/>
          </p:nvSpPr>
          <p:spPr bwMode="auto">
            <a:xfrm>
              <a:off x="2100" y="1623"/>
              <a:ext cx="9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>
                      <a:alpha val="56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楷体_GB2312" pitchFamily="49" charset="-122"/>
                </a:rPr>
                <a:t>为对角矩阵</a:t>
              </a:r>
            </a:p>
          </p:txBody>
        </p:sp>
      </p:grpSp>
      <p:sp>
        <p:nvSpPr>
          <p:cNvPr id="161809" name="Text Box 17"/>
          <p:cNvSpPr txBox="1">
            <a:spLocks noChangeArrowheads="1"/>
          </p:cNvSpPr>
          <p:nvPr/>
        </p:nvSpPr>
        <p:spPr bwMode="auto">
          <a:xfrm>
            <a:off x="462863" y="5526644"/>
            <a:ext cx="716428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>
                    <a:lumMod val="95000"/>
                    <a:lumOff val="5000"/>
                  </a:schemeClr>
                </a:solidFill>
                <a:ea typeface="楷体_GB2312" pitchFamily="49" charset="-122"/>
              </a:rPr>
              <a:t>3</a:t>
            </a:r>
            <a:r>
              <a:rPr lang="en-US" altLang="zh-CN" sz="2000" b="1" dirty="0">
                <a:solidFill>
                  <a:schemeClr val="bg1">
                    <a:lumMod val="95000"/>
                    <a:lumOff val="5000"/>
                  </a:schemeClr>
                </a:solidFill>
                <a:ea typeface="楷体_GB2312" pitchFamily="49" charset="-122"/>
              </a:rPr>
              <a:t>.</a:t>
            </a:r>
            <a:r>
              <a:rPr lang="en-US" altLang="zh-CN" sz="2000" b="1" baseline="30000" dirty="0" smtClean="0">
                <a:solidFill>
                  <a:schemeClr val="bg1">
                    <a:lumMod val="95000"/>
                    <a:lumOff val="5000"/>
                  </a:schemeClr>
                </a:solidFill>
                <a:ea typeface="楷体_GB2312" pitchFamily="49" charset="-122"/>
              </a:rPr>
              <a:t>  </a:t>
            </a:r>
            <a:r>
              <a:rPr lang="zh-CN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ea typeface="楷体_GB2312" pitchFamily="49" charset="-122"/>
              </a:rPr>
              <a:t>若</a:t>
            </a:r>
            <a:r>
              <a:rPr lang="en-US" altLang="zh-CN" sz="20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CN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0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B</a:t>
            </a:r>
            <a:r>
              <a:rPr lang="zh-CN" altLang="en-US" sz="2000" dirty="0">
                <a:solidFill>
                  <a:schemeClr val="bg1">
                    <a:lumMod val="95000"/>
                    <a:lumOff val="5000"/>
                  </a:schemeClr>
                </a:solidFill>
                <a:ea typeface="楷体_GB2312" pitchFamily="49" charset="-122"/>
              </a:rPr>
              <a:t>为</a:t>
            </a:r>
            <a:r>
              <a:rPr lang="zh-CN" alt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同阶对角矩阵，则</a:t>
            </a:r>
            <a:r>
              <a:rPr lang="en-US" altLang="zh-CN" sz="20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C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±</a:t>
            </a:r>
            <a:r>
              <a:rPr lang="en-US" altLang="zh-CN" sz="20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B</a:t>
            </a:r>
            <a:r>
              <a:rPr lang="zh-CN" alt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AB</a:t>
            </a:r>
            <a:r>
              <a:rPr lang="en-US" altLang="zh-C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 </a:t>
            </a:r>
            <a:r>
              <a:rPr lang="en-US" altLang="zh-CN" sz="20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BA</a:t>
            </a:r>
            <a:r>
              <a:rPr lang="zh-CN" alt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，</a:t>
            </a:r>
            <a:r>
              <a:rPr lang="en-US" altLang="zh-CN" sz="20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kA</a:t>
            </a:r>
            <a:r>
              <a:rPr lang="zh-CN" alt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均为对角矩阵</a:t>
            </a:r>
            <a:r>
              <a:rPr lang="en-US" altLang="zh-CN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CN" i="1" baseline="30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</a:t>
            </a:r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</a:rPr>
              <a:t>=</a:t>
            </a:r>
            <a:r>
              <a:rPr lang="en-US" altLang="zh-CN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lang="zh-CN" alt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AB</a:t>
            </a:r>
            <a:r>
              <a:rPr lang="zh-CN" alt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＝</a:t>
            </a:r>
            <a:r>
              <a:rPr lang="en-US" altLang="zh-CN" sz="20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BA</a:t>
            </a:r>
            <a:r>
              <a:rPr lang="zh-CN" alt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．</a:t>
            </a:r>
          </a:p>
        </p:txBody>
      </p:sp>
    </p:spTree>
    <p:extLst>
      <p:ext uri="{BB962C8B-B14F-4D97-AF65-F5344CB8AC3E}">
        <p14:creationId xmlns:p14="http://schemas.microsoft.com/office/powerpoint/2010/main" val="107376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6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/>
      <p:bldP spid="161797" grpId="0" autoUpdateAnimBg="0"/>
      <p:bldP spid="161799" grpId="0"/>
      <p:bldP spid="16180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3" name="Text Box 7"/>
          <p:cNvSpPr txBox="1">
            <a:spLocks noChangeArrowheads="1"/>
          </p:cNvSpPr>
          <p:nvPr/>
        </p:nvSpPr>
        <p:spPr bwMode="auto">
          <a:xfrm>
            <a:off x="829699" y="1178779"/>
            <a:ext cx="7921625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</a:rPr>
              <a:t>对角线上元素相同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</a:rPr>
              <a:t>的对角矩阵称为数量矩阵． </a:t>
            </a:r>
          </a:p>
          <a:p>
            <a:endParaRPr lang="zh-CN" altLang="en-US" sz="3200" dirty="0">
              <a:solidFill>
                <a:schemeClr val="bg1">
                  <a:lumMod val="95000"/>
                  <a:lumOff val="5000"/>
                </a:schemeClr>
              </a:solidFill>
              <a:latin typeface="楷体_GB2312" pitchFamily="49" charset="-122"/>
            </a:endParaRPr>
          </a:p>
        </p:txBody>
      </p:sp>
      <p:graphicFrame>
        <p:nvGraphicFramePr>
          <p:cNvPr id="1628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771967"/>
              </p:ext>
            </p:extLst>
          </p:nvPr>
        </p:nvGraphicFramePr>
        <p:xfrm>
          <a:off x="5459148" y="609000"/>
          <a:ext cx="2089150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5" name="Equation" r:id="rId3" imgW="1155600" imgH="927000" progId="Equation.DSMT4">
                  <p:embed/>
                </p:oleObj>
              </mc:Choice>
              <mc:Fallback>
                <p:oleObj name="Equation" r:id="rId3" imgW="1155600" imgH="927000" progId="Equation.DSMT4">
                  <p:embed/>
                  <p:pic>
                    <p:nvPicPr>
                      <p:cNvPr id="1628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9148" y="609000"/>
                        <a:ext cx="2089150" cy="167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883647"/>
              </p:ext>
            </p:extLst>
          </p:nvPr>
        </p:nvGraphicFramePr>
        <p:xfrm>
          <a:off x="990600" y="2060575"/>
          <a:ext cx="3057525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6" name="Equation" r:id="rId5" imgW="3886200" imgH="2095200" progId="Equation.DSMT4">
                  <p:embed/>
                </p:oleObj>
              </mc:Choice>
              <mc:Fallback>
                <p:oleObj name="Equation" r:id="rId5" imgW="3886200" imgH="2095200" progId="Equation.DSMT4">
                  <p:embed/>
                  <p:pic>
                    <p:nvPicPr>
                      <p:cNvPr id="16283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060575"/>
                        <a:ext cx="3057525" cy="1563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051245"/>
              </p:ext>
            </p:extLst>
          </p:nvPr>
        </p:nvGraphicFramePr>
        <p:xfrm>
          <a:off x="993775" y="3860800"/>
          <a:ext cx="5767388" cy="146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7" name="Equation" r:id="rId7" imgW="7886520" imgH="2108160" progId="Equation.DSMT4">
                  <p:embed/>
                </p:oleObj>
              </mc:Choice>
              <mc:Fallback>
                <p:oleObj name="Equation" r:id="rId7" imgW="7886520" imgH="2108160" progId="Equation.DSMT4">
                  <p:embed/>
                  <p:pic>
                    <p:nvPicPr>
                      <p:cNvPr id="16283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3860800"/>
                        <a:ext cx="5767388" cy="146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33" name="Text Box 17"/>
          <p:cNvSpPr txBox="1">
            <a:spLocks noChangeArrowheads="1"/>
          </p:cNvSpPr>
          <p:nvPr/>
        </p:nvSpPr>
        <p:spPr bwMode="auto">
          <a:xfrm>
            <a:off x="1158671" y="5559325"/>
            <a:ext cx="30257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>
                    <a:alpha val="56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800" i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</a:t>
            </a:r>
            <a:r>
              <a:rPr lang="en-US" altLang="zh-CN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i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</a:t>
            </a:r>
            <a:r>
              <a:rPr lang="en-US" altLang="zh-CN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i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kA.</a:t>
            </a:r>
          </a:p>
        </p:txBody>
      </p:sp>
    </p:spTree>
    <p:extLst>
      <p:ext uri="{BB962C8B-B14F-4D97-AF65-F5344CB8AC3E}">
        <p14:creationId xmlns:p14="http://schemas.microsoft.com/office/powerpoint/2010/main" val="427700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3" grpId="0" autoUpdateAnimBg="0"/>
      <p:bldP spid="1628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2"/>
          <p:cNvSpPr txBox="1">
            <a:spLocks noChangeArrowheads="1"/>
          </p:cNvSpPr>
          <p:nvPr/>
        </p:nvSpPr>
        <p:spPr bwMode="auto">
          <a:xfrm>
            <a:off x="971600" y="1052736"/>
            <a:ext cx="36004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单位矩阵</a:t>
            </a:r>
          </a:p>
        </p:txBody>
      </p:sp>
      <p:graphicFrame>
        <p:nvGraphicFramePr>
          <p:cNvPr id="1699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947391"/>
              </p:ext>
            </p:extLst>
          </p:nvPr>
        </p:nvGraphicFramePr>
        <p:xfrm>
          <a:off x="1731963" y="2454275"/>
          <a:ext cx="3152775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1" name="Equation" r:id="rId3" imgW="1625400" imgH="927000" progId="Equation.DSMT4">
                  <p:embed/>
                </p:oleObj>
              </mc:Choice>
              <mc:Fallback>
                <p:oleObj name="Equation" r:id="rId3" imgW="1625400" imgH="927000" progId="Equation.DSMT4">
                  <p:embed/>
                  <p:pic>
                    <p:nvPicPr>
                      <p:cNvPr id="1699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963" y="2454275"/>
                        <a:ext cx="3152775" cy="179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1116013" y="4725988"/>
            <a:ext cx="61922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baseline="30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i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000" i="1" baseline="-250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000" i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000" baseline="-250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sz="2000" i="1" baseline="-250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i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000" baseline="-250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sz="2000" i="1" baseline="-250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i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000" baseline="-250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sz="2000" i="1" baseline="-250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i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000" i="1" baseline="-250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en-US" altLang="zh-CN" sz="2000" i="1" baseline="-250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9996" name="Rectangle 12"/>
          <p:cNvSpPr>
            <a:spLocks noChangeArrowheads="1"/>
          </p:cNvSpPr>
          <p:nvPr/>
        </p:nvSpPr>
        <p:spPr bwMode="auto">
          <a:xfrm>
            <a:off x="711678" y="1656445"/>
            <a:ext cx="85328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>
                    <a:alpha val="56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</a:rPr>
              <a:t>    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</a:rPr>
              <a:t>主对角线上元素为</a:t>
            </a:r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</a:rPr>
              <a:t>1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</a:rPr>
              <a:t>的数量矩阵称为单位矩阵，</a:t>
            </a:r>
          </a:p>
          <a:p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</a:rPr>
              <a:t>记为</a:t>
            </a:r>
            <a:r>
              <a:rPr lang="en-US" altLang="zh-CN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E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</a:rPr>
              <a:t>或</a:t>
            </a:r>
            <a:r>
              <a:rPr lang="en-US" altLang="zh-CN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E</a:t>
            </a:r>
            <a:r>
              <a:rPr lang="en-US" altLang="zh-CN" i="1" baseline="-25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n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</a:rPr>
              <a:t>．</a:t>
            </a:r>
          </a:p>
        </p:txBody>
      </p:sp>
    </p:spTree>
    <p:extLst>
      <p:ext uri="{BB962C8B-B14F-4D97-AF65-F5344CB8AC3E}">
        <p14:creationId xmlns:p14="http://schemas.microsoft.com/office/powerpoint/2010/main" val="331314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6" grpId="0"/>
      <p:bldP spid="169989" grpId="0" autoUpdateAnimBg="0"/>
      <p:bldP spid="1699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604280"/>
              </p:ext>
            </p:extLst>
          </p:nvPr>
        </p:nvGraphicFramePr>
        <p:xfrm>
          <a:off x="1918966" y="1250589"/>
          <a:ext cx="2376487" cy="1718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2" name="Equation" r:id="rId3" imgW="1307880" imgH="939600" progId="Equation.DSMT4">
                  <p:embed/>
                </p:oleObj>
              </mc:Choice>
              <mc:Fallback>
                <p:oleObj name="Equation" r:id="rId3" imgW="1307880" imgH="939600" progId="Equation.DSMT4">
                  <p:embed/>
                  <p:pic>
                    <p:nvPicPr>
                      <p:cNvPr id="1638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8966" y="1250589"/>
                        <a:ext cx="2376487" cy="17183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264832"/>
              </p:ext>
            </p:extLst>
          </p:nvPr>
        </p:nvGraphicFramePr>
        <p:xfrm>
          <a:off x="2323278" y="3429000"/>
          <a:ext cx="2248722" cy="1545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3" name="Equation" r:id="rId5" imgW="1320480" imgH="939600" progId="Equation.DSMT4">
                  <p:embed/>
                </p:oleObj>
              </mc:Choice>
              <mc:Fallback>
                <p:oleObj name="Equation" r:id="rId5" imgW="1320480" imgH="939600" progId="Equation.DSMT4">
                  <p:embed/>
                  <p:pic>
                    <p:nvPicPr>
                      <p:cNvPr id="1638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3278" y="3429000"/>
                        <a:ext cx="2248722" cy="15456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395288" y="765175"/>
            <a:ext cx="37449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>
                <a:solidFill>
                  <a:schemeClr val="bg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上三角形矩阵</a:t>
            </a:r>
          </a:p>
        </p:txBody>
      </p:sp>
      <p:sp>
        <p:nvSpPr>
          <p:cNvPr id="163846" name="Rectangle 6"/>
          <p:cNvSpPr>
            <a:spLocks noChangeArrowheads="1"/>
          </p:cNvSpPr>
          <p:nvPr/>
        </p:nvSpPr>
        <p:spPr bwMode="auto">
          <a:xfrm>
            <a:off x="395288" y="3059643"/>
            <a:ext cx="40338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下三角形矩阵</a:t>
            </a:r>
          </a:p>
        </p:txBody>
      </p:sp>
      <p:sp>
        <p:nvSpPr>
          <p:cNvPr id="163847" name="Text Box 7"/>
          <p:cNvSpPr txBox="1">
            <a:spLocks noChangeArrowheads="1"/>
          </p:cNvSpPr>
          <p:nvPr/>
        </p:nvSpPr>
        <p:spPr bwMode="auto">
          <a:xfrm>
            <a:off x="3862388" y="5331897"/>
            <a:ext cx="41767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 dirty="0" err="1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a</a:t>
            </a:r>
            <a:r>
              <a:rPr lang="en-US" altLang="zh-CN" i="1" baseline="-25000" dirty="0" err="1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ij</a:t>
            </a:r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=0, </a:t>
            </a:r>
            <a:r>
              <a:rPr lang="en-US" altLang="zh-CN" i="1" dirty="0" err="1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＞</a:t>
            </a:r>
            <a:r>
              <a:rPr lang="en-US" altLang="zh-CN" i="1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j</a:t>
            </a:r>
            <a:r>
              <a:rPr lang="en-US" altLang="zh-CN" i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(</a:t>
            </a:r>
            <a:r>
              <a:rPr lang="en-US" altLang="zh-CN" i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kumimoji="0" lang="en-US" altLang="zh-CN" i="1" dirty="0" err="1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kumimoji="0" lang="en-US" altLang="zh-CN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,</a:t>
            </a:r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kumimoji="0" lang="en-US" altLang="zh-CN" i="1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j</a:t>
            </a:r>
            <a:r>
              <a:rPr kumimoji="0" lang="en-US" altLang="zh-CN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=1,2,</a:t>
            </a:r>
            <a:r>
              <a:rPr kumimoji="0" lang="en-US" altLang="zh-CN" baseline="18000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…</a:t>
            </a:r>
            <a:r>
              <a:rPr kumimoji="0" lang="en-US" altLang="zh-CN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,</a:t>
            </a:r>
            <a:r>
              <a:rPr kumimoji="0" lang="en-US" altLang="zh-CN" i="1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；</a:t>
            </a:r>
          </a:p>
        </p:txBody>
      </p:sp>
      <p:sp>
        <p:nvSpPr>
          <p:cNvPr id="163848" name="Text Box 8"/>
          <p:cNvSpPr txBox="1">
            <a:spLocks noChangeArrowheads="1"/>
          </p:cNvSpPr>
          <p:nvPr/>
        </p:nvSpPr>
        <p:spPr bwMode="auto">
          <a:xfrm>
            <a:off x="1054645" y="5383069"/>
            <a:ext cx="14718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>
                    <a:alpha val="56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</a:rPr>
              <a:t>为上三角阵</a:t>
            </a:r>
          </a:p>
        </p:txBody>
      </p:sp>
      <p:graphicFrame>
        <p:nvGraphicFramePr>
          <p:cNvPr id="1638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732066"/>
              </p:ext>
            </p:extLst>
          </p:nvPr>
        </p:nvGraphicFramePr>
        <p:xfrm>
          <a:off x="3203575" y="5372075"/>
          <a:ext cx="6588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4" name="Equation" r:id="rId7" imgW="215640" imgH="139680" progId="Equation.DSMT4">
                  <p:embed/>
                </p:oleObj>
              </mc:Choice>
              <mc:Fallback>
                <p:oleObj name="Equation" r:id="rId7" imgW="215640" imgH="139680" progId="Equation.DSMT4">
                  <p:embed/>
                  <p:pic>
                    <p:nvPicPr>
                      <p:cNvPr id="16384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372075"/>
                        <a:ext cx="6588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51" name="Text Box 11"/>
          <p:cNvSpPr txBox="1">
            <a:spLocks noChangeArrowheads="1"/>
          </p:cNvSpPr>
          <p:nvPr/>
        </p:nvSpPr>
        <p:spPr bwMode="auto">
          <a:xfrm>
            <a:off x="3851275" y="5733256"/>
            <a:ext cx="41767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 dirty="0" err="1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a</a:t>
            </a:r>
            <a:r>
              <a:rPr lang="en-US" altLang="zh-CN" i="1" baseline="-25000" dirty="0" err="1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ij</a:t>
            </a:r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=0, </a:t>
            </a:r>
            <a:r>
              <a:rPr lang="en-US" altLang="zh-CN" i="1" dirty="0" err="1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＜</a:t>
            </a:r>
            <a:r>
              <a:rPr lang="en-US" altLang="zh-CN" i="1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j</a:t>
            </a:r>
            <a:r>
              <a:rPr lang="en-US" altLang="zh-CN" i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(</a:t>
            </a:r>
            <a:r>
              <a:rPr lang="en-US" altLang="zh-CN" i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kumimoji="0" lang="en-US" altLang="zh-CN" i="1" dirty="0" err="1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kumimoji="0" lang="en-US" altLang="zh-CN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,</a:t>
            </a:r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kumimoji="0" lang="en-US" altLang="zh-CN" i="1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j</a:t>
            </a:r>
            <a:r>
              <a:rPr kumimoji="0" lang="en-US" altLang="zh-CN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=1,2,</a:t>
            </a:r>
            <a:r>
              <a:rPr kumimoji="0" lang="en-US" altLang="zh-CN" baseline="18000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…</a:t>
            </a:r>
            <a:r>
              <a:rPr kumimoji="0" lang="en-US" altLang="zh-CN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,</a:t>
            </a:r>
            <a:r>
              <a:rPr kumimoji="0" lang="en-US" altLang="zh-CN" i="1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．</a:t>
            </a:r>
          </a:p>
        </p:txBody>
      </p:sp>
      <p:sp>
        <p:nvSpPr>
          <p:cNvPr id="163852" name="Text Box 12"/>
          <p:cNvSpPr txBox="1">
            <a:spLocks noChangeArrowheads="1"/>
          </p:cNvSpPr>
          <p:nvPr/>
        </p:nvSpPr>
        <p:spPr bwMode="auto">
          <a:xfrm>
            <a:off x="1042988" y="5755481"/>
            <a:ext cx="14718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>
                    <a:alpha val="56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lang="zh-CN" altLang="en-US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</a:rPr>
              <a:t>为下三角阵</a:t>
            </a:r>
          </a:p>
        </p:txBody>
      </p:sp>
      <p:graphicFrame>
        <p:nvGraphicFramePr>
          <p:cNvPr id="1638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540013"/>
              </p:ext>
            </p:extLst>
          </p:nvPr>
        </p:nvGraphicFramePr>
        <p:xfrm>
          <a:off x="3203575" y="5804694"/>
          <a:ext cx="6588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5" name="Equation" r:id="rId9" imgW="215640" imgH="139680" progId="Equation.DSMT4">
                  <p:embed/>
                </p:oleObj>
              </mc:Choice>
              <mc:Fallback>
                <p:oleObj name="Equation" r:id="rId9" imgW="215640" imgH="139680" progId="Equation.DSMT4">
                  <p:embed/>
                  <p:pic>
                    <p:nvPicPr>
                      <p:cNvPr id="16385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804694"/>
                        <a:ext cx="6588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55" name="Text Box 15"/>
          <p:cNvSpPr txBox="1">
            <a:spLocks noChangeArrowheads="1"/>
          </p:cNvSpPr>
          <p:nvPr/>
        </p:nvSpPr>
        <p:spPr bwMode="auto">
          <a:xfrm>
            <a:off x="4427538" y="1916113"/>
            <a:ext cx="43926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</a:rPr>
              <a:t>的方阵称为上三角矩阵．</a:t>
            </a:r>
          </a:p>
        </p:txBody>
      </p:sp>
      <p:sp>
        <p:nvSpPr>
          <p:cNvPr id="163856" name="Text Box 16"/>
          <p:cNvSpPr txBox="1">
            <a:spLocks noChangeArrowheads="1"/>
          </p:cNvSpPr>
          <p:nvPr/>
        </p:nvSpPr>
        <p:spPr bwMode="auto">
          <a:xfrm>
            <a:off x="900113" y="1844675"/>
            <a:ext cx="1079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</a:rPr>
              <a:t>形如</a:t>
            </a:r>
            <a:r>
              <a:rPr lang="zh-CN" altLang="en-US" sz="320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63857" name="Text Box 17"/>
          <p:cNvSpPr txBox="1">
            <a:spLocks noChangeArrowheads="1"/>
          </p:cNvSpPr>
          <p:nvPr/>
        </p:nvSpPr>
        <p:spPr bwMode="auto">
          <a:xfrm>
            <a:off x="4572000" y="4029075"/>
            <a:ext cx="4392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</a:rPr>
              <a:t>的方阵称为下三角矩阵．</a:t>
            </a:r>
          </a:p>
        </p:txBody>
      </p:sp>
      <p:sp>
        <p:nvSpPr>
          <p:cNvPr id="163858" name="Text Box 18"/>
          <p:cNvSpPr txBox="1">
            <a:spLocks noChangeArrowheads="1"/>
          </p:cNvSpPr>
          <p:nvPr/>
        </p:nvSpPr>
        <p:spPr bwMode="auto">
          <a:xfrm>
            <a:off x="828675" y="3957638"/>
            <a:ext cx="1079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</a:rPr>
              <a:t>形如</a:t>
            </a:r>
            <a:r>
              <a:rPr lang="zh-CN" altLang="en-US" sz="320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8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6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6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163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3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5" grpId="0"/>
      <p:bldP spid="163846" grpId="0"/>
      <p:bldP spid="163847" grpId="0" autoUpdateAnimBg="0"/>
      <p:bldP spid="163848" grpId="0"/>
      <p:bldP spid="163851" grpId="0" autoUpdateAnimBg="0"/>
      <p:bldP spid="163852" grpId="0"/>
      <p:bldP spid="163855" grpId="0" autoUpdateAnimBg="0"/>
      <p:bldP spid="163856" grpId="0"/>
      <p:bldP spid="163857" grpId="0" autoUpdateAnimBg="0"/>
      <p:bldP spid="1638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86" name="Rectangle 22"/>
          <p:cNvSpPr>
            <a:spLocks noChangeArrowheads="1"/>
          </p:cNvSpPr>
          <p:nvPr/>
        </p:nvSpPr>
        <p:spPr bwMode="auto">
          <a:xfrm>
            <a:off x="539751" y="2290356"/>
            <a:ext cx="90011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>
                    <a:alpha val="56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若方阵</a:t>
            </a:r>
            <a:r>
              <a:rPr lang="en-US" altLang="zh-CN" sz="20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C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=(</a:t>
            </a:r>
            <a:r>
              <a:rPr lang="en-US" altLang="zh-CN" sz="2000" i="1" dirty="0" err="1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a</a:t>
            </a:r>
            <a:r>
              <a:rPr lang="en-US" altLang="zh-CN" sz="2000" i="1" baseline="-25000" dirty="0" err="1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ij</a:t>
            </a:r>
            <a:r>
              <a:rPr lang="en-US" altLang="zh-C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  <a:r>
              <a:rPr lang="zh-CN" alt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满足</a:t>
            </a:r>
            <a:r>
              <a:rPr lang="en-US" altLang="zh-CN" sz="2000" i="1" dirty="0" err="1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a</a:t>
            </a:r>
            <a:r>
              <a:rPr lang="en-US" altLang="zh-CN" sz="2000" i="1" baseline="-25000" dirty="0" err="1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ij</a:t>
            </a:r>
            <a:r>
              <a:rPr kumimoji="0" lang="zh-CN" altLang="en-US" sz="2000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＝－</a:t>
            </a:r>
            <a:r>
              <a:rPr lang="en-US" altLang="zh-CN" sz="2000" i="1" dirty="0" err="1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a</a:t>
            </a:r>
            <a:r>
              <a:rPr lang="en-US" altLang="zh-CN" sz="2000" i="1" baseline="-25000" dirty="0" err="1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ji</a:t>
            </a:r>
            <a:r>
              <a:rPr lang="zh-CN" altLang="en-US" sz="2000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则称</a:t>
            </a:r>
            <a:r>
              <a:rPr lang="en-US" altLang="zh-CN" sz="2000" i="1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A</a:t>
            </a:r>
            <a:r>
              <a:rPr lang="zh-CN" alt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为对称矩阵．</a:t>
            </a:r>
          </a:p>
        </p:txBody>
      </p:sp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1148780" y="2782516"/>
            <a:ext cx="2447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1</a:t>
            </a:r>
            <a:r>
              <a:rPr lang="en-US" altLang="zh-CN" baseline="30000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A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为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</a:rPr>
              <a:t>对称阵</a:t>
            </a:r>
            <a:r>
              <a:rPr lang="zh-CN" altLang="en-US" sz="3200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64867" name="Text Box 3"/>
          <p:cNvSpPr txBox="1">
            <a:spLocks noChangeArrowheads="1"/>
          </p:cNvSpPr>
          <p:nvPr/>
        </p:nvSpPr>
        <p:spPr bwMode="auto">
          <a:xfrm>
            <a:off x="323850" y="692150"/>
            <a:ext cx="38512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>
                <a:solidFill>
                  <a:schemeClr val="bg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对称矩阵</a:t>
            </a:r>
            <a:endParaRPr lang="zh-CN" altLang="en-US" sz="3200">
              <a:solidFill>
                <a:schemeClr val="bg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64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496564"/>
              </p:ext>
            </p:extLst>
          </p:nvPr>
        </p:nvGraphicFramePr>
        <p:xfrm>
          <a:off x="2770411" y="2873261"/>
          <a:ext cx="13684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6" name="Equation" r:id="rId3" imgW="215640" imgH="139680" progId="Equation.DSMT4">
                  <p:embed/>
                </p:oleObj>
              </mc:Choice>
              <mc:Fallback>
                <p:oleObj name="Equation" r:id="rId3" imgW="215640" imgH="139680" progId="Equation.DSMT4">
                  <p:embed/>
                  <p:pic>
                    <p:nvPicPr>
                      <p:cNvPr id="1648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411" y="2873261"/>
                        <a:ext cx="136842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323850" y="1773238"/>
            <a:ext cx="4051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>
                <a:solidFill>
                  <a:schemeClr val="bg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反对称矩阵</a:t>
            </a:r>
            <a:endParaRPr lang="zh-CN" altLang="en-US" sz="3200">
              <a:solidFill>
                <a:schemeClr val="bg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4870" name="Text Box 6"/>
          <p:cNvSpPr txBox="1">
            <a:spLocks noChangeArrowheads="1"/>
          </p:cNvSpPr>
          <p:nvPr/>
        </p:nvSpPr>
        <p:spPr bwMode="auto">
          <a:xfrm>
            <a:off x="1547242" y="3284166"/>
            <a:ext cx="26654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A</a:t>
            </a:r>
            <a:r>
              <a:rPr lang="zh-CN" altLang="en-US">
                <a:solidFill>
                  <a:schemeClr val="bg1">
                    <a:lumMod val="95000"/>
                    <a:lumOff val="5000"/>
                  </a:schemeClr>
                </a:solidFill>
              </a:rPr>
              <a:t>为</a:t>
            </a:r>
            <a:r>
              <a:rPr lang="zh-CN" altLang="en-US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</a:rPr>
              <a:t>反对称阵</a:t>
            </a:r>
            <a:r>
              <a:rPr lang="zh-CN" altLang="en-US" sz="320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64871" name="Text Box 7"/>
          <p:cNvSpPr txBox="1">
            <a:spLocks noChangeArrowheads="1"/>
          </p:cNvSpPr>
          <p:nvPr/>
        </p:nvSpPr>
        <p:spPr bwMode="auto">
          <a:xfrm>
            <a:off x="1115442" y="4581153"/>
            <a:ext cx="79565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</a:rPr>
              <a:t>3</a:t>
            </a:r>
            <a:r>
              <a:rPr lang="en-US" altLang="zh-CN" baseline="30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0 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</a:rPr>
              <a:t>若</a:t>
            </a:r>
            <a:r>
              <a:rPr lang="en-US" altLang="zh-CN" i="1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A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、</a:t>
            </a:r>
            <a:r>
              <a:rPr lang="en-US" altLang="zh-CN" i="1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B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为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</a:rPr>
              <a:t>同阶对称</a:t>
            </a:r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</a:rPr>
              <a:t>(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</a:rPr>
              <a:t>反对称</a:t>
            </a:r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</a:rPr>
              <a:t>)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</a:rPr>
              <a:t>矩阵</a:t>
            </a:r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</a:rPr>
              <a:t>, 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</a:rPr>
              <a:t>则</a:t>
            </a:r>
            <a:r>
              <a:rPr lang="en-US" altLang="zh-CN" i="1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kA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、</a:t>
            </a:r>
            <a:r>
              <a:rPr lang="en-US" altLang="zh-CN" i="1" dirty="0" smtClean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+</a:t>
            </a:r>
            <a:r>
              <a:rPr lang="en-US" altLang="zh-CN" i="1" dirty="0" smtClean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B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也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</a:rPr>
              <a:t>为对称</a:t>
            </a:r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</a:rPr>
              <a:t>(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</a:rPr>
              <a:t>反对称</a:t>
            </a:r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</a:rPr>
              <a:t>)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</a:rPr>
              <a:t>矩阵，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但</a:t>
            </a:r>
            <a:r>
              <a:rPr lang="en-US" altLang="zh-CN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AB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</a:rPr>
              <a:t>未必为对称</a:t>
            </a:r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</a:rPr>
              <a:t>(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</a:rPr>
              <a:t>反对称</a:t>
            </a:r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</a:rPr>
              <a:t>)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</a:rPr>
              <a:t>矩阵．</a:t>
            </a:r>
          </a:p>
          <a:p>
            <a:endParaRPr lang="zh-CN" altLang="en-US" dirty="0">
              <a:solidFill>
                <a:schemeClr val="bg1">
                  <a:lumMod val="95000"/>
                  <a:lumOff val="5000"/>
                </a:schemeClr>
              </a:solidFill>
              <a:latin typeface="楷体_GB2312" pitchFamily="49" charset="-122"/>
            </a:endParaRPr>
          </a:p>
          <a:p>
            <a:r>
              <a:rPr lang="zh-CN" altLang="en-US" i="1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　</a:t>
            </a:r>
            <a:endParaRPr lang="zh-CN" altLang="en-US" dirty="0">
              <a:solidFill>
                <a:schemeClr val="bg1">
                  <a:lumMod val="95000"/>
                  <a:lumOff val="5000"/>
                </a:schemeClr>
              </a:solidFill>
              <a:latin typeface="楷体_GB2312" pitchFamily="49" charset="-122"/>
            </a:endParaRPr>
          </a:p>
        </p:txBody>
      </p:sp>
      <p:graphicFrame>
        <p:nvGraphicFramePr>
          <p:cNvPr id="1648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090761"/>
              </p:ext>
            </p:extLst>
          </p:nvPr>
        </p:nvGraphicFramePr>
        <p:xfrm>
          <a:off x="3059833" y="5205102"/>
          <a:ext cx="3600400" cy="833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7" name="Equation" r:id="rId5" imgW="1904760" imgH="457200" progId="Equation.DSMT4">
                  <p:embed/>
                </p:oleObj>
              </mc:Choice>
              <mc:Fallback>
                <p:oleObj name="Equation" r:id="rId5" imgW="1904760" imgH="457200" progId="Equation.DSMT4">
                  <p:embed/>
                  <p:pic>
                    <p:nvPicPr>
                      <p:cNvPr id="1648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3" y="5205102"/>
                        <a:ext cx="3600400" cy="8336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4030092" y="2780928"/>
            <a:ext cx="1871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3200" i="1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A</a:t>
            </a:r>
            <a:r>
              <a:rPr lang="en-US" altLang="zh-CN" sz="3200" i="1" baseline="3000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T</a:t>
            </a:r>
            <a:r>
              <a:rPr lang="en-US" altLang="zh-CN" sz="320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=</a:t>
            </a:r>
            <a:r>
              <a:rPr lang="en-US" altLang="zh-CN" sz="3200" i="1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A</a:t>
            </a:r>
            <a:r>
              <a:rPr lang="zh-CN" altLang="en-US" sz="320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；</a:t>
            </a:r>
            <a:endParaRPr lang="zh-CN" altLang="en-US" sz="3200" baseline="30000">
              <a:solidFill>
                <a:schemeClr val="bg1">
                  <a:lumMod val="95000"/>
                  <a:lumOff val="5000"/>
                </a:schemeClr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648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26360"/>
              </p:ext>
            </p:extLst>
          </p:nvPr>
        </p:nvGraphicFramePr>
        <p:xfrm>
          <a:off x="3669730" y="3447678"/>
          <a:ext cx="5984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8" name="Equation" r:id="rId7" imgW="215640" imgH="139680" progId="Equation.DSMT4">
                  <p:embed/>
                </p:oleObj>
              </mc:Choice>
              <mc:Fallback>
                <p:oleObj name="Equation" r:id="rId7" imgW="215640" imgH="139680" progId="Equation.DSMT4">
                  <p:embed/>
                  <p:pic>
                    <p:nvPicPr>
                      <p:cNvPr id="16487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9730" y="3447678"/>
                        <a:ext cx="59848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75" name="Rectangle 11"/>
          <p:cNvSpPr>
            <a:spLocks noChangeArrowheads="1"/>
          </p:cNvSpPr>
          <p:nvPr/>
        </p:nvSpPr>
        <p:spPr bwMode="auto">
          <a:xfrm>
            <a:off x="4355530" y="3284166"/>
            <a:ext cx="19446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3200" i="1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A</a:t>
            </a:r>
            <a:r>
              <a:rPr lang="en-US" altLang="zh-CN" sz="3200" i="1" baseline="3000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T</a:t>
            </a:r>
            <a:r>
              <a:rPr lang="en-US" altLang="zh-CN" sz="320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=</a:t>
            </a:r>
            <a:r>
              <a:rPr lang="zh-CN" altLang="en-US" sz="320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－</a:t>
            </a:r>
            <a:r>
              <a:rPr lang="en-US" altLang="zh-CN" sz="3200" i="1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A</a:t>
            </a:r>
            <a:r>
              <a:rPr lang="zh-CN" altLang="en-US" sz="3200" i="1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．</a:t>
            </a:r>
            <a:endParaRPr lang="zh-CN" altLang="en-US" sz="3200" i="1" baseline="30000">
              <a:solidFill>
                <a:schemeClr val="bg1">
                  <a:lumMod val="95000"/>
                  <a:lumOff val="5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164876" name="Text Box 12"/>
          <p:cNvSpPr txBox="1">
            <a:spLocks noChangeArrowheads="1"/>
          </p:cNvSpPr>
          <p:nvPr/>
        </p:nvSpPr>
        <p:spPr bwMode="auto">
          <a:xfrm>
            <a:off x="4571430" y="3933453"/>
            <a:ext cx="338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i="1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a</a:t>
            </a:r>
            <a:r>
              <a:rPr lang="en-US" altLang="zh-CN" sz="3200" i="1" baseline="-2500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ii</a:t>
            </a:r>
            <a:r>
              <a:rPr kumimoji="0" lang="en-US" altLang="zh-CN" sz="320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=0,  </a:t>
            </a:r>
            <a:r>
              <a:rPr lang="en-US" altLang="zh-CN" sz="2400">
                <a:solidFill>
                  <a:schemeClr val="bg1">
                    <a:lumMod val="95000"/>
                    <a:lumOff val="5000"/>
                  </a:schemeClr>
                </a:solidFill>
                <a:ea typeface="隶书" panose="02010509060101010101" pitchFamily="49" charset="-122"/>
              </a:rPr>
              <a:t>(</a:t>
            </a:r>
            <a:r>
              <a:rPr lang="en-US" altLang="zh-CN" sz="2400" i="1">
                <a:solidFill>
                  <a:schemeClr val="bg1">
                    <a:lumMod val="95000"/>
                    <a:lumOff val="5000"/>
                  </a:schemeClr>
                </a:solidFill>
                <a:ea typeface="隶书" panose="02010509060101010101" pitchFamily="49" charset="-122"/>
              </a:rPr>
              <a:t> </a:t>
            </a:r>
            <a:r>
              <a:rPr kumimoji="0" lang="en-US" altLang="zh-CN" sz="2400" i="1">
                <a:solidFill>
                  <a:schemeClr val="bg1">
                    <a:lumMod val="95000"/>
                    <a:lumOff val="5000"/>
                  </a:schemeClr>
                </a:solidFill>
                <a:ea typeface="隶书" panose="02010509060101010101" pitchFamily="49" charset="-122"/>
              </a:rPr>
              <a:t>i</a:t>
            </a:r>
            <a:r>
              <a:rPr kumimoji="0" lang="en-US" altLang="zh-CN" sz="2400">
                <a:solidFill>
                  <a:schemeClr val="bg1">
                    <a:lumMod val="95000"/>
                    <a:lumOff val="5000"/>
                  </a:schemeClr>
                </a:solidFill>
                <a:ea typeface="隶书" panose="02010509060101010101" pitchFamily="49" charset="-122"/>
              </a:rPr>
              <a:t>,</a:t>
            </a:r>
            <a:r>
              <a:rPr lang="en-US" altLang="zh-CN" sz="2400">
                <a:solidFill>
                  <a:schemeClr val="bg1">
                    <a:lumMod val="95000"/>
                    <a:lumOff val="5000"/>
                  </a:schemeClr>
                </a:solidFill>
                <a:ea typeface="隶书" panose="02010509060101010101" pitchFamily="49" charset="-122"/>
              </a:rPr>
              <a:t> </a:t>
            </a:r>
            <a:r>
              <a:rPr kumimoji="0" lang="en-US" altLang="zh-CN" sz="2400" i="1">
                <a:solidFill>
                  <a:schemeClr val="bg1">
                    <a:lumMod val="95000"/>
                    <a:lumOff val="5000"/>
                  </a:schemeClr>
                </a:solidFill>
                <a:ea typeface="隶书" panose="02010509060101010101" pitchFamily="49" charset="-122"/>
              </a:rPr>
              <a:t>j</a:t>
            </a:r>
            <a:r>
              <a:rPr kumimoji="0" lang="en-US" altLang="zh-CN" sz="2400">
                <a:solidFill>
                  <a:schemeClr val="bg1">
                    <a:lumMod val="95000"/>
                    <a:lumOff val="5000"/>
                  </a:schemeClr>
                </a:solidFill>
                <a:ea typeface="隶书" panose="02010509060101010101" pitchFamily="49" charset="-122"/>
              </a:rPr>
              <a:t>=1,2,…,</a:t>
            </a:r>
            <a:r>
              <a:rPr kumimoji="0" lang="en-US" altLang="zh-CN" sz="2400" i="1">
                <a:solidFill>
                  <a:schemeClr val="bg1">
                    <a:lumMod val="95000"/>
                    <a:lumOff val="5000"/>
                  </a:schemeClr>
                </a:solidFill>
                <a:ea typeface="隶书" panose="02010509060101010101" pitchFamily="49" charset="-122"/>
              </a:rPr>
              <a:t>n</a:t>
            </a:r>
            <a:r>
              <a:rPr lang="en-US" altLang="zh-CN" sz="2400">
                <a:solidFill>
                  <a:schemeClr val="bg1">
                    <a:lumMod val="95000"/>
                    <a:lumOff val="5000"/>
                  </a:schemeClr>
                </a:solidFill>
                <a:ea typeface="隶书" panose="02010509060101010101" pitchFamily="49" charset="-122"/>
              </a:rPr>
              <a:t>)</a:t>
            </a:r>
            <a:r>
              <a:rPr lang="zh-CN" altLang="en-US" sz="2400">
                <a:solidFill>
                  <a:schemeClr val="bg1">
                    <a:lumMod val="95000"/>
                    <a:lumOff val="5000"/>
                  </a:schemeClr>
                </a:solidFill>
                <a:ea typeface="隶书" panose="02010509060101010101" pitchFamily="49" charset="-122"/>
              </a:rPr>
              <a:t>．</a:t>
            </a:r>
          </a:p>
        </p:txBody>
      </p:sp>
      <p:sp>
        <p:nvSpPr>
          <p:cNvPr id="164877" name="Rectangle 13"/>
          <p:cNvSpPr>
            <a:spLocks noChangeArrowheads="1"/>
          </p:cNvSpPr>
          <p:nvPr/>
        </p:nvSpPr>
        <p:spPr bwMode="auto">
          <a:xfrm>
            <a:off x="971600" y="5525804"/>
            <a:ext cx="8899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</a:rPr>
              <a:t>例如</a:t>
            </a:r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</a:rPr>
              <a:t>:</a:t>
            </a:r>
            <a:r>
              <a:rPr lang="en-US" altLang="zh-CN" sz="1800" b="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164880" name="Rectangle 16"/>
          <p:cNvSpPr>
            <a:spLocks noChangeArrowheads="1"/>
          </p:cNvSpPr>
          <p:nvPr/>
        </p:nvSpPr>
        <p:spPr bwMode="auto">
          <a:xfrm>
            <a:off x="1188467" y="4004891"/>
            <a:ext cx="17732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>
                    <a:alpha val="56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2</a:t>
            </a:r>
            <a:r>
              <a:rPr lang="en-US" altLang="zh-CN" baseline="3000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0</a:t>
            </a:r>
            <a:r>
              <a:rPr lang="en-US" altLang="zh-CN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  </a:t>
            </a:r>
            <a:r>
              <a:rPr lang="en-US" altLang="zh-CN" i="1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A</a:t>
            </a:r>
            <a:r>
              <a:rPr lang="zh-CN" altLang="en-US">
                <a:solidFill>
                  <a:schemeClr val="bg1">
                    <a:lumMod val="95000"/>
                    <a:lumOff val="5000"/>
                  </a:schemeClr>
                </a:solidFill>
              </a:rPr>
              <a:t>为</a:t>
            </a:r>
            <a:r>
              <a:rPr lang="zh-CN" altLang="en-US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</a:rPr>
              <a:t>反对称阵</a:t>
            </a:r>
          </a:p>
        </p:txBody>
      </p:sp>
      <p:graphicFrame>
        <p:nvGraphicFramePr>
          <p:cNvPr id="16488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829602"/>
              </p:ext>
            </p:extLst>
          </p:nvPr>
        </p:nvGraphicFramePr>
        <p:xfrm>
          <a:off x="3852292" y="4004891"/>
          <a:ext cx="9366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9" name="Equation" r:id="rId9" imgW="203040" imgH="139680" progId="Equation.DSMT4">
                  <p:embed/>
                </p:oleObj>
              </mc:Choice>
              <mc:Fallback>
                <p:oleObj name="Equation" r:id="rId9" imgW="203040" imgH="139680" progId="Equation.DSMT4">
                  <p:embed/>
                  <p:pic>
                    <p:nvPicPr>
                      <p:cNvPr id="16488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292" y="4004891"/>
                        <a:ext cx="936625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83" name="Rectangle 19"/>
          <p:cNvSpPr>
            <a:spLocks noChangeArrowheads="1"/>
          </p:cNvSpPr>
          <p:nvPr/>
        </p:nvSpPr>
        <p:spPr bwMode="auto">
          <a:xfrm>
            <a:off x="539751" y="1196975"/>
            <a:ext cx="82087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>
                    <a:alpha val="56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若方阵</a:t>
            </a:r>
            <a:r>
              <a:rPr lang="en-US" altLang="zh-CN" sz="20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C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=(</a:t>
            </a:r>
            <a:r>
              <a:rPr lang="en-US" altLang="zh-CN" sz="2000" i="1" dirty="0" err="1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a</a:t>
            </a:r>
            <a:r>
              <a:rPr lang="en-US" altLang="zh-CN" sz="2000" i="1" baseline="-25000" dirty="0" err="1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ij</a:t>
            </a:r>
            <a:r>
              <a:rPr lang="en-US" altLang="zh-C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  <a:r>
              <a:rPr lang="zh-CN" alt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满足</a:t>
            </a:r>
            <a:r>
              <a:rPr lang="en-US" altLang="zh-CN" sz="2000" i="1" dirty="0" err="1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a</a:t>
            </a:r>
            <a:r>
              <a:rPr lang="en-US" altLang="zh-CN" sz="2000" i="1" baseline="-25000" dirty="0" err="1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ij</a:t>
            </a:r>
            <a:r>
              <a:rPr kumimoji="0" lang="zh-CN" altLang="en-US" sz="2000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＝</a:t>
            </a:r>
            <a:r>
              <a:rPr lang="en-US" altLang="zh-CN" sz="2000" i="1" dirty="0" err="1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a</a:t>
            </a:r>
            <a:r>
              <a:rPr lang="en-US" altLang="zh-CN" sz="2000" i="1" baseline="-25000" dirty="0" err="1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ji</a:t>
            </a:r>
            <a:r>
              <a:rPr lang="zh-CN" altLang="en-US" sz="2000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则称</a:t>
            </a:r>
            <a:r>
              <a:rPr lang="en-US" altLang="zh-CN" sz="2000" i="1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A</a:t>
            </a:r>
            <a:r>
              <a:rPr lang="zh-CN" alt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为对称矩阵．</a:t>
            </a:r>
          </a:p>
        </p:txBody>
      </p:sp>
    </p:spTree>
    <p:extLst>
      <p:ext uri="{BB962C8B-B14F-4D97-AF65-F5344CB8AC3E}">
        <p14:creationId xmlns:p14="http://schemas.microsoft.com/office/powerpoint/2010/main" val="11808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6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6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16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86" grpId="0"/>
      <p:bldP spid="164866" grpId="0"/>
      <p:bldP spid="164867" grpId="0"/>
      <p:bldP spid="164869" grpId="0"/>
      <p:bldP spid="164870" grpId="0"/>
      <p:bldP spid="164871" grpId="0" autoUpdateAnimBg="0"/>
      <p:bldP spid="164873" grpId="0"/>
      <p:bldP spid="164875" grpId="0"/>
      <p:bldP spid="164876" grpId="0"/>
      <p:bldP spid="164877" grpId="0"/>
      <p:bldP spid="164880" grpId="0"/>
      <p:bldP spid="16488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373327" y="1266877"/>
            <a:ext cx="882015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</a:rPr>
              <a:t>4</a:t>
            </a:r>
            <a:r>
              <a:rPr lang="en-US" altLang="zh-CN" baseline="30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</a:rPr>
              <a:t>0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</a:rPr>
              <a:t> 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</a:rPr>
              <a:t>任一</a:t>
            </a:r>
            <a:r>
              <a:rPr lang="en-US" altLang="zh-CN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n 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</a:rPr>
              <a:t>阶方阵均可表示为一个对称矩阵与一个反对称</a:t>
            </a:r>
          </a:p>
          <a:p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</a:rPr>
              <a:t>   矩阵之和</a:t>
            </a:r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</a:rPr>
              <a:t>,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</a:rPr>
              <a:t>即</a:t>
            </a:r>
            <a:r>
              <a:rPr lang="zh-CN" altLang="en-US" sz="3200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669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7282"/>
              </p:ext>
            </p:extLst>
          </p:nvPr>
        </p:nvGraphicFramePr>
        <p:xfrm>
          <a:off x="2339975" y="1708150"/>
          <a:ext cx="3455988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5" name="Equation" r:id="rId3" imgW="1371600" imgH="419040" progId="Equation.DSMT4">
                  <p:embed/>
                </p:oleObj>
              </mc:Choice>
              <mc:Fallback>
                <p:oleObj name="Equation" r:id="rId3" imgW="1371600" imgH="419040" progId="Equation.DSMT4">
                  <p:embed/>
                  <p:pic>
                    <p:nvPicPr>
                      <p:cNvPr id="1669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708150"/>
                        <a:ext cx="3455988" cy="1055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18" name="Text Box 6"/>
          <p:cNvSpPr txBox="1">
            <a:spLocks noChangeArrowheads="1"/>
          </p:cNvSpPr>
          <p:nvPr/>
        </p:nvSpPr>
        <p:spPr bwMode="auto">
          <a:xfrm>
            <a:off x="395288" y="4076700"/>
            <a:ext cx="822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5</a:t>
            </a:r>
            <a:r>
              <a:rPr lang="en-US" altLang="zh-CN" baseline="30000" dirty="0" smtClean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0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  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对任意矩阵</a:t>
            </a:r>
            <a:r>
              <a:rPr lang="en-US" altLang="zh-CN" i="1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,  </a:t>
            </a:r>
            <a:r>
              <a:rPr lang="en-US" altLang="zh-CN" i="1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A</a:t>
            </a:r>
            <a:r>
              <a:rPr lang="en-US" altLang="zh-CN" i="1" baseline="30000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T</a:t>
            </a:r>
            <a:r>
              <a:rPr lang="en-US" altLang="zh-CN" i="1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A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与</a:t>
            </a:r>
            <a:r>
              <a:rPr lang="en-US" altLang="zh-CN" i="1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AA</a:t>
            </a:r>
            <a:r>
              <a:rPr lang="en-US" altLang="zh-CN" i="1" baseline="30000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T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</a:rPr>
              <a:t>均为对称矩阵</a:t>
            </a:r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</a:rPr>
              <a:t>.</a:t>
            </a:r>
            <a:r>
              <a:rPr lang="en-US" altLang="zh-CN" sz="3200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66919" name="Text Box 7"/>
          <p:cNvSpPr txBox="1">
            <a:spLocks noChangeArrowheads="1"/>
          </p:cNvSpPr>
          <p:nvPr/>
        </p:nvSpPr>
        <p:spPr bwMode="auto">
          <a:xfrm>
            <a:off x="1518444" y="4941888"/>
            <a:ext cx="427751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∵(</a:t>
            </a:r>
            <a:r>
              <a:rPr lang="en-US" altLang="zh-CN" sz="2400" i="1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A</a:t>
            </a:r>
            <a:r>
              <a:rPr lang="en-US" altLang="zh-CN" sz="2400" i="1" baseline="30000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T</a:t>
            </a:r>
            <a:r>
              <a:rPr lang="en-US" altLang="zh-CN" sz="2400" i="1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)</a:t>
            </a:r>
            <a:r>
              <a:rPr lang="en-US" altLang="zh-CN" sz="2400" i="1" baseline="30000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T</a:t>
            </a:r>
            <a:r>
              <a:rPr lang="en-US" altLang="zh-CN" sz="2400" i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＝</a:t>
            </a:r>
            <a:r>
              <a:rPr lang="en-US" altLang="zh-CN" sz="2400" i="1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A</a:t>
            </a:r>
            <a:r>
              <a:rPr lang="en-US" altLang="zh-CN" sz="2400" i="1" baseline="30000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A</a:t>
            </a:r>
            <a:r>
              <a:rPr lang="en-US" altLang="zh-CN" sz="2400" i="1" baseline="30000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)</a:t>
            </a:r>
            <a:r>
              <a:rPr lang="en-US" altLang="zh-CN" sz="2400" i="1" baseline="30000" dirty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T</a:t>
            </a:r>
            <a:r>
              <a:rPr lang="zh-CN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＝</a:t>
            </a:r>
            <a:r>
              <a:rPr lang="en-US" altLang="zh-CN" sz="24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CN" sz="2400" i="1" baseline="30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</a:t>
            </a:r>
            <a:r>
              <a:rPr lang="en-US" altLang="zh-C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24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endParaRPr lang="en-US" altLang="zh-CN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zh-CN" altLang="en-US" sz="2400" dirty="0">
              <a:solidFill>
                <a:schemeClr val="bg1">
                  <a:lumMod val="95000"/>
                  <a:lumOff val="5000"/>
                </a:schemeClr>
              </a:solidFill>
              <a:ea typeface="宋体" panose="02010600030101010101" pitchFamily="2" charset="-122"/>
            </a:endParaRPr>
          </a:p>
        </p:txBody>
      </p:sp>
      <p:grpSp>
        <p:nvGrpSpPr>
          <p:cNvPr id="166925" name="Group 13"/>
          <p:cNvGrpSpPr>
            <a:grpSpLocks/>
          </p:cNvGrpSpPr>
          <p:nvPr/>
        </p:nvGrpSpPr>
        <p:grpSpPr bwMode="auto">
          <a:xfrm>
            <a:off x="1042988" y="2852738"/>
            <a:ext cx="5185196" cy="938212"/>
            <a:chOff x="1156" y="1933"/>
            <a:chExt cx="3332" cy="562"/>
          </a:xfrm>
        </p:grpSpPr>
        <p:sp>
          <p:nvSpPr>
            <p:cNvPr id="166916" name="Text Box 4"/>
            <p:cNvSpPr txBox="1">
              <a:spLocks noChangeArrowheads="1"/>
            </p:cNvSpPr>
            <p:nvPr/>
          </p:nvSpPr>
          <p:spPr bwMode="auto">
            <a:xfrm>
              <a:off x="2427" y="2069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bg1">
                      <a:lumMod val="95000"/>
                      <a:lumOff val="5000"/>
                    </a:schemeClr>
                  </a:solidFill>
                  <a:latin typeface="楷体_GB2312" pitchFamily="49" charset="-122"/>
                </a:rPr>
                <a:t>对称</a:t>
              </a:r>
              <a:r>
                <a:rPr lang="en-US" altLang="zh-CN" sz="2400">
                  <a:solidFill>
                    <a:schemeClr val="bg1">
                      <a:lumMod val="95000"/>
                      <a:lumOff val="5000"/>
                    </a:schemeClr>
                  </a:solidFill>
                  <a:latin typeface="楷体_GB2312" pitchFamily="49" charset="-122"/>
                </a:rPr>
                <a:t>;</a:t>
              </a:r>
            </a:p>
          </p:txBody>
        </p:sp>
        <p:sp>
          <p:nvSpPr>
            <p:cNvPr id="166917" name="Text Box 5"/>
            <p:cNvSpPr txBox="1">
              <a:spLocks noChangeArrowheads="1"/>
            </p:cNvSpPr>
            <p:nvPr/>
          </p:nvSpPr>
          <p:spPr bwMode="auto">
            <a:xfrm>
              <a:off x="3696" y="2069"/>
              <a:ext cx="7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bg1">
                      <a:lumMod val="95000"/>
                      <a:lumOff val="5000"/>
                    </a:schemeClr>
                  </a:solidFill>
                  <a:latin typeface="楷体_GB2312" pitchFamily="49" charset="-122"/>
                </a:rPr>
                <a:t>反对称</a:t>
              </a:r>
              <a:r>
                <a:rPr lang="en-US" altLang="zh-CN" sz="2400">
                  <a:solidFill>
                    <a:schemeClr val="bg1">
                      <a:lumMod val="95000"/>
                      <a:lumOff val="5000"/>
                    </a:schemeClr>
                  </a:solidFill>
                  <a:latin typeface="楷体_GB2312" pitchFamily="49" charset="-122"/>
                </a:rPr>
                <a:t>.</a:t>
              </a:r>
            </a:p>
          </p:txBody>
        </p:sp>
        <p:graphicFrame>
          <p:nvGraphicFramePr>
            <p:cNvPr id="16692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6163000"/>
                </p:ext>
              </p:extLst>
            </p:nvPr>
          </p:nvGraphicFramePr>
          <p:xfrm>
            <a:off x="1747" y="1933"/>
            <a:ext cx="681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56" name="Equation" r:id="rId5" imgW="507960" imgH="419040" progId="Equation.DSMT4">
                    <p:embed/>
                  </p:oleObj>
                </mc:Choice>
                <mc:Fallback>
                  <p:oleObj name="Equation" r:id="rId5" imgW="507960" imgH="419040" progId="Equation.DSMT4">
                    <p:embed/>
                    <p:pic>
                      <p:nvPicPr>
                        <p:cNvPr id="166922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7" y="1933"/>
                          <a:ext cx="681" cy="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6000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6923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8166278"/>
                </p:ext>
              </p:extLst>
            </p:nvPr>
          </p:nvGraphicFramePr>
          <p:xfrm>
            <a:off x="3061" y="1933"/>
            <a:ext cx="659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57" name="Equation" r:id="rId7" imgW="507960" imgH="419040" progId="Equation.DSMT4">
                    <p:embed/>
                  </p:oleObj>
                </mc:Choice>
                <mc:Fallback>
                  <p:oleObj name="Equation" r:id="rId7" imgW="507960" imgH="419040" progId="Equation.DSMT4">
                    <p:embed/>
                    <p:pic>
                      <p:nvPicPr>
                        <p:cNvPr id="166923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1933"/>
                          <a:ext cx="659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6000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6924" name="Text Box 12"/>
            <p:cNvSpPr txBox="1">
              <a:spLocks noChangeArrowheads="1"/>
            </p:cNvSpPr>
            <p:nvPr/>
          </p:nvSpPr>
          <p:spPr bwMode="auto">
            <a:xfrm>
              <a:off x="1156" y="2069"/>
              <a:ext cx="4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>
                      <a:alpha val="56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1">
                      <a:lumMod val="95000"/>
                      <a:lumOff val="5000"/>
                    </a:schemeClr>
                  </a:solidFill>
                  <a:latin typeface="楷体_GB2312" pitchFamily="49" charset="-122"/>
                </a:rPr>
                <a:t>其中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204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6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4" grpId="0"/>
      <p:bldP spid="166918" grpId="0" autoUpdateAnimBg="0"/>
      <p:bldP spid="16691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395288" y="1125538"/>
            <a:ext cx="287972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chemeClr val="bg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>
                <a:solidFill>
                  <a:schemeClr val="bg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幂等矩阵  </a:t>
            </a:r>
          </a:p>
        </p:txBody>
      </p:sp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971550" y="2565400"/>
            <a:ext cx="83534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>
                    <a:alpha val="56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>
                    <a:lumMod val="95000"/>
                    <a:lumOff val="5000"/>
                  </a:schemeClr>
                </a:solidFill>
              </a:rPr>
              <a:t>若</a:t>
            </a:r>
            <a:r>
              <a:rPr lang="en-US" altLang="zh-CN" i="1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lang="zh-CN" altLang="en-US">
                <a:solidFill>
                  <a:schemeClr val="bg1">
                    <a:lumMod val="95000"/>
                    <a:lumOff val="5000"/>
                  </a:schemeClr>
                </a:solidFill>
              </a:rPr>
              <a:t>为幂等矩阵，则对任意正整数</a:t>
            </a:r>
            <a:r>
              <a:rPr lang="en-US" altLang="zh-CN" i="1">
                <a:solidFill>
                  <a:schemeClr val="bg1">
                    <a:lumMod val="95000"/>
                    <a:lumOff val="5000"/>
                  </a:schemeClr>
                </a:solidFill>
                <a:ea typeface="隶书" panose="02010509060101010101" pitchFamily="49" charset="-122"/>
              </a:rPr>
              <a:t>m</a:t>
            </a:r>
            <a:r>
              <a:rPr lang="zh-CN" altLang="en-US" i="1">
                <a:solidFill>
                  <a:schemeClr val="bg1">
                    <a:lumMod val="95000"/>
                    <a:lumOff val="5000"/>
                  </a:schemeClr>
                </a:solidFill>
                <a:ea typeface="隶书" panose="02010509060101010101" pitchFamily="49" charset="-122"/>
              </a:rPr>
              <a:t>，</a:t>
            </a:r>
            <a:r>
              <a:rPr lang="zh-CN" altLang="en-US">
                <a:solidFill>
                  <a:schemeClr val="bg1">
                    <a:lumMod val="95000"/>
                    <a:lumOff val="5000"/>
                  </a:schemeClr>
                </a:solidFill>
              </a:rPr>
              <a:t>有</a:t>
            </a:r>
            <a:r>
              <a:rPr lang="en-US" altLang="zh-CN" i="1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A</a:t>
            </a:r>
            <a:r>
              <a:rPr lang="en-US" altLang="zh-CN" i="1" baseline="3000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m</a:t>
            </a:r>
            <a:r>
              <a:rPr kumimoji="0" lang="zh-CN" altLang="en-US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＝</a:t>
            </a:r>
            <a:r>
              <a:rPr lang="en-US" altLang="zh-CN" i="1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A</a:t>
            </a:r>
            <a:r>
              <a:rPr lang="zh-CN" altLang="en-US" i="1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．</a:t>
            </a:r>
          </a:p>
        </p:txBody>
      </p:sp>
      <p:sp>
        <p:nvSpPr>
          <p:cNvPr id="167944" name="Rectangle 8"/>
          <p:cNvSpPr>
            <a:spLocks noChangeArrowheads="1"/>
          </p:cNvSpPr>
          <p:nvPr/>
        </p:nvSpPr>
        <p:spPr bwMode="auto">
          <a:xfrm>
            <a:off x="468313" y="3068638"/>
            <a:ext cx="25193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chemeClr val="bg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>
                <a:solidFill>
                  <a:schemeClr val="bg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幂幺矩阵</a:t>
            </a:r>
          </a:p>
        </p:txBody>
      </p:sp>
      <p:sp>
        <p:nvSpPr>
          <p:cNvPr id="167945" name="Rectangle 9"/>
          <p:cNvSpPr>
            <a:spLocks noChangeArrowheads="1"/>
          </p:cNvSpPr>
          <p:nvPr/>
        </p:nvSpPr>
        <p:spPr bwMode="auto">
          <a:xfrm>
            <a:off x="466725" y="4421188"/>
            <a:ext cx="25193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chemeClr val="bg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800">
                <a:solidFill>
                  <a:schemeClr val="bg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幂零矩阵</a:t>
            </a:r>
          </a:p>
        </p:txBody>
      </p:sp>
      <p:sp>
        <p:nvSpPr>
          <p:cNvPr id="167947" name="Rectangle 11"/>
          <p:cNvSpPr>
            <a:spLocks noChangeArrowheads="1"/>
          </p:cNvSpPr>
          <p:nvPr/>
        </p:nvSpPr>
        <p:spPr bwMode="auto">
          <a:xfrm>
            <a:off x="971550" y="1844675"/>
            <a:ext cx="87487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>
                    <a:alpha val="56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>
                    <a:lumMod val="95000"/>
                    <a:lumOff val="5000"/>
                  </a:schemeClr>
                </a:solidFill>
              </a:rPr>
              <a:t>设</a:t>
            </a:r>
            <a:r>
              <a:rPr lang="en-US" altLang="zh-CN" i="1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lang="zh-CN" altLang="en-US">
                <a:solidFill>
                  <a:schemeClr val="bg1">
                    <a:lumMod val="95000"/>
                    <a:lumOff val="5000"/>
                  </a:schemeClr>
                </a:solidFill>
              </a:rPr>
              <a:t>为方阵，若</a:t>
            </a:r>
            <a:r>
              <a:rPr lang="en-US" altLang="zh-CN" i="1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A</a:t>
            </a:r>
            <a:r>
              <a:rPr lang="en-US" altLang="zh-CN" baseline="3000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2</a:t>
            </a:r>
            <a:r>
              <a:rPr kumimoji="0" lang="zh-CN" altLang="en-US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＝</a:t>
            </a:r>
            <a:r>
              <a:rPr lang="en-US" altLang="zh-CN" i="1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A</a:t>
            </a:r>
            <a:r>
              <a:rPr lang="zh-CN" altLang="en-US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，</a:t>
            </a:r>
            <a:r>
              <a:rPr lang="zh-CN" altLang="en-US">
                <a:solidFill>
                  <a:schemeClr val="bg1">
                    <a:lumMod val="95000"/>
                    <a:lumOff val="5000"/>
                  </a:schemeClr>
                </a:solidFill>
              </a:rPr>
              <a:t>则称</a:t>
            </a:r>
            <a:r>
              <a:rPr lang="en-US" altLang="zh-CN" i="1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A</a:t>
            </a:r>
            <a:r>
              <a:rPr lang="zh-CN" altLang="en-US">
                <a:solidFill>
                  <a:schemeClr val="bg1">
                    <a:lumMod val="95000"/>
                    <a:lumOff val="5000"/>
                  </a:schemeClr>
                </a:solidFill>
              </a:rPr>
              <a:t>为幂等矩阵．</a:t>
            </a:r>
          </a:p>
        </p:txBody>
      </p:sp>
      <p:sp>
        <p:nvSpPr>
          <p:cNvPr id="167949" name="Rectangle 13"/>
          <p:cNvSpPr>
            <a:spLocks noChangeArrowheads="1"/>
          </p:cNvSpPr>
          <p:nvPr/>
        </p:nvSpPr>
        <p:spPr bwMode="auto">
          <a:xfrm>
            <a:off x="971550" y="3860800"/>
            <a:ext cx="73453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>
                    <a:alpha val="56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>
                    <a:lumMod val="95000"/>
                    <a:lumOff val="5000"/>
                  </a:schemeClr>
                </a:solidFill>
              </a:rPr>
              <a:t>设</a:t>
            </a:r>
            <a:r>
              <a:rPr lang="en-US" altLang="zh-CN" i="1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lang="zh-CN" altLang="en-US">
                <a:solidFill>
                  <a:schemeClr val="bg1">
                    <a:lumMod val="95000"/>
                    <a:lumOff val="5000"/>
                  </a:schemeClr>
                </a:solidFill>
              </a:rPr>
              <a:t>为方阵，若</a:t>
            </a:r>
            <a:r>
              <a:rPr lang="en-US" altLang="zh-CN" i="1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A</a:t>
            </a:r>
            <a:r>
              <a:rPr lang="en-US" altLang="zh-CN" baseline="3000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2</a:t>
            </a:r>
            <a:r>
              <a:rPr kumimoji="0" lang="zh-CN" altLang="en-US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＝</a:t>
            </a:r>
            <a:r>
              <a:rPr lang="en-US" altLang="zh-CN" i="1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E</a:t>
            </a:r>
            <a:r>
              <a:rPr lang="zh-CN" altLang="en-US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，</a:t>
            </a:r>
            <a:r>
              <a:rPr lang="zh-CN" altLang="en-US">
                <a:solidFill>
                  <a:schemeClr val="bg1">
                    <a:lumMod val="95000"/>
                    <a:lumOff val="5000"/>
                  </a:schemeClr>
                </a:solidFill>
              </a:rPr>
              <a:t>则称</a:t>
            </a:r>
            <a:r>
              <a:rPr lang="en-US" altLang="zh-CN" i="1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A</a:t>
            </a:r>
            <a:r>
              <a:rPr lang="zh-CN" altLang="en-US">
                <a:solidFill>
                  <a:schemeClr val="bg1">
                    <a:lumMod val="95000"/>
                    <a:lumOff val="5000"/>
                  </a:schemeClr>
                </a:solidFill>
              </a:rPr>
              <a:t>为幂</a:t>
            </a:r>
            <a:r>
              <a:rPr lang="zh-CN" altLang="en-US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</a:rPr>
              <a:t>幺</a:t>
            </a:r>
            <a:r>
              <a:rPr lang="zh-CN" altLang="en-US">
                <a:solidFill>
                  <a:schemeClr val="bg1">
                    <a:lumMod val="95000"/>
                    <a:lumOff val="5000"/>
                  </a:schemeClr>
                </a:solidFill>
              </a:rPr>
              <a:t>矩阵．</a:t>
            </a:r>
          </a:p>
        </p:txBody>
      </p:sp>
      <p:sp>
        <p:nvSpPr>
          <p:cNvPr id="167953" name="Rectangle 17"/>
          <p:cNvSpPr>
            <a:spLocks noChangeArrowheads="1"/>
          </p:cNvSpPr>
          <p:nvPr/>
        </p:nvSpPr>
        <p:spPr bwMode="auto">
          <a:xfrm>
            <a:off x="862013" y="5157788"/>
            <a:ext cx="78867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>
                    <a:alpha val="56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>
                    <a:lumMod val="95000"/>
                    <a:lumOff val="5000"/>
                  </a:schemeClr>
                </a:solidFill>
              </a:rPr>
              <a:t>设</a:t>
            </a:r>
            <a:r>
              <a:rPr lang="en-US" altLang="zh-CN" i="1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lang="zh-CN" altLang="en-US">
                <a:solidFill>
                  <a:schemeClr val="bg1">
                    <a:lumMod val="95000"/>
                    <a:lumOff val="5000"/>
                  </a:schemeClr>
                </a:solidFill>
              </a:rPr>
              <a:t>为方阵，若满足存在正整数</a:t>
            </a:r>
            <a:r>
              <a:rPr lang="en-US" altLang="zh-CN" i="1">
                <a:solidFill>
                  <a:schemeClr val="bg1">
                    <a:lumMod val="95000"/>
                    <a:lumOff val="5000"/>
                  </a:schemeClr>
                </a:solidFill>
              </a:rPr>
              <a:t>k</a:t>
            </a:r>
            <a:r>
              <a:rPr lang="zh-CN" altLang="en-US">
                <a:solidFill>
                  <a:schemeClr val="bg1">
                    <a:lumMod val="95000"/>
                    <a:lumOff val="5000"/>
                  </a:schemeClr>
                </a:solidFill>
              </a:rPr>
              <a:t>，使得</a:t>
            </a:r>
            <a:r>
              <a:rPr lang="en-US" altLang="zh-CN" i="1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A</a:t>
            </a:r>
            <a:r>
              <a:rPr lang="en-US" altLang="zh-CN" i="1" baseline="3000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k</a:t>
            </a:r>
            <a:r>
              <a:rPr lang="en-US" altLang="zh-CN" baseline="3000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-1</a:t>
            </a:r>
            <a:r>
              <a:rPr kumimoji="0" lang="en-US" altLang="zh-CN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≠</a:t>
            </a:r>
            <a:r>
              <a:rPr lang="en-US" altLang="zh-CN" i="1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O</a:t>
            </a:r>
            <a:r>
              <a:rPr lang="zh-CN" altLang="en-US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，但</a:t>
            </a:r>
            <a:r>
              <a:rPr lang="en-US" altLang="zh-CN" i="1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A</a:t>
            </a:r>
            <a:r>
              <a:rPr lang="en-US" altLang="zh-CN" i="1" baseline="30000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k</a:t>
            </a:r>
            <a:r>
              <a:rPr kumimoji="0" lang="zh-CN" altLang="en-US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＝</a:t>
            </a:r>
            <a:r>
              <a:rPr lang="en-US" altLang="zh-CN" i="1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O</a:t>
            </a:r>
            <a:r>
              <a:rPr lang="zh-CN" altLang="en-US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，</a:t>
            </a:r>
            <a:r>
              <a:rPr lang="zh-CN" altLang="en-US">
                <a:solidFill>
                  <a:schemeClr val="bg1">
                    <a:lumMod val="95000"/>
                    <a:lumOff val="5000"/>
                  </a:schemeClr>
                </a:solidFill>
              </a:rPr>
              <a:t>则称</a:t>
            </a:r>
            <a:r>
              <a:rPr lang="en-US" altLang="zh-CN" i="1">
                <a:solidFill>
                  <a:schemeClr val="bg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A</a:t>
            </a:r>
            <a:r>
              <a:rPr lang="zh-CN" altLang="en-US">
                <a:solidFill>
                  <a:schemeClr val="bg1">
                    <a:lumMod val="95000"/>
                    <a:lumOff val="5000"/>
                  </a:schemeClr>
                </a:solidFill>
              </a:rPr>
              <a:t>为幂</a:t>
            </a:r>
            <a:r>
              <a:rPr lang="zh-CN" altLang="en-US">
                <a:solidFill>
                  <a:schemeClr val="bg1">
                    <a:lumMod val="95000"/>
                    <a:lumOff val="5000"/>
                  </a:schemeClr>
                </a:solidFill>
                <a:latin typeface="楷体_GB2312" pitchFamily="49" charset="-122"/>
              </a:rPr>
              <a:t>零</a:t>
            </a:r>
            <a:r>
              <a:rPr lang="zh-CN" altLang="en-US">
                <a:solidFill>
                  <a:schemeClr val="bg1">
                    <a:lumMod val="95000"/>
                    <a:lumOff val="5000"/>
                  </a:schemeClr>
                </a:solidFill>
              </a:rPr>
              <a:t>矩阵．</a:t>
            </a:r>
          </a:p>
        </p:txBody>
      </p:sp>
    </p:spTree>
    <p:extLst>
      <p:ext uri="{BB962C8B-B14F-4D97-AF65-F5344CB8AC3E}">
        <p14:creationId xmlns:p14="http://schemas.microsoft.com/office/powerpoint/2010/main" val="413073017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1" grpId="0"/>
      <p:bldP spid="167942" grpId="0"/>
      <p:bldP spid="167944" grpId="0"/>
      <p:bldP spid="167945" grpId="0"/>
      <p:bldP spid="167947" grpId="0"/>
      <p:bldP spid="167949" grpId="0"/>
      <p:bldP spid="167953" grpId="0"/>
    </p:bldLst>
  </p:timing>
</p:sld>
</file>

<file path=ppt/theme/theme1.xml><?xml version="1.0" encoding="utf-8"?>
<a:theme xmlns:a="http://schemas.openxmlformats.org/drawingml/2006/main" name="Office 主题​​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850</Words>
  <Application>Microsoft Office PowerPoint</Application>
  <PresentationFormat>全屏显示(4:3)</PresentationFormat>
  <Paragraphs>107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Adobe 仿宋 Std R</vt:lpstr>
      <vt:lpstr>Aharoni</vt:lpstr>
      <vt:lpstr>等线</vt:lpstr>
      <vt:lpstr>黑体</vt:lpstr>
      <vt:lpstr>楷体_GB2312</vt:lpstr>
      <vt:lpstr>隶书</vt:lpstr>
      <vt:lpstr>宋体</vt:lpstr>
      <vt:lpstr>Arial</vt:lpstr>
      <vt:lpstr>Calibri</vt:lpstr>
      <vt:lpstr>Times New Roman</vt:lpstr>
      <vt:lpstr>Office 主题​​</vt:lpstr>
      <vt:lpstr>Equation</vt:lpstr>
      <vt:lpstr>线性代数4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Windows 用户</cp:lastModifiedBy>
  <cp:revision>91</cp:revision>
  <dcterms:created xsi:type="dcterms:W3CDTF">2018-04-19T15:31:36Z</dcterms:created>
  <dcterms:modified xsi:type="dcterms:W3CDTF">2018-04-28T05:33:04Z</dcterms:modified>
</cp:coreProperties>
</file>