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S.SANDHIYA%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1.0</c:v>
                </c:pt>
                <c:pt idx="29">
                  <c:v>1.0</c:v>
                </c:pt>
              </c:numCache>
            </c:numRef>
          </c:val>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1.0</c:v>
                </c:pt>
                <c:pt idx="30">
                  <c:v>1.0</c:v>
                </c:pt>
              </c:numCache>
            </c:numRef>
          </c:val>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1.0</c:v>
                </c:pt>
                <c:pt idx="35">
                  <c:v>1.0</c:v>
                </c:pt>
                <c:pt idx="39">
                  <c:v>1.0</c:v>
                </c:pt>
              </c:numCache>
            </c:numRef>
          </c:val>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1.0</c:v>
                </c:pt>
              </c:numCache>
            </c:numRef>
          </c:val>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1.0</c:v>
                </c:pt>
              </c:numCache>
            </c:numRef>
          </c:val>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1.0</c:v>
                </c:pt>
              </c:numCache>
            </c:numRef>
          </c:val>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1.0</c:v>
                </c:pt>
                <c:pt idx="25">
                  <c:v>1.0</c:v>
                </c:pt>
              </c:numCache>
            </c:numRef>
          </c:val>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1.0</c:v>
                </c:pt>
              </c:numCache>
            </c:numRef>
          </c:val>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1.0</c:v>
                </c:pt>
              </c:numCache>
            </c:numRef>
          </c:val>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1.0</c:v>
                </c:pt>
                <c:pt idx="33">
                  <c:v>1.0</c:v>
                </c:pt>
              </c:numCache>
            </c:numRef>
          </c:val>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1.0</c:v>
                </c:pt>
                <c:pt idx="15">
                  <c:v>1.0</c:v>
                </c:pt>
              </c:numCache>
            </c:numRef>
          </c:val>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1.0</c:v>
                </c:pt>
                <c:pt idx="31">
                  <c:v>1.0</c:v>
                </c:pt>
              </c:numCache>
            </c:numRef>
          </c:val>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1.0</c:v>
                </c:pt>
                <c:pt idx="11">
                  <c:v>1.0</c:v>
                </c:pt>
                <c:pt idx="23">
                  <c:v>1.0</c:v>
                </c:pt>
                <c:pt idx="36">
                  <c:v>1.0</c:v>
                </c:pt>
              </c:numCache>
            </c:numRef>
          </c:val>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1.0</c:v>
                </c:pt>
                <c:pt idx="20">
                  <c:v>1.0</c:v>
                </c:pt>
                <c:pt idx="21">
                  <c:v>1.0</c:v>
                </c:pt>
                <c:pt idx="26">
                  <c:v>1.0</c:v>
                </c:pt>
              </c:numCache>
            </c:numRef>
          </c:val>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1.0</c:v>
                </c:pt>
                <c:pt idx="14">
                  <c:v>1.0</c:v>
                </c:pt>
                <c:pt idx="24">
                  <c:v>1.0</c:v>
                </c:pt>
                <c:pt idx="28">
                  <c:v>1.0</c:v>
                </c:pt>
              </c:numCache>
            </c:numRef>
          </c:val>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1.0</c:v>
                </c:pt>
                <c:pt idx="37">
                  <c:v>1.0</c:v>
                </c:pt>
                <c:pt idx="38">
                  <c:v>1.0</c:v>
                </c:pt>
              </c:numCache>
            </c:numRef>
          </c:val>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1.0</c:v>
                </c:pt>
                <c:pt idx="5">
                  <c:v>1.0</c:v>
                </c:pt>
                <c:pt idx="6">
                  <c:v>1.0</c:v>
                </c:pt>
                <c:pt idx="10">
                  <c:v>1.0</c:v>
                </c:pt>
                <c:pt idx="16">
                  <c:v>1.0</c:v>
                </c:pt>
              </c:numCache>
            </c:numRef>
          </c:val>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3412436"/>
            <a:ext cx="8610600" cy="1869440"/>
          </a:xfrm>
          <a:prstGeom prst="rect"/>
          <a:noFill/>
        </p:spPr>
        <p:txBody>
          <a:bodyPr rtlCol="0" wrap="square">
            <a:spAutoFit/>
          </a:bodyPr>
          <a:p>
            <a:r>
              <a:rPr b="1" dirty="0" sz="2400" lang="en-US"/>
              <a:t>STUDENT </a:t>
            </a:r>
            <a:r>
              <a:rPr b="1" dirty="0" sz="2400" lang="en-US" smtClean="0"/>
              <a:t>NAME   </a:t>
            </a:r>
            <a:r>
              <a:rPr dirty="0" sz="2400" lang="en-US" smtClean="0"/>
              <a:t>: </a:t>
            </a:r>
            <a:r>
              <a:rPr dirty="0" sz="2400" lang="en-US" smtClean="0"/>
              <a:t>T</a:t>
            </a:r>
            <a:r>
              <a:rPr dirty="0" sz="2400" lang="en-US" smtClean="0"/>
              <a:t>.</a:t>
            </a:r>
            <a:r>
              <a:rPr dirty="0" sz="2400" lang="en-US" smtClean="0"/>
              <a:t> </a:t>
            </a:r>
            <a:r>
              <a:rPr dirty="0" sz="2400" lang="en-US" smtClean="0"/>
              <a:t>S</a:t>
            </a:r>
            <a:r>
              <a:rPr dirty="0" sz="2400" lang="en-US" smtClean="0"/>
              <a:t>R</a:t>
            </a:r>
            <a:r>
              <a:rPr dirty="0" sz="2400" lang="en-US" smtClean="0"/>
              <a:t>I</a:t>
            </a:r>
            <a:r>
              <a:rPr dirty="0" sz="2400" lang="en-US" smtClean="0"/>
              <a:t>M</a:t>
            </a:r>
            <a:r>
              <a:rPr dirty="0" sz="2400" lang="en-US" smtClean="0"/>
              <a:t>A</a:t>
            </a:r>
            <a:r>
              <a:rPr dirty="0" sz="2400" lang="en-US" smtClean="0"/>
              <a:t>T</a:t>
            </a:r>
            <a:r>
              <a:rPr dirty="0" sz="2400" lang="en-US" smtClean="0"/>
              <a:t>H</a:t>
            </a:r>
            <a:r>
              <a:rPr dirty="0" sz="2400" lang="en-US" smtClean="0"/>
              <a:t>I</a:t>
            </a:r>
            <a:endParaRPr dirty="0" sz="2400" lang="en-US"/>
          </a:p>
          <a:p>
            <a:r>
              <a:rPr b="1" dirty="0" sz="2400" lang="en-US"/>
              <a:t>REGISTER </a:t>
            </a:r>
            <a:r>
              <a:rPr b="1" dirty="0" sz="2400" lang="en-US" smtClean="0"/>
              <a:t>NO        </a:t>
            </a:r>
            <a:r>
              <a:rPr dirty="0" sz="2400" lang="en-US" smtClean="0"/>
              <a:t>: 312208</a:t>
            </a:r>
            <a:r>
              <a:rPr dirty="0" sz="2400" lang="en-US" smtClean="0"/>
              <a:t>6</a:t>
            </a:r>
            <a:r>
              <a:rPr dirty="0" sz="2400" lang="en-US" smtClean="0"/>
              <a:t>0</a:t>
            </a:r>
            <a:r>
              <a:rPr dirty="0" sz="2400" lang="en-US" smtClean="0"/>
              <a:t>2</a:t>
            </a:r>
            <a:r>
              <a:rPr dirty="0" sz="2400" lang="en-US" smtClean="0"/>
              <a:t>(asunm13303122086</a:t>
            </a:r>
            <a:r>
              <a:rPr dirty="0" sz="2400" lang="en-US" smtClean="0"/>
              <a:t>o</a:t>
            </a:r>
            <a:r>
              <a:rPr dirty="0" sz="2400" lang="en-US" smtClean="0"/>
              <a:t>2</a:t>
            </a:r>
            <a:r>
              <a:rPr dirty="0" sz="2400" lang="en-US" smtClean="0"/>
              <a:t>)</a:t>
            </a:r>
            <a:r>
              <a:rPr dirty="0" sz="2400" lang="en-US" smtClean="0"/>
              <a:t> </a:t>
            </a:r>
            <a:endParaRPr dirty="0" sz="2400" lang="en-US"/>
          </a:p>
          <a:p>
            <a:r>
              <a:rPr b="1" dirty="0" sz="2400" lang="en-US" smtClean="0"/>
              <a:t>DEPARTMENT</a:t>
            </a:r>
            <a:r>
              <a:rPr dirty="0" sz="2400" lang="en-US" smtClean="0"/>
              <a:t>       : BCOM(GENERAL)</a:t>
            </a:r>
            <a:endParaRPr dirty="0" sz="2400" lang="en-US"/>
          </a:p>
          <a:p>
            <a:r>
              <a:rPr b="1" dirty="0" sz="2400" lang="en-US" smtClean="0"/>
              <a:t>COLLEGE</a:t>
            </a:r>
            <a:r>
              <a:rPr dirty="0" sz="2400" lang="en-US" smtClean="0"/>
              <a:t>                : CHELLAMMAL WOMEN’S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75740"/>
          </a:xfrm>
          <a:prstGeom prst="rect"/>
        </p:spPr>
        <p:txBody>
          <a:bodyPr bIns="0" lIns="0" rIns="0" rtlCol="0" tIns="13335" vert="horz" wrap="square">
            <a:spAutoFit/>
          </a:bodyPr>
          <a:p>
            <a:pPr marL="12700">
              <a:lnSpc>
                <a:spcPct val="100000"/>
              </a:lnSpc>
              <a:spcBef>
                <a:spcPts val="105"/>
              </a:spcBef>
            </a:pPr>
            <a:r>
              <a:rPr b="1" dirty="0" sz="2400" spc="15" u="sng" smtClean="0">
                <a:latin typeface="Trebuchet MS"/>
                <a:cs typeface="Trebuchet MS"/>
              </a:rPr>
              <a:t>M</a:t>
            </a:r>
            <a:r>
              <a:rPr b="1" dirty="0" sz="2400" u="sng" smtClean="0">
                <a:latin typeface="Trebuchet MS"/>
                <a:cs typeface="Trebuchet MS"/>
              </a:rPr>
              <a:t>O</a:t>
            </a:r>
            <a:r>
              <a:rPr b="1" dirty="0" sz="2400" spc="-15" u="sng" smtClean="0">
                <a:latin typeface="Trebuchet MS"/>
                <a:cs typeface="Trebuchet MS"/>
              </a:rPr>
              <a:t>D</a:t>
            </a:r>
            <a:r>
              <a:rPr b="1" dirty="0" sz="2400" spc="-35" u="sng" smtClean="0">
                <a:latin typeface="Trebuchet MS"/>
                <a:cs typeface="Trebuchet MS"/>
              </a:rPr>
              <a:t>E</a:t>
            </a:r>
            <a:r>
              <a:rPr b="1" dirty="0" sz="2400" spc="-30" u="sng" smtClean="0">
                <a:latin typeface="Trebuchet MS"/>
                <a:cs typeface="Trebuchet MS"/>
              </a:rPr>
              <a:t>LL</a:t>
            </a:r>
            <a:r>
              <a:rPr b="1" dirty="0" sz="2400" spc="-5" u="sng" smtClean="0">
                <a:latin typeface="Trebuchet MS"/>
                <a:cs typeface="Trebuchet MS"/>
              </a:rPr>
              <a:t>I</a:t>
            </a:r>
            <a:r>
              <a:rPr b="1" dirty="0" sz="2400" spc="30" u="sng" smtClean="0">
                <a:latin typeface="Trebuchet MS"/>
                <a:cs typeface="Trebuchet MS"/>
              </a:rPr>
              <a:t>N</a:t>
            </a:r>
            <a:r>
              <a:rPr b="1" dirty="0" sz="2400" spc="5" u="sng" smtClean="0">
                <a:latin typeface="Trebuchet MS"/>
                <a:cs typeface="Trebuchet MS"/>
              </a:rPr>
              <a:t>G</a:t>
            </a:r>
            <a:endParaRPr b="1" dirty="0" sz="2400" lang="en-US" spc="5" u="sng" smtClean="0">
              <a:latin typeface="Trebuchet MS"/>
              <a:cs typeface="Trebuchet MS"/>
            </a:endParaRPr>
          </a:p>
          <a:p>
            <a:pPr marL="12700">
              <a:lnSpc>
                <a:spcPct val="100000"/>
              </a:lnSpc>
              <a:spcBef>
                <a:spcPts val="105"/>
              </a:spcBef>
            </a:pPr>
            <a:endParaRPr b="1" dirty="0" sz="2400" lang="en-US" spc="5" u="sng">
              <a:latin typeface="Trebuchet MS"/>
              <a:cs typeface="Trebuchet MS"/>
            </a:endParaRPr>
          </a:p>
          <a:p>
            <a:pPr marL="12700">
              <a:lnSpc>
                <a:spcPct val="100000"/>
              </a:lnSpc>
              <a:spcBef>
                <a:spcPts val="105"/>
              </a:spcBef>
            </a:pPr>
            <a:endParaRPr dirty="0" sz="2400" lang="en-US" u="sng" smtClean="0">
              <a:latin typeface="Trebuchet MS"/>
              <a:cs typeface="Trebuchet MS"/>
            </a:endParaRPr>
          </a:p>
          <a:p>
            <a:pPr marL="12700">
              <a:lnSpc>
                <a:spcPct val="100000"/>
              </a:lnSpc>
              <a:spcBef>
                <a:spcPts val="105"/>
              </a:spcBef>
            </a:pPr>
            <a:endParaRPr dirty="0" sz="24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1"/>
          <p:cNvSpPr>
            <a:spLocks noChangeArrowheads="1"/>
          </p:cNvSpPr>
          <p:nvPr/>
        </p:nvSpPr>
        <p:spPr bwMode="auto">
          <a:xfrm>
            <a:off x="0" y="1453649"/>
            <a:ext cx="12192000" cy="24917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smtClean="0">
                <a:ln>
                  <a:noFill/>
                </a:ln>
                <a:solidFill>
                  <a:schemeClr val="tx1"/>
                </a:solidFill>
                <a:effectLst/>
                <a:latin typeface="Arial" panose="020B0604020202020204" pitchFamily="34" charset="0"/>
              </a:rPr>
              <a:t>Data Collection</a:t>
            </a:r>
            <a:r>
              <a:rPr altLang="en-US" baseline="0" b="0" cap="none" dirty="0" sz="2000" i="0" kumimoji="0" lang="en-US" normalizeH="0" strike="noStrike" u="none" smtClean="0">
                <a:ln>
                  <a:noFill/>
                </a:ln>
                <a:solidFill>
                  <a:schemeClr val="tx1"/>
                </a:solidFill>
                <a:effectLst/>
                <a:latin typeface="Arial" panose="020B0604020202020204" pitchFamily="34" charset="0"/>
              </a:rPr>
              <a:t>: Gather attendance data from various sources (e.g., time clocks, manual entries).</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2000" i="0" kumimoji="0" lang="en-US" normalizeH="0" strike="noStrike" u="none" smtClean="0">
                <a:ln>
                  <a:noFill/>
                </a:ln>
                <a:solidFill>
                  <a:schemeClr val="tx1"/>
                </a:solidFill>
                <a:effectLst/>
                <a:latin typeface="Arial" panose="020B0604020202020204" pitchFamily="34" charset="0"/>
              </a:rPr>
              <a:t>Data Integration</a:t>
            </a:r>
            <a:r>
              <a:rPr altLang="en-US" baseline="0" b="0" cap="none" dirty="0" sz="2000" i="0" kumimoji="0" lang="en-US" normalizeH="0" strike="noStrike" u="none" smtClean="0">
                <a:ln>
                  <a:noFill/>
                </a:ln>
                <a:solidFill>
                  <a:schemeClr val="tx1"/>
                </a:solidFill>
                <a:effectLst/>
                <a:latin typeface="Arial" panose="020B0604020202020204" pitchFamily="34" charset="0"/>
              </a:rPr>
              <a:t>: Combine data into a centralized system for comprehensive analysis.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000" i="0" kumimoji="0" lang="en-US" normalizeH="0" strike="noStrike" u="none" smtClean="0">
                <a:ln>
                  <a:noFill/>
                </a:ln>
                <a:solidFill>
                  <a:schemeClr val="tx1"/>
                </a:solidFill>
                <a:effectLst/>
                <a:latin typeface="Arial" panose="020B0604020202020204" pitchFamily="34" charset="0"/>
              </a:rPr>
              <a:t>Pattern Analysis</a:t>
            </a:r>
            <a:r>
              <a:rPr altLang="en-US" baseline="0" b="0" cap="none" dirty="0" sz="2000" i="0" kumimoji="0" lang="en-US" normalizeH="0" strike="noStrike" u="none" smtClean="0">
                <a:ln>
                  <a:noFill/>
                </a:ln>
                <a:solidFill>
                  <a:schemeClr val="tx1"/>
                </a:solidFill>
                <a:effectLst/>
                <a:latin typeface="Arial" panose="020B0604020202020204" pitchFamily="34" charset="0"/>
              </a:rPr>
              <a:t>: Identify trends and patterns in attendance (e.g., frequent absences, peak times).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2000" i="0" kumimoji="0" lang="en-US" normalizeH="0" strike="noStrike" u="none" smtClean="0">
                <a:ln>
                  <a:noFill/>
                </a:ln>
                <a:solidFill>
                  <a:schemeClr val="tx1"/>
                </a:solidFill>
                <a:effectLst/>
                <a:latin typeface="Arial" panose="020B0604020202020204" pitchFamily="34" charset="0"/>
              </a:rPr>
              <a:t>Predictive Analytics</a:t>
            </a:r>
            <a:r>
              <a:rPr altLang="en-US" baseline="0" b="0" cap="none" dirty="0" sz="2000" i="0" kumimoji="0" lang="en-US" normalizeH="0" strike="noStrike" u="none" smtClean="0">
                <a:ln>
                  <a:noFill/>
                </a:ln>
                <a:solidFill>
                  <a:schemeClr val="tx1"/>
                </a:solidFill>
                <a:effectLst/>
                <a:latin typeface="Arial" panose="020B0604020202020204" pitchFamily="34" charset="0"/>
              </a:rPr>
              <a:t>: Use historical data to forecast future attendance issues and potential impacts.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2000" i="0" kumimoji="0" lang="en-US" normalizeH="0" strike="noStrike" u="none" smtClean="0">
                <a:ln>
                  <a:noFill/>
                </a:ln>
                <a:solidFill>
                  <a:schemeClr val="tx1"/>
                </a:solidFill>
                <a:effectLst/>
                <a:latin typeface="Arial" panose="020B0604020202020204" pitchFamily="34" charset="0"/>
              </a:rPr>
              <a:t>Visualization</a:t>
            </a:r>
            <a:r>
              <a:rPr altLang="en-US" baseline="0" b="0" cap="none" dirty="0" sz="2000" i="0" kumimoji="0" lang="en-US" normalizeH="0" strike="noStrike" u="none" smtClean="0">
                <a:ln>
                  <a:noFill/>
                </a:ln>
                <a:solidFill>
                  <a:schemeClr val="tx1"/>
                </a:solidFill>
                <a:effectLst/>
                <a:latin typeface="Arial" panose="020B0604020202020204" pitchFamily="34" charset="0"/>
              </a:rPr>
              <a:t>: Create charts, graphs, and dashboards to represent attendance trends and metrics clearly.</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2000" i="0" kumimoji="0" lang="en-US" normalizeH="0" strike="noStrike" u="none" smtClean="0">
                <a:ln>
                  <a:noFill/>
                </a:ln>
                <a:solidFill>
                  <a:schemeClr val="tx1"/>
                </a:solidFill>
                <a:effectLst/>
                <a:latin typeface="Arial" panose="020B0604020202020204" pitchFamily="34" charset="0"/>
              </a:rPr>
              <a:t>Reporting</a:t>
            </a:r>
            <a:r>
              <a:rPr altLang="en-US" baseline="0" b="0" cap="none" dirty="0" sz="2000" i="0" kumimoji="0" lang="en-US" normalizeH="0" strike="noStrike" u="none" smtClean="0">
                <a:ln>
                  <a:noFill/>
                </a:ln>
                <a:solidFill>
                  <a:schemeClr val="tx1"/>
                </a:solidFill>
                <a:effectLst/>
                <a:latin typeface="Arial" panose="020B0604020202020204" pitchFamily="34" charset="0"/>
              </a:rPr>
              <a:t>: Generate detailed reports for HR and management to make informed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0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1121461"/>
          </a:xfrm>
          <a:prstGeom prst="rect"/>
        </p:spPr>
        <p:txBody>
          <a:bodyPr bIns="0" lIns="0" rIns="0" rtlCol="0" tIns="13335" vert="horz" wrap="square">
            <a:spAutoFit/>
          </a:bodyPr>
          <a:p>
            <a:pPr marL="12700">
              <a:lnSpc>
                <a:spcPct val="100000"/>
              </a:lnSpc>
              <a:spcBef>
                <a:spcPts val="105"/>
              </a:spcBef>
            </a:pPr>
            <a:r>
              <a:rPr dirty="0" sz="2400" u="sng" smtClean="0"/>
              <a:t>R</a:t>
            </a:r>
            <a:r>
              <a:rPr dirty="0" sz="2400" spc="-40" u="sng" smtClean="0"/>
              <a:t>E</a:t>
            </a:r>
            <a:r>
              <a:rPr dirty="0" sz="2400" spc="15" u="sng" smtClean="0"/>
              <a:t>S</a:t>
            </a:r>
            <a:r>
              <a:rPr dirty="0" sz="2400" spc="-30" u="sng" smtClean="0"/>
              <a:t>U</a:t>
            </a:r>
            <a:r>
              <a:rPr dirty="0" sz="2400" spc="-405" u="sng" smtClean="0"/>
              <a:t>L</a:t>
            </a:r>
            <a:r>
              <a:rPr dirty="0" sz="2400" u="sng" smtClean="0"/>
              <a:t>TS</a:t>
            </a:r>
            <a:r>
              <a:rPr dirty="0" sz="2400" lang="en-US" u="sng" smtClean="0"/>
              <a:t/>
            </a:r>
            <a:br>
              <a:rPr dirty="0" sz="2400" lang="en-US" u="sng" smtClean="0"/>
            </a:br>
            <a:r>
              <a:rPr dirty="0" sz="2400" lang="en-US" u="sng"/>
              <a:t/>
            </a:r>
            <a:br>
              <a:rPr dirty="0" sz="2400" lang="en-US" u="sng"/>
            </a:br>
            <a:endParaRPr dirty="0" sz="2400" u="sng"/>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3016210"/>
          </a:xfrm>
        </p:spPr>
        <p:txBody>
          <a:bodyPr/>
          <a:p>
            <a:r>
              <a:rPr dirty="0" sz="2400" lang="en-US" u="sng" smtClean="0">
                <a:latin typeface="Times New Roman" panose="02020603050405020304" pitchFamily="18" charset="0"/>
                <a:cs typeface="Times New Roman" panose="02020603050405020304" pitchFamily="18" charset="0"/>
              </a:rPr>
              <a:t>Conclusion</a:t>
            </a:r>
            <a:br>
              <a:rPr dirty="0" sz="2400" lang="en-US" u="sng" smtClean="0">
                <a:latin typeface="Times New Roman" panose="02020603050405020304" pitchFamily="18" charset="0"/>
                <a:cs typeface="Times New Roman" panose="02020603050405020304" pitchFamily="18" charset="0"/>
              </a:rPr>
            </a:br>
            <a:r>
              <a:rPr dirty="0" sz="2400" lang="en-US" u="sng">
                <a:latin typeface="Times New Roman" panose="02020603050405020304" pitchFamily="18" charset="0"/>
                <a:cs typeface="Times New Roman" panose="02020603050405020304" pitchFamily="18" charset="0"/>
              </a:rPr>
              <a:t/>
            </a:r>
            <a:br>
              <a:rPr dirty="0" sz="2400" lang="en-US" u="sng">
                <a:latin typeface="Times New Roman" panose="02020603050405020304" pitchFamily="18" charset="0"/>
                <a:cs typeface="Times New Roman" panose="02020603050405020304" pitchFamily="18" charset="0"/>
              </a:rPr>
            </a:br>
            <a:r>
              <a:rPr dirty="0" sz="2400" lang="en-US" u="sng" smtClean="0">
                <a:latin typeface="Times New Roman" panose="02020603050405020304" pitchFamily="18" charset="0"/>
                <a:cs typeface="Times New Roman" panose="02020603050405020304" pitchFamily="18" charset="0"/>
              </a:rPr>
              <a:t/>
            </a:r>
            <a:br>
              <a:rPr dirty="0" sz="2400" lang="en-US" u="sng" smtClean="0">
                <a:latin typeface="Times New Roman" panose="02020603050405020304" pitchFamily="18" charset="0"/>
                <a:cs typeface="Times New Roman" panose="02020603050405020304" pitchFamily="18" charset="0"/>
              </a:rPr>
            </a:br>
            <a:r>
              <a:rPr dirty="0" sz="2400" lang="en-US" u="sng">
                <a:latin typeface="Times New Roman" panose="02020603050405020304" pitchFamily="18" charset="0"/>
                <a:cs typeface="Times New Roman" panose="02020603050405020304" pitchFamily="18" charset="0"/>
              </a:rPr>
              <a:t/>
            </a:r>
            <a:br>
              <a:rPr dirty="0" sz="2400" lang="en-US" u="sng">
                <a:latin typeface="Times New Roman" panose="02020603050405020304" pitchFamily="18" charset="0"/>
                <a:cs typeface="Times New Roman" panose="02020603050405020304" pitchFamily="18" charset="0"/>
              </a:rPr>
            </a:br>
            <a:r>
              <a:rPr dirty="0" sz="2000" lang="en-US"/>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dirty="0" sz="2000" lang="en-IN"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3600" lang="en-US" smtClean="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dirty="0" sz="36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2800" spc="-20" u="sng" smtClean="0"/>
              <a:t>P</a:t>
            </a:r>
            <a:r>
              <a:rPr dirty="0" sz="2800" spc="15" u="sng" smtClean="0"/>
              <a:t>ROB</a:t>
            </a:r>
            <a:r>
              <a:rPr dirty="0" sz="2800" spc="55" u="sng" smtClean="0"/>
              <a:t>L</a:t>
            </a:r>
            <a:r>
              <a:rPr dirty="0" sz="2800" spc="-20" u="sng" smtClean="0"/>
              <a:t>E</a:t>
            </a:r>
            <a:r>
              <a:rPr dirty="0" sz="2800" spc="20" u="sng" smtClean="0"/>
              <a:t>M</a:t>
            </a:r>
            <a:r>
              <a:rPr dirty="0" sz="2800" lang="en-US" u="sng"/>
              <a:t> </a:t>
            </a:r>
            <a:r>
              <a:rPr dirty="0" sz="2800" spc="10" u="sng" smtClean="0"/>
              <a:t>S</a:t>
            </a:r>
            <a:r>
              <a:rPr dirty="0" sz="2800" spc="-370" u="sng" smtClean="0"/>
              <a:t>T</a:t>
            </a:r>
            <a:r>
              <a:rPr dirty="0" sz="2800" spc="-375" u="sng" smtClean="0"/>
              <a:t>A</a:t>
            </a:r>
            <a:r>
              <a:rPr dirty="0" sz="2800" spc="15" u="sng" smtClean="0"/>
              <a:t>T</a:t>
            </a:r>
            <a:r>
              <a:rPr dirty="0" sz="2800" spc="-10" u="sng" smtClean="0"/>
              <a:t>E</a:t>
            </a:r>
            <a:r>
              <a:rPr dirty="0" sz="2800" spc="-20" u="sng" smtClean="0"/>
              <a:t>ME</a:t>
            </a:r>
            <a:r>
              <a:rPr dirty="0" sz="2800" spc="10" u="sng" smtClean="0"/>
              <a:t>NT</a:t>
            </a:r>
            <a:r>
              <a:rPr dirty="0" sz="4250" lang="en-US" spc="10" smtClean="0"/>
              <a:t/>
            </a:r>
            <a:br>
              <a:rPr dirty="0" sz="4250" lang="en-US" spc="10" smtClean="0"/>
            </a:b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489267" y="1409904"/>
            <a:ext cx="11963400" cy="2364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05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smtClean="0">
                <a:ln>
                  <a:noFill/>
                </a:ln>
                <a:solidFill>
                  <a:schemeClr val="tx1"/>
                </a:solidFill>
                <a:effectLst/>
                <a:latin typeface="Arial" panose="020B0604020202020204" pitchFamily="34" charset="0"/>
              </a:rPr>
              <a:t>Problem</a:t>
            </a:r>
            <a:r>
              <a:rPr altLang="en-US" baseline="0" b="0" cap="none" dirty="0" sz="2000" i="0" kumimoji="0" lang="en-US" normalizeH="0" strike="noStrike" u="none" smtClean="0">
                <a:ln>
                  <a:noFill/>
                </a:ln>
                <a:solidFill>
                  <a:schemeClr val="tx1"/>
                </a:solidFill>
                <a:effectLst/>
                <a:latin typeface="Arial" panose="020B0604020202020204" pitchFamily="34" charset="0"/>
              </a:rPr>
              <a:t>: Employees are frequently late or absent, impacting productivity</a:t>
            </a: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smtClean="0">
                <a:ln>
                  <a:noFill/>
                </a:ln>
                <a:solidFill>
                  <a:schemeClr val="tx1"/>
                </a:solidFill>
                <a:effectLst/>
                <a:latin typeface="Arial" panose="020B0604020202020204" pitchFamily="34" charset="0"/>
              </a:rPr>
              <a:t>Impact</a:t>
            </a:r>
            <a:r>
              <a:rPr altLang="en-US" baseline="0" b="0" cap="none" dirty="0" sz="2000" i="0" kumimoji="0" lang="en-US" normalizeH="0" strike="noStrike" u="none" smtClean="0">
                <a:ln>
                  <a:noFill/>
                </a:ln>
                <a:solidFill>
                  <a:schemeClr val="tx1"/>
                </a:solidFill>
                <a:effectLst/>
                <a:latin typeface="Arial" panose="020B0604020202020204" pitchFamily="34" charset="0"/>
              </a:rPr>
              <a:t>: Disrupts operations, increases costs, and affects morale.</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000" i="0" kumimoji="0" lang="en-US" normalizeH="0" strike="noStrike" u="none" smtClean="0">
                <a:ln>
                  <a:noFill/>
                </a:ln>
                <a:solidFill>
                  <a:schemeClr val="tx1"/>
                </a:solidFill>
                <a:effectLst/>
                <a:latin typeface="Arial" panose="020B0604020202020204" pitchFamily="34" charset="0"/>
              </a:rPr>
              <a:t>Data</a:t>
            </a:r>
            <a:r>
              <a:rPr altLang="en-US" baseline="0" b="0" cap="none" dirty="0" sz="2000" i="0" kumimoji="0" lang="en-US" normalizeH="0" strike="noStrike" u="none" smtClean="0">
                <a:ln>
                  <a:noFill/>
                </a:ln>
                <a:solidFill>
                  <a:schemeClr val="tx1"/>
                </a:solidFill>
                <a:effectLst/>
                <a:latin typeface="Arial" panose="020B0604020202020204" pitchFamily="34" charset="0"/>
              </a:rPr>
              <a:t>: Collect attendance records and employee feedback.</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2000" i="0" kumimoji="0" lang="en-US" normalizeH="0" strike="noStrike" u="none" smtClean="0">
                <a:ln>
                  <a:noFill/>
                </a:ln>
                <a:solidFill>
                  <a:schemeClr val="tx1"/>
                </a:solidFill>
                <a:effectLst/>
                <a:latin typeface="Arial" panose="020B0604020202020204" pitchFamily="34" charset="0"/>
              </a:rPr>
              <a:t>Objective</a:t>
            </a:r>
            <a:r>
              <a:rPr altLang="en-US" baseline="0" b="0" cap="none" dirty="0" sz="2000" i="0" kumimoji="0" lang="en-US" normalizeH="0" strike="noStrike" u="none" smtClean="0">
                <a:ln>
                  <a:noFill/>
                </a:ln>
                <a:solidFill>
                  <a:schemeClr val="tx1"/>
                </a:solidFill>
                <a:effectLst/>
                <a:latin typeface="Arial" panose="020B0604020202020204" pitchFamily="34" charset="0"/>
              </a:rPr>
              <a:t>: Improve attendance and operational efficiency.</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2000" i="0" kumimoji="0" lang="en-US" normalizeH="0" strike="noStrike" u="none" smtClean="0">
                <a:ln>
                  <a:noFill/>
                </a:ln>
                <a:solidFill>
                  <a:schemeClr val="tx1"/>
                </a:solidFill>
                <a:effectLst/>
                <a:latin typeface="Arial" panose="020B0604020202020204" pitchFamily="34" charset="0"/>
              </a:rPr>
              <a:t>Solutions</a:t>
            </a:r>
            <a:r>
              <a:rPr altLang="en-US" baseline="0" b="0" cap="none" dirty="0" sz="2000" i="0" kumimoji="0" lang="en-US" normalizeH="0" strike="noStrike" u="none" smtClean="0">
                <a:ln>
                  <a:noFill/>
                </a:ln>
                <a:solidFill>
                  <a:schemeClr val="tx1"/>
                </a:solidFill>
                <a:effectLst/>
                <a:latin typeface="Arial" panose="020B0604020202020204" pitchFamily="34" charset="0"/>
              </a:rPr>
              <a:t>: Review policies, offer support like flexible hours, and use tracking tools.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2000" i="0" kumimoji="0" lang="en-US" normalizeH="0" strike="noStrike" u="none" smtClean="0">
                <a:ln>
                  <a:noFill/>
                </a:ln>
                <a:solidFill>
                  <a:schemeClr val="tx1"/>
                </a:solidFill>
                <a:effectLst/>
                <a:latin typeface="Arial" panose="020B0604020202020204" pitchFamily="34" charset="0"/>
              </a:rPr>
              <a:t>Metrics</a:t>
            </a:r>
            <a:r>
              <a:rPr altLang="en-US" baseline="0" b="0" cap="none" dirty="0" sz="2000" i="0" kumimoji="0" lang="en-US" normalizeH="0" strike="noStrike" u="none" smtClean="0">
                <a:ln>
                  <a:noFill/>
                </a:ln>
                <a:solidFill>
                  <a:schemeClr val="tx1"/>
                </a:solidFill>
                <a:effectLst/>
                <a:latin typeface="Arial" panose="020B0604020202020204" pitchFamily="34" charset="0"/>
              </a:rPr>
              <a:t>: Measure changes in attendance rates and productivity.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0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8480425" cy="3978910"/>
          </a:xfrm>
          <a:prstGeom prst="rect"/>
        </p:spPr>
        <p:txBody>
          <a:bodyPr bIns="0" lIns="0" rIns="0" rtlCol="0" tIns="16510" vert="horz" wrap="square">
            <a:spAutoFit/>
          </a:bodyPr>
          <a:p>
            <a:pPr marL="12700">
              <a:lnSpc>
                <a:spcPct val="100000"/>
              </a:lnSpc>
              <a:spcBef>
                <a:spcPts val="130"/>
              </a:spcBef>
              <a:tabLst>
                <a:tab algn="l" pos="2642870"/>
              </a:tabLst>
            </a:pPr>
            <a:r>
              <a:rPr dirty="0" sz="2000" spc="5" u="sng" smtClean="0"/>
              <a:t>PROJECT</a:t>
            </a:r>
            <a:r>
              <a:rPr dirty="0" sz="2000" lang="en-US" spc="5" u="sng" smtClean="0"/>
              <a:t> </a:t>
            </a:r>
            <a:r>
              <a:rPr dirty="0" sz="2000" spc="-20" u="sng" smtClean="0"/>
              <a:t>OVERVIEW</a:t>
            </a:r>
            <a:r>
              <a:rPr dirty="0" sz="2000" lang="en-US" spc="-20" u="sng" smtClean="0"/>
              <a:t/>
            </a:r>
            <a:br>
              <a:rPr dirty="0" sz="2000" lang="en-US" spc="-20" u="sng" smtClean="0"/>
            </a:br>
            <a:r>
              <a:rPr dirty="0" sz="2000" lang="en-US" spc="-20" u="sng"/>
              <a:t/>
            </a:r>
            <a:br>
              <a:rPr dirty="0" sz="2000" lang="en-US" spc="-20" u="sng"/>
            </a:br>
            <a:r>
              <a:rPr dirty="0" sz="2000" lang="en-US"/>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r>
              <a:rPr dirty="0" sz="2000" lang="en-US" spc="-20" u="sng" smtClean="0"/>
              <a:t/>
            </a:r>
            <a:br>
              <a:rPr dirty="0" sz="2000" lang="en-US" spc="-20" u="sng" smtClean="0"/>
            </a:br>
            <a:r>
              <a:rPr dirty="0" sz="2000" lang="en-US" spc="-20" u="sng"/>
              <a:t/>
            </a:r>
            <a:br>
              <a:rPr dirty="0" sz="2000" lang="en-US" spc="-20" u="sng"/>
            </a:br>
            <a:endParaRPr dirty="0" sz="200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1083310"/>
          </a:xfrm>
          <a:prstGeom prst="rect"/>
        </p:spPr>
        <p:txBody>
          <a:bodyPr bIns="0" lIns="0" rIns="0" rtlCol="0" tIns="16510" vert="horz" wrap="square">
            <a:spAutoFit/>
          </a:bodyPr>
          <a:p>
            <a:pPr marL="12700">
              <a:lnSpc>
                <a:spcPct val="100000"/>
              </a:lnSpc>
              <a:spcBef>
                <a:spcPts val="130"/>
              </a:spcBef>
            </a:pPr>
            <a:r>
              <a:rPr dirty="0" sz="2400" spc="25" u="sng"/>
              <a:t>W</a:t>
            </a:r>
            <a:r>
              <a:rPr dirty="0" sz="2400" spc="-20" u="sng"/>
              <a:t>H</a:t>
            </a:r>
            <a:r>
              <a:rPr dirty="0" sz="2400" spc="20" u="sng"/>
              <a:t>O</a:t>
            </a:r>
            <a:r>
              <a:rPr dirty="0" sz="2400" spc="-235" u="sng"/>
              <a:t> </a:t>
            </a:r>
            <a:r>
              <a:rPr dirty="0" sz="2400" spc="-10" u="sng"/>
              <a:t>AR</a:t>
            </a:r>
            <a:r>
              <a:rPr dirty="0" sz="2400" spc="15" u="sng"/>
              <a:t>E</a:t>
            </a:r>
            <a:r>
              <a:rPr dirty="0" sz="2400" spc="-35" u="sng"/>
              <a:t> </a:t>
            </a:r>
            <a:r>
              <a:rPr dirty="0" sz="2400" spc="-10" u="sng"/>
              <a:t>T</a:t>
            </a:r>
            <a:r>
              <a:rPr dirty="0" sz="2400" spc="-15" u="sng"/>
              <a:t>H</a:t>
            </a:r>
            <a:r>
              <a:rPr dirty="0" sz="2400" spc="15" u="sng"/>
              <a:t>E</a:t>
            </a:r>
            <a:r>
              <a:rPr dirty="0" sz="2400" spc="-35" u="sng"/>
              <a:t> </a:t>
            </a:r>
            <a:r>
              <a:rPr dirty="0" sz="2400" spc="-20" u="sng"/>
              <a:t>E</a:t>
            </a:r>
            <a:r>
              <a:rPr dirty="0" sz="2400" spc="30" u="sng"/>
              <a:t>N</a:t>
            </a:r>
            <a:r>
              <a:rPr dirty="0" sz="2400" spc="15" u="sng"/>
              <a:t>D</a:t>
            </a:r>
            <a:r>
              <a:rPr dirty="0" sz="2400" spc="-45" u="sng"/>
              <a:t> </a:t>
            </a:r>
            <a:r>
              <a:rPr dirty="0" sz="2400" u="sng"/>
              <a:t>U</a:t>
            </a:r>
            <a:r>
              <a:rPr dirty="0" sz="2400" spc="10" u="sng"/>
              <a:t>S</a:t>
            </a:r>
            <a:r>
              <a:rPr dirty="0" sz="2400" spc="-25" u="sng"/>
              <a:t>E</a:t>
            </a:r>
            <a:r>
              <a:rPr dirty="0" sz="2400" spc="-10" u="sng"/>
              <a:t>R</a:t>
            </a:r>
            <a:r>
              <a:rPr dirty="0" sz="2400" spc="5" u="sng"/>
              <a:t>S</a:t>
            </a:r>
            <a:r>
              <a:rPr dirty="0" sz="2400" spc="5" u="sng" smtClean="0"/>
              <a:t>?</a:t>
            </a:r>
            <a:r>
              <a:rPr dirty="0" sz="2400" lang="en-US" spc="5" u="sng" smtClean="0"/>
              <a:t/>
            </a:r>
            <a:br>
              <a:rPr dirty="0" sz="2400" lang="en-US" spc="5" u="sng" smtClean="0"/>
            </a:br>
            <a:r>
              <a:rPr dirty="0" sz="2400" lang="en-US" spc="5" u="sng"/>
              <a:t/>
            </a:r>
            <a:br>
              <a:rPr dirty="0" sz="2400" lang="en-US" spc="5" u="sng"/>
            </a:br>
            <a:endParaRPr dirty="0" sz="2400" u="sng"/>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1"/>
          <p:cNvSpPr>
            <a:spLocks noChangeArrowheads="1"/>
          </p:cNvSpPr>
          <p:nvPr/>
        </p:nvSpPr>
        <p:spPr bwMode="auto">
          <a:xfrm>
            <a:off x="228600" y="1858071"/>
            <a:ext cx="10058400" cy="255454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chemeClr val="tx1"/>
                </a:solidFill>
                <a:effectLst/>
                <a:latin typeface="Arial" panose="020B0604020202020204" pitchFamily="34" charset="0"/>
              </a:rPr>
              <a:t>HR Managers</a:t>
            </a:r>
            <a:r>
              <a:rPr altLang="en-US" baseline="0" b="0" cap="none" dirty="0" sz="2000" i="0" kumimoji="0" lang="en-US" normalizeH="0" strike="noStrike" u="none" smtClean="0">
                <a:ln>
                  <a:noFill/>
                </a:ln>
                <a:solidFill>
                  <a:schemeClr val="tx1"/>
                </a:solidFill>
                <a:effectLst/>
                <a:latin typeface="Arial" panose="020B0604020202020204" pitchFamily="34" charset="0"/>
              </a:rPr>
              <a:t>: They need to monitor attendance to manage staffing levels and address absenteeism issues.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chemeClr val="tx1"/>
                </a:solidFill>
                <a:effectLst/>
                <a:latin typeface="Arial" panose="020B0604020202020204" pitchFamily="34" charset="0"/>
              </a:rPr>
              <a:t>Team Leaders/Supervisors</a:t>
            </a:r>
            <a:r>
              <a:rPr altLang="en-US" baseline="0" b="0" cap="none" dirty="0" sz="2000" i="0" kumimoji="0" lang="en-US" normalizeH="0" strike="noStrike" u="none" smtClean="0">
                <a:ln>
                  <a:noFill/>
                </a:ln>
                <a:solidFill>
                  <a:schemeClr val="tx1"/>
                </a:solidFill>
                <a:effectLst/>
                <a:latin typeface="Arial" panose="020B0604020202020204" pitchFamily="34" charset="0"/>
              </a:rPr>
              <a:t>: They use attendance data to ensure their teams are adequately staffed and to manage daily operations smoothly.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chemeClr val="tx1"/>
                </a:solidFill>
                <a:effectLst/>
                <a:latin typeface="Arial" panose="020B0604020202020204" pitchFamily="34" charset="0"/>
              </a:rPr>
              <a:t>Employees</a:t>
            </a:r>
            <a:r>
              <a:rPr altLang="en-US" baseline="0" b="0" cap="none" dirty="0" sz="2000" i="0" kumimoji="0" lang="en-US" normalizeH="0" strike="noStrike" u="none" smtClean="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chemeClr val="tx1"/>
                </a:solidFill>
                <a:effectLst/>
                <a:latin typeface="Arial" panose="020B0604020202020204" pitchFamily="34" charset="0"/>
              </a:rPr>
              <a:t>Executives</a:t>
            </a:r>
            <a:r>
              <a:rPr altLang="en-US" baseline="0" b="0" cap="none" dirty="0" sz="2000" i="0" kumimoji="0" lang="en-US" normalizeH="0" strike="noStrike" u="none" smtClean="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2815888" y="857885"/>
            <a:ext cx="7444382" cy="1080135"/>
          </a:xfrm>
          <a:prstGeom prst="rect"/>
        </p:spPr>
        <p:txBody>
          <a:bodyPr bIns="0" lIns="0" rIns="0" rtlCol="0" tIns="13335" vert="horz" wrap="square">
            <a:spAutoFit/>
          </a:bodyPr>
          <a:p>
            <a:pPr marL="12700">
              <a:lnSpc>
                <a:spcPct val="100000"/>
              </a:lnSpc>
              <a:spcBef>
                <a:spcPts val="105"/>
              </a:spcBef>
            </a:pPr>
            <a:r>
              <a:rPr dirty="0" sz="2400" spc="10" u="sng"/>
              <a:t>O</a:t>
            </a:r>
            <a:r>
              <a:rPr dirty="0" sz="2400" spc="25" u="sng"/>
              <a:t>U</a:t>
            </a:r>
            <a:r>
              <a:rPr dirty="0" sz="2400" u="sng"/>
              <a:t>R</a:t>
            </a:r>
            <a:r>
              <a:rPr dirty="0" sz="2400" spc="5" u="sng"/>
              <a:t> </a:t>
            </a:r>
            <a:r>
              <a:rPr dirty="0" sz="2400" spc="25" u="sng"/>
              <a:t>S</a:t>
            </a:r>
            <a:r>
              <a:rPr dirty="0" sz="2400" spc="10" u="sng"/>
              <a:t>O</a:t>
            </a:r>
            <a:r>
              <a:rPr dirty="0" sz="2400" spc="25" u="sng"/>
              <a:t>LU</a:t>
            </a:r>
            <a:r>
              <a:rPr dirty="0" sz="2400" spc="-35" u="sng"/>
              <a:t>T</a:t>
            </a:r>
            <a:r>
              <a:rPr dirty="0" sz="2400" spc="-30" u="sng"/>
              <a:t>I</a:t>
            </a:r>
            <a:r>
              <a:rPr dirty="0" sz="2400" spc="10" u="sng"/>
              <a:t>O</a:t>
            </a:r>
            <a:r>
              <a:rPr dirty="0" sz="2400" u="sng"/>
              <a:t>N</a:t>
            </a:r>
            <a:r>
              <a:rPr dirty="0" sz="2400" spc="-345" u="sng"/>
              <a:t> </a:t>
            </a:r>
            <a:r>
              <a:rPr dirty="0" sz="2400" spc="-35" u="sng"/>
              <a:t>A</a:t>
            </a:r>
            <a:r>
              <a:rPr dirty="0" sz="2400" spc="-5" u="sng"/>
              <a:t>N</a:t>
            </a:r>
            <a:r>
              <a:rPr dirty="0" sz="2400" u="sng"/>
              <a:t>D</a:t>
            </a:r>
            <a:r>
              <a:rPr dirty="0" sz="2400" spc="35" u="sng"/>
              <a:t> </a:t>
            </a:r>
            <a:r>
              <a:rPr dirty="0" sz="2400" spc="-30" u="sng"/>
              <a:t>I</a:t>
            </a:r>
            <a:r>
              <a:rPr dirty="0" sz="2400" spc="-35" u="sng"/>
              <a:t>T</a:t>
            </a:r>
            <a:r>
              <a:rPr dirty="0" sz="2400" u="sng"/>
              <a:t>S</a:t>
            </a:r>
            <a:r>
              <a:rPr dirty="0" sz="2400" spc="60" u="sng"/>
              <a:t> </a:t>
            </a:r>
            <a:r>
              <a:rPr dirty="0" sz="2400" spc="-295" u="sng"/>
              <a:t>V</a:t>
            </a:r>
            <a:r>
              <a:rPr dirty="0" sz="2400" spc="-35" u="sng"/>
              <a:t>A</a:t>
            </a:r>
            <a:r>
              <a:rPr dirty="0" sz="2400" spc="25" u="sng"/>
              <a:t>LU</a:t>
            </a:r>
            <a:r>
              <a:rPr dirty="0" sz="2400" u="sng"/>
              <a:t>E</a:t>
            </a:r>
            <a:r>
              <a:rPr dirty="0" sz="2400" spc="-65" u="sng"/>
              <a:t> </a:t>
            </a:r>
            <a:r>
              <a:rPr dirty="0" sz="2400" spc="-15" u="sng" smtClean="0"/>
              <a:t>P</a:t>
            </a:r>
            <a:r>
              <a:rPr dirty="0" sz="2400" spc="-30" u="sng" smtClean="0"/>
              <a:t>R</a:t>
            </a:r>
            <a:r>
              <a:rPr dirty="0" sz="2400" spc="10" u="sng" smtClean="0"/>
              <a:t>O</a:t>
            </a:r>
            <a:r>
              <a:rPr dirty="0" sz="2400" spc="-15" u="sng" smtClean="0"/>
              <a:t>P</a:t>
            </a:r>
            <a:r>
              <a:rPr dirty="0" sz="2400" spc="10" u="sng" smtClean="0"/>
              <a:t>O</a:t>
            </a:r>
            <a:r>
              <a:rPr dirty="0" sz="2400" spc="25" u="sng" smtClean="0"/>
              <a:t>S</a:t>
            </a:r>
            <a:r>
              <a:rPr dirty="0" sz="2400" spc="-30" u="sng" smtClean="0"/>
              <a:t>I</a:t>
            </a:r>
            <a:r>
              <a:rPr dirty="0" sz="2400" spc="-35" u="sng" smtClean="0"/>
              <a:t>T</a:t>
            </a:r>
            <a:r>
              <a:rPr dirty="0" sz="2400" spc="-30" u="sng" smtClean="0"/>
              <a:t>I</a:t>
            </a:r>
            <a:r>
              <a:rPr dirty="0" sz="2400" spc="10" u="sng" smtClean="0"/>
              <a:t>O</a:t>
            </a:r>
            <a:r>
              <a:rPr dirty="0" sz="2400" u="sng" smtClean="0"/>
              <a:t>N</a:t>
            </a:r>
            <a:r>
              <a:rPr dirty="0" sz="2400" lang="en-US" smtClean="0"/>
              <a:t/>
            </a:r>
            <a:br>
              <a:rPr dirty="0" sz="2400" lang="en-US" smtClean="0"/>
            </a:br>
            <a:r>
              <a:rPr dirty="0" sz="2400" lang="en-US"/>
              <a:t/>
            </a:r>
            <a:br>
              <a:rPr dirty="0" sz="2400" lang="en-US"/>
            </a:br>
            <a:endParaRPr dirty="0" sz="24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1"/>
          <p:cNvSpPr>
            <a:spLocks noChangeArrowheads="1"/>
          </p:cNvSpPr>
          <p:nvPr/>
        </p:nvSpPr>
        <p:spPr bwMode="auto">
          <a:xfrm>
            <a:off x="2815888" y="1551809"/>
            <a:ext cx="9299912" cy="37109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smtClean="0">
                <a:ln>
                  <a:noFill/>
                </a:ln>
                <a:solidFill>
                  <a:schemeClr val="tx1"/>
                </a:solidFill>
                <a:effectLst/>
                <a:latin typeface="Arial" panose="020B0604020202020204" pitchFamily="34" charset="0"/>
              </a:rPr>
              <a:t>Solution:</a:t>
            </a: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smtClean="0">
                <a:ln>
                  <a:noFill/>
                </a:ln>
                <a:solidFill>
                  <a:schemeClr val="tx1"/>
                </a:solidFill>
                <a:effectLst/>
                <a:latin typeface="Arial" panose="020B0604020202020204" pitchFamily="34" charset="0"/>
              </a:rPr>
              <a:t>Automated Attendance Tracking</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smtClean="0">
                <a:ln>
                  <a:noFill/>
                </a:ln>
                <a:solidFill>
                  <a:schemeClr val="tx1"/>
                </a:solidFill>
                <a:effectLst/>
                <a:latin typeface="Arial" panose="020B0604020202020204" pitchFamily="34" charset="0"/>
              </a:rPr>
              <a:t>Real-Time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smtClean="0">
                <a:ln>
                  <a:noFill/>
                </a:ln>
                <a:solidFill>
                  <a:schemeClr val="tx1"/>
                </a:solidFill>
                <a:effectLst/>
                <a:latin typeface="Arial" panose="020B0604020202020204" pitchFamily="34" charset="0"/>
              </a:rPr>
              <a:t>Analytics Dashboard</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smtClean="0">
                <a:ln>
                  <a:noFill/>
                </a:ln>
                <a:solidFill>
                  <a:schemeClr val="tx1"/>
                </a:solidFill>
                <a:effectLst/>
                <a:latin typeface="Arial" panose="020B0604020202020204" pitchFamily="34" charset="0"/>
              </a:rPr>
              <a:t>Integration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smtClean="0">
                <a:ln>
                  <a:noFill/>
                </a:ln>
                <a:solidFill>
                  <a:schemeClr val="tx1"/>
                </a:solidFill>
                <a:effectLst/>
                <a:latin typeface="Arial" panose="020B0604020202020204" pitchFamily="34" charset="0"/>
              </a:rPr>
              <a:t>Value Proposition:</a:t>
            </a: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smtClean="0">
                <a:ln>
                  <a:noFill/>
                </a:ln>
                <a:solidFill>
                  <a:schemeClr val="tx1"/>
                </a:solidFill>
                <a:effectLst/>
                <a:latin typeface="Arial" panose="020B0604020202020204" pitchFamily="34" charset="0"/>
              </a:rPr>
              <a:t>Enhanced Accuracy</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smtClean="0">
                <a:ln>
                  <a:noFill/>
                </a:ln>
                <a:solidFill>
                  <a:schemeClr val="tx1"/>
                </a:solidFill>
                <a:effectLst/>
                <a:latin typeface="Arial" panose="020B0604020202020204" pitchFamily="34" charset="0"/>
              </a:rPr>
              <a:t>Increased Efficiency</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smtClean="0">
                <a:ln>
                  <a:noFill/>
                </a:ln>
                <a:solidFill>
                  <a:schemeClr val="tx1"/>
                </a:solidFill>
                <a:effectLst/>
                <a:latin typeface="Arial" panose="020B0604020202020204" pitchFamily="34" charset="0"/>
              </a:rPr>
              <a:t>Improved Decision-Making</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smtClean="0">
                <a:ln>
                  <a:noFill/>
                </a:ln>
                <a:solidFill>
                  <a:schemeClr val="tx1"/>
                </a:solidFill>
                <a:effectLst/>
                <a:latin typeface="Arial" panose="020B0604020202020204" pitchFamily="34" charset="0"/>
              </a:rPr>
              <a:t>Better Employee Engagement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1510665" y="869347"/>
            <a:ext cx="10681335" cy="4064000"/>
          </a:xfrm>
        </p:spPr>
        <p:txBody>
          <a:bodyPr/>
          <a:p>
            <a:r>
              <a:rPr dirty="0" sz="2400" lang="en-IN" u="sng"/>
              <a:t>Dataset </a:t>
            </a:r>
            <a:r>
              <a:rPr dirty="0" sz="2400" lang="en-IN" u="sng" smtClean="0"/>
              <a:t>Description</a:t>
            </a:r>
            <a:br>
              <a:rPr dirty="0" sz="2400" lang="en-IN" u="sng" smtClean="0"/>
            </a:br>
            <a:r>
              <a:rPr dirty="0" sz="2400" lang="en-IN" u="sng"/>
              <a:t/>
            </a:r>
            <a:br>
              <a:rPr dirty="0" sz="2400" lang="en-IN" u="sng"/>
            </a:br>
            <a:r>
              <a:rPr dirty="0" sz="2000" lang="en-IN" smtClean="0"/>
              <a:t>1) Employee ID</a:t>
            </a:r>
            <a:br>
              <a:rPr dirty="0" sz="2000" lang="en-IN" smtClean="0"/>
            </a:br>
            <a:r>
              <a:rPr dirty="0" sz="2000" lang="en-IN" smtClean="0"/>
              <a:t>2) Name</a:t>
            </a:r>
            <a:br>
              <a:rPr dirty="0" sz="2000" lang="en-IN" smtClean="0"/>
            </a:br>
            <a:r>
              <a:rPr dirty="0" sz="2000" lang="en-IN" smtClean="0"/>
              <a:t>3) Dates</a:t>
            </a:r>
            <a:br>
              <a:rPr dirty="0" sz="2000" lang="en-IN" smtClean="0"/>
            </a:br>
            <a:r>
              <a:rPr dirty="0" sz="2000" lang="en-IN" smtClean="0"/>
              <a:t>4) Check-in-time</a:t>
            </a:r>
            <a:br>
              <a:rPr dirty="0" sz="2000" lang="en-IN" smtClean="0"/>
            </a:br>
            <a:r>
              <a:rPr dirty="0" sz="2000" lang="en-IN" smtClean="0"/>
              <a:t>5) check-out-time</a:t>
            </a:r>
            <a:br>
              <a:rPr dirty="0" sz="2000" lang="en-IN" smtClean="0"/>
            </a:br>
            <a:r>
              <a:rPr dirty="0" sz="2000" lang="en-IN" smtClean="0"/>
              <a:t>6) status</a:t>
            </a:r>
            <a:br>
              <a:rPr dirty="0" sz="2000" lang="en-IN" smtClean="0"/>
            </a:br>
            <a:r>
              <a:rPr dirty="0" sz="2000" lang="en-IN" smtClean="0"/>
              <a:t>7)Department</a:t>
            </a:r>
            <a:br>
              <a:rPr dirty="0" sz="2000" lang="en-IN" smtClean="0"/>
            </a:br>
            <a:r>
              <a:rPr dirty="0" sz="2000" lang="en-IN" smtClean="0"/>
              <a:t>8) Hours worked</a:t>
            </a:r>
            <a:br>
              <a:rPr dirty="0" sz="2000" lang="en-IN" smtClean="0"/>
            </a:br>
            <a:r>
              <a:rPr dirty="0" sz="2000" lang="en-IN" smtClean="0"/>
              <a:t>9) Leave type</a:t>
            </a:r>
            <a:br>
              <a:rPr dirty="0" sz="2000" lang="en-IN" smtClean="0"/>
            </a:br>
            <a:r>
              <a:rPr dirty="0" sz="2000" lang="en-IN" smtClean="0"/>
              <a:t>10) Over time hours</a:t>
            </a:r>
            <a:br>
              <a:rPr dirty="0" sz="2000" lang="en-IN" smtClean="0"/>
            </a:b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2594611"/>
          </a:xfrm>
          <a:prstGeom prst="rect"/>
        </p:spPr>
        <p:txBody>
          <a:bodyPr bIns="0" lIns="0" rIns="0" rtlCol="0" tIns="16510" vert="horz" wrap="square">
            <a:spAutoFit/>
          </a:bodyPr>
          <a:p>
            <a:pPr marL="12700">
              <a:lnSpc>
                <a:spcPct val="100000"/>
              </a:lnSpc>
              <a:spcBef>
                <a:spcPts val="130"/>
              </a:spcBef>
            </a:pPr>
            <a:r>
              <a:rPr dirty="0" sz="2400" spc="15" u="sng"/>
              <a:t>THE</a:t>
            </a:r>
            <a:r>
              <a:rPr dirty="0" sz="2400" spc="20" u="sng"/>
              <a:t> </a:t>
            </a:r>
            <a:r>
              <a:rPr dirty="0" sz="2400" lang="en-US" spc="20" u="sng"/>
              <a:t>"</a:t>
            </a:r>
            <a:r>
              <a:rPr dirty="0" sz="2400" spc="10" u="sng"/>
              <a:t>WOW</a:t>
            </a:r>
            <a:r>
              <a:rPr dirty="0" sz="2400" lang="en-US" spc="10" u="sng"/>
              <a:t>"</a:t>
            </a:r>
            <a:r>
              <a:rPr dirty="0" sz="2400" spc="85" u="sng"/>
              <a:t> </a:t>
            </a:r>
            <a:r>
              <a:rPr dirty="0" sz="2400" spc="10" u="sng"/>
              <a:t>IN</a:t>
            </a:r>
            <a:r>
              <a:rPr dirty="0" sz="2400" spc="-5" u="sng"/>
              <a:t> </a:t>
            </a:r>
            <a:r>
              <a:rPr dirty="0" sz="2400" spc="15" u="sng"/>
              <a:t>OUR</a:t>
            </a:r>
            <a:r>
              <a:rPr dirty="0" sz="2400" spc="-10" u="sng"/>
              <a:t> </a:t>
            </a:r>
            <a:r>
              <a:rPr dirty="0" sz="2400" spc="20" u="sng" smtClean="0"/>
              <a:t>SOLUTION</a:t>
            </a:r>
            <a:r>
              <a:rPr dirty="0" sz="2400" lang="en-US" spc="20" u="sng" smtClean="0"/>
              <a:t/>
            </a:r>
            <a:br>
              <a:rPr dirty="0" sz="2400" lang="en-US" spc="20" u="sng" smtClean="0"/>
            </a:br>
            <a:r>
              <a:rPr dirty="0" sz="2400" lang="en-US" spc="20" u="sng"/>
              <a:t/>
            </a:r>
            <a:br>
              <a:rPr dirty="0" sz="2400" lang="en-US" spc="20" u="sng"/>
            </a:br>
            <a:r>
              <a:rPr dirty="0" sz="4250" lang="en-US" spc="20" smtClean="0"/>
              <a:t/>
            </a:r>
            <a:br>
              <a:rPr dirty="0" sz="4250" lang="en-US" spc="20" smtClean="0"/>
            </a:br>
            <a:r>
              <a:rPr dirty="0" sz="4250" lang="en-US" spc="20"/>
              <a:t/>
            </a:r>
            <a:br>
              <a:rPr dirty="0" sz="4250" lang="en-US" spc="20"/>
            </a:b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Rectangle 1"/>
          <p:cNvSpPr>
            <a:spLocks noChangeArrowheads="1"/>
          </p:cNvSpPr>
          <p:nvPr/>
        </p:nvSpPr>
        <p:spPr bwMode="auto">
          <a:xfrm>
            <a:off x="304800" y="1565679"/>
            <a:ext cx="11430000" cy="21869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smtClean="0">
                <a:ln>
                  <a:noFill/>
                </a:ln>
                <a:solidFill>
                  <a:schemeClr val="tx1"/>
                </a:solidFill>
                <a:effectLst/>
                <a:latin typeface="Arial" panose="020B0604020202020204" pitchFamily="34" charset="0"/>
              </a:rPr>
              <a:t>Seamless Integration</a:t>
            </a:r>
            <a:r>
              <a:rPr altLang="en-US" baseline="0" b="0" cap="none" dirty="0" sz="2000" i="0" kumimoji="0" lang="en-US" normalizeH="0" strike="noStrike" u="none" smtClean="0">
                <a:ln>
                  <a:noFill/>
                </a:ln>
                <a:solidFill>
                  <a:schemeClr val="tx1"/>
                </a:solidFill>
                <a:effectLst/>
                <a:latin typeface="Arial" panose="020B0604020202020204" pitchFamily="34" charset="0"/>
              </a:rPr>
              <a:t>: Effortlessly connects with existing systems, minimizing disruption.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2000" i="0" kumimoji="0" lang="en-US" normalizeH="0" strike="noStrike" u="none" smtClean="0">
                <a:ln>
                  <a:noFill/>
                </a:ln>
                <a:solidFill>
                  <a:schemeClr val="tx1"/>
                </a:solidFill>
                <a:effectLst/>
                <a:latin typeface="Arial" panose="020B0604020202020204" pitchFamily="34" charset="0"/>
              </a:rPr>
              <a:t>Real-Time Insights</a:t>
            </a:r>
            <a:r>
              <a:rPr altLang="en-US" baseline="0" b="0" cap="none" dirty="0" sz="2000" i="0" kumimoji="0" lang="en-US" normalizeH="0" strike="noStrike" u="none" smtClean="0">
                <a:ln>
                  <a:noFill/>
                </a:ln>
                <a:solidFill>
                  <a:schemeClr val="tx1"/>
                </a:solidFill>
                <a:effectLst/>
                <a:latin typeface="Arial" panose="020B0604020202020204" pitchFamily="34" charset="0"/>
              </a:rPr>
              <a:t>: Provides instant updates and alerts for immediate action.</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000" i="0" kumimoji="0" lang="en-US" normalizeH="0" strike="noStrike" u="none" smtClean="0">
                <a:ln>
                  <a:noFill/>
                </a:ln>
                <a:solidFill>
                  <a:schemeClr val="tx1"/>
                </a:solidFill>
                <a:effectLst/>
                <a:latin typeface="Arial" panose="020B0604020202020204" pitchFamily="34" charset="0"/>
              </a:rPr>
              <a:t>User-Friendly Interface</a:t>
            </a:r>
            <a:r>
              <a:rPr altLang="en-US" baseline="0" b="0" cap="none" dirty="0" sz="2000" i="0" kumimoji="0" lang="en-US" normalizeH="0" strike="noStrike" u="none" smtClean="0">
                <a:ln>
                  <a:noFill/>
                </a:ln>
                <a:solidFill>
                  <a:schemeClr val="tx1"/>
                </a:solidFill>
                <a:effectLst/>
                <a:latin typeface="Arial" panose="020B0604020202020204" pitchFamily="34" charset="0"/>
              </a:rPr>
              <a:t>: Intuitive design for easy access and navigation by all users.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2000" i="0" kumimoji="0" lang="en-US" normalizeH="0" strike="noStrike" u="none" smtClean="0">
                <a:ln>
                  <a:noFill/>
                </a:ln>
                <a:solidFill>
                  <a:schemeClr val="tx1"/>
                </a:solidFill>
                <a:effectLst/>
                <a:latin typeface="Arial" panose="020B0604020202020204" pitchFamily="34" charset="0"/>
              </a:rPr>
              <a:t>Advanced Analytics</a:t>
            </a:r>
            <a:r>
              <a:rPr altLang="en-US" baseline="0" b="0" cap="none" dirty="0" sz="2000" i="0" kumimoji="0" lang="en-US" normalizeH="0" strike="noStrike" u="none" smtClean="0">
                <a:ln>
                  <a:noFill/>
                </a:ln>
                <a:solidFill>
                  <a:schemeClr val="tx1"/>
                </a:solidFill>
                <a:effectLst/>
                <a:latin typeface="Arial" panose="020B0604020202020204" pitchFamily="34" charset="0"/>
              </a:rPr>
              <a:t>: Offers deep insights with interactive visualizations and trends.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2000" i="0" kumimoji="0" lang="en-US" normalizeH="0" strike="noStrike" u="none" smtClean="0">
                <a:ln>
                  <a:noFill/>
                </a:ln>
                <a:solidFill>
                  <a:schemeClr val="tx1"/>
                </a:solidFill>
                <a:effectLst/>
                <a:latin typeface="Arial" panose="020B0604020202020204" pitchFamily="34" charset="0"/>
              </a:rPr>
              <a:t>Customization Options</a:t>
            </a:r>
            <a:r>
              <a:rPr altLang="en-US" baseline="0" b="0" cap="none" dirty="0" sz="2000" i="0" kumimoji="0" lang="en-US" normalizeH="0" strike="noStrike" u="none" smtClean="0">
                <a:ln>
                  <a:noFill/>
                </a:ln>
                <a:solidFill>
                  <a:schemeClr val="tx1"/>
                </a:solidFill>
                <a:effectLst/>
                <a:latin typeface="Arial" panose="020B0604020202020204" pitchFamily="34" charset="0"/>
              </a:rPr>
              <a:t>: Tailors features and reports to specific organizational needs.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0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user</cp:lastModifiedBy>
  <dcterms:created xsi:type="dcterms:W3CDTF">2024-03-29T04:07:22Z</dcterms:created>
  <dcterms:modified xsi:type="dcterms:W3CDTF">2024-09-06T12:46:13Z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287bd18fd0ac405d905e37bd703ff9c1</vt:lpwstr>
  </property>
</Properties>
</file>