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78" r:id="rId5"/>
    <p:sldId id="259" r:id="rId6"/>
    <p:sldId id="271" r:id="rId7"/>
    <p:sldId id="276" r:id="rId8"/>
    <p:sldId id="263" r:id="rId9"/>
    <p:sldId id="264" r:id="rId10"/>
    <p:sldId id="274" r:id="rId11"/>
    <p:sldId id="273" r:id="rId12"/>
    <p:sldId id="277" r:id="rId13"/>
    <p:sldId id="266"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F1DE"/>
    <a:srgbClr val="15102C"/>
    <a:srgbClr val="AFAAB9"/>
    <a:srgbClr val="71758A"/>
    <a:srgbClr val="D4EBD8"/>
    <a:srgbClr val="3B5D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6" autoAdjust="0"/>
    <p:restoredTop sz="94660"/>
  </p:normalViewPr>
  <p:slideViewPr>
    <p:cSldViewPr snapToGrid="0">
      <p:cViewPr>
        <p:scale>
          <a:sx n="82" d="100"/>
          <a:sy n="82"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A picture containing computer&#10;&#10;Description automatically generated">
            <a:extLst>
              <a:ext uri="{FF2B5EF4-FFF2-40B4-BE49-F238E27FC236}">
                <a16:creationId xmlns:a16="http://schemas.microsoft.com/office/drawing/2014/main" id="{7C2544A3-15A8-6276-0EF4-834C72E5CD0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Graphic 24">
            <a:extLst>
              <a:ext uri="{FF2B5EF4-FFF2-40B4-BE49-F238E27FC236}">
                <a16:creationId xmlns:a16="http://schemas.microsoft.com/office/drawing/2014/main" id="{5D6B6C5E-C56C-2CC5-A388-2D61919148FE}"/>
              </a:ext>
            </a:extLst>
          </p:cNvPr>
          <p:cNvSpPr/>
          <p:nvPr userDrawn="1"/>
        </p:nvSpPr>
        <p:spPr>
          <a:xfrm>
            <a:off x="0" y="0"/>
            <a:ext cx="121768" cy="1959429"/>
          </a:xfrm>
          <a:custGeom>
            <a:avLst/>
            <a:gdLst>
              <a:gd name="connsiteX0" fmla="*/ 0 w 190722"/>
              <a:gd name="connsiteY0" fmla="*/ 0 h 3068991"/>
              <a:gd name="connsiteX1" fmla="*/ 0 w 190722"/>
              <a:gd name="connsiteY1" fmla="*/ 3068992 h 3068991"/>
              <a:gd name="connsiteX2" fmla="*/ 190722 w 190722"/>
              <a:gd name="connsiteY2" fmla="*/ 2669273 h 3068991"/>
              <a:gd name="connsiteX3" fmla="*/ 0 w 190722"/>
              <a:gd name="connsiteY3" fmla="*/ 0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0" y="0"/>
                </a:moveTo>
                <a:lnTo>
                  <a:pt x="0" y="3068992"/>
                </a:lnTo>
                <a:cubicBezTo>
                  <a:pt x="63644" y="2935822"/>
                  <a:pt x="127078" y="2802442"/>
                  <a:pt x="190722" y="2669273"/>
                </a:cubicBezTo>
                <a:cubicBezTo>
                  <a:pt x="127078" y="1779515"/>
                  <a:pt x="63644" y="889758"/>
                  <a:pt x="0" y="0"/>
                </a:cubicBezTo>
                <a:close/>
              </a:path>
            </a:pathLst>
          </a:custGeom>
          <a:solidFill>
            <a:srgbClr val="02D7A2"/>
          </a:solidFill>
          <a:ln w="20108" cap="flat">
            <a:noFill/>
            <a:prstDash val="solid"/>
            <a:miter/>
          </a:ln>
        </p:spPr>
        <p:txBody>
          <a:bodyPr rtlCol="0" anchor="ctr"/>
          <a:lstStyle/>
          <a:p>
            <a:endParaRPr lang="en-US" b="0" i="0" dirty="0">
              <a:latin typeface="Century Gothic" panose="020B0502020202020204" pitchFamily="34" charset="0"/>
            </a:endParaRPr>
          </a:p>
        </p:txBody>
      </p:sp>
      <p:sp>
        <p:nvSpPr>
          <p:cNvPr id="4" name="Graphic 26">
            <a:extLst>
              <a:ext uri="{FF2B5EF4-FFF2-40B4-BE49-F238E27FC236}">
                <a16:creationId xmlns:a16="http://schemas.microsoft.com/office/drawing/2014/main" id="{C293825E-5B4E-583E-C3E7-09115F29C819}"/>
              </a:ext>
            </a:extLst>
          </p:cNvPr>
          <p:cNvSpPr/>
          <p:nvPr userDrawn="1"/>
        </p:nvSpPr>
        <p:spPr>
          <a:xfrm>
            <a:off x="12070232" y="5008131"/>
            <a:ext cx="121768" cy="1959429"/>
          </a:xfrm>
          <a:custGeom>
            <a:avLst/>
            <a:gdLst>
              <a:gd name="connsiteX0" fmla="*/ 190722 w 190722"/>
              <a:gd name="connsiteY0" fmla="*/ 3068992 h 3068991"/>
              <a:gd name="connsiteX1" fmla="*/ 190722 w 190722"/>
              <a:gd name="connsiteY1" fmla="*/ 0 h 3068991"/>
              <a:gd name="connsiteX2" fmla="*/ 0 w 190722"/>
              <a:gd name="connsiteY2" fmla="*/ 399719 h 3068991"/>
              <a:gd name="connsiteX3" fmla="*/ 190722 w 190722"/>
              <a:gd name="connsiteY3" fmla="*/ 3068992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190722" y="3068992"/>
                </a:moveTo>
                <a:lnTo>
                  <a:pt x="190722" y="0"/>
                </a:lnTo>
                <a:cubicBezTo>
                  <a:pt x="127078" y="133170"/>
                  <a:pt x="63644" y="266549"/>
                  <a:pt x="0" y="399719"/>
                </a:cubicBezTo>
                <a:cubicBezTo>
                  <a:pt x="63644" y="1289476"/>
                  <a:pt x="127078" y="2179234"/>
                  <a:pt x="190722" y="3068992"/>
                </a:cubicBezTo>
                <a:close/>
              </a:path>
            </a:pathLst>
          </a:custGeom>
          <a:solidFill>
            <a:srgbClr val="02D7A2"/>
          </a:solidFill>
          <a:ln w="20108" cap="flat">
            <a:noFill/>
            <a:prstDash val="solid"/>
            <a:miter/>
          </a:ln>
        </p:spPr>
        <p:txBody>
          <a:bodyPr rtlCol="0" anchor="ctr"/>
          <a:lstStyle/>
          <a:p>
            <a:endParaRPr lang="en-US" b="0" i="0" dirty="0">
              <a:latin typeface="Century Gothic" panose="020B0502020202020204" pitchFamily="34" charset="0"/>
            </a:endParaRPr>
          </a:p>
        </p:txBody>
      </p:sp>
    </p:spTree>
    <p:extLst>
      <p:ext uri="{BB962C8B-B14F-4D97-AF65-F5344CB8AC3E}">
        <p14:creationId xmlns:p14="http://schemas.microsoft.com/office/powerpoint/2010/main" val="21611189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A9CB-EA19-2393-BF51-26E7F2352C6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1A29783-5D87-872F-CAFD-AB55F8755C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D05066-0C5F-10FD-4732-990408379240}"/>
              </a:ext>
            </a:extLst>
          </p:cNvPr>
          <p:cNvSpPr>
            <a:spLocks noGrp="1"/>
          </p:cNvSpPr>
          <p:nvPr>
            <p:ph type="dt" sz="half" idx="10"/>
          </p:nvPr>
        </p:nvSpPr>
        <p:spPr/>
        <p:txBody>
          <a:bodyPr/>
          <a:lstStyle/>
          <a:p>
            <a:fld id="{8E202018-9FCD-4D25-B6CE-F2EE6554B948}" type="datetimeFigureOut">
              <a:rPr lang="en-GB" smtClean="0"/>
              <a:t>30/09/2025</a:t>
            </a:fld>
            <a:endParaRPr lang="en-GB"/>
          </a:p>
        </p:txBody>
      </p:sp>
      <p:sp>
        <p:nvSpPr>
          <p:cNvPr id="5" name="Footer Placeholder 4">
            <a:extLst>
              <a:ext uri="{FF2B5EF4-FFF2-40B4-BE49-F238E27FC236}">
                <a16:creationId xmlns:a16="http://schemas.microsoft.com/office/drawing/2014/main" id="{13A0B538-C4AD-1054-4F47-764801D07D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317CC-9EF1-8073-3DEB-C5C7EA495B7A}"/>
              </a:ext>
            </a:extLst>
          </p:cNvPr>
          <p:cNvSpPr>
            <a:spLocks noGrp="1"/>
          </p:cNvSpPr>
          <p:nvPr>
            <p:ph type="sldNum" sz="quarter" idx="12"/>
          </p:nvPr>
        </p:nvSpPr>
        <p:spPr/>
        <p:txBody>
          <a:bodyPr/>
          <a:lstStyle/>
          <a:p>
            <a:fld id="{A4E5F92F-5455-4825-B5D5-E4B9DF796AE3}" type="slidenum">
              <a:rPr lang="en-GB" smtClean="0"/>
              <a:t>‹#›</a:t>
            </a:fld>
            <a:endParaRPr lang="en-GB"/>
          </a:p>
        </p:txBody>
      </p:sp>
    </p:spTree>
    <p:extLst>
      <p:ext uri="{BB962C8B-B14F-4D97-AF65-F5344CB8AC3E}">
        <p14:creationId xmlns:p14="http://schemas.microsoft.com/office/powerpoint/2010/main" val="4119218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55309-23B4-3FB1-A899-9932B6216D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EC846A-535B-C8A0-F5CA-2FAC0413AD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C176679-D4C2-F46B-DCF3-2251FEF147C5}"/>
              </a:ext>
            </a:extLst>
          </p:cNvPr>
          <p:cNvSpPr>
            <a:spLocks noGrp="1"/>
          </p:cNvSpPr>
          <p:nvPr>
            <p:ph type="dt" sz="half" idx="10"/>
          </p:nvPr>
        </p:nvSpPr>
        <p:spPr/>
        <p:txBody>
          <a:bodyPr/>
          <a:lstStyle/>
          <a:p>
            <a:fld id="{8E202018-9FCD-4D25-B6CE-F2EE6554B948}" type="datetimeFigureOut">
              <a:rPr lang="en-GB" smtClean="0"/>
              <a:t>30/09/2025</a:t>
            </a:fld>
            <a:endParaRPr lang="en-GB"/>
          </a:p>
        </p:txBody>
      </p:sp>
      <p:sp>
        <p:nvSpPr>
          <p:cNvPr id="5" name="Footer Placeholder 4">
            <a:extLst>
              <a:ext uri="{FF2B5EF4-FFF2-40B4-BE49-F238E27FC236}">
                <a16:creationId xmlns:a16="http://schemas.microsoft.com/office/drawing/2014/main" id="{BA18B2AE-FB27-C6BC-15F6-84B106995F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C25CC4-38E9-98A1-F885-2B6A6D457D73}"/>
              </a:ext>
            </a:extLst>
          </p:cNvPr>
          <p:cNvSpPr>
            <a:spLocks noGrp="1"/>
          </p:cNvSpPr>
          <p:nvPr>
            <p:ph type="sldNum" sz="quarter" idx="12"/>
          </p:nvPr>
        </p:nvSpPr>
        <p:spPr/>
        <p:txBody>
          <a:bodyPr/>
          <a:lstStyle/>
          <a:p>
            <a:fld id="{A4E5F92F-5455-4825-B5D5-E4B9DF796AE3}" type="slidenum">
              <a:rPr lang="en-GB" smtClean="0"/>
              <a:t>‹#›</a:t>
            </a:fld>
            <a:endParaRPr lang="en-GB"/>
          </a:p>
        </p:txBody>
      </p:sp>
    </p:spTree>
    <p:extLst>
      <p:ext uri="{BB962C8B-B14F-4D97-AF65-F5344CB8AC3E}">
        <p14:creationId xmlns:p14="http://schemas.microsoft.com/office/powerpoint/2010/main" val="275693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1" name="Content Placeholder 7" descr="A shadow of a person holding a piece of paper&#10;&#10;Description automatically generated with medium confidence">
            <a:extLst>
              <a:ext uri="{FF2B5EF4-FFF2-40B4-BE49-F238E27FC236}">
                <a16:creationId xmlns:a16="http://schemas.microsoft.com/office/drawing/2014/main" id="{DC448513-01ED-D953-1310-6C67CD5329A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22854" r="21746"/>
          <a:stretch/>
        </p:blipFill>
        <p:spPr>
          <a:xfrm>
            <a:off x="7556763" y="0"/>
            <a:ext cx="4635237" cy="685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21579640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5E8AA0-71CA-8ABC-3158-C76E10F8B6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0194" cy="6856984"/>
          </a:xfrm>
          <a:prstGeom prst="rect">
            <a:avLst/>
          </a:prstGeom>
        </p:spPr>
      </p:pic>
      <p:grpSp>
        <p:nvGrpSpPr>
          <p:cNvPr id="8" name="Group 7">
            <a:extLst>
              <a:ext uri="{FF2B5EF4-FFF2-40B4-BE49-F238E27FC236}">
                <a16:creationId xmlns:a16="http://schemas.microsoft.com/office/drawing/2014/main" id="{0E65F77D-830B-4587-6179-EAEFDB59DA9F}"/>
              </a:ext>
            </a:extLst>
          </p:cNvPr>
          <p:cNvGrpSpPr/>
          <p:nvPr userDrawn="1"/>
        </p:nvGrpSpPr>
        <p:grpSpPr>
          <a:xfrm>
            <a:off x="9865635" y="6420365"/>
            <a:ext cx="2243886" cy="375289"/>
            <a:chOff x="10212759" y="6518571"/>
            <a:chExt cx="1842973" cy="313399"/>
          </a:xfrm>
        </p:grpSpPr>
        <p:pic>
          <p:nvPicPr>
            <p:cNvPr id="9" name="Picture 8">
              <a:extLst>
                <a:ext uri="{FF2B5EF4-FFF2-40B4-BE49-F238E27FC236}">
                  <a16:creationId xmlns:a16="http://schemas.microsoft.com/office/drawing/2014/main" id="{5EF7F4F5-4091-F7DF-B5D7-27F2CF09B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2759" y="6518571"/>
              <a:ext cx="1842973" cy="313399"/>
            </a:xfrm>
            <a:prstGeom prst="rect">
              <a:avLst/>
            </a:prstGeom>
          </p:spPr>
        </p:pic>
        <p:sp>
          <p:nvSpPr>
            <p:cNvPr id="10" name="Rectangle 9">
              <a:extLst>
                <a:ext uri="{FF2B5EF4-FFF2-40B4-BE49-F238E27FC236}">
                  <a16:creationId xmlns:a16="http://schemas.microsoft.com/office/drawing/2014/main" id="{65D479FE-F2A7-1259-E9F7-5B06988F5483}"/>
                </a:ext>
              </a:extLst>
            </p:cNvPr>
            <p:cNvSpPr/>
            <p:nvPr/>
          </p:nvSpPr>
          <p:spPr>
            <a:xfrm>
              <a:off x="10248188" y="6547414"/>
              <a:ext cx="1613629" cy="257021"/>
            </a:xfrm>
            <a:prstGeom prst="rect">
              <a:avLst/>
            </a:prstGeom>
          </p:spPr>
          <p:txBody>
            <a:bodyPr wrap="none">
              <a:spAutoFit/>
            </a:bodyPr>
            <a:lstStyle/>
            <a:p>
              <a:r>
                <a:rPr lang="en-GB" sz="1400" dirty="0">
                  <a:solidFill>
                    <a:schemeClr val="bg1"/>
                  </a:solidFill>
                  <a:latin typeface="Helvetica" panose="020B0604020202030204" pitchFamily="34" charset="0"/>
                  <a:cs typeface="Segoe UI" panose="020B0502040204020203" pitchFamily="34" charset="0"/>
                </a:rPr>
                <a:t>www.collaberadigital.com</a:t>
              </a:r>
              <a:endParaRPr lang="en-IN" sz="1400" dirty="0">
                <a:solidFill>
                  <a:schemeClr val="bg1"/>
                </a:solidFill>
                <a:latin typeface="Helvetica" panose="020B0604020202030204" pitchFamily="34" charset="0"/>
              </a:endParaRPr>
            </a:p>
          </p:txBody>
        </p:sp>
      </p:grpSp>
      <p:pic>
        <p:nvPicPr>
          <p:cNvPr id="11" name="Picture 10">
            <a:extLst>
              <a:ext uri="{FF2B5EF4-FFF2-40B4-BE49-F238E27FC236}">
                <a16:creationId xmlns:a16="http://schemas.microsoft.com/office/drawing/2014/main" id="{FD3E0E5C-9845-273F-56DA-9B3EDBB349D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b="78063"/>
          <a:stretch/>
        </p:blipFill>
        <p:spPr>
          <a:xfrm>
            <a:off x="1524" y="0"/>
            <a:ext cx="12188951" cy="1504093"/>
          </a:xfrm>
          <a:prstGeom prst="rect">
            <a:avLst/>
          </a:prstGeom>
        </p:spPr>
      </p:pic>
      <p:pic>
        <p:nvPicPr>
          <p:cNvPr id="12" name="Picture 11">
            <a:extLst>
              <a:ext uri="{FF2B5EF4-FFF2-40B4-BE49-F238E27FC236}">
                <a16:creationId xmlns:a16="http://schemas.microsoft.com/office/drawing/2014/main" id="{8526341B-E791-8397-013A-AE21E4F2BB6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578354" y="53050"/>
            <a:ext cx="1534767" cy="744647"/>
          </a:xfrm>
          <a:prstGeom prst="rect">
            <a:avLst/>
          </a:prstGeom>
        </p:spPr>
      </p:pic>
    </p:spTree>
    <p:extLst>
      <p:ext uri="{BB962C8B-B14F-4D97-AF65-F5344CB8AC3E}">
        <p14:creationId xmlns:p14="http://schemas.microsoft.com/office/powerpoint/2010/main" val="369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Picture Placeholder 6" descr="A picture containing grate&#10;&#10;Description automatically generated">
            <a:extLst>
              <a:ext uri="{FF2B5EF4-FFF2-40B4-BE49-F238E27FC236}">
                <a16:creationId xmlns:a16="http://schemas.microsoft.com/office/drawing/2014/main" id="{37D42EBD-34CB-B25E-42E2-257C43629CB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9330" r="16904"/>
          <a:stretch/>
        </p:blipFill>
        <p:spPr>
          <a:xfrm>
            <a:off x="7695292" y="0"/>
            <a:ext cx="4496708" cy="6858000"/>
          </a:xfrm>
          <a:prstGeom prst="rect">
            <a:avLst/>
          </a:prstGeom>
        </p:spPr>
      </p:pic>
      <p:sp>
        <p:nvSpPr>
          <p:cNvPr id="2" name="Graphic 24">
            <a:extLst>
              <a:ext uri="{FF2B5EF4-FFF2-40B4-BE49-F238E27FC236}">
                <a16:creationId xmlns:a16="http://schemas.microsoft.com/office/drawing/2014/main" id="{61E45611-E272-FA1D-FF84-4022CC970D98}"/>
              </a:ext>
            </a:extLst>
          </p:cNvPr>
          <p:cNvSpPr/>
          <p:nvPr userDrawn="1"/>
        </p:nvSpPr>
        <p:spPr>
          <a:xfrm>
            <a:off x="0" y="0"/>
            <a:ext cx="121768" cy="1959429"/>
          </a:xfrm>
          <a:custGeom>
            <a:avLst/>
            <a:gdLst>
              <a:gd name="connsiteX0" fmla="*/ 0 w 190722"/>
              <a:gd name="connsiteY0" fmla="*/ 0 h 3068991"/>
              <a:gd name="connsiteX1" fmla="*/ 0 w 190722"/>
              <a:gd name="connsiteY1" fmla="*/ 3068992 h 3068991"/>
              <a:gd name="connsiteX2" fmla="*/ 190722 w 190722"/>
              <a:gd name="connsiteY2" fmla="*/ 2669273 h 3068991"/>
              <a:gd name="connsiteX3" fmla="*/ 0 w 190722"/>
              <a:gd name="connsiteY3" fmla="*/ 0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0" y="0"/>
                </a:moveTo>
                <a:lnTo>
                  <a:pt x="0" y="3068992"/>
                </a:lnTo>
                <a:cubicBezTo>
                  <a:pt x="63644" y="2935822"/>
                  <a:pt x="127078" y="2802442"/>
                  <a:pt x="190722" y="2669273"/>
                </a:cubicBezTo>
                <a:cubicBezTo>
                  <a:pt x="127078" y="1779515"/>
                  <a:pt x="63644" y="889758"/>
                  <a:pt x="0" y="0"/>
                </a:cubicBezTo>
                <a:close/>
              </a:path>
            </a:pathLst>
          </a:custGeom>
          <a:solidFill>
            <a:srgbClr val="D41C5C"/>
          </a:solidFill>
          <a:ln w="20108" cap="flat">
            <a:noFill/>
            <a:prstDash val="solid"/>
            <a:miter/>
          </a:ln>
        </p:spPr>
        <p:txBody>
          <a:bodyPr rtlCol="0" anchor="ctr"/>
          <a:lstStyle/>
          <a:p>
            <a:endParaRPr lang="en-US" b="0" i="0" dirty="0">
              <a:latin typeface="Century Gothic" panose="020B0502020202020204" pitchFamily="34" charset="0"/>
            </a:endParaRPr>
          </a:p>
        </p:txBody>
      </p:sp>
      <p:sp>
        <p:nvSpPr>
          <p:cNvPr id="3" name="Graphic 26">
            <a:extLst>
              <a:ext uri="{FF2B5EF4-FFF2-40B4-BE49-F238E27FC236}">
                <a16:creationId xmlns:a16="http://schemas.microsoft.com/office/drawing/2014/main" id="{5E29A1DB-7511-D601-7393-50976283ED0D}"/>
              </a:ext>
            </a:extLst>
          </p:cNvPr>
          <p:cNvSpPr/>
          <p:nvPr userDrawn="1"/>
        </p:nvSpPr>
        <p:spPr>
          <a:xfrm>
            <a:off x="12070232" y="5008131"/>
            <a:ext cx="121768" cy="1959429"/>
          </a:xfrm>
          <a:custGeom>
            <a:avLst/>
            <a:gdLst>
              <a:gd name="connsiteX0" fmla="*/ 190722 w 190722"/>
              <a:gd name="connsiteY0" fmla="*/ 3068992 h 3068991"/>
              <a:gd name="connsiteX1" fmla="*/ 190722 w 190722"/>
              <a:gd name="connsiteY1" fmla="*/ 0 h 3068991"/>
              <a:gd name="connsiteX2" fmla="*/ 0 w 190722"/>
              <a:gd name="connsiteY2" fmla="*/ 399719 h 3068991"/>
              <a:gd name="connsiteX3" fmla="*/ 190722 w 190722"/>
              <a:gd name="connsiteY3" fmla="*/ 3068992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190722" y="3068992"/>
                </a:moveTo>
                <a:lnTo>
                  <a:pt x="190722" y="0"/>
                </a:lnTo>
                <a:cubicBezTo>
                  <a:pt x="127078" y="133170"/>
                  <a:pt x="63644" y="266549"/>
                  <a:pt x="0" y="399719"/>
                </a:cubicBezTo>
                <a:cubicBezTo>
                  <a:pt x="63644" y="1289476"/>
                  <a:pt x="127078" y="2179234"/>
                  <a:pt x="190722" y="3068992"/>
                </a:cubicBezTo>
                <a:close/>
              </a:path>
            </a:pathLst>
          </a:custGeom>
          <a:solidFill>
            <a:srgbClr val="D41C5C"/>
          </a:solidFill>
          <a:ln w="20108" cap="flat">
            <a:noFill/>
            <a:prstDash val="solid"/>
            <a:miter/>
          </a:ln>
        </p:spPr>
        <p:txBody>
          <a:bodyPr rtlCol="0" anchor="ctr"/>
          <a:lstStyle/>
          <a:p>
            <a:endParaRPr lang="en-US" b="0" i="0" dirty="0">
              <a:latin typeface="Century Gothic" panose="020B0502020202020204" pitchFamily="34" charset="0"/>
            </a:endParaRPr>
          </a:p>
        </p:txBody>
      </p:sp>
    </p:spTree>
    <p:extLst>
      <p:ext uri="{BB962C8B-B14F-4D97-AF65-F5344CB8AC3E}">
        <p14:creationId xmlns:p14="http://schemas.microsoft.com/office/powerpoint/2010/main" val="33383822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2F81F2-6943-BD2A-4FF4-E7B5E1C420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8110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5" name="Content Placeholder 10" descr="A picture containing outdoor, jumping, air&#10;&#10;Description automatically generated">
            <a:extLst>
              <a:ext uri="{FF2B5EF4-FFF2-40B4-BE49-F238E27FC236}">
                <a16:creationId xmlns:a16="http://schemas.microsoft.com/office/drawing/2014/main" id="{14B84D51-9BF9-004F-8C43-384ACE5D686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89" r="17942"/>
          <a:stretch/>
        </p:blipFill>
        <p:spPr>
          <a:xfrm>
            <a:off x="7705639" y="1"/>
            <a:ext cx="4486361" cy="6858000"/>
          </a:xfrm>
          <a:prstGeom prst="rect">
            <a:avLst/>
          </a:prstGeom>
        </p:spPr>
      </p:pic>
      <p:sp>
        <p:nvSpPr>
          <p:cNvPr id="2" name="Graphic 24">
            <a:extLst>
              <a:ext uri="{FF2B5EF4-FFF2-40B4-BE49-F238E27FC236}">
                <a16:creationId xmlns:a16="http://schemas.microsoft.com/office/drawing/2014/main" id="{3F2760FA-EB92-57F2-515F-19E5BC4EF18E}"/>
              </a:ext>
            </a:extLst>
          </p:cNvPr>
          <p:cNvSpPr/>
          <p:nvPr userDrawn="1"/>
        </p:nvSpPr>
        <p:spPr>
          <a:xfrm>
            <a:off x="0" y="0"/>
            <a:ext cx="121768" cy="1959429"/>
          </a:xfrm>
          <a:custGeom>
            <a:avLst/>
            <a:gdLst>
              <a:gd name="connsiteX0" fmla="*/ 0 w 190722"/>
              <a:gd name="connsiteY0" fmla="*/ 0 h 3068991"/>
              <a:gd name="connsiteX1" fmla="*/ 0 w 190722"/>
              <a:gd name="connsiteY1" fmla="*/ 3068992 h 3068991"/>
              <a:gd name="connsiteX2" fmla="*/ 190722 w 190722"/>
              <a:gd name="connsiteY2" fmla="*/ 2669273 h 3068991"/>
              <a:gd name="connsiteX3" fmla="*/ 0 w 190722"/>
              <a:gd name="connsiteY3" fmla="*/ 0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0" y="0"/>
                </a:moveTo>
                <a:lnTo>
                  <a:pt x="0" y="3068992"/>
                </a:lnTo>
                <a:cubicBezTo>
                  <a:pt x="63644" y="2935822"/>
                  <a:pt x="127078" y="2802442"/>
                  <a:pt x="190722" y="2669273"/>
                </a:cubicBezTo>
                <a:cubicBezTo>
                  <a:pt x="127078" y="1779515"/>
                  <a:pt x="63644" y="889758"/>
                  <a:pt x="0" y="0"/>
                </a:cubicBezTo>
                <a:close/>
              </a:path>
            </a:pathLst>
          </a:custGeom>
          <a:solidFill>
            <a:srgbClr val="02D7A2"/>
          </a:solidFill>
          <a:ln w="20108" cap="flat">
            <a:noFill/>
            <a:prstDash val="solid"/>
            <a:miter/>
          </a:ln>
        </p:spPr>
        <p:txBody>
          <a:bodyPr rtlCol="0" anchor="ctr"/>
          <a:lstStyle/>
          <a:p>
            <a:endParaRPr lang="en-US" b="0" i="0" dirty="0">
              <a:latin typeface="Century Gothic" panose="020B0502020202020204" pitchFamily="34" charset="0"/>
            </a:endParaRPr>
          </a:p>
        </p:txBody>
      </p:sp>
      <p:sp>
        <p:nvSpPr>
          <p:cNvPr id="3" name="Graphic 26">
            <a:extLst>
              <a:ext uri="{FF2B5EF4-FFF2-40B4-BE49-F238E27FC236}">
                <a16:creationId xmlns:a16="http://schemas.microsoft.com/office/drawing/2014/main" id="{E665D868-8F0A-FDE8-5D7F-03613DE0B76A}"/>
              </a:ext>
            </a:extLst>
          </p:cNvPr>
          <p:cNvSpPr/>
          <p:nvPr userDrawn="1"/>
        </p:nvSpPr>
        <p:spPr>
          <a:xfrm>
            <a:off x="12070232" y="5008131"/>
            <a:ext cx="121768" cy="1959429"/>
          </a:xfrm>
          <a:custGeom>
            <a:avLst/>
            <a:gdLst>
              <a:gd name="connsiteX0" fmla="*/ 190722 w 190722"/>
              <a:gd name="connsiteY0" fmla="*/ 3068992 h 3068991"/>
              <a:gd name="connsiteX1" fmla="*/ 190722 w 190722"/>
              <a:gd name="connsiteY1" fmla="*/ 0 h 3068991"/>
              <a:gd name="connsiteX2" fmla="*/ 0 w 190722"/>
              <a:gd name="connsiteY2" fmla="*/ 399719 h 3068991"/>
              <a:gd name="connsiteX3" fmla="*/ 190722 w 190722"/>
              <a:gd name="connsiteY3" fmla="*/ 3068992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190722" y="3068992"/>
                </a:moveTo>
                <a:lnTo>
                  <a:pt x="190722" y="0"/>
                </a:lnTo>
                <a:cubicBezTo>
                  <a:pt x="127078" y="133170"/>
                  <a:pt x="63644" y="266549"/>
                  <a:pt x="0" y="399719"/>
                </a:cubicBezTo>
                <a:cubicBezTo>
                  <a:pt x="63644" y="1289476"/>
                  <a:pt x="127078" y="2179234"/>
                  <a:pt x="190722" y="3068992"/>
                </a:cubicBezTo>
                <a:close/>
              </a:path>
            </a:pathLst>
          </a:custGeom>
          <a:solidFill>
            <a:srgbClr val="02D7A2"/>
          </a:solidFill>
          <a:ln w="20108" cap="flat">
            <a:noFill/>
            <a:prstDash val="solid"/>
            <a:miter/>
          </a:ln>
        </p:spPr>
        <p:txBody>
          <a:bodyPr rtlCol="0" anchor="ctr"/>
          <a:lstStyle/>
          <a:p>
            <a:endParaRPr lang="en-US" b="0" i="0" dirty="0">
              <a:latin typeface="Century Gothic" panose="020B0502020202020204" pitchFamily="34" charset="0"/>
            </a:endParaRPr>
          </a:p>
        </p:txBody>
      </p:sp>
    </p:spTree>
    <p:extLst>
      <p:ext uri="{BB962C8B-B14F-4D97-AF65-F5344CB8AC3E}">
        <p14:creationId xmlns:p14="http://schemas.microsoft.com/office/powerpoint/2010/main" val="11267679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Placeholder 14">
            <a:extLst>
              <a:ext uri="{FF2B5EF4-FFF2-40B4-BE49-F238E27FC236}">
                <a16:creationId xmlns:a16="http://schemas.microsoft.com/office/drawing/2014/main" id="{2E4B68A4-8690-EBA2-0E25-8D52163C045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2667000" y="-2667000"/>
            <a:ext cx="6858000" cy="12192000"/>
          </a:xfrm>
          <a:prstGeom prst="rect">
            <a:avLst/>
          </a:prstGeom>
        </p:spPr>
      </p:pic>
    </p:spTree>
    <p:extLst>
      <p:ext uri="{BB962C8B-B14F-4D97-AF65-F5344CB8AC3E}">
        <p14:creationId xmlns:p14="http://schemas.microsoft.com/office/powerpoint/2010/main" val="213584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286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674B4E-3A36-AE80-F596-88EAFA8D99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24626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9628D0-6D27-3A22-3CBC-5435A86BD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8248BE-D040-3D21-3A61-EE22584BB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681DDF-7CC1-D788-F48E-8EBA8012AA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02018-9FCD-4D25-B6CE-F2EE6554B948}" type="datetimeFigureOut">
              <a:rPr lang="en-GB" smtClean="0"/>
              <a:t>30/09/2025</a:t>
            </a:fld>
            <a:endParaRPr lang="en-GB"/>
          </a:p>
        </p:txBody>
      </p:sp>
      <p:sp>
        <p:nvSpPr>
          <p:cNvPr id="5" name="Footer Placeholder 4">
            <a:extLst>
              <a:ext uri="{FF2B5EF4-FFF2-40B4-BE49-F238E27FC236}">
                <a16:creationId xmlns:a16="http://schemas.microsoft.com/office/drawing/2014/main" id="{F8EAD2C6-7BBE-418E-D4F1-DD5A8D5A0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B36D678-3C77-7F4A-530D-35BE9C7A2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E5F92F-5455-4825-B5D5-E4B9DF796AE3}" type="slidenum">
              <a:rPr lang="en-GB" smtClean="0"/>
              <a:t>‹#›</a:t>
            </a:fld>
            <a:endParaRPr lang="en-GB"/>
          </a:p>
        </p:txBody>
      </p:sp>
    </p:spTree>
    <p:extLst>
      <p:ext uri="{BB962C8B-B14F-4D97-AF65-F5344CB8AC3E}">
        <p14:creationId xmlns:p14="http://schemas.microsoft.com/office/powerpoint/2010/main" val="341720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0ABB8D-A9B1-BF5E-8E51-DAC64CE57FBB}"/>
              </a:ext>
            </a:extLst>
          </p:cNvPr>
          <p:cNvSpPr txBox="1"/>
          <p:nvPr/>
        </p:nvSpPr>
        <p:spPr>
          <a:xfrm>
            <a:off x="3367314" y="1995047"/>
            <a:ext cx="5457372" cy="1938992"/>
          </a:xfrm>
          <a:prstGeom prst="rect">
            <a:avLst/>
          </a:prstGeom>
          <a:noFill/>
        </p:spPr>
        <p:txBody>
          <a:bodyPr wrap="square">
            <a:spAutoFit/>
          </a:bodyPr>
          <a:lstStyle/>
          <a:p>
            <a:pPr algn="ctr"/>
            <a:r>
              <a:rPr lang="en-US" sz="6000" b="1" dirty="0">
                <a:effectLst/>
                <a:latin typeface="Neue Machina" panose="00000500000000000000" pitchFamily="50" charset="0"/>
                <a:ea typeface="Calibri" panose="020F0502020204030204" pitchFamily="34" charset="0"/>
              </a:rPr>
              <a:t>Capstone</a:t>
            </a:r>
            <a:br>
              <a:rPr lang="en-US" sz="6000" b="1" dirty="0">
                <a:effectLst/>
                <a:latin typeface="Neue Machina" panose="00000500000000000000" pitchFamily="50" charset="0"/>
                <a:ea typeface="Calibri" panose="020F0502020204030204" pitchFamily="34" charset="0"/>
              </a:rPr>
            </a:br>
            <a:r>
              <a:rPr lang="en-US" sz="6000" b="1" dirty="0">
                <a:effectLst/>
                <a:latin typeface="Neue Machina" panose="00000500000000000000" pitchFamily="50" charset="0"/>
                <a:ea typeface="Calibri" panose="020F0502020204030204" pitchFamily="34" charset="0"/>
              </a:rPr>
              <a:t>Project</a:t>
            </a:r>
            <a:endParaRPr lang="en-GB" sz="6000" b="1" dirty="0">
              <a:latin typeface="Neue Machina" panose="00000500000000000000" pitchFamily="50" charset="0"/>
            </a:endParaRPr>
          </a:p>
        </p:txBody>
      </p:sp>
      <p:pic>
        <p:nvPicPr>
          <p:cNvPr id="3" name="Graphic 2">
            <a:extLst>
              <a:ext uri="{FF2B5EF4-FFF2-40B4-BE49-F238E27FC236}">
                <a16:creationId xmlns:a16="http://schemas.microsoft.com/office/drawing/2014/main" id="{C8FE0234-23EC-7806-340E-632A55BD404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0" y="0"/>
            <a:ext cx="2401383" cy="902227"/>
          </a:xfrm>
          <a:prstGeom prst="rect">
            <a:avLst/>
          </a:prstGeom>
        </p:spPr>
      </p:pic>
    </p:spTree>
    <p:extLst>
      <p:ext uri="{BB962C8B-B14F-4D97-AF65-F5344CB8AC3E}">
        <p14:creationId xmlns:p14="http://schemas.microsoft.com/office/powerpoint/2010/main" val="89247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AC8BC-8BA7-D3C9-AF2A-7BAC5CE1A6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79245F6-D27D-C635-A342-724CE3ACCB30}"/>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9AB623D-F640-02DD-BB74-2976D8B5A424}"/>
              </a:ext>
            </a:extLst>
          </p:cNvPr>
          <p:cNvSpPr txBox="1"/>
          <p:nvPr/>
        </p:nvSpPr>
        <p:spPr>
          <a:xfrm>
            <a:off x="181439" y="872000"/>
            <a:ext cx="8091704" cy="461665"/>
          </a:xfrm>
          <a:prstGeom prst="rect">
            <a:avLst/>
          </a:prstGeom>
          <a:noFill/>
        </p:spPr>
        <p:txBody>
          <a:bodyPr wrap="square">
            <a:spAutoFit/>
          </a:bodyPr>
          <a:lstStyle/>
          <a:p>
            <a:pPr algn="ctr"/>
            <a:r>
              <a:rPr lang="en-IN" sz="2400" b="1" dirty="0">
                <a:solidFill>
                  <a:schemeClr val="bg1"/>
                </a:solidFill>
                <a:effectLst/>
                <a:latin typeface="Neue Machina" panose="00000500000000000000" pitchFamily="50" charset="0"/>
                <a:ea typeface="Calibri" panose="020F0502020204030204" pitchFamily="34" charset="0"/>
              </a:rPr>
              <a:t>Important areas of the Project with screenshots</a:t>
            </a:r>
            <a:endParaRPr lang="en-GB" sz="2400" b="1" dirty="0">
              <a:solidFill>
                <a:schemeClr val="bg1"/>
              </a:solidFill>
              <a:latin typeface="Neue Machina" panose="00000500000000000000" pitchFamily="50" charset="0"/>
            </a:endParaRPr>
          </a:p>
        </p:txBody>
      </p:sp>
      <p:pic>
        <p:nvPicPr>
          <p:cNvPr id="8" name="Graphic 7">
            <a:extLst>
              <a:ext uri="{FF2B5EF4-FFF2-40B4-BE49-F238E27FC236}">
                <a16:creationId xmlns:a16="http://schemas.microsoft.com/office/drawing/2014/main" id="{68B3F956-2D37-0C54-CE0B-3A03D214B41F}"/>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68D0A23D-2B83-3A4D-6380-B62CD943F0BF}"/>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3" name="Graphic 24">
            <a:extLst>
              <a:ext uri="{FF2B5EF4-FFF2-40B4-BE49-F238E27FC236}">
                <a16:creationId xmlns:a16="http://schemas.microsoft.com/office/drawing/2014/main" id="{05DDBF03-73D0-4C66-062D-02C76D80CA3E}"/>
              </a:ext>
            </a:extLst>
          </p:cNvPr>
          <p:cNvSpPr/>
          <p:nvPr/>
        </p:nvSpPr>
        <p:spPr>
          <a:xfrm>
            <a:off x="0" y="0"/>
            <a:ext cx="121768" cy="1959429"/>
          </a:xfrm>
          <a:custGeom>
            <a:avLst/>
            <a:gdLst>
              <a:gd name="connsiteX0" fmla="*/ 0 w 190722"/>
              <a:gd name="connsiteY0" fmla="*/ 0 h 3068991"/>
              <a:gd name="connsiteX1" fmla="*/ 0 w 190722"/>
              <a:gd name="connsiteY1" fmla="*/ 3068992 h 3068991"/>
              <a:gd name="connsiteX2" fmla="*/ 190722 w 190722"/>
              <a:gd name="connsiteY2" fmla="*/ 2669273 h 3068991"/>
              <a:gd name="connsiteX3" fmla="*/ 0 w 190722"/>
              <a:gd name="connsiteY3" fmla="*/ 0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0" y="0"/>
                </a:moveTo>
                <a:lnTo>
                  <a:pt x="0" y="3068992"/>
                </a:lnTo>
                <a:cubicBezTo>
                  <a:pt x="63644" y="2935822"/>
                  <a:pt x="127078" y="2802442"/>
                  <a:pt x="190722" y="2669273"/>
                </a:cubicBezTo>
                <a:cubicBezTo>
                  <a:pt x="127078" y="1779515"/>
                  <a:pt x="63644" y="889758"/>
                  <a:pt x="0" y="0"/>
                </a:cubicBezTo>
                <a:close/>
              </a:path>
            </a:pathLst>
          </a:custGeom>
          <a:solidFill>
            <a:srgbClr val="02D7A2"/>
          </a:solidFill>
          <a:ln w="20108" cap="flat">
            <a:noFill/>
            <a:prstDash val="solid"/>
            <a:miter/>
          </a:ln>
        </p:spPr>
        <p:txBody>
          <a:bodyPr rtlCol="0" anchor="ctr"/>
          <a:lstStyle/>
          <a:p>
            <a:endParaRPr lang="en-US" b="0" i="0" dirty="0">
              <a:latin typeface="Century Gothic" panose="020B0502020202020204" pitchFamily="34" charset="0"/>
            </a:endParaRPr>
          </a:p>
        </p:txBody>
      </p:sp>
      <p:sp>
        <p:nvSpPr>
          <p:cNvPr id="4" name="Graphic 26">
            <a:extLst>
              <a:ext uri="{FF2B5EF4-FFF2-40B4-BE49-F238E27FC236}">
                <a16:creationId xmlns:a16="http://schemas.microsoft.com/office/drawing/2014/main" id="{14716EDF-8AF7-4CF5-9A05-D5A87C1A1B25}"/>
              </a:ext>
            </a:extLst>
          </p:cNvPr>
          <p:cNvSpPr/>
          <p:nvPr/>
        </p:nvSpPr>
        <p:spPr>
          <a:xfrm>
            <a:off x="12070232" y="5008131"/>
            <a:ext cx="121768" cy="1959429"/>
          </a:xfrm>
          <a:custGeom>
            <a:avLst/>
            <a:gdLst>
              <a:gd name="connsiteX0" fmla="*/ 190722 w 190722"/>
              <a:gd name="connsiteY0" fmla="*/ 3068992 h 3068991"/>
              <a:gd name="connsiteX1" fmla="*/ 190722 w 190722"/>
              <a:gd name="connsiteY1" fmla="*/ 0 h 3068991"/>
              <a:gd name="connsiteX2" fmla="*/ 0 w 190722"/>
              <a:gd name="connsiteY2" fmla="*/ 399719 h 3068991"/>
              <a:gd name="connsiteX3" fmla="*/ 190722 w 190722"/>
              <a:gd name="connsiteY3" fmla="*/ 3068992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190722" y="3068992"/>
                </a:moveTo>
                <a:lnTo>
                  <a:pt x="190722" y="0"/>
                </a:lnTo>
                <a:cubicBezTo>
                  <a:pt x="127078" y="133170"/>
                  <a:pt x="63644" y="266549"/>
                  <a:pt x="0" y="399719"/>
                </a:cubicBezTo>
                <a:cubicBezTo>
                  <a:pt x="63644" y="1289476"/>
                  <a:pt x="127078" y="2179234"/>
                  <a:pt x="190722" y="3068992"/>
                </a:cubicBezTo>
                <a:close/>
              </a:path>
            </a:pathLst>
          </a:custGeom>
          <a:solidFill>
            <a:srgbClr val="02D7A2"/>
          </a:solidFill>
          <a:ln w="20108" cap="flat">
            <a:noFill/>
            <a:prstDash val="solid"/>
            <a:miter/>
          </a:ln>
        </p:spPr>
        <p:txBody>
          <a:bodyPr rtlCol="0" anchor="ctr"/>
          <a:lstStyle/>
          <a:p>
            <a:endParaRPr lang="en-US" b="0" i="0" dirty="0">
              <a:latin typeface="Century Gothic" panose="020B0502020202020204" pitchFamily="34" charset="0"/>
            </a:endParaRPr>
          </a:p>
        </p:txBody>
      </p:sp>
      <p:sp>
        <p:nvSpPr>
          <p:cNvPr id="17" name="TextBox 16">
            <a:extLst>
              <a:ext uri="{FF2B5EF4-FFF2-40B4-BE49-F238E27FC236}">
                <a16:creationId xmlns:a16="http://schemas.microsoft.com/office/drawing/2014/main" id="{0798631F-7C84-3149-6EB6-6591795D70A2}"/>
              </a:ext>
            </a:extLst>
          </p:cNvPr>
          <p:cNvSpPr txBox="1"/>
          <p:nvPr/>
        </p:nvSpPr>
        <p:spPr>
          <a:xfrm>
            <a:off x="8784130" y="548835"/>
            <a:ext cx="3801036" cy="1569660"/>
          </a:xfrm>
          <a:prstGeom prst="rect">
            <a:avLst/>
          </a:prstGeom>
          <a:noFill/>
        </p:spPr>
        <p:txBody>
          <a:bodyPr wrap="square" rtlCol="0">
            <a:spAutoFit/>
          </a:bodyPr>
          <a:lstStyle/>
          <a:p>
            <a:r>
              <a:rPr lang="en-IN" sz="3200" b="1" dirty="0">
                <a:solidFill>
                  <a:srgbClr val="B4F1DE"/>
                </a:solidFill>
                <a:latin typeface="The Hand Extrablack" panose="03070A02030502020204" pitchFamily="66" charset="0"/>
              </a:rPr>
              <a:t>ADMIN PORTAL</a:t>
            </a:r>
          </a:p>
          <a:p>
            <a:endParaRPr lang="en-IN" sz="3200" b="1" dirty="0"/>
          </a:p>
          <a:p>
            <a:endParaRPr lang="en-IN" sz="3200" b="1" dirty="0"/>
          </a:p>
        </p:txBody>
      </p:sp>
      <p:pic>
        <p:nvPicPr>
          <p:cNvPr id="6" name="Picture 5">
            <a:extLst>
              <a:ext uri="{FF2B5EF4-FFF2-40B4-BE49-F238E27FC236}">
                <a16:creationId xmlns:a16="http://schemas.microsoft.com/office/drawing/2014/main" id="{AA2B71CE-415B-B255-ADDD-76C3844777CF}"/>
              </a:ext>
            </a:extLst>
          </p:cNvPr>
          <p:cNvPicPr>
            <a:picLocks noChangeAspect="1"/>
          </p:cNvPicPr>
          <p:nvPr/>
        </p:nvPicPr>
        <p:blipFill>
          <a:blip r:embed="rId4"/>
          <a:stretch>
            <a:fillRect/>
          </a:stretch>
        </p:blipFill>
        <p:spPr>
          <a:xfrm>
            <a:off x="678890" y="1485702"/>
            <a:ext cx="4485795" cy="5048684"/>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7D725753-30F5-4364-B0C0-08358BDB40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8235" y="1485702"/>
            <a:ext cx="6397667" cy="2412344"/>
          </a:xfrm>
          <a:prstGeom prst="rect">
            <a:avLst/>
          </a:prstGeom>
        </p:spPr>
      </p:pic>
      <p:pic>
        <p:nvPicPr>
          <p:cNvPr id="18" name="Picture 17" descr="A screenshot of a computer&#10;&#10;AI-generated content may be incorrect.">
            <a:extLst>
              <a:ext uri="{FF2B5EF4-FFF2-40B4-BE49-F238E27FC236}">
                <a16:creationId xmlns:a16="http://schemas.microsoft.com/office/drawing/2014/main" id="{1A9C8693-F14F-1814-A0AB-5AFF29510D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2380" y="4138629"/>
            <a:ext cx="3601526" cy="2384019"/>
          </a:xfrm>
          <a:prstGeom prst="rect">
            <a:avLst/>
          </a:prstGeom>
        </p:spPr>
      </p:pic>
    </p:spTree>
    <p:extLst>
      <p:ext uri="{BB962C8B-B14F-4D97-AF65-F5344CB8AC3E}">
        <p14:creationId xmlns:p14="http://schemas.microsoft.com/office/powerpoint/2010/main" val="3767060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A5A6C-5D18-0186-8388-9495E478873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4674435-1B70-2601-A21D-13CC43220517}"/>
              </a:ext>
            </a:extLst>
          </p:cNvPr>
          <p:cNvSpPr/>
          <p:nvPr/>
        </p:nvSpPr>
        <p:spPr>
          <a:xfrm>
            <a:off x="0" y="-8965"/>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a16="http://schemas.microsoft.com/office/drawing/2014/main" id="{1C1EF8C3-392E-5678-8380-D93016C8AE12}"/>
              </a:ext>
            </a:extLst>
          </p:cNvPr>
          <p:cNvSpPr txBox="1"/>
          <p:nvPr/>
        </p:nvSpPr>
        <p:spPr>
          <a:xfrm>
            <a:off x="181439" y="872000"/>
            <a:ext cx="8091704" cy="461665"/>
          </a:xfrm>
          <a:prstGeom prst="rect">
            <a:avLst/>
          </a:prstGeom>
          <a:noFill/>
        </p:spPr>
        <p:txBody>
          <a:bodyPr wrap="square">
            <a:spAutoFit/>
          </a:bodyPr>
          <a:lstStyle/>
          <a:p>
            <a:pPr algn="ctr"/>
            <a:r>
              <a:rPr lang="en-IN" sz="2400" b="1" dirty="0">
                <a:solidFill>
                  <a:schemeClr val="bg1"/>
                </a:solidFill>
                <a:effectLst/>
                <a:latin typeface="Neue Machina" panose="00000500000000000000" pitchFamily="50" charset="0"/>
                <a:ea typeface="Calibri" panose="020F0502020204030204" pitchFamily="34" charset="0"/>
              </a:rPr>
              <a:t>Important areas of the Project with screenshots</a:t>
            </a:r>
            <a:endParaRPr lang="en-GB" sz="2400" b="1" dirty="0">
              <a:solidFill>
                <a:schemeClr val="bg1"/>
              </a:solidFill>
              <a:latin typeface="Neue Machina" panose="00000500000000000000" pitchFamily="50" charset="0"/>
            </a:endParaRPr>
          </a:p>
        </p:txBody>
      </p:sp>
      <p:pic>
        <p:nvPicPr>
          <p:cNvPr id="8" name="Graphic 7">
            <a:extLst>
              <a:ext uri="{FF2B5EF4-FFF2-40B4-BE49-F238E27FC236}">
                <a16:creationId xmlns:a16="http://schemas.microsoft.com/office/drawing/2014/main" id="{192B42DA-F25A-870E-BBE1-4A1B94EFB42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23342367-DB8B-0055-DB58-5EC83DBDCF88}"/>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3" name="Graphic 24">
            <a:extLst>
              <a:ext uri="{FF2B5EF4-FFF2-40B4-BE49-F238E27FC236}">
                <a16:creationId xmlns:a16="http://schemas.microsoft.com/office/drawing/2014/main" id="{83116C91-3394-1646-860C-5041CEDC99D9}"/>
              </a:ext>
            </a:extLst>
          </p:cNvPr>
          <p:cNvSpPr/>
          <p:nvPr/>
        </p:nvSpPr>
        <p:spPr>
          <a:xfrm>
            <a:off x="0" y="0"/>
            <a:ext cx="121768" cy="1959429"/>
          </a:xfrm>
          <a:custGeom>
            <a:avLst/>
            <a:gdLst>
              <a:gd name="connsiteX0" fmla="*/ 0 w 190722"/>
              <a:gd name="connsiteY0" fmla="*/ 0 h 3068991"/>
              <a:gd name="connsiteX1" fmla="*/ 0 w 190722"/>
              <a:gd name="connsiteY1" fmla="*/ 3068992 h 3068991"/>
              <a:gd name="connsiteX2" fmla="*/ 190722 w 190722"/>
              <a:gd name="connsiteY2" fmla="*/ 2669273 h 3068991"/>
              <a:gd name="connsiteX3" fmla="*/ 0 w 190722"/>
              <a:gd name="connsiteY3" fmla="*/ 0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0" y="0"/>
                </a:moveTo>
                <a:lnTo>
                  <a:pt x="0" y="3068992"/>
                </a:lnTo>
                <a:cubicBezTo>
                  <a:pt x="63644" y="2935822"/>
                  <a:pt x="127078" y="2802442"/>
                  <a:pt x="190722" y="2669273"/>
                </a:cubicBezTo>
                <a:cubicBezTo>
                  <a:pt x="127078" y="1779515"/>
                  <a:pt x="63644" y="889758"/>
                  <a:pt x="0" y="0"/>
                </a:cubicBezTo>
                <a:close/>
              </a:path>
            </a:pathLst>
          </a:custGeom>
          <a:solidFill>
            <a:srgbClr val="02D7A2"/>
          </a:solidFill>
          <a:ln w="20108" cap="flat">
            <a:noFill/>
            <a:prstDash val="solid"/>
            <a:miter/>
          </a:ln>
        </p:spPr>
        <p:txBody>
          <a:bodyPr rtlCol="0" anchor="ctr"/>
          <a:lstStyle/>
          <a:p>
            <a:endParaRPr lang="en-US" b="0" i="0" dirty="0">
              <a:latin typeface="Century Gothic" panose="020B0502020202020204" pitchFamily="34" charset="0"/>
            </a:endParaRPr>
          </a:p>
        </p:txBody>
      </p:sp>
      <p:sp>
        <p:nvSpPr>
          <p:cNvPr id="4" name="Graphic 26">
            <a:extLst>
              <a:ext uri="{FF2B5EF4-FFF2-40B4-BE49-F238E27FC236}">
                <a16:creationId xmlns:a16="http://schemas.microsoft.com/office/drawing/2014/main" id="{D2AA82C6-9130-B723-A36C-E857F84B97E5}"/>
              </a:ext>
            </a:extLst>
          </p:cNvPr>
          <p:cNvSpPr/>
          <p:nvPr/>
        </p:nvSpPr>
        <p:spPr>
          <a:xfrm>
            <a:off x="12070232" y="5008131"/>
            <a:ext cx="121768" cy="1959429"/>
          </a:xfrm>
          <a:custGeom>
            <a:avLst/>
            <a:gdLst>
              <a:gd name="connsiteX0" fmla="*/ 190722 w 190722"/>
              <a:gd name="connsiteY0" fmla="*/ 3068992 h 3068991"/>
              <a:gd name="connsiteX1" fmla="*/ 190722 w 190722"/>
              <a:gd name="connsiteY1" fmla="*/ 0 h 3068991"/>
              <a:gd name="connsiteX2" fmla="*/ 0 w 190722"/>
              <a:gd name="connsiteY2" fmla="*/ 399719 h 3068991"/>
              <a:gd name="connsiteX3" fmla="*/ 190722 w 190722"/>
              <a:gd name="connsiteY3" fmla="*/ 3068992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190722" y="3068992"/>
                </a:moveTo>
                <a:lnTo>
                  <a:pt x="190722" y="0"/>
                </a:lnTo>
                <a:cubicBezTo>
                  <a:pt x="127078" y="133170"/>
                  <a:pt x="63644" y="266549"/>
                  <a:pt x="0" y="399719"/>
                </a:cubicBezTo>
                <a:cubicBezTo>
                  <a:pt x="63644" y="1289476"/>
                  <a:pt x="127078" y="2179234"/>
                  <a:pt x="190722" y="3068992"/>
                </a:cubicBezTo>
                <a:close/>
              </a:path>
            </a:pathLst>
          </a:custGeom>
          <a:solidFill>
            <a:srgbClr val="02D7A2"/>
          </a:solidFill>
          <a:ln w="20108" cap="flat">
            <a:noFill/>
            <a:prstDash val="solid"/>
            <a:miter/>
          </a:ln>
        </p:spPr>
        <p:txBody>
          <a:bodyPr rtlCol="0" anchor="ctr"/>
          <a:lstStyle/>
          <a:p>
            <a:endParaRPr lang="en-US" b="0" i="0" dirty="0">
              <a:latin typeface="Century Gothic" panose="020B0502020202020204" pitchFamily="34" charset="0"/>
            </a:endParaRPr>
          </a:p>
        </p:txBody>
      </p:sp>
      <p:sp>
        <p:nvSpPr>
          <p:cNvPr id="29" name="TextBox 28">
            <a:extLst>
              <a:ext uri="{FF2B5EF4-FFF2-40B4-BE49-F238E27FC236}">
                <a16:creationId xmlns:a16="http://schemas.microsoft.com/office/drawing/2014/main" id="{5A01F2DA-39FE-2C28-6C30-6384474CB1AD}"/>
              </a:ext>
            </a:extLst>
          </p:cNvPr>
          <p:cNvSpPr txBox="1"/>
          <p:nvPr/>
        </p:nvSpPr>
        <p:spPr>
          <a:xfrm>
            <a:off x="7831860" y="727071"/>
            <a:ext cx="2161226" cy="584775"/>
          </a:xfrm>
          <a:prstGeom prst="rect">
            <a:avLst/>
          </a:prstGeom>
          <a:noFill/>
        </p:spPr>
        <p:txBody>
          <a:bodyPr wrap="square" rtlCol="0">
            <a:spAutoFit/>
          </a:bodyPr>
          <a:lstStyle/>
          <a:p>
            <a:r>
              <a:rPr lang="en-IN" sz="3200" b="1" dirty="0">
                <a:solidFill>
                  <a:srgbClr val="B4F1DE"/>
                </a:solidFill>
                <a:latin typeface="The Hand Extrablack" panose="03070A02030502020204" pitchFamily="66" charset="0"/>
              </a:rPr>
              <a:t>ADMIN CLAIMS </a:t>
            </a:r>
            <a:endParaRPr lang="en-IN" sz="3200" b="1" dirty="0"/>
          </a:p>
        </p:txBody>
      </p:sp>
      <p:pic>
        <p:nvPicPr>
          <p:cNvPr id="6" name="Picture 5" descr="A screenshot of a computer&#10;&#10;AI-generated content may be incorrect.">
            <a:extLst>
              <a:ext uri="{FF2B5EF4-FFF2-40B4-BE49-F238E27FC236}">
                <a16:creationId xmlns:a16="http://schemas.microsoft.com/office/drawing/2014/main" id="{4F0AD270-AADE-4A21-DE4F-0938A03696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3506" y="1638262"/>
            <a:ext cx="8173637" cy="4163544"/>
          </a:xfrm>
          <a:prstGeom prst="rect">
            <a:avLst/>
          </a:prstGeom>
        </p:spPr>
      </p:pic>
    </p:spTree>
    <p:extLst>
      <p:ext uri="{BB962C8B-B14F-4D97-AF65-F5344CB8AC3E}">
        <p14:creationId xmlns:p14="http://schemas.microsoft.com/office/powerpoint/2010/main" val="2325809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7D7EF-5906-5BD8-6634-12F6649FA45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E253D42-3DB3-700D-87F7-1292DB5772E0}"/>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EB51C15A-F58A-7912-97EF-746255C47B3C}"/>
              </a:ext>
            </a:extLst>
          </p:cNvPr>
          <p:cNvSpPr txBox="1"/>
          <p:nvPr/>
        </p:nvSpPr>
        <p:spPr>
          <a:xfrm>
            <a:off x="181439" y="872000"/>
            <a:ext cx="8091704" cy="461665"/>
          </a:xfrm>
          <a:prstGeom prst="rect">
            <a:avLst/>
          </a:prstGeom>
          <a:noFill/>
        </p:spPr>
        <p:txBody>
          <a:bodyPr wrap="square">
            <a:spAutoFit/>
          </a:bodyPr>
          <a:lstStyle/>
          <a:p>
            <a:pPr algn="ctr"/>
            <a:r>
              <a:rPr lang="en-IN" sz="2400" b="1" dirty="0">
                <a:solidFill>
                  <a:schemeClr val="bg1"/>
                </a:solidFill>
                <a:effectLst/>
                <a:latin typeface="Neue Machina" panose="00000500000000000000" pitchFamily="50" charset="0"/>
                <a:ea typeface="Calibri" panose="020F0502020204030204" pitchFamily="34" charset="0"/>
              </a:rPr>
              <a:t>Important areas of the Project with screenshots</a:t>
            </a:r>
            <a:endParaRPr lang="en-GB" sz="2400" b="1" dirty="0">
              <a:solidFill>
                <a:schemeClr val="bg1"/>
              </a:solidFill>
              <a:latin typeface="Neue Machina" panose="00000500000000000000" pitchFamily="50" charset="0"/>
            </a:endParaRPr>
          </a:p>
        </p:txBody>
      </p:sp>
      <p:pic>
        <p:nvPicPr>
          <p:cNvPr id="8" name="Graphic 7">
            <a:extLst>
              <a:ext uri="{FF2B5EF4-FFF2-40B4-BE49-F238E27FC236}">
                <a16:creationId xmlns:a16="http://schemas.microsoft.com/office/drawing/2014/main" id="{98C8F390-B76D-F9C5-DDC1-B4048229B3C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DE387748-84AF-0B7E-9699-4C9C00E459B9}"/>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3" name="Graphic 24">
            <a:extLst>
              <a:ext uri="{FF2B5EF4-FFF2-40B4-BE49-F238E27FC236}">
                <a16:creationId xmlns:a16="http://schemas.microsoft.com/office/drawing/2014/main" id="{5540D7A7-2EB9-0DD0-9505-E0AD8CF98D34}"/>
              </a:ext>
            </a:extLst>
          </p:cNvPr>
          <p:cNvSpPr/>
          <p:nvPr/>
        </p:nvSpPr>
        <p:spPr>
          <a:xfrm>
            <a:off x="0" y="0"/>
            <a:ext cx="121768" cy="1959429"/>
          </a:xfrm>
          <a:custGeom>
            <a:avLst/>
            <a:gdLst>
              <a:gd name="connsiteX0" fmla="*/ 0 w 190722"/>
              <a:gd name="connsiteY0" fmla="*/ 0 h 3068991"/>
              <a:gd name="connsiteX1" fmla="*/ 0 w 190722"/>
              <a:gd name="connsiteY1" fmla="*/ 3068992 h 3068991"/>
              <a:gd name="connsiteX2" fmla="*/ 190722 w 190722"/>
              <a:gd name="connsiteY2" fmla="*/ 2669273 h 3068991"/>
              <a:gd name="connsiteX3" fmla="*/ 0 w 190722"/>
              <a:gd name="connsiteY3" fmla="*/ 0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0" y="0"/>
                </a:moveTo>
                <a:lnTo>
                  <a:pt x="0" y="3068992"/>
                </a:lnTo>
                <a:cubicBezTo>
                  <a:pt x="63644" y="2935822"/>
                  <a:pt x="127078" y="2802442"/>
                  <a:pt x="190722" y="2669273"/>
                </a:cubicBezTo>
                <a:cubicBezTo>
                  <a:pt x="127078" y="1779515"/>
                  <a:pt x="63644" y="889758"/>
                  <a:pt x="0" y="0"/>
                </a:cubicBezTo>
                <a:close/>
              </a:path>
            </a:pathLst>
          </a:custGeom>
          <a:solidFill>
            <a:srgbClr val="02D7A2"/>
          </a:solidFill>
          <a:ln w="20108" cap="flat">
            <a:noFill/>
            <a:prstDash val="solid"/>
            <a:miter/>
          </a:ln>
        </p:spPr>
        <p:txBody>
          <a:bodyPr rtlCol="0" anchor="ctr"/>
          <a:lstStyle/>
          <a:p>
            <a:endParaRPr lang="en-US" b="0" i="0" dirty="0">
              <a:latin typeface="Century Gothic" panose="020B0502020202020204" pitchFamily="34" charset="0"/>
            </a:endParaRPr>
          </a:p>
        </p:txBody>
      </p:sp>
      <p:sp>
        <p:nvSpPr>
          <p:cNvPr id="4" name="Graphic 26">
            <a:extLst>
              <a:ext uri="{FF2B5EF4-FFF2-40B4-BE49-F238E27FC236}">
                <a16:creationId xmlns:a16="http://schemas.microsoft.com/office/drawing/2014/main" id="{328CD474-7F5F-1AB3-E753-8086AFFA582C}"/>
              </a:ext>
            </a:extLst>
          </p:cNvPr>
          <p:cNvSpPr/>
          <p:nvPr/>
        </p:nvSpPr>
        <p:spPr>
          <a:xfrm>
            <a:off x="12070232" y="5008131"/>
            <a:ext cx="121768" cy="1959429"/>
          </a:xfrm>
          <a:custGeom>
            <a:avLst/>
            <a:gdLst>
              <a:gd name="connsiteX0" fmla="*/ 190722 w 190722"/>
              <a:gd name="connsiteY0" fmla="*/ 3068992 h 3068991"/>
              <a:gd name="connsiteX1" fmla="*/ 190722 w 190722"/>
              <a:gd name="connsiteY1" fmla="*/ 0 h 3068991"/>
              <a:gd name="connsiteX2" fmla="*/ 0 w 190722"/>
              <a:gd name="connsiteY2" fmla="*/ 399719 h 3068991"/>
              <a:gd name="connsiteX3" fmla="*/ 190722 w 190722"/>
              <a:gd name="connsiteY3" fmla="*/ 3068992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190722" y="3068992"/>
                </a:moveTo>
                <a:lnTo>
                  <a:pt x="190722" y="0"/>
                </a:lnTo>
                <a:cubicBezTo>
                  <a:pt x="127078" y="133170"/>
                  <a:pt x="63644" y="266549"/>
                  <a:pt x="0" y="399719"/>
                </a:cubicBezTo>
                <a:cubicBezTo>
                  <a:pt x="63644" y="1289476"/>
                  <a:pt x="127078" y="2179234"/>
                  <a:pt x="190722" y="3068992"/>
                </a:cubicBezTo>
                <a:close/>
              </a:path>
            </a:pathLst>
          </a:custGeom>
          <a:solidFill>
            <a:srgbClr val="02D7A2"/>
          </a:solidFill>
          <a:ln w="20108" cap="flat">
            <a:noFill/>
            <a:prstDash val="solid"/>
            <a:miter/>
          </a:ln>
        </p:spPr>
        <p:txBody>
          <a:bodyPr rtlCol="0" anchor="ctr"/>
          <a:lstStyle/>
          <a:p>
            <a:endParaRPr lang="en-US" b="0" i="0" dirty="0">
              <a:latin typeface="Century Gothic" panose="020B0502020202020204" pitchFamily="34" charset="0"/>
            </a:endParaRPr>
          </a:p>
        </p:txBody>
      </p:sp>
      <p:sp>
        <p:nvSpPr>
          <p:cNvPr id="17" name="TextBox 16">
            <a:extLst>
              <a:ext uri="{FF2B5EF4-FFF2-40B4-BE49-F238E27FC236}">
                <a16:creationId xmlns:a16="http://schemas.microsoft.com/office/drawing/2014/main" id="{D7AD7CDC-76AF-22F4-6F2C-CAC1356CC1D5}"/>
              </a:ext>
            </a:extLst>
          </p:cNvPr>
          <p:cNvSpPr txBox="1"/>
          <p:nvPr/>
        </p:nvSpPr>
        <p:spPr>
          <a:xfrm>
            <a:off x="8817887" y="515748"/>
            <a:ext cx="1984044" cy="1569660"/>
          </a:xfrm>
          <a:prstGeom prst="rect">
            <a:avLst/>
          </a:prstGeom>
          <a:noFill/>
        </p:spPr>
        <p:txBody>
          <a:bodyPr wrap="square" rtlCol="0">
            <a:spAutoFit/>
          </a:bodyPr>
          <a:lstStyle/>
          <a:p>
            <a:r>
              <a:rPr lang="en-IN" sz="3200" b="1" dirty="0">
                <a:solidFill>
                  <a:srgbClr val="B4F1DE"/>
                </a:solidFill>
                <a:latin typeface="The Hand Extrablack" panose="03070A02030502020204" pitchFamily="66" charset="0"/>
              </a:rPr>
              <a:t>AGENT PORTAL</a:t>
            </a:r>
          </a:p>
          <a:p>
            <a:endParaRPr lang="en-IN" sz="3200" b="1" dirty="0"/>
          </a:p>
          <a:p>
            <a:endParaRPr lang="en-IN" sz="3200" b="1" dirty="0"/>
          </a:p>
        </p:txBody>
      </p:sp>
      <p:pic>
        <p:nvPicPr>
          <p:cNvPr id="11" name="Picture 10" descr="A screenshot of a computer&#10;&#10;AI-generated content may be incorrect.">
            <a:extLst>
              <a:ext uri="{FF2B5EF4-FFF2-40B4-BE49-F238E27FC236}">
                <a16:creationId xmlns:a16="http://schemas.microsoft.com/office/drawing/2014/main" id="{CB4C9259-3F45-10E1-35C8-8A52D3D5CD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78" y="2205665"/>
            <a:ext cx="5523335" cy="3106753"/>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C359C027-4AD8-421D-D75A-EA67D8DF96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4816" y="2037574"/>
            <a:ext cx="5316981" cy="3274844"/>
          </a:xfrm>
          <a:prstGeom prst="rect">
            <a:avLst/>
          </a:prstGeom>
        </p:spPr>
      </p:pic>
    </p:spTree>
    <p:extLst>
      <p:ext uri="{BB962C8B-B14F-4D97-AF65-F5344CB8AC3E}">
        <p14:creationId xmlns:p14="http://schemas.microsoft.com/office/powerpoint/2010/main" val="294193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D5B1590-8954-6EF1-A6C9-785B3FD80545}"/>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138D6ED-DD80-8D48-2960-9D0F1FF02C71}"/>
              </a:ext>
            </a:extLst>
          </p:cNvPr>
          <p:cNvSpPr txBox="1"/>
          <p:nvPr/>
        </p:nvSpPr>
        <p:spPr>
          <a:xfrm>
            <a:off x="181439" y="872000"/>
            <a:ext cx="8091704" cy="461665"/>
          </a:xfrm>
          <a:prstGeom prst="rect">
            <a:avLst/>
          </a:prstGeom>
          <a:noFill/>
        </p:spPr>
        <p:txBody>
          <a:bodyPr wrap="square">
            <a:spAutoFit/>
          </a:bodyPr>
          <a:lstStyle/>
          <a:p>
            <a:r>
              <a:rPr lang="en-IN" sz="2400" b="1" dirty="0">
                <a:solidFill>
                  <a:schemeClr val="bg1"/>
                </a:solidFill>
                <a:effectLst/>
                <a:latin typeface="Neue Machina" panose="00000500000000000000" pitchFamily="50" charset="0"/>
                <a:ea typeface="Calibri" panose="020F0502020204030204" pitchFamily="34" charset="0"/>
              </a:rPr>
              <a:t>Conclusion</a:t>
            </a:r>
            <a:endParaRPr lang="en-GB" sz="2400" b="1" dirty="0">
              <a:solidFill>
                <a:schemeClr val="bg1"/>
              </a:solidFill>
              <a:latin typeface="Neue Machina" panose="00000500000000000000" pitchFamily="50" charset="0"/>
            </a:endParaRPr>
          </a:p>
        </p:txBody>
      </p:sp>
      <p:pic>
        <p:nvPicPr>
          <p:cNvPr id="12" name="Graphic 11">
            <a:extLst>
              <a:ext uri="{FF2B5EF4-FFF2-40B4-BE49-F238E27FC236}">
                <a16:creationId xmlns:a16="http://schemas.microsoft.com/office/drawing/2014/main" id="{48AA73DC-DF05-BBA1-E636-5FF6B7C59E9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13" name="Straight Connector 12">
            <a:extLst>
              <a:ext uri="{FF2B5EF4-FFF2-40B4-BE49-F238E27FC236}">
                <a16:creationId xmlns:a16="http://schemas.microsoft.com/office/drawing/2014/main" id="{CB947997-3F77-2664-A078-8CEB6B267A95}"/>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4" name="Graphic 24">
            <a:extLst>
              <a:ext uri="{FF2B5EF4-FFF2-40B4-BE49-F238E27FC236}">
                <a16:creationId xmlns:a16="http://schemas.microsoft.com/office/drawing/2014/main" id="{911490A6-23B3-ECC3-2477-E7D8CD2A9A21}"/>
              </a:ext>
            </a:extLst>
          </p:cNvPr>
          <p:cNvSpPr/>
          <p:nvPr/>
        </p:nvSpPr>
        <p:spPr>
          <a:xfrm>
            <a:off x="0" y="0"/>
            <a:ext cx="121768" cy="1959429"/>
          </a:xfrm>
          <a:custGeom>
            <a:avLst/>
            <a:gdLst>
              <a:gd name="connsiteX0" fmla="*/ 0 w 190722"/>
              <a:gd name="connsiteY0" fmla="*/ 0 h 3068991"/>
              <a:gd name="connsiteX1" fmla="*/ 0 w 190722"/>
              <a:gd name="connsiteY1" fmla="*/ 3068992 h 3068991"/>
              <a:gd name="connsiteX2" fmla="*/ 190722 w 190722"/>
              <a:gd name="connsiteY2" fmla="*/ 2669273 h 3068991"/>
              <a:gd name="connsiteX3" fmla="*/ 0 w 190722"/>
              <a:gd name="connsiteY3" fmla="*/ 0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0" y="0"/>
                </a:moveTo>
                <a:lnTo>
                  <a:pt x="0" y="3068992"/>
                </a:lnTo>
                <a:cubicBezTo>
                  <a:pt x="63644" y="2935822"/>
                  <a:pt x="127078" y="2802442"/>
                  <a:pt x="190722" y="2669273"/>
                </a:cubicBezTo>
                <a:cubicBezTo>
                  <a:pt x="127078" y="1779515"/>
                  <a:pt x="63644" y="889758"/>
                  <a:pt x="0" y="0"/>
                </a:cubicBezTo>
                <a:close/>
              </a:path>
            </a:pathLst>
          </a:custGeom>
          <a:solidFill>
            <a:srgbClr val="D41C5C"/>
          </a:solidFill>
          <a:ln w="20108" cap="flat">
            <a:noFill/>
            <a:prstDash val="solid"/>
            <a:miter/>
          </a:ln>
        </p:spPr>
        <p:txBody>
          <a:bodyPr rtlCol="0" anchor="ctr"/>
          <a:lstStyle/>
          <a:p>
            <a:endParaRPr lang="en-US" b="0" i="0" dirty="0">
              <a:latin typeface="Century Gothic" panose="020B0502020202020204" pitchFamily="34" charset="0"/>
            </a:endParaRPr>
          </a:p>
        </p:txBody>
      </p:sp>
      <p:sp>
        <p:nvSpPr>
          <p:cNvPr id="5" name="Graphic 26">
            <a:extLst>
              <a:ext uri="{FF2B5EF4-FFF2-40B4-BE49-F238E27FC236}">
                <a16:creationId xmlns:a16="http://schemas.microsoft.com/office/drawing/2014/main" id="{AD787135-F8F6-A66B-011B-8AA8295EAF5A}"/>
              </a:ext>
            </a:extLst>
          </p:cNvPr>
          <p:cNvSpPr/>
          <p:nvPr/>
        </p:nvSpPr>
        <p:spPr>
          <a:xfrm>
            <a:off x="12070232" y="5008131"/>
            <a:ext cx="121768" cy="1959429"/>
          </a:xfrm>
          <a:custGeom>
            <a:avLst/>
            <a:gdLst>
              <a:gd name="connsiteX0" fmla="*/ 190722 w 190722"/>
              <a:gd name="connsiteY0" fmla="*/ 3068992 h 3068991"/>
              <a:gd name="connsiteX1" fmla="*/ 190722 w 190722"/>
              <a:gd name="connsiteY1" fmla="*/ 0 h 3068991"/>
              <a:gd name="connsiteX2" fmla="*/ 0 w 190722"/>
              <a:gd name="connsiteY2" fmla="*/ 399719 h 3068991"/>
              <a:gd name="connsiteX3" fmla="*/ 190722 w 190722"/>
              <a:gd name="connsiteY3" fmla="*/ 3068992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190722" y="3068992"/>
                </a:moveTo>
                <a:lnTo>
                  <a:pt x="190722" y="0"/>
                </a:lnTo>
                <a:cubicBezTo>
                  <a:pt x="127078" y="133170"/>
                  <a:pt x="63644" y="266549"/>
                  <a:pt x="0" y="399719"/>
                </a:cubicBezTo>
                <a:cubicBezTo>
                  <a:pt x="63644" y="1289476"/>
                  <a:pt x="127078" y="2179234"/>
                  <a:pt x="190722" y="3068992"/>
                </a:cubicBezTo>
                <a:close/>
              </a:path>
            </a:pathLst>
          </a:custGeom>
          <a:solidFill>
            <a:srgbClr val="D41C5C"/>
          </a:solidFill>
          <a:ln w="20108" cap="flat">
            <a:noFill/>
            <a:prstDash val="solid"/>
            <a:miter/>
          </a:ln>
        </p:spPr>
        <p:txBody>
          <a:bodyPr rtlCol="0" anchor="ctr"/>
          <a:lstStyle/>
          <a:p>
            <a:endParaRPr lang="en-US" b="0" i="0" dirty="0">
              <a:latin typeface="Century Gothic" panose="020B0502020202020204" pitchFamily="34" charset="0"/>
            </a:endParaRPr>
          </a:p>
        </p:txBody>
      </p:sp>
      <p:sp>
        <p:nvSpPr>
          <p:cNvPr id="2" name="TextBox 1">
            <a:extLst>
              <a:ext uri="{FF2B5EF4-FFF2-40B4-BE49-F238E27FC236}">
                <a16:creationId xmlns:a16="http://schemas.microsoft.com/office/drawing/2014/main" id="{DC646A20-AF91-2D10-3CCE-809EB8EA2512}"/>
              </a:ext>
            </a:extLst>
          </p:cNvPr>
          <p:cNvSpPr txBox="1"/>
          <p:nvPr/>
        </p:nvSpPr>
        <p:spPr>
          <a:xfrm>
            <a:off x="591671" y="2223247"/>
            <a:ext cx="10112188" cy="2031325"/>
          </a:xfrm>
          <a:prstGeom prst="rect">
            <a:avLst/>
          </a:prstGeom>
          <a:noFill/>
        </p:spPr>
        <p:txBody>
          <a:bodyPr wrap="square" rtlCol="0">
            <a:spAutoFit/>
          </a:bodyPr>
          <a:lstStyle/>
          <a:p>
            <a:r>
              <a:rPr lang="en-US" dirty="0">
                <a:solidFill>
                  <a:schemeClr val="bg1"/>
                </a:solidFill>
              </a:rPr>
              <a:t>The Insurance Management System developed in this project effectively automates core business processes including policy management, claim submission, payment tracking, and user role handling. By replacing manual workflows with a secure, scalable web application, it significantly improves operational efficiency, reduces errors, and provides timely, accurate information to customers, agents, and administrators. The system’s modular design, use of modern technologies, and focus on security and maintainability make it a strong MVP foundation for future enhancements and real-world deployment in insurance organizations.</a:t>
            </a:r>
            <a:endParaRPr lang="en-IN" dirty="0">
              <a:solidFill>
                <a:schemeClr val="bg1"/>
              </a:solidFill>
            </a:endParaRPr>
          </a:p>
        </p:txBody>
      </p:sp>
    </p:spTree>
    <p:extLst>
      <p:ext uri="{BB962C8B-B14F-4D97-AF65-F5344CB8AC3E}">
        <p14:creationId xmlns:p14="http://schemas.microsoft.com/office/powerpoint/2010/main" val="1952212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103A12-0AA4-00C6-4CFD-58A6489D245B}"/>
              </a:ext>
            </a:extLst>
          </p:cNvPr>
          <p:cNvSpPr txBox="1"/>
          <p:nvPr/>
        </p:nvSpPr>
        <p:spPr>
          <a:xfrm>
            <a:off x="1" y="2028617"/>
            <a:ext cx="5505450" cy="2800767"/>
          </a:xfrm>
          <a:prstGeom prst="rect">
            <a:avLst/>
          </a:prstGeom>
          <a:noFill/>
        </p:spPr>
        <p:txBody>
          <a:bodyPr wrap="square">
            <a:spAutoFit/>
          </a:bodyPr>
          <a:lstStyle/>
          <a:p>
            <a:pPr algn="ctr"/>
            <a:r>
              <a:rPr lang="en-IN" sz="8800" b="1" dirty="0">
                <a:solidFill>
                  <a:schemeClr val="bg1"/>
                </a:solidFill>
                <a:effectLst/>
                <a:latin typeface="Neue Machina" panose="00000500000000000000" pitchFamily="50" charset="0"/>
                <a:ea typeface="Calibri" panose="020F0502020204030204" pitchFamily="34" charset="0"/>
              </a:rPr>
              <a:t>Thank You</a:t>
            </a:r>
            <a:endParaRPr lang="en-GB" sz="11500" b="1" dirty="0">
              <a:solidFill>
                <a:schemeClr val="bg1"/>
              </a:solidFill>
              <a:latin typeface="Neue Machina" panose="00000500000000000000" pitchFamily="50" charset="0"/>
            </a:endParaRPr>
          </a:p>
        </p:txBody>
      </p:sp>
      <p:pic>
        <p:nvPicPr>
          <p:cNvPr id="4" name="Graphic 3">
            <a:extLst>
              <a:ext uri="{FF2B5EF4-FFF2-40B4-BE49-F238E27FC236}">
                <a16:creationId xmlns:a16="http://schemas.microsoft.com/office/drawing/2014/main" id="{3F09ED73-5AFE-1A76-96F6-922011A62426}"/>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790623" y="0"/>
            <a:ext cx="2401377" cy="902226"/>
          </a:xfrm>
          <a:prstGeom prst="rect">
            <a:avLst/>
          </a:prstGeom>
        </p:spPr>
      </p:pic>
    </p:spTree>
    <p:extLst>
      <p:ext uri="{BB962C8B-B14F-4D97-AF65-F5344CB8AC3E}">
        <p14:creationId xmlns:p14="http://schemas.microsoft.com/office/powerpoint/2010/main" val="11219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ADA6FF-6F44-C06C-54EB-E08AF6143311}"/>
              </a:ext>
            </a:extLst>
          </p:cNvPr>
          <p:cNvSpPr txBox="1"/>
          <p:nvPr/>
        </p:nvSpPr>
        <p:spPr>
          <a:xfrm>
            <a:off x="323850" y="465316"/>
            <a:ext cx="4880597" cy="461665"/>
          </a:xfrm>
          <a:prstGeom prst="rect">
            <a:avLst/>
          </a:prstGeom>
          <a:noFill/>
        </p:spPr>
        <p:txBody>
          <a:bodyPr wrap="square">
            <a:spAutoFit/>
          </a:bodyPr>
          <a:lstStyle/>
          <a:p>
            <a:r>
              <a:rPr lang="en-IN" sz="2400" b="1" dirty="0">
                <a:effectLst/>
                <a:latin typeface="Neue Machina" panose="00000500000000000000" pitchFamily="50" charset="0"/>
                <a:ea typeface="Calibri" panose="020F0502020204030204" pitchFamily="34" charset="0"/>
              </a:rPr>
              <a:t>Personal BACKGROUND</a:t>
            </a:r>
            <a:endParaRPr lang="en-GB" sz="2400" b="1" dirty="0">
              <a:latin typeface="Neue Machina" panose="00000500000000000000" pitchFamily="50" charset="0"/>
            </a:endParaRPr>
          </a:p>
        </p:txBody>
      </p:sp>
      <p:sp>
        <p:nvSpPr>
          <p:cNvPr id="3" name="TextBox 2">
            <a:extLst>
              <a:ext uri="{FF2B5EF4-FFF2-40B4-BE49-F238E27FC236}">
                <a16:creationId xmlns:a16="http://schemas.microsoft.com/office/drawing/2014/main" id="{DC974569-3E72-209E-3294-60EB4C694B43}"/>
              </a:ext>
            </a:extLst>
          </p:cNvPr>
          <p:cNvSpPr txBox="1"/>
          <p:nvPr/>
        </p:nvSpPr>
        <p:spPr>
          <a:xfrm>
            <a:off x="323850" y="940013"/>
            <a:ext cx="7865692" cy="369332"/>
          </a:xfrm>
          <a:prstGeom prst="rect">
            <a:avLst/>
          </a:prstGeom>
          <a:noFill/>
        </p:spPr>
        <p:txBody>
          <a:bodyPr wrap="square">
            <a:spAutoFit/>
          </a:bodyPr>
          <a:lstStyle/>
          <a:p>
            <a:r>
              <a:rPr lang="en-IN" sz="1800" dirty="0">
                <a:effectLst/>
                <a:latin typeface="Neue Machina" panose="00000500000000000000" pitchFamily="50" charset="0"/>
                <a:ea typeface="Calibri" panose="020F0502020204030204" pitchFamily="34" charset="0"/>
              </a:rPr>
              <a:t>(Name, Past Experience, Qualification, Career Summary)</a:t>
            </a:r>
            <a:endParaRPr lang="en-GB" dirty="0">
              <a:latin typeface="Neue Machina" panose="00000500000000000000" pitchFamily="50" charset="0"/>
            </a:endParaRPr>
          </a:p>
        </p:txBody>
      </p:sp>
      <p:sp>
        <p:nvSpPr>
          <p:cNvPr id="4" name="TextBox 3">
            <a:extLst>
              <a:ext uri="{FF2B5EF4-FFF2-40B4-BE49-F238E27FC236}">
                <a16:creationId xmlns:a16="http://schemas.microsoft.com/office/drawing/2014/main" id="{518A408B-108E-8EA9-DA0A-9F0FA1CD9B17}"/>
              </a:ext>
            </a:extLst>
          </p:cNvPr>
          <p:cNvSpPr txBox="1"/>
          <p:nvPr/>
        </p:nvSpPr>
        <p:spPr>
          <a:xfrm>
            <a:off x="373574" y="1765524"/>
            <a:ext cx="4530120" cy="369332"/>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Name : </a:t>
            </a:r>
            <a:r>
              <a:rPr lang="en-IN" sz="1800" b="1" dirty="0" err="1">
                <a:effectLst/>
                <a:latin typeface="Neue Machina" panose="00000500000000000000" pitchFamily="50" charset="0"/>
                <a:ea typeface="Calibri" panose="020F0502020204030204" pitchFamily="34" charset="0"/>
              </a:rPr>
              <a:t>Boddukuri</a:t>
            </a:r>
            <a:r>
              <a:rPr lang="en-IN" sz="1800" b="1" dirty="0">
                <a:effectLst/>
                <a:latin typeface="Neue Machina" panose="00000500000000000000" pitchFamily="50" charset="0"/>
                <a:ea typeface="Calibri" panose="020F0502020204030204" pitchFamily="34" charset="0"/>
              </a:rPr>
              <a:t> </a:t>
            </a:r>
            <a:r>
              <a:rPr lang="en-IN" sz="1800" b="1" dirty="0" err="1">
                <a:effectLst/>
                <a:latin typeface="Neue Machina" panose="00000500000000000000" pitchFamily="50" charset="0"/>
                <a:ea typeface="Calibri" panose="020F0502020204030204" pitchFamily="34" charset="0"/>
              </a:rPr>
              <a:t>Shrenika</a:t>
            </a:r>
            <a:endParaRPr lang="en-GB" b="1" dirty="0">
              <a:latin typeface="Neue Machina" panose="00000500000000000000" pitchFamily="50" charset="0"/>
            </a:endParaRPr>
          </a:p>
        </p:txBody>
      </p:sp>
      <p:sp>
        <p:nvSpPr>
          <p:cNvPr id="5" name="TextBox 4">
            <a:extLst>
              <a:ext uri="{FF2B5EF4-FFF2-40B4-BE49-F238E27FC236}">
                <a16:creationId xmlns:a16="http://schemas.microsoft.com/office/drawing/2014/main" id="{F86A3C17-90A3-F93F-5D84-D3D378E1ACB2}"/>
              </a:ext>
            </a:extLst>
          </p:cNvPr>
          <p:cNvSpPr txBox="1"/>
          <p:nvPr/>
        </p:nvSpPr>
        <p:spPr>
          <a:xfrm>
            <a:off x="373574" y="2606592"/>
            <a:ext cx="3346779" cy="369332"/>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Past Experience : Fresher</a:t>
            </a:r>
            <a:endParaRPr lang="en-GB" b="1" dirty="0">
              <a:latin typeface="Neue Machina" panose="00000500000000000000" pitchFamily="50" charset="0"/>
            </a:endParaRPr>
          </a:p>
        </p:txBody>
      </p:sp>
      <p:sp>
        <p:nvSpPr>
          <p:cNvPr id="6" name="TextBox 5">
            <a:extLst>
              <a:ext uri="{FF2B5EF4-FFF2-40B4-BE49-F238E27FC236}">
                <a16:creationId xmlns:a16="http://schemas.microsoft.com/office/drawing/2014/main" id="{A55AE72A-AEC0-D00B-117C-50F93D7FACDF}"/>
              </a:ext>
            </a:extLst>
          </p:cNvPr>
          <p:cNvSpPr txBox="1"/>
          <p:nvPr/>
        </p:nvSpPr>
        <p:spPr>
          <a:xfrm>
            <a:off x="373574" y="3447660"/>
            <a:ext cx="2907508" cy="369332"/>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Qualification : </a:t>
            </a:r>
            <a:r>
              <a:rPr lang="en-IN" sz="1800" b="1" dirty="0" err="1">
                <a:effectLst/>
                <a:latin typeface="Neue Machina" panose="00000500000000000000" pitchFamily="50" charset="0"/>
                <a:ea typeface="Calibri" panose="020F0502020204030204" pitchFamily="34" charset="0"/>
              </a:rPr>
              <a:t>B.Tech</a:t>
            </a:r>
            <a:r>
              <a:rPr lang="en-IN" sz="1800" b="1" dirty="0">
                <a:effectLst/>
                <a:latin typeface="Neue Machina" panose="00000500000000000000" pitchFamily="50" charset="0"/>
                <a:ea typeface="Calibri" panose="020F0502020204030204" pitchFamily="34" charset="0"/>
              </a:rPr>
              <a:t> </a:t>
            </a:r>
            <a:r>
              <a:rPr lang="en-IN" b="1" dirty="0">
                <a:latin typeface="Neue Machina" panose="00000500000000000000" pitchFamily="50" charset="0"/>
                <a:ea typeface="Calibri" panose="020F0502020204030204" pitchFamily="34" charset="0"/>
              </a:rPr>
              <a:t>IT</a:t>
            </a:r>
            <a:endParaRPr lang="en-GB" b="1" dirty="0">
              <a:latin typeface="Neue Machina" panose="00000500000000000000" pitchFamily="50" charset="0"/>
            </a:endParaRPr>
          </a:p>
        </p:txBody>
      </p:sp>
      <p:sp>
        <p:nvSpPr>
          <p:cNvPr id="7" name="TextBox 6">
            <a:extLst>
              <a:ext uri="{FF2B5EF4-FFF2-40B4-BE49-F238E27FC236}">
                <a16:creationId xmlns:a16="http://schemas.microsoft.com/office/drawing/2014/main" id="{7F9B1C4D-84C8-31FA-3922-10AC6E28778E}"/>
              </a:ext>
            </a:extLst>
          </p:cNvPr>
          <p:cNvSpPr txBox="1"/>
          <p:nvPr/>
        </p:nvSpPr>
        <p:spPr>
          <a:xfrm>
            <a:off x="373574" y="4288728"/>
            <a:ext cx="7040238" cy="369332"/>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Career Summary : </a:t>
            </a:r>
            <a:r>
              <a:rPr lang="en-IN" b="1" dirty="0">
                <a:latin typeface="Neue Machina"/>
                <a:ea typeface="Calibri"/>
              </a:rPr>
              <a:t>I am a student recently joined </a:t>
            </a:r>
            <a:r>
              <a:rPr lang="en-IN" b="1" dirty="0" err="1">
                <a:latin typeface="Neue Machina"/>
                <a:ea typeface="Calibri"/>
              </a:rPr>
              <a:t>Ascendion</a:t>
            </a:r>
            <a:r>
              <a:rPr lang="en-IN" b="1" dirty="0">
                <a:latin typeface="Neue Machina"/>
                <a:ea typeface="Calibri"/>
              </a:rPr>
              <a:t> as Fresher</a:t>
            </a:r>
            <a:endParaRPr lang="en-GB" b="1" dirty="0">
              <a:latin typeface="Neue Machina" panose="00000500000000000000" pitchFamily="50" charset="0"/>
            </a:endParaRPr>
          </a:p>
        </p:txBody>
      </p:sp>
      <p:pic>
        <p:nvPicPr>
          <p:cNvPr id="12" name="Graphic 11">
            <a:extLst>
              <a:ext uri="{FF2B5EF4-FFF2-40B4-BE49-F238E27FC236}">
                <a16:creationId xmlns:a16="http://schemas.microsoft.com/office/drawing/2014/main" id="{2E060AA3-7941-8126-2364-D4ADA04CFDA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790623" y="0"/>
            <a:ext cx="2401377" cy="902226"/>
          </a:xfrm>
          <a:prstGeom prst="rect">
            <a:avLst/>
          </a:prstGeom>
        </p:spPr>
      </p:pic>
      <p:cxnSp>
        <p:nvCxnSpPr>
          <p:cNvPr id="20" name="Straight Connector 19">
            <a:extLst>
              <a:ext uri="{FF2B5EF4-FFF2-40B4-BE49-F238E27FC236}">
                <a16:creationId xmlns:a16="http://schemas.microsoft.com/office/drawing/2014/main" id="{927653B8-8986-53CB-65C9-A4869AC37323}"/>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938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D9FC0F81-B480-D9C4-934C-7D63DE92E092}"/>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sp>
        <p:nvSpPr>
          <p:cNvPr id="6" name="TextBox 5">
            <a:extLst>
              <a:ext uri="{FF2B5EF4-FFF2-40B4-BE49-F238E27FC236}">
                <a16:creationId xmlns:a16="http://schemas.microsoft.com/office/drawing/2014/main" id="{0D730E22-84C3-33DE-6F74-CB73EF6B951D}"/>
              </a:ext>
            </a:extLst>
          </p:cNvPr>
          <p:cNvSpPr txBox="1"/>
          <p:nvPr/>
        </p:nvSpPr>
        <p:spPr>
          <a:xfrm>
            <a:off x="330200" y="898276"/>
            <a:ext cx="7037614" cy="369332"/>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Key Takeaways/Learnings from the Program (HTD)</a:t>
            </a:r>
            <a:endParaRPr lang="en-GB" sz="1800" b="1" dirty="0">
              <a:latin typeface="Neue Machina" panose="00000500000000000000" pitchFamily="50" charset="0"/>
            </a:endParaRPr>
          </a:p>
        </p:txBody>
      </p:sp>
      <p:cxnSp>
        <p:nvCxnSpPr>
          <p:cNvPr id="18" name="Straight Connector 17">
            <a:extLst>
              <a:ext uri="{FF2B5EF4-FFF2-40B4-BE49-F238E27FC236}">
                <a16:creationId xmlns:a16="http://schemas.microsoft.com/office/drawing/2014/main" id="{CCF4FCA6-FB82-1914-FF20-DF179A378A62}"/>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C3AC4628-9F6B-5A2D-3519-A35D54C59076}"/>
              </a:ext>
            </a:extLst>
          </p:cNvPr>
          <p:cNvSpPr txBox="1"/>
          <p:nvPr/>
        </p:nvSpPr>
        <p:spPr>
          <a:xfrm>
            <a:off x="330200" y="1631577"/>
            <a:ext cx="6305550" cy="5078313"/>
          </a:xfrm>
          <a:prstGeom prst="rect">
            <a:avLst/>
          </a:prstGeom>
          <a:noFill/>
        </p:spPr>
        <p:txBody>
          <a:bodyPr wrap="square" rtlCol="0">
            <a:spAutoFit/>
          </a:bodyPr>
          <a:lstStyle/>
          <a:p>
            <a:r>
              <a:rPr lang="en-US" dirty="0"/>
              <a:t>During this training program, I significantly advanced my expertise in frontend and backend web technologies, gaining comprehensive, hands-on experience with Angular, React, and MongoDB.</a:t>
            </a:r>
          </a:p>
          <a:p>
            <a:endParaRPr lang="en-US" dirty="0"/>
          </a:p>
          <a:p>
            <a:r>
              <a:rPr lang="en-US" dirty="0"/>
              <a:t>I deepened my understanding of Angular by mastering module and standalone component architecture, learning best practices for state management with </a:t>
            </a:r>
            <a:r>
              <a:rPr lang="en-US" dirty="0" err="1"/>
              <a:t>NgRx</a:t>
            </a:r>
            <a:r>
              <a:rPr lang="en-US" dirty="0"/>
              <a:t>, and implementing advanced features for robust, scalable applications. The practical sessions on routing, form validations, and optimization principles helped build projects with maintainable and high-performance frontends.</a:t>
            </a:r>
          </a:p>
          <a:p>
            <a:endParaRPr lang="en-US" dirty="0"/>
          </a:p>
          <a:p>
            <a:r>
              <a:rPr lang="en-US" dirty="0"/>
              <a:t>Through focused React training, I developed proficiency in hooks, functional components, and advanced design patterns. These skills empowered me to create responsive UIs and efficiently manage state and side effects, while also improving error handling and testing strategies for reliability </a:t>
            </a:r>
            <a:endParaRPr lang="en-IN" dirty="0"/>
          </a:p>
        </p:txBody>
      </p:sp>
    </p:spTree>
    <p:extLst>
      <p:ext uri="{BB962C8B-B14F-4D97-AF65-F5344CB8AC3E}">
        <p14:creationId xmlns:p14="http://schemas.microsoft.com/office/powerpoint/2010/main" val="96210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6569A-AA32-DA77-5ACC-AD11639D7EFA}"/>
            </a:ext>
          </a:extLst>
        </p:cNvPr>
        <p:cNvGrpSpPr/>
        <p:nvPr/>
      </p:nvGrpSpPr>
      <p:grpSpPr>
        <a:xfrm>
          <a:off x="0" y="0"/>
          <a:ext cx="0" cy="0"/>
          <a:chOff x="0" y="0"/>
          <a:chExt cx="0" cy="0"/>
        </a:xfrm>
      </p:grpSpPr>
      <p:pic>
        <p:nvPicPr>
          <p:cNvPr id="13" name="Graphic 12">
            <a:extLst>
              <a:ext uri="{FF2B5EF4-FFF2-40B4-BE49-F238E27FC236}">
                <a16:creationId xmlns:a16="http://schemas.microsoft.com/office/drawing/2014/main" id="{6CFCFA62-E0E7-9662-4B9B-3512372339B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sp>
        <p:nvSpPr>
          <p:cNvPr id="6" name="TextBox 5">
            <a:extLst>
              <a:ext uri="{FF2B5EF4-FFF2-40B4-BE49-F238E27FC236}">
                <a16:creationId xmlns:a16="http://schemas.microsoft.com/office/drawing/2014/main" id="{E6917E3C-B24D-7545-0EE2-A66F4D4E3D6D}"/>
              </a:ext>
            </a:extLst>
          </p:cNvPr>
          <p:cNvSpPr txBox="1"/>
          <p:nvPr/>
        </p:nvSpPr>
        <p:spPr>
          <a:xfrm>
            <a:off x="330200" y="898276"/>
            <a:ext cx="7037614" cy="369332"/>
          </a:xfrm>
          <a:prstGeom prst="rect">
            <a:avLst/>
          </a:prstGeom>
          <a:noFill/>
        </p:spPr>
        <p:txBody>
          <a:bodyPr wrap="square">
            <a:spAutoFit/>
          </a:bodyPr>
          <a:lstStyle/>
          <a:p>
            <a:r>
              <a:rPr lang="en-IN" sz="1800" b="1" dirty="0">
                <a:effectLst/>
                <a:latin typeface="Neue Machina" panose="00000500000000000000" pitchFamily="50" charset="0"/>
                <a:ea typeface="Calibri" panose="020F0502020204030204" pitchFamily="34" charset="0"/>
              </a:rPr>
              <a:t>Key Takeaways/Learnings from the Program (HTD)</a:t>
            </a:r>
            <a:endParaRPr lang="en-GB" sz="1800" b="1" dirty="0">
              <a:latin typeface="Neue Machina" panose="00000500000000000000" pitchFamily="50" charset="0"/>
            </a:endParaRPr>
          </a:p>
        </p:txBody>
      </p:sp>
      <p:cxnSp>
        <p:nvCxnSpPr>
          <p:cNvPr id="18" name="Straight Connector 17">
            <a:extLst>
              <a:ext uri="{FF2B5EF4-FFF2-40B4-BE49-F238E27FC236}">
                <a16:creationId xmlns:a16="http://schemas.microsoft.com/office/drawing/2014/main" id="{0CB1C7BD-D124-6DC8-4BD3-189AB48208B6}"/>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A5270946-609C-315B-DE4A-6A9555E54294}"/>
              </a:ext>
            </a:extLst>
          </p:cNvPr>
          <p:cNvSpPr txBox="1"/>
          <p:nvPr/>
        </p:nvSpPr>
        <p:spPr>
          <a:xfrm>
            <a:off x="257894" y="1502688"/>
            <a:ext cx="7182225" cy="5355312"/>
          </a:xfrm>
          <a:prstGeom prst="rect">
            <a:avLst/>
          </a:prstGeom>
          <a:noFill/>
        </p:spPr>
        <p:txBody>
          <a:bodyPr wrap="square" rtlCol="0">
            <a:spAutoFit/>
          </a:bodyPr>
          <a:lstStyle/>
          <a:p>
            <a:r>
              <a:rPr lang="en-US" dirty="0"/>
              <a:t>On the backend, I built REST APIs using Node.js and Express, emphasizing modular design and secure authentication flows. Integrating MongoDB, I learned data modeling, aggregation, and performance optimization, which enabled me to deliver dynamic, scalable database-driven applications.</a:t>
            </a:r>
          </a:p>
          <a:p>
            <a:r>
              <a:rPr lang="en-US" dirty="0"/>
              <a:t>Throughout the course, hands-on mini projects and a full-stack capstone challenged me to combine frontend and backend skills, address real-world requirements, and troubleshoot integration issues. These experiences improved my end-to-end development capabilities—from UI logic to database operations—giving me the confidence to plan, implement, and deploy complete applications utilizing modern JavaScript frameworks and NoSQL database.</a:t>
            </a:r>
            <a:br>
              <a:rPr lang="en-US" dirty="0"/>
            </a:br>
            <a:endParaRPr lang="en-US" dirty="0"/>
          </a:p>
          <a:p>
            <a:r>
              <a:rPr lang="en-US" dirty="0"/>
              <a:t>Throughout the course, hands-on mini projects and a full-stack capstone challenged me to combine frontend and backend skills, address real-world requirements, and troubleshoot integration issues. These experiences improved my end-to-end development capabilities—from UI logic to database operations—giving me the confidence to plan, implement, and deploy complete applications utilizing modern JavaScript frameworks and NoSQL database</a:t>
            </a:r>
            <a:endParaRPr lang="en-IN" dirty="0"/>
          </a:p>
        </p:txBody>
      </p:sp>
    </p:spTree>
    <p:extLst>
      <p:ext uri="{BB962C8B-B14F-4D97-AF65-F5344CB8AC3E}">
        <p14:creationId xmlns:p14="http://schemas.microsoft.com/office/powerpoint/2010/main" val="309027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55063D-F1F4-B0DA-30AC-5261138A1501}"/>
              </a:ext>
            </a:extLst>
          </p:cNvPr>
          <p:cNvSpPr txBox="1"/>
          <p:nvPr/>
        </p:nvSpPr>
        <p:spPr>
          <a:xfrm>
            <a:off x="323850" y="902226"/>
            <a:ext cx="5673153" cy="369332"/>
          </a:xfrm>
          <a:prstGeom prst="rect">
            <a:avLst/>
          </a:prstGeom>
          <a:noFill/>
        </p:spPr>
        <p:txBody>
          <a:bodyPr wrap="square">
            <a:spAutoFit/>
          </a:bodyPr>
          <a:lstStyle/>
          <a:p>
            <a:r>
              <a:rPr lang="en-IN" b="1" dirty="0">
                <a:effectLst/>
                <a:latin typeface="Neue Machina" panose="00000500000000000000" pitchFamily="50" charset="0"/>
                <a:ea typeface="Calibri" panose="020F0502020204030204" pitchFamily="34" charset="0"/>
                <a:cs typeface="Segoe UI" panose="020B0502040204020203" pitchFamily="34" charset="0"/>
              </a:rPr>
              <a:t>Problem Statement of the Capstone Project</a:t>
            </a:r>
            <a:endParaRPr lang="en-GB" b="1" dirty="0">
              <a:latin typeface="Neue Machina" panose="00000500000000000000" pitchFamily="50" charset="0"/>
              <a:cs typeface="Segoe UI" panose="020B0502040204020203" pitchFamily="34" charset="0"/>
            </a:endParaRPr>
          </a:p>
        </p:txBody>
      </p:sp>
      <p:pic>
        <p:nvPicPr>
          <p:cNvPr id="4" name="Graphic 3">
            <a:extLst>
              <a:ext uri="{FF2B5EF4-FFF2-40B4-BE49-F238E27FC236}">
                <a16:creationId xmlns:a16="http://schemas.microsoft.com/office/drawing/2014/main" id="{42BCFCB1-DC7D-6574-5BB6-98A1F9330D8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7" name="Straight Connector 6">
            <a:extLst>
              <a:ext uri="{FF2B5EF4-FFF2-40B4-BE49-F238E27FC236}">
                <a16:creationId xmlns:a16="http://schemas.microsoft.com/office/drawing/2014/main" id="{D891974B-0397-ACC8-37B6-992E943C7B33}"/>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E4924F84-AF0B-7E87-E9AC-117DA32BA771}"/>
              </a:ext>
            </a:extLst>
          </p:cNvPr>
          <p:cNvSpPr txBox="1"/>
          <p:nvPr/>
        </p:nvSpPr>
        <p:spPr>
          <a:xfrm>
            <a:off x="582706" y="1837765"/>
            <a:ext cx="6046694" cy="3416320"/>
          </a:xfrm>
          <a:prstGeom prst="rect">
            <a:avLst/>
          </a:prstGeom>
          <a:noFill/>
        </p:spPr>
        <p:txBody>
          <a:bodyPr wrap="square" rtlCol="0">
            <a:spAutoFit/>
          </a:bodyPr>
          <a:lstStyle/>
          <a:p>
            <a:r>
              <a:rPr lang="en-US" dirty="0"/>
              <a:t>Modern insurance management systems often suffer from fragmented user experiences, lack of security, and inefficient policy, claim, and payment handling across various user roles. There is a need for an integrated, scalable, and secure web solution that simplifies core insurance operations for customers, agents, and administrators, while adhering to enterprise requirements for reliability and maintainability. This project aims to deliver a lightweight insurance management application, where users can authenticate, view and purchase policies, submit claims, track payments, and allow agents/admins to process backend workflows within a unified platform</a:t>
            </a:r>
            <a:endParaRPr lang="en-IN" dirty="0"/>
          </a:p>
        </p:txBody>
      </p:sp>
    </p:spTree>
    <p:extLst>
      <p:ext uri="{BB962C8B-B14F-4D97-AF65-F5344CB8AC3E}">
        <p14:creationId xmlns:p14="http://schemas.microsoft.com/office/powerpoint/2010/main" val="2026189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C44902-E34B-2285-CCC1-1A654F560D90}"/>
              </a:ext>
            </a:extLst>
          </p:cNvPr>
          <p:cNvSpPr txBox="1"/>
          <p:nvPr/>
        </p:nvSpPr>
        <p:spPr>
          <a:xfrm>
            <a:off x="323850" y="902226"/>
            <a:ext cx="5673153" cy="369332"/>
          </a:xfrm>
          <a:prstGeom prst="rect">
            <a:avLst/>
          </a:prstGeom>
          <a:noFill/>
        </p:spPr>
        <p:txBody>
          <a:bodyPr wrap="square">
            <a:spAutoFit/>
          </a:bodyPr>
          <a:lstStyle/>
          <a:p>
            <a:r>
              <a:rPr lang="en-IN" b="1" dirty="0">
                <a:effectLst/>
                <a:latin typeface="Neue Machina" panose="00000500000000000000" pitchFamily="50" charset="0"/>
                <a:ea typeface="Calibri" panose="020F0502020204030204" pitchFamily="34" charset="0"/>
                <a:cs typeface="Segoe UI" panose="020B0502040204020203" pitchFamily="34" charset="0"/>
              </a:rPr>
              <a:t>Problem Statement of the Capstone Project</a:t>
            </a:r>
            <a:endParaRPr lang="en-GB" b="1" dirty="0">
              <a:latin typeface="Neue Machina" panose="00000500000000000000" pitchFamily="50" charset="0"/>
              <a:cs typeface="Segoe UI" panose="020B0502040204020203" pitchFamily="34" charset="0"/>
            </a:endParaRPr>
          </a:p>
        </p:txBody>
      </p:sp>
      <p:pic>
        <p:nvPicPr>
          <p:cNvPr id="3" name="Graphic 2">
            <a:extLst>
              <a:ext uri="{FF2B5EF4-FFF2-40B4-BE49-F238E27FC236}">
                <a16:creationId xmlns:a16="http://schemas.microsoft.com/office/drawing/2014/main" id="{5D7A865C-5792-0C8F-23A7-F36334C1E1F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4" name="Straight Connector 3">
            <a:extLst>
              <a:ext uri="{FF2B5EF4-FFF2-40B4-BE49-F238E27FC236}">
                <a16:creationId xmlns:a16="http://schemas.microsoft.com/office/drawing/2014/main" id="{9DBCD920-80B7-749D-2F79-A860AF55FFA0}"/>
              </a:ext>
            </a:extLst>
          </p:cNvPr>
          <p:cNvCxnSpPr/>
          <p:nvPr/>
        </p:nvCxnSpPr>
        <p:spPr>
          <a:xfrm>
            <a:off x="323850" y="1352550"/>
            <a:ext cx="6305550" cy="0"/>
          </a:xfrm>
          <a:prstGeom prst="line">
            <a:avLst/>
          </a:prstGeom>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0D327A8A-AF18-D673-22A6-87B8F0C9886C}"/>
              </a:ext>
            </a:extLst>
          </p:cNvPr>
          <p:cNvSpPr txBox="1"/>
          <p:nvPr/>
        </p:nvSpPr>
        <p:spPr>
          <a:xfrm>
            <a:off x="323851" y="1721240"/>
            <a:ext cx="6305550" cy="3693319"/>
          </a:xfrm>
          <a:prstGeom prst="rect">
            <a:avLst/>
          </a:prstGeom>
          <a:noFill/>
        </p:spPr>
        <p:txBody>
          <a:bodyPr wrap="square">
            <a:spAutoFit/>
          </a:bodyPr>
          <a:lstStyle/>
          <a:p>
            <a:endParaRPr lang="en-US" b="0" i="0" dirty="0">
              <a:effectLst/>
              <a:latin typeface="fkGroteskNeue"/>
            </a:endParaRPr>
          </a:p>
          <a:p>
            <a:endParaRPr lang="en-US" dirty="0">
              <a:latin typeface="fkGroteskNeue"/>
            </a:endParaRPr>
          </a:p>
          <a:p>
            <a:r>
              <a:rPr lang="en-US" b="0" i="0" dirty="0">
                <a:effectLst/>
                <a:latin typeface="fkGroteskNeue"/>
              </a:rPr>
              <a:t>Key challenges addressed include seamless user authentication and authorization, real-time policy management, claim submission and processing, accurate payment recording (excluding live gateways), agent assignment, and system audit logging. The solution emphasizes security (JWT authentication, role-based access), scalability (stateless backend, connection pooling, indexed queries), and maintainability (modular codebase, testing, CI/CD-ready structure). The application will leverage Angular for the frontend, Node.js/Express for the backend, and MongoDB for persistent storage, providing a demonstrably robust MVP for practical insurance workflows</a:t>
            </a:r>
            <a:endParaRPr lang="en-IN" dirty="0"/>
          </a:p>
        </p:txBody>
      </p:sp>
    </p:spTree>
    <p:extLst>
      <p:ext uri="{BB962C8B-B14F-4D97-AF65-F5344CB8AC3E}">
        <p14:creationId xmlns:p14="http://schemas.microsoft.com/office/powerpoint/2010/main" val="250402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E27CC-757B-1BC7-BE78-815400F3AD2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005E693-6CDB-F488-5EA2-1ECFFDF1928D}"/>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FDCFAB06-1442-E1E2-D262-34B0D7DF003A}"/>
              </a:ext>
            </a:extLst>
          </p:cNvPr>
          <p:cNvSpPr txBox="1"/>
          <p:nvPr/>
        </p:nvSpPr>
        <p:spPr>
          <a:xfrm>
            <a:off x="181439" y="872000"/>
            <a:ext cx="8091704" cy="461665"/>
          </a:xfrm>
          <a:prstGeom prst="rect">
            <a:avLst/>
          </a:prstGeom>
          <a:noFill/>
        </p:spPr>
        <p:txBody>
          <a:bodyPr wrap="square">
            <a:spAutoFit/>
          </a:bodyPr>
          <a:lstStyle/>
          <a:p>
            <a:pPr algn="ctr"/>
            <a:r>
              <a:rPr lang="en-IN" sz="2400" b="1" dirty="0">
                <a:solidFill>
                  <a:schemeClr val="bg1"/>
                </a:solidFill>
                <a:effectLst/>
                <a:latin typeface="Neue Machina" panose="00000500000000000000" pitchFamily="50" charset="0"/>
                <a:ea typeface="Calibri" panose="020F0502020204030204" pitchFamily="34" charset="0"/>
              </a:rPr>
              <a:t>Important areas of the Project with screenshots</a:t>
            </a:r>
            <a:endParaRPr lang="en-GB" sz="2400" b="1" dirty="0">
              <a:solidFill>
                <a:schemeClr val="bg1"/>
              </a:solidFill>
              <a:latin typeface="Neue Machina" panose="00000500000000000000" pitchFamily="50" charset="0"/>
            </a:endParaRPr>
          </a:p>
        </p:txBody>
      </p:sp>
      <p:pic>
        <p:nvPicPr>
          <p:cNvPr id="4" name="Graphic 3">
            <a:extLst>
              <a:ext uri="{FF2B5EF4-FFF2-40B4-BE49-F238E27FC236}">
                <a16:creationId xmlns:a16="http://schemas.microsoft.com/office/drawing/2014/main" id="{E5789662-0C05-55D7-C169-0536DC022CA2}"/>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5" name="Straight Connector 4">
            <a:extLst>
              <a:ext uri="{FF2B5EF4-FFF2-40B4-BE49-F238E27FC236}">
                <a16:creationId xmlns:a16="http://schemas.microsoft.com/office/drawing/2014/main" id="{8E553F97-857D-5CB7-6FC4-8D3EE98879AC}"/>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9" name="Graphic 24">
            <a:extLst>
              <a:ext uri="{FF2B5EF4-FFF2-40B4-BE49-F238E27FC236}">
                <a16:creationId xmlns:a16="http://schemas.microsoft.com/office/drawing/2014/main" id="{BF6DEA5D-8B7B-D21B-B161-4F0E3C60AA80}"/>
              </a:ext>
            </a:extLst>
          </p:cNvPr>
          <p:cNvSpPr/>
          <p:nvPr/>
        </p:nvSpPr>
        <p:spPr>
          <a:xfrm>
            <a:off x="0" y="0"/>
            <a:ext cx="121768" cy="1959429"/>
          </a:xfrm>
          <a:custGeom>
            <a:avLst/>
            <a:gdLst>
              <a:gd name="connsiteX0" fmla="*/ 0 w 190722"/>
              <a:gd name="connsiteY0" fmla="*/ 0 h 3068991"/>
              <a:gd name="connsiteX1" fmla="*/ 0 w 190722"/>
              <a:gd name="connsiteY1" fmla="*/ 3068992 h 3068991"/>
              <a:gd name="connsiteX2" fmla="*/ 190722 w 190722"/>
              <a:gd name="connsiteY2" fmla="*/ 2669273 h 3068991"/>
              <a:gd name="connsiteX3" fmla="*/ 0 w 190722"/>
              <a:gd name="connsiteY3" fmla="*/ 0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0" y="0"/>
                </a:moveTo>
                <a:lnTo>
                  <a:pt x="0" y="3068992"/>
                </a:lnTo>
                <a:cubicBezTo>
                  <a:pt x="63644" y="2935822"/>
                  <a:pt x="127078" y="2802442"/>
                  <a:pt x="190722" y="2669273"/>
                </a:cubicBezTo>
                <a:cubicBezTo>
                  <a:pt x="127078" y="1779515"/>
                  <a:pt x="63644" y="889758"/>
                  <a:pt x="0" y="0"/>
                </a:cubicBezTo>
                <a:close/>
              </a:path>
            </a:pathLst>
          </a:custGeom>
          <a:solidFill>
            <a:srgbClr val="D41C5C"/>
          </a:solidFill>
          <a:ln w="20108" cap="flat">
            <a:noFill/>
            <a:prstDash val="solid"/>
            <a:miter/>
          </a:ln>
        </p:spPr>
        <p:txBody>
          <a:bodyPr rtlCol="0" anchor="ctr"/>
          <a:lstStyle/>
          <a:p>
            <a:endParaRPr lang="en-US" b="0" i="0" dirty="0">
              <a:latin typeface="Century Gothic" panose="020B0502020202020204" pitchFamily="34" charset="0"/>
            </a:endParaRPr>
          </a:p>
        </p:txBody>
      </p:sp>
      <p:sp>
        <p:nvSpPr>
          <p:cNvPr id="11" name="Graphic 26">
            <a:extLst>
              <a:ext uri="{FF2B5EF4-FFF2-40B4-BE49-F238E27FC236}">
                <a16:creationId xmlns:a16="http://schemas.microsoft.com/office/drawing/2014/main" id="{9117A736-A160-753F-A1CE-650A98BBA8E7}"/>
              </a:ext>
            </a:extLst>
          </p:cNvPr>
          <p:cNvSpPr/>
          <p:nvPr/>
        </p:nvSpPr>
        <p:spPr>
          <a:xfrm>
            <a:off x="12070232" y="5008131"/>
            <a:ext cx="121768" cy="1959429"/>
          </a:xfrm>
          <a:custGeom>
            <a:avLst/>
            <a:gdLst>
              <a:gd name="connsiteX0" fmla="*/ 190722 w 190722"/>
              <a:gd name="connsiteY0" fmla="*/ 3068992 h 3068991"/>
              <a:gd name="connsiteX1" fmla="*/ 190722 w 190722"/>
              <a:gd name="connsiteY1" fmla="*/ 0 h 3068991"/>
              <a:gd name="connsiteX2" fmla="*/ 0 w 190722"/>
              <a:gd name="connsiteY2" fmla="*/ 399719 h 3068991"/>
              <a:gd name="connsiteX3" fmla="*/ 190722 w 190722"/>
              <a:gd name="connsiteY3" fmla="*/ 3068992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190722" y="3068992"/>
                </a:moveTo>
                <a:lnTo>
                  <a:pt x="190722" y="0"/>
                </a:lnTo>
                <a:cubicBezTo>
                  <a:pt x="127078" y="133170"/>
                  <a:pt x="63644" y="266549"/>
                  <a:pt x="0" y="399719"/>
                </a:cubicBezTo>
                <a:cubicBezTo>
                  <a:pt x="63644" y="1289476"/>
                  <a:pt x="127078" y="2179234"/>
                  <a:pt x="190722" y="3068992"/>
                </a:cubicBezTo>
                <a:close/>
              </a:path>
            </a:pathLst>
          </a:custGeom>
          <a:solidFill>
            <a:srgbClr val="D41C5C"/>
          </a:solidFill>
          <a:ln w="20108" cap="flat">
            <a:noFill/>
            <a:prstDash val="solid"/>
            <a:miter/>
          </a:ln>
        </p:spPr>
        <p:txBody>
          <a:bodyPr rtlCol="0" anchor="ctr"/>
          <a:lstStyle/>
          <a:p>
            <a:endParaRPr lang="en-US" b="0" i="0" dirty="0">
              <a:latin typeface="Century Gothic" panose="020B0502020202020204" pitchFamily="34" charset="0"/>
            </a:endParaRPr>
          </a:p>
        </p:txBody>
      </p:sp>
      <p:sp>
        <p:nvSpPr>
          <p:cNvPr id="3" name="TextBox 2">
            <a:extLst>
              <a:ext uri="{FF2B5EF4-FFF2-40B4-BE49-F238E27FC236}">
                <a16:creationId xmlns:a16="http://schemas.microsoft.com/office/drawing/2014/main" id="{BE0FE4CB-6843-2199-1036-4C03457EDEC7}"/>
              </a:ext>
            </a:extLst>
          </p:cNvPr>
          <p:cNvSpPr txBox="1"/>
          <p:nvPr/>
        </p:nvSpPr>
        <p:spPr>
          <a:xfrm>
            <a:off x="8763628" y="518061"/>
            <a:ext cx="2305472" cy="584775"/>
          </a:xfrm>
          <a:prstGeom prst="rect">
            <a:avLst/>
          </a:prstGeom>
          <a:noFill/>
        </p:spPr>
        <p:txBody>
          <a:bodyPr wrap="square" rtlCol="0">
            <a:spAutoFit/>
          </a:bodyPr>
          <a:lstStyle/>
          <a:p>
            <a:r>
              <a:rPr lang="en-IN" sz="3200" b="1" dirty="0">
                <a:solidFill>
                  <a:srgbClr val="B4F1DE"/>
                </a:solidFill>
                <a:latin typeface="The Hand Extrablack" panose="03070A02030502020204" pitchFamily="66" charset="0"/>
              </a:rPr>
              <a:t>SIGN UP &amp; LOGIN</a:t>
            </a:r>
          </a:p>
        </p:txBody>
      </p:sp>
      <p:pic>
        <p:nvPicPr>
          <p:cNvPr id="12" name="Picture 11">
            <a:extLst>
              <a:ext uri="{FF2B5EF4-FFF2-40B4-BE49-F238E27FC236}">
                <a16:creationId xmlns:a16="http://schemas.microsoft.com/office/drawing/2014/main" id="{7AA08B82-9BE5-CC44-18F4-8334ABAA948E}"/>
              </a:ext>
            </a:extLst>
          </p:cNvPr>
          <p:cNvPicPr>
            <a:picLocks noChangeAspect="1"/>
          </p:cNvPicPr>
          <p:nvPr/>
        </p:nvPicPr>
        <p:blipFill>
          <a:blip r:embed="rId4"/>
          <a:stretch>
            <a:fillRect/>
          </a:stretch>
        </p:blipFill>
        <p:spPr>
          <a:xfrm>
            <a:off x="1002605" y="1774226"/>
            <a:ext cx="4374932" cy="4360226"/>
          </a:xfrm>
          <a:prstGeom prst="rect">
            <a:avLst/>
          </a:prstGeom>
        </p:spPr>
      </p:pic>
      <p:pic>
        <p:nvPicPr>
          <p:cNvPr id="15" name="Picture 14">
            <a:extLst>
              <a:ext uri="{FF2B5EF4-FFF2-40B4-BE49-F238E27FC236}">
                <a16:creationId xmlns:a16="http://schemas.microsoft.com/office/drawing/2014/main" id="{D5928104-3290-0D51-5869-6C57B9B6E189}"/>
              </a:ext>
            </a:extLst>
          </p:cNvPr>
          <p:cNvPicPr>
            <a:picLocks noChangeAspect="1"/>
          </p:cNvPicPr>
          <p:nvPr/>
        </p:nvPicPr>
        <p:blipFill>
          <a:blip r:embed="rId5"/>
          <a:stretch>
            <a:fillRect/>
          </a:stretch>
        </p:blipFill>
        <p:spPr>
          <a:xfrm>
            <a:off x="6380142" y="1774225"/>
            <a:ext cx="4973100" cy="4360227"/>
          </a:xfrm>
          <a:prstGeom prst="rect">
            <a:avLst/>
          </a:prstGeom>
        </p:spPr>
      </p:pic>
    </p:spTree>
    <p:extLst>
      <p:ext uri="{BB962C8B-B14F-4D97-AF65-F5344CB8AC3E}">
        <p14:creationId xmlns:p14="http://schemas.microsoft.com/office/powerpoint/2010/main" val="27356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C74AF3-B960-23E5-3A1F-92B53A264E17}"/>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a16="http://schemas.microsoft.com/office/drawing/2014/main" id="{4540FD24-3DA2-C5E6-0DF3-C35FEC9F1972}"/>
              </a:ext>
            </a:extLst>
          </p:cNvPr>
          <p:cNvSpPr txBox="1"/>
          <p:nvPr/>
        </p:nvSpPr>
        <p:spPr>
          <a:xfrm>
            <a:off x="181439" y="872000"/>
            <a:ext cx="8091704" cy="461665"/>
          </a:xfrm>
          <a:prstGeom prst="rect">
            <a:avLst/>
          </a:prstGeom>
          <a:noFill/>
        </p:spPr>
        <p:txBody>
          <a:bodyPr wrap="square">
            <a:spAutoFit/>
          </a:bodyPr>
          <a:lstStyle/>
          <a:p>
            <a:pPr algn="ctr"/>
            <a:r>
              <a:rPr lang="en-IN" sz="2400" b="1" dirty="0">
                <a:solidFill>
                  <a:schemeClr val="bg1"/>
                </a:solidFill>
                <a:effectLst/>
                <a:latin typeface="Neue Machina" panose="00000500000000000000" pitchFamily="50" charset="0"/>
                <a:ea typeface="Calibri" panose="020F0502020204030204" pitchFamily="34" charset="0"/>
              </a:rPr>
              <a:t>Important areas of the Project with screenshots</a:t>
            </a:r>
            <a:endParaRPr lang="en-GB" sz="2400" b="1" dirty="0">
              <a:solidFill>
                <a:schemeClr val="bg1"/>
              </a:solidFill>
              <a:latin typeface="Neue Machina" panose="00000500000000000000" pitchFamily="50" charset="0"/>
            </a:endParaRPr>
          </a:p>
        </p:txBody>
      </p:sp>
      <p:pic>
        <p:nvPicPr>
          <p:cNvPr id="8" name="Graphic 7">
            <a:extLst>
              <a:ext uri="{FF2B5EF4-FFF2-40B4-BE49-F238E27FC236}">
                <a16:creationId xmlns:a16="http://schemas.microsoft.com/office/drawing/2014/main" id="{B77E1F97-8995-CCFD-FAAB-FE16935CBD2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E49ABCFC-AEA4-FCA7-62F5-F1204AFD904C}"/>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3" name="Graphic 24">
            <a:extLst>
              <a:ext uri="{FF2B5EF4-FFF2-40B4-BE49-F238E27FC236}">
                <a16:creationId xmlns:a16="http://schemas.microsoft.com/office/drawing/2014/main" id="{57B42A87-348B-DE14-163E-AFE494472867}"/>
              </a:ext>
            </a:extLst>
          </p:cNvPr>
          <p:cNvSpPr/>
          <p:nvPr/>
        </p:nvSpPr>
        <p:spPr>
          <a:xfrm>
            <a:off x="0" y="0"/>
            <a:ext cx="121768" cy="1959429"/>
          </a:xfrm>
          <a:custGeom>
            <a:avLst/>
            <a:gdLst>
              <a:gd name="connsiteX0" fmla="*/ 0 w 190722"/>
              <a:gd name="connsiteY0" fmla="*/ 0 h 3068991"/>
              <a:gd name="connsiteX1" fmla="*/ 0 w 190722"/>
              <a:gd name="connsiteY1" fmla="*/ 3068992 h 3068991"/>
              <a:gd name="connsiteX2" fmla="*/ 190722 w 190722"/>
              <a:gd name="connsiteY2" fmla="*/ 2669273 h 3068991"/>
              <a:gd name="connsiteX3" fmla="*/ 0 w 190722"/>
              <a:gd name="connsiteY3" fmla="*/ 0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0" y="0"/>
                </a:moveTo>
                <a:lnTo>
                  <a:pt x="0" y="3068992"/>
                </a:lnTo>
                <a:cubicBezTo>
                  <a:pt x="63644" y="2935822"/>
                  <a:pt x="127078" y="2802442"/>
                  <a:pt x="190722" y="2669273"/>
                </a:cubicBezTo>
                <a:cubicBezTo>
                  <a:pt x="127078" y="1779515"/>
                  <a:pt x="63644" y="889758"/>
                  <a:pt x="0" y="0"/>
                </a:cubicBezTo>
                <a:close/>
              </a:path>
            </a:pathLst>
          </a:custGeom>
          <a:solidFill>
            <a:srgbClr val="02D7A2"/>
          </a:solidFill>
          <a:ln w="20108" cap="flat">
            <a:noFill/>
            <a:prstDash val="solid"/>
            <a:miter/>
          </a:ln>
        </p:spPr>
        <p:txBody>
          <a:bodyPr rtlCol="0" anchor="ctr"/>
          <a:lstStyle/>
          <a:p>
            <a:endParaRPr lang="en-US" b="0" i="0" dirty="0">
              <a:latin typeface="Century Gothic" panose="020B0502020202020204" pitchFamily="34" charset="0"/>
            </a:endParaRPr>
          </a:p>
        </p:txBody>
      </p:sp>
      <p:sp>
        <p:nvSpPr>
          <p:cNvPr id="4" name="Graphic 26">
            <a:extLst>
              <a:ext uri="{FF2B5EF4-FFF2-40B4-BE49-F238E27FC236}">
                <a16:creationId xmlns:a16="http://schemas.microsoft.com/office/drawing/2014/main" id="{E18F64D3-C8BF-08C6-0636-C9C53658BEE1}"/>
              </a:ext>
            </a:extLst>
          </p:cNvPr>
          <p:cNvSpPr/>
          <p:nvPr/>
        </p:nvSpPr>
        <p:spPr>
          <a:xfrm>
            <a:off x="12070232" y="5008131"/>
            <a:ext cx="121768" cy="1959429"/>
          </a:xfrm>
          <a:custGeom>
            <a:avLst/>
            <a:gdLst>
              <a:gd name="connsiteX0" fmla="*/ 190722 w 190722"/>
              <a:gd name="connsiteY0" fmla="*/ 3068992 h 3068991"/>
              <a:gd name="connsiteX1" fmla="*/ 190722 w 190722"/>
              <a:gd name="connsiteY1" fmla="*/ 0 h 3068991"/>
              <a:gd name="connsiteX2" fmla="*/ 0 w 190722"/>
              <a:gd name="connsiteY2" fmla="*/ 399719 h 3068991"/>
              <a:gd name="connsiteX3" fmla="*/ 190722 w 190722"/>
              <a:gd name="connsiteY3" fmla="*/ 3068992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190722" y="3068992"/>
                </a:moveTo>
                <a:lnTo>
                  <a:pt x="190722" y="0"/>
                </a:lnTo>
                <a:cubicBezTo>
                  <a:pt x="127078" y="133170"/>
                  <a:pt x="63644" y="266549"/>
                  <a:pt x="0" y="399719"/>
                </a:cubicBezTo>
                <a:cubicBezTo>
                  <a:pt x="63644" y="1289476"/>
                  <a:pt x="127078" y="2179234"/>
                  <a:pt x="190722" y="3068992"/>
                </a:cubicBezTo>
                <a:close/>
              </a:path>
            </a:pathLst>
          </a:custGeom>
          <a:solidFill>
            <a:srgbClr val="02D7A2"/>
          </a:solidFill>
          <a:ln w="20108" cap="flat">
            <a:noFill/>
            <a:prstDash val="solid"/>
            <a:miter/>
          </a:ln>
        </p:spPr>
        <p:txBody>
          <a:bodyPr rtlCol="0" anchor="ctr"/>
          <a:lstStyle/>
          <a:p>
            <a:endParaRPr lang="en-US" b="0" i="0" dirty="0">
              <a:latin typeface="Century Gothic" panose="020B0502020202020204" pitchFamily="34" charset="0"/>
            </a:endParaRPr>
          </a:p>
        </p:txBody>
      </p:sp>
      <p:sp>
        <p:nvSpPr>
          <p:cNvPr id="18" name="TextBox 17">
            <a:extLst>
              <a:ext uri="{FF2B5EF4-FFF2-40B4-BE49-F238E27FC236}">
                <a16:creationId xmlns:a16="http://schemas.microsoft.com/office/drawing/2014/main" id="{E3F7D23E-41C5-EF73-7169-50274A649606}"/>
              </a:ext>
            </a:extLst>
          </p:cNvPr>
          <p:cNvSpPr txBox="1"/>
          <p:nvPr/>
        </p:nvSpPr>
        <p:spPr>
          <a:xfrm>
            <a:off x="8475225" y="615749"/>
            <a:ext cx="2321858" cy="1077218"/>
          </a:xfrm>
          <a:prstGeom prst="rect">
            <a:avLst/>
          </a:prstGeom>
          <a:noFill/>
        </p:spPr>
        <p:txBody>
          <a:bodyPr wrap="square" rtlCol="0">
            <a:spAutoFit/>
          </a:bodyPr>
          <a:lstStyle/>
          <a:p>
            <a:r>
              <a:rPr lang="en-IN" sz="3200" b="1" dirty="0">
                <a:solidFill>
                  <a:srgbClr val="B4F1DE"/>
                </a:solidFill>
                <a:latin typeface="The Hand Extrablack" panose="03070A02030502020204" pitchFamily="66" charset="0"/>
              </a:rPr>
              <a:t>CUSTOMER PORTAL</a:t>
            </a:r>
          </a:p>
          <a:p>
            <a:endParaRPr lang="en-IN" sz="3200" dirty="0"/>
          </a:p>
        </p:txBody>
      </p:sp>
      <p:pic>
        <p:nvPicPr>
          <p:cNvPr id="16" name="Picture 15">
            <a:extLst>
              <a:ext uri="{FF2B5EF4-FFF2-40B4-BE49-F238E27FC236}">
                <a16:creationId xmlns:a16="http://schemas.microsoft.com/office/drawing/2014/main" id="{5DF59098-3A0E-CF06-DBC9-9E9E6E640ECA}"/>
              </a:ext>
            </a:extLst>
          </p:cNvPr>
          <p:cNvPicPr>
            <a:picLocks noChangeAspect="1"/>
          </p:cNvPicPr>
          <p:nvPr/>
        </p:nvPicPr>
        <p:blipFill>
          <a:blip r:embed="rId4"/>
          <a:stretch>
            <a:fillRect/>
          </a:stretch>
        </p:blipFill>
        <p:spPr>
          <a:xfrm>
            <a:off x="675585" y="1612859"/>
            <a:ext cx="5204240" cy="2230971"/>
          </a:xfrm>
          <a:prstGeom prst="rect">
            <a:avLst/>
          </a:prstGeom>
        </p:spPr>
      </p:pic>
      <p:pic>
        <p:nvPicPr>
          <p:cNvPr id="19" name="Picture 18" descr="A screenshot of a computer">
            <a:extLst>
              <a:ext uri="{FF2B5EF4-FFF2-40B4-BE49-F238E27FC236}">
                <a16:creationId xmlns:a16="http://schemas.microsoft.com/office/drawing/2014/main" id="{BEAAD9FF-36F5-8663-EDE9-D09DC74A18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584" y="4053783"/>
            <a:ext cx="5204239" cy="2461809"/>
          </a:xfrm>
          <a:prstGeom prst="rect">
            <a:avLst/>
          </a:prstGeom>
        </p:spPr>
      </p:pic>
      <p:pic>
        <p:nvPicPr>
          <p:cNvPr id="21" name="Picture 20">
            <a:extLst>
              <a:ext uri="{FF2B5EF4-FFF2-40B4-BE49-F238E27FC236}">
                <a16:creationId xmlns:a16="http://schemas.microsoft.com/office/drawing/2014/main" id="{7820708D-E031-698D-BA04-926A6F84104C}"/>
              </a:ext>
            </a:extLst>
          </p:cNvPr>
          <p:cNvPicPr>
            <a:picLocks noChangeAspect="1"/>
          </p:cNvPicPr>
          <p:nvPr/>
        </p:nvPicPr>
        <p:blipFill>
          <a:blip r:embed="rId6"/>
          <a:stretch>
            <a:fillRect/>
          </a:stretch>
        </p:blipFill>
        <p:spPr>
          <a:xfrm>
            <a:off x="6182580" y="1612860"/>
            <a:ext cx="4999432" cy="2230970"/>
          </a:xfrm>
          <a:prstGeom prst="rect">
            <a:avLst/>
          </a:prstGeom>
        </p:spPr>
      </p:pic>
      <p:pic>
        <p:nvPicPr>
          <p:cNvPr id="23" name="Picture 22">
            <a:extLst>
              <a:ext uri="{FF2B5EF4-FFF2-40B4-BE49-F238E27FC236}">
                <a16:creationId xmlns:a16="http://schemas.microsoft.com/office/drawing/2014/main" id="{6A2BD740-6614-64FC-0529-C479DC285D8A}"/>
              </a:ext>
            </a:extLst>
          </p:cNvPr>
          <p:cNvPicPr>
            <a:picLocks noChangeAspect="1"/>
          </p:cNvPicPr>
          <p:nvPr/>
        </p:nvPicPr>
        <p:blipFill>
          <a:blip r:embed="rId7"/>
          <a:stretch>
            <a:fillRect/>
          </a:stretch>
        </p:blipFill>
        <p:spPr>
          <a:xfrm>
            <a:off x="6156911" y="4053782"/>
            <a:ext cx="5025101" cy="2461807"/>
          </a:xfrm>
          <a:prstGeom prst="rect">
            <a:avLst/>
          </a:prstGeom>
        </p:spPr>
      </p:pic>
    </p:spTree>
    <p:extLst>
      <p:ext uri="{BB962C8B-B14F-4D97-AF65-F5344CB8AC3E}">
        <p14:creationId xmlns:p14="http://schemas.microsoft.com/office/powerpoint/2010/main" val="3212797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481DD9-4D62-ABEF-BD32-7C982ADE22BB}"/>
              </a:ext>
            </a:extLst>
          </p:cNvPr>
          <p:cNvSpPr/>
          <p:nvPr/>
        </p:nvSpPr>
        <p:spPr>
          <a:xfrm>
            <a:off x="0" y="0"/>
            <a:ext cx="12192000" cy="6858000"/>
          </a:xfrm>
          <a:prstGeom prst="rect">
            <a:avLst/>
          </a:prstGeom>
          <a:solidFill>
            <a:srgbClr val="15102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383EB59-6FA2-5D11-4423-DFA70FA54665}"/>
              </a:ext>
            </a:extLst>
          </p:cNvPr>
          <p:cNvSpPr txBox="1"/>
          <p:nvPr/>
        </p:nvSpPr>
        <p:spPr>
          <a:xfrm>
            <a:off x="181439" y="872000"/>
            <a:ext cx="8091704" cy="461665"/>
          </a:xfrm>
          <a:prstGeom prst="rect">
            <a:avLst/>
          </a:prstGeom>
          <a:noFill/>
        </p:spPr>
        <p:txBody>
          <a:bodyPr wrap="square">
            <a:spAutoFit/>
          </a:bodyPr>
          <a:lstStyle/>
          <a:p>
            <a:pPr algn="ctr"/>
            <a:r>
              <a:rPr lang="en-IN" sz="2400" b="1" dirty="0">
                <a:solidFill>
                  <a:schemeClr val="bg1"/>
                </a:solidFill>
                <a:effectLst/>
                <a:latin typeface="Neue Machina" panose="00000500000000000000" pitchFamily="50" charset="0"/>
                <a:ea typeface="Calibri" panose="020F0502020204030204" pitchFamily="34" charset="0"/>
              </a:rPr>
              <a:t>Important areas of the Project with screenshots</a:t>
            </a:r>
            <a:endParaRPr lang="en-GB" sz="2400" b="1" dirty="0">
              <a:solidFill>
                <a:schemeClr val="bg1"/>
              </a:solidFill>
              <a:latin typeface="Neue Machina" panose="00000500000000000000" pitchFamily="50" charset="0"/>
            </a:endParaRPr>
          </a:p>
        </p:txBody>
      </p:sp>
      <p:pic>
        <p:nvPicPr>
          <p:cNvPr id="8" name="Graphic 7">
            <a:extLst>
              <a:ext uri="{FF2B5EF4-FFF2-40B4-BE49-F238E27FC236}">
                <a16:creationId xmlns:a16="http://schemas.microsoft.com/office/drawing/2014/main" id="{66BF1FDF-BAEC-7533-B825-2E1600A1C968}"/>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347" y="0"/>
            <a:ext cx="2401377" cy="902226"/>
          </a:xfrm>
          <a:prstGeom prst="rect">
            <a:avLst/>
          </a:prstGeom>
        </p:spPr>
      </p:pic>
      <p:cxnSp>
        <p:nvCxnSpPr>
          <p:cNvPr id="9" name="Straight Connector 8">
            <a:extLst>
              <a:ext uri="{FF2B5EF4-FFF2-40B4-BE49-F238E27FC236}">
                <a16:creationId xmlns:a16="http://schemas.microsoft.com/office/drawing/2014/main" id="{93510948-BB66-8A94-70DD-E61269877E46}"/>
              </a:ext>
            </a:extLst>
          </p:cNvPr>
          <p:cNvCxnSpPr/>
          <p:nvPr/>
        </p:nvCxnSpPr>
        <p:spPr>
          <a:xfrm>
            <a:off x="323850" y="1352550"/>
            <a:ext cx="630555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3" name="Graphic 24">
            <a:extLst>
              <a:ext uri="{FF2B5EF4-FFF2-40B4-BE49-F238E27FC236}">
                <a16:creationId xmlns:a16="http://schemas.microsoft.com/office/drawing/2014/main" id="{621E11BD-82EF-BBF1-2453-F1CD8B66580F}"/>
              </a:ext>
            </a:extLst>
          </p:cNvPr>
          <p:cNvSpPr/>
          <p:nvPr/>
        </p:nvSpPr>
        <p:spPr>
          <a:xfrm>
            <a:off x="0" y="0"/>
            <a:ext cx="121768" cy="1959429"/>
          </a:xfrm>
          <a:custGeom>
            <a:avLst/>
            <a:gdLst>
              <a:gd name="connsiteX0" fmla="*/ 0 w 190722"/>
              <a:gd name="connsiteY0" fmla="*/ 0 h 3068991"/>
              <a:gd name="connsiteX1" fmla="*/ 0 w 190722"/>
              <a:gd name="connsiteY1" fmla="*/ 3068992 h 3068991"/>
              <a:gd name="connsiteX2" fmla="*/ 190722 w 190722"/>
              <a:gd name="connsiteY2" fmla="*/ 2669273 h 3068991"/>
              <a:gd name="connsiteX3" fmla="*/ 0 w 190722"/>
              <a:gd name="connsiteY3" fmla="*/ 0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0" y="0"/>
                </a:moveTo>
                <a:lnTo>
                  <a:pt x="0" y="3068992"/>
                </a:lnTo>
                <a:cubicBezTo>
                  <a:pt x="63644" y="2935822"/>
                  <a:pt x="127078" y="2802442"/>
                  <a:pt x="190722" y="2669273"/>
                </a:cubicBezTo>
                <a:cubicBezTo>
                  <a:pt x="127078" y="1779515"/>
                  <a:pt x="63644" y="889758"/>
                  <a:pt x="0" y="0"/>
                </a:cubicBezTo>
                <a:close/>
              </a:path>
            </a:pathLst>
          </a:custGeom>
          <a:solidFill>
            <a:srgbClr val="02D7A2"/>
          </a:solidFill>
          <a:ln w="20108" cap="flat">
            <a:noFill/>
            <a:prstDash val="solid"/>
            <a:miter/>
          </a:ln>
        </p:spPr>
        <p:txBody>
          <a:bodyPr rtlCol="0" anchor="ctr"/>
          <a:lstStyle/>
          <a:p>
            <a:endParaRPr lang="en-US" b="0" i="0" dirty="0">
              <a:latin typeface="Century Gothic" panose="020B0502020202020204" pitchFamily="34" charset="0"/>
            </a:endParaRPr>
          </a:p>
        </p:txBody>
      </p:sp>
      <p:sp>
        <p:nvSpPr>
          <p:cNvPr id="4" name="Graphic 26">
            <a:extLst>
              <a:ext uri="{FF2B5EF4-FFF2-40B4-BE49-F238E27FC236}">
                <a16:creationId xmlns:a16="http://schemas.microsoft.com/office/drawing/2014/main" id="{19E023F2-7969-99CE-911B-603008C4ADFB}"/>
              </a:ext>
            </a:extLst>
          </p:cNvPr>
          <p:cNvSpPr/>
          <p:nvPr/>
        </p:nvSpPr>
        <p:spPr>
          <a:xfrm>
            <a:off x="12070232" y="5008131"/>
            <a:ext cx="121768" cy="1959429"/>
          </a:xfrm>
          <a:custGeom>
            <a:avLst/>
            <a:gdLst>
              <a:gd name="connsiteX0" fmla="*/ 190722 w 190722"/>
              <a:gd name="connsiteY0" fmla="*/ 3068992 h 3068991"/>
              <a:gd name="connsiteX1" fmla="*/ 190722 w 190722"/>
              <a:gd name="connsiteY1" fmla="*/ 0 h 3068991"/>
              <a:gd name="connsiteX2" fmla="*/ 0 w 190722"/>
              <a:gd name="connsiteY2" fmla="*/ 399719 h 3068991"/>
              <a:gd name="connsiteX3" fmla="*/ 190722 w 190722"/>
              <a:gd name="connsiteY3" fmla="*/ 3068992 h 3068991"/>
            </a:gdLst>
            <a:ahLst/>
            <a:cxnLst>
              <a:cxn ang="0">
                <a:pos x="connsiteX0" y="connsiteY0"/>
              </a:cxn>
              <a:cxn ang="0">
                <a:pos x="connsiteX1" y="connsiteY1"/>
              </a:cxn>
              <a:cxn ang="0">
                <a:pos x="connsiteX2" y="connsiteY2"/>
              </a:cxn>
              <a:cxn ang="0">
                <a:pos x="connsiteX3" y="connsiteY3"/>
              </a:cxn>
            </a:cxnLst>
            <a:rect l="l" t="t" r="r" b="b"/>
            <a:pathLst>
              <a:path w="190722" h="3068991">
                <a:moveTo>
                  <a:pt x="190722" y="3068992"/>
                </a:moveTo>
                <a:lnTo>
                  <a:pt x="190722" y="0"/>
                </a:lnTo>
                <a:cubicBezTo>
                  <a:pt x="127078" y="133170"/>
                  <a:pt x="63644" y="266549"/>
                  <a:pt x="0" y="399719"/>
                </a:cubicBezTo>
                <a:cubicBezTo>
                  <a:pt x="63644" y="1289476"/>
                  <a:pt x="127078" y="2179234"/>
                  <a:pt x="190722" y="3068992"/>
                </a:cubicBezTo>
                <a:close/>
              </a:path>
            </a:pathLst>
          </a:custGeom>
          <a:solidFill>
            <a:srgbClr val="02D7A2"/>
          </a:solidFill>
          <a:ln w="20108" cap="flat">
            <a:noFill/>
            <a:prstDash val="solid"/>
            <a:miter/>
          </a:ln>
        </p:spPr>
        <p:txBody>
          <a:bodyPr rtlCol="0" anchor="ctr"/>
          <a:lstStyle/>
          <a:p>
            <a:endParaRPr lang="en-US" b="0" i="0" dirty="0">
              <a:latin typeface="Century Gothic" panose="020B0502020202020204" pitchFamily="34" charset="0"/>
            </a:endParaRPr>
          </a:p>
        </p:txBody>
      </p:sp>
      <p:sp>
        <p:nvSpPr>
          <p:cNvPr id="12" name="TextBox 11">
            <a:extLst>
              <a:ext uri="{FF2B5EF4-FFF2-40B4-BE49-F238E27FC236}">
                <a16:creationId xmlns:a16="http://schemas.microsoft.com/office/drawing/2014/main" id="{8FF4BF41-844F-55C1-6AD5-6FC04F7AACD6}"/>
              </a:ext>
            </a:extLst>
          </p:cNvPr>
          <p:cNvSpPr txBox="1"/>
          <p:nvPr/>
        </p:nvSpPr>
        <p:spPr>
          <a:xfrm>
            <a:off x="8273143" y="630536"/>
            <a:ext cx="3334870" cy="1569660"/>
          </a:xfrm>
          <a:prstGeom prst="rect">
            <a:avLst/>
          </a:prstGeom>
          <a:noFill/>
        </p:spPr>
        <p:txBody>
          <a:bodyPr wrap="square" rtlCol="0">
            <a:spAutoFit/>
          </a:bodyPr>
          <a:lstStyle/>
          <a:p>
            <a:r>
              <a:rPr lang="en-IN" sz="3200" b="1" dirty="0">
                <a:solidFill>
                  <a:srgbClr val="B4F1DE"/>
                </a:solidFill>
                <a:latin typeface="The Hand Extrablack" panose="03070A02030502020204" pitchFamily="66" charset="0"/>
              </a:rPr>
              <a:t>CUSTOMER PORTAL  - CLAIMS</a:t>
            </a:r>
          </a:p>
          <a:p>
            <a:endParaRPr lang="en-IN" sz="3200" dirty="0"/>
          </a:p>
          <a:p>
            <a:endParaRPr lang="en-IN" sz="3200" dirty="0"/>
          </a:p>
        </p:txBody>
      </p:sp>
      <p:pic>
        <p:nvPicPr>
          <p:cNvPr id="14" name="Picture 13">
            <a:extLst>
              <a:ext uri="{FF2B5EF4-FFF2-40B4-BE49-F238E27FC236}">
                <a16:creationId xmlns:a16="http://schemas.microsoft.com/office/drawing/2014/main" id="{158F28D8-EDE8-FD2C-AA1D-1A3FBE5D0F4C}"/>
              </a:ext>
            </a:extLst>
          </p:cNvPr>
          <p:cNvPicPr>
            <a:picLocks noChangeAspect="1"/>
          </p:cNvPicPr>
          <p:nvPr/>
        </p:nvPicPr>
        <p:blipFill>
          <a:blip r:embed="rId4"/>
          <a:stretch>
            <a:fillRect/>
          </a:stretch>
        </p:blipFill>
        <p:spPr>
          <a:xfrm>
            <a:off x="6096000" y="2441660"/>
            <a:ext cx="5595257" cy="2595095"/>
          </a:xfrm>
          <a:prstGeom prst="rect">
            <a:avLst/>
          </a:prstGeom>
        </p:spPr>
      </p:pic>
      <p:pic>
        <p:nvPicPr>
          <p:cNvPr id="16" name="Picture 15">
            <a:extLst>
              <a:ext uri="{FF2B5EF4-FFF2-40B4-BE49-F238E27FC236}">
                <a16:creationId xmlns:a16="http://schemas.microsoft.com/office/drawing/2014/main" id="{416C60CF-AD4A-37E2-4D0D-914B31B507DD}"/>
              </a:ext>
            </a:extLst>
          </p:cNvPr>
          <p:cNvPicPr>
            <a:picLocks noChangeAspect="1"/>
          </p:cNvPicPr>
          <p:nvPr/>
        </p:nvPicPr>
        <p:blipFill>
          <a:blip r:embed="rId5"/>
          <a:stretch>
            <a:fillRect/>
          </a:stretch>
        </p:blipFill>
        <p:spPr>
          <a:xfrm>
            <a:off x="220346" y="2441660"/>
            <a:ext cx="5697729" cy="2608653"/>
          </a:xfrm>
          <a:prstGeom prst="rect">
            <a:avLst/>
          </a:prstGeom>
        </p:spPr>
      </p:pic>
    </p:spTree>
    <p:extLst>
      <p:ext uri="{BB962C8B-B14F-4D97-AF65-F5344CB8AC3E}">
        <p14:creationId xmlns:p14="http://schemas.microsoft.com/office/powerpoint/2010/main" val="3652557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746</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Century Gothic</vt:lpstr>
      <vt:lpstr>fkGroteskNeue</vt:lpstr>
      <vt:lpstr>Helvetica</vt:lpstr>
      <vt:lpstr>Neue Machina</vt:lpstr>
      <vt:lpstr>The Hand Extrablack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Karan Soni</dc:creator>
  <cp:lastModifiedBy>Guntupalli Vasudeva</cp:lastModifiedBy>
  <cp:revision>39</cp:revision>
  <dcterms:created xsi:type="dcterms:W3CDTF">2023-02-09T10:19:33Z</dcterms:created>
  <dcterms:modified xsi:type="dcterms:W3CDTF">2025-09-30T12:36:02Z</dcterms:modified>
</cp:coreProperties>
</file>