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70" r:id="rId7"/>
    <p:sldId id="271" r:id="rId8"/>
    <p:sldId id="272" r:id="rId9"/>
    <p:sldId id="27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594B-000A-C12E-28F3-F65A46C5B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A553E-8BB4-08A2-80A2-22DA8545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7839-66A2-EE1E-F0BD-74B9E379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713D-D6A5-2CD9-EAFC-651A3EA6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2EA2-6439-A940-C5C3-C30D3720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6354-64FE-E256-FB66-3DC34AC7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A97DA-1BC0-4B89-2B11-7D23C320C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E4EB9-558D-1CD5-607F-963FB1CE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9AE9F-2C4A-869B-FDDE-C97A0B71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86701-2AA0-606A-06E0-F682D353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25C05-4129-5678-2358-B723EF8D7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C1A5-9086-59B3-8D64-DB0E664B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3822-6B69-E4D2-C880-A765CA39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9C33-07A8-44D2-ACF0-4DB0CF5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3924-0C5A-0DB3-112C-89C23356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9236-16F0-2BCD-A77D-7D9BF674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987A-C58C-5221-24AB-561DD37E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8A3-7244-2BD4-5EB9-5C349AE5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EBFE-D4D8-8F86-59C1-E60AACD4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B86C-5CD3-D483-E8A9-A3CF6354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1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CB17-DC8D-E18A-C4DA-3377AF6A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D064-02F4-9056-9353-4CEBE386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526B-F602-8BB3-3974-28F590B7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FE76-9627-621C-4D2D-F17E3797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CEAC-BAE7-209E-FE75-5A63F790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9152-E0DC-0375-7C35-E051BA9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2420-A5B5-F8C3-EC5C-A864FB694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6280-24AE-D704-D56E-5CD8B414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BF4D-E8C3-A939-8DD3-DC9336FA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C2865-ADDA-58F9-6143-471C380C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BD049-87B0-B49A-D856-F6A67C84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7928-E434-7FB5-F997-123BACC6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D165F-D216-E3FF-1A6C-D5D38698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6C56C-F0E4-C613-D666-9C279965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26288-3DCC-7A77-C0A4-19B85F4D0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4039B-6F30-724E-208E-5C8E81EC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42C81-BBD7-1772-810D-FBD39920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60AC9-2AD6-A5C4-2F5E-C3598EA2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FDBA5-CE4F-4284-C286-D7CFE3FE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9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628E-972B-14FE-3BD3-15C63C44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75075-60C0-F259-0172-EB624F18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DE124-724A-A4A8-2DCF-9E1EE927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E77D-9A50-CD6D-9250-1C131550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D400C-FDEC-B150-EC9E-633D9C31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1D6F7-388A-4618-B7A9-3ABDE989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E402-E6F7-049C-3707-A2F74CE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2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2DA8-9254-1C82-E8BD-386D439F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BB81-477D-DFE4-B1B2-AE84E6F95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9246D-5746-4145-4D36-9004D448D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A332-16BB-C75B-9D91-4450649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9E32-31DC-6EF4-1C8A-40292F5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2CB11-CF54-D5B6-E56C-27D8A5A2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7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9066-94D5-8A33-6D39-B51558C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BA341-C27D-F073-9314-F75819088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47412-6621-09C0-2A48-82452B57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779DF-C8D1-D15D-DB83-ED24EC7D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F039-1D54-4942-37AC-41902A78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5F1E8-3C63-E5FB-239E-87C37C08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53F54-2565-BE01-7914-0657D2F8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26BBD-8A66-C076-0EF3-4ABE0238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B440-7ACD-EF16-26A0-B12B38FEE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640FB-21CE-46E4-A001-34977E2095F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54C6-0398-CA83-4578-10DA247A9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FDAE-0C76-3B8E-0096-16AFCD60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EA749-5C8F-4CE8-84CB-972BAA738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reshtsanjay.prasad@ue-Germany.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17CE7-D70F-EB12-6544-B84726BFE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Building a Smart System for Autonomous Lunar Probe Landing</a:t>
            </a:r>
            <a:endParaRPr lang="en-IN" sz="2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FE591-D514-91C0-D008-ECDAC7401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1100">
                <a:solidFill>
                  <a:schemeClr val="tx2"/>
                </a:solidFill>
              </a:rPr>
              <a:t>By Shresht Sanjay Prasad</a:t>
            </a:r>
          </a:p>
          <a:p>
            <a:pPr algn="l"/>
            <a:r>
              <a:rPr lang="en-IN" sz="1100">
                <a:solidFill>
                  <a:schemeClr val="tx2"/>
                </a:solidFill>
                <a:hlinkClick r:id="rId2"/>
              </a:rPr>
              <a:t>Shreshtsanjay.prasad@ue-Germany.de</a:t>
            </a:r>
            <a:endParaRPr lang="en-IN" sz="1100">
              <a:solidFill>
                <a:schemeClr val="tx2"/>
              </a:solidFill>
            </a:endParaRPr>
          </a:p>
          <a:p>
            <a:pPr algn="l"/>
            <a:r>
              <a:rPr lang="en-IN" sz="1100">
                <a:solidFill>
                  <a:schemeClr val="tx2"/>
                </a:solidFill>
              </a:rPr>
              <a:t>47021111</a:t>
            </a:r>
          </a:p>
        </p:txBody>
      </p:sp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9C76E442-2594-EA13-6C0B-A3C544D6A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51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18288" y="6242656"/>
            <a:ext cx="86563" cy="227883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867"/>
              </a:lnSpc>
              <a:spcBef>
                <a:spcPct val="0"/>
              </a:spcBef>
            </a:pPr>
            <a:r>
              <a:rPr lang="en-US" sz="1333">
                <a:solidFill>
                  <a:srgbClr val="898989"/>
                </a:solidFill>
                <a:latin typeface="Open Sauce"/>
                <a:ea typeface="Open Sauce"/>
                <a:cs typeface="Open Sauce"/>
                <a:sym typeface="Open Sauce"/>
              </a:rPr>
              <a:t>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9426" y="323989"/>
            <a:ext cx="10093149" cy="6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33"/>
              </a:lnSpc>
              <a:spcBef>
                <a:spcPct val="0"/>
              </a:spcBef>
            </a:pPr>
            <a:r>
              <a:rPr lang="en-US" sz="366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0510" y="1199072"/>
            <a:ext cx="10910979" cy="535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@inproceedings{shen2024comparison,  title={Comparison of Three Deep Reinforcement Learning Algorithms for Solving the Lunar Lander Problem},  author={Shen, Dingli},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={2023 International Conference on Data Science, Advanced Algorithm and Intelligent Computing (DAI 2023)},  pages={187--199},  year={2024},  organization={Atlantis Press}}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@inproceedings{choi2025uncertainty,  title={Uncertainty-Aware Autonomous Mars Landing Guidance With Curriculum Reinforcement Learning},  author={Choi, Jimin and Ahn,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Jaemyung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={AIAA SCITECH 2025 Forum},  pages={1933},  year={2025}}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@inproceedings{khunmaturod2024development,  title={Development of a Lunar Rover Simulator with an Interface for Reinforcement Learning},  author={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Khunmaturod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Assawayut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and Chang, Dong Eui},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={2024 9th International Conference on Automation, Control and Robotics Engineering (CACRE)},  pages={117--123},  year={2024},  organization={IEEE}}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@article{del2024comparative,  title={Comparative Analysis of A3C and PPO Algorithms in Reinforcement Learning: A Survey on General Environments},  author={Del Rio, Alberto and Jimenez, David and Serrano, Javier},  journal={IEEE Access},  year={2024},  publisher={IEEE}}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@inproceedings{mali2023lunar,  title={Lunar Lander Using Reinforcement Learning Algorithm},  author={Mali, Rohan and Kande, Nikhil and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Mandwade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Sangam and Nagre, Vishal and Sable, Nilesh P},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={2023 7th International Conference On Computing, Communication, Control And Automation (ICCUBEA)},  pages={1--5},  year={2023},  organization={IEEE}}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@inproceedings{shah2023deep,  title={Deep Reinforcement Learning for Unpredictability-Induced Rewards to Handle Spacecraft Landing},  author={Shah, Salman and Yao,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Nianmin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={2023 13th International Conference on Information Science and Technology (ICIST)},  pages={73--79},  year={2023},  organization={IEEE}}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@inproceedings{ciabatti2022deep,  title={Deep Reinforcement Learning for Pin-Point Autonomous Lunar Landing: Trajectory Recalculation for Obstacle Avoidance},  author={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Ciabatti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Giulia and Spiller, Dario and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Daftry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Shreyansh and Capobianco, Roberto and Curti, Fabio},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={International Conference on Applied Intelligence and Informatics},  pages={101--115},  year={2022},  organization={Springer}}</a:t>
            </a: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28600" indent="-228600">
              <a:spcBef>
                <a:spcPct val="0"/>
              </a:spcBef>
              <a:buFont typeface="+mj-lt"/>
              <a:buAutoNum type="arabicPeriod"/>
            </a:pP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@inproceedings{lu2023comparison,  title={Comparison and Hyperparameter Analysis of Four Reinforcement Learning Algorithms in the Lunar Lander Environment},  author={Lu, Yuyang},  </a:t>
            </a:r>
            <a:r>
              <a:rPr lang="en-US" sz="1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booktitle</a:t>
            </a:r>
            <a:r>
              <a:rPr lang="en-US" sz="1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={International Conference on Artificial Intelligence, Robotics, and Communication},  pages={257--266},  year={2023},  organization={Springer}}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109F8-D42E-5A16-E34D-83C908D8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57B5A-ACA2-69DD-8322-349D899E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60C3C-EE23-1912-D408-34CC291F2E93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Challenges in Autonomous Lunar Landing:</a:t>
            </a:r>
            <a:endParaRPr lang="en-US" sz="1700" dirty="0">
              <a:solidFill>
                <a:schemeClr val="tx2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Human control not feasible due to delay and uncertainty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Harsh terrain, unpredictable gravity, and fuel limits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Need for real-time, adaptive, low-latency control systems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Traditional controllers (PID etc.) fail under these constraints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2"/>
                </a:solidFill>
              </a:rPr>
              <a:t>Goal: </a:t>
            </a:r>
            <a:r>
              <a:rPr lang="en-US" sz="1700" dirty="0">
                <a:solidFill>
                  <a:schemeClr val="tx2"/>
                </a:solidFill>
              </a:rPr>
              <a:t>Train a neural-based agent to land autonomously in a simulated lunar environment.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4074CCE4-E4B2-B1D4-B47B-5E4DC2CF0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9C55B-E650-B49A-9521-60C73B0F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Contributions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41F5D4-0142-C30E-BFF1-DCC0FB68CF9B}"/>
              </a:ext>
            </a:extLst>
          </p:cNvPr>
          <p:cNvSpPr txBox="1"/>
          <p:nvPr/>
        </p:nvSpPr>
        <p:spPr>
          <a:xfrm>
            <a:off x="804672" y="2827419"/>
            <a:ext cx="5126896" cy="3504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Designed and trained a DQN agent in the LunarLander-v3 environment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Investigated impact of network architectures and training parameters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Achieved &gt;93% success with optimized configuration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Delivered a lightweight and deployable RL system Validated performance via success-time tradeoff across agent types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Best Agent: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Wide (128–128)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LR: 0.0005 | γ: 0.99 | τ: 0.01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93/100 success in 291s of training(average)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9D7213D-C93C-1DCD-6AA0-AEEE12B64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4"/>
          <a:stretch>
            <a:fillRect/>
          </a:stretch>
        </p:blipFill>
        <p:spPr>
          <a:xfrm>
            <a:off x="6429378" y="2843238"/>
            <a:ext cx="4954693" cy="32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469E2-6F68-D98B-8893-78B08BB1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7AFDF3-7C15-5F26-BCBF-C9B0CB74E90A}"/>
              </a:ext>
            </a:extLst>
          </p:cNvPr>
          <p:cNvSpPr txBox="1"/>
          <p:nvPr/>
        </p:nvSpPr>
        <p:spPr>
          <a:xfrm>
            <a:off x="520817" y="1981736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The Deep Q-Network (DQN) agent uses a </a:t>
            </a:r>
            <a:r>
              <a:rPr lang="en-US" sz="1400" b="1" dirty="0">
                <a:solidFill>
                  <a:schemeClr val="tx2"/>
                </a:solidFill>
              </a:rPr>
              <a:t>feedforward neural network</a:t>
            </a:r>
            <a:r>
              <a:rPr lang="en-US" sz="1400" dirty="0">
                <a:solidFill>
                  <a:schemeClr val="tx2"/>
                </a:solidFill>
              </a:rPr>
              <a:t> with two hidden layers of </a:t>
            </a:r>
            <a:r>
              <a:rPr lang="en-US" sz="1400" b="1" dirty="0">
                <a:solidFill>
                  <a:schemeClr val="tx2"/>
                </a:solidFill>
              </a:rPr>
              <a:t>128 neurons each</a:t>
            </a:r>
            <a:r>
              <a:rPr lang="en-US" sz="1400" dirty="0">
                <a:solidFill>
                  <a:schemeClr val="tx2"/>
                </a:solidFill>
              </a:rPr>
              <a:t>, forming a </a:t>
            </a:r>
            <a:r>
              <a:rPr lang="en-US" sz="1400" b="1" dirty="0">
                <a:solidFill>
                  <a:schemeClr val="tx2"/>
                </a:solidFill>
              </a:rPr>
              <a:t>wide architecture</a:t>
            </a:r>
            <a:r>
              <a:rPr lang="en-US" sz="1400" dirty="0">
                <a:solidFill>
                  <a:schemeClr val="tx2"/>
                </a:solidFill>
              </a:rPr>
              <a:t>. ReLU activation functions are applied at each hidden layer. The network takes an </a:t>
            </a:r>
            <a:r>
              <a:rPr lang="en-US" sz="1400" b="1" dirty="0">
                <a:solidFill>
                  <a:schemeClr val="tx2"/>
                </a:solidFill>
              </a:rPr>
              <a:t>8-dimensional state input</a:t>
            </a:r>
            <a:r>
              <a:rPr lang="en-US" sz="1400" dirty="0">
                <a:solidFill>
                  <a:schemeClr val="tx2"/>
                </a:solidFill>
              </a:rPr>
              <a:t> representing the lander’s position, velocity, angle, and leg contact, and outputs </a:t>
            </a:r>
            <a:r>
              <a:rPr lang="en-US" sz="1400" b="1" dirty="0">
                <a:solidFill>
                  <a:schemeClr val="tx2"/>
                </a:solidFill>
              </a:rPr>
              <a:t>Q-values for 4 possible actions</a:t>
            </a:r>
            <a:r>
              <a:rPr lang="en-US" sz="1400" dirty="0">
                <a:solidFill>
                  <a:schemeClr val="tx2"/>
                </a:solidFill>
              </a:rPr>
              <a:t> (do nothing, fire left, fire main, fire right).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Two networks are maintained: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Local Q-Network:</a:t>
            </a:r>
            <a:r>
              <a:rPr lang="en-US" sz="1400" dirty="0">
                <a:solidFill>
                  <a:schemeClr val="tx2"/>
                </a:solidFill>
              </a:rPr>
              <a:t> Actively trained and used for selecting actions.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Target Q-Network:</a:t>
            </a:r>
            <a:r>
              <a:rPr lang="en-US" sz="1400" dirty="0">
                <a:solidFill>
                  <a:schemeClr val="tx2"/>
                </a:solidFill>
              </a:rPr>
              <a:t> Slowly updated to stabilize learning.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An </a:t>
            </a:r>
            <a:r>
              <a:rPr lang="en-US" sz="1400" b="1" dirty="0">
                <a:solidFill>
                  <a:schemeClr val="tx2"/>
                </a:solidFill>
              </a:rPr>
              <a:t>epsilon-greedy policy</a:t>
            </a:r>
            <a:r>
              <a:rPr lang="en-US" sz="1400" dirty="0">
                <a:solidFill>
                  <a:schemeClr val="tx2"/>
                </a:solidFill>
              </a:rPr>
              <a:t> balances exploration and exploitation during training, while a </a:t>
            </a:r>
            <a:r>
              <a:rPr lang="en-US" sz="1400" b="1" dirty="0">
                <a:solidFill>
                  <a:schemeClr val="tx2"/>
                </a:solidFill>
              </a:rPr>
              <a:t>replay buffer</a:t>
            </a:r>
            <a:r>
              <a:rPr lang="en-US" sz="1400" dirty="0">
                <a:solidFill>
                  <a:schemeClr val="tx2"/>
                </a:solidFill>
              </a:rPr>
              <a:t> stores experiences for batch learning. A </a:t>
            </a:r>
            <a:r>
              <a:rPr lang="en-US" sz="1400" b="1" dirty="0">
                <a:solidFill>
                  <a:schemeClr val="tx2"/>
                </a:solidFill>
              </a:rPr>
              <a:t>soft update mechanism</a:t>
            </a:r>
            <a:r>
              <a:rPr lang="en-US" sz="1400" dirty="0">
                <a:solidFill>
                  <a:schemeClr val="tx2"/>
                </a:solidFill>
              </a:rPr>
              <a:t> ensures stable target updates using a small factor τ.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This architecture was chosen after comparative testing and consistently achieved the best trade-off between training speed and landing success.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0BAA7B-FE20-5297-EEB9-753A981208FF}"/>
              </a:ext>
            </a:extLst>
          </p:cNvPr>
          <p:cNvGrpSpPr/>
          <p:nvPr/>
        </p:nvGrpSpPr>
        <p:grpSpPr>
          <a:xfrm>
            <a:off x="7708391" y="2764683"/>
            <a:ext cx="4142232" cy="2252177"/>
            <a:chOff x="2789794" y="1619689"/>
            <a:chExt cx="8365264" cy="454828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F16894-FE07-5C73-2F27-0E3540A8804B}"/>
                </a:ext>
              </a:extLst>
            </p:cNvPr>
            <p:cNvGrpSpPr/>
            <p:nvPr/>
          </p:nvGrpSpPr>
          <p:grpSpPr>
            <a:xfrm>
              <a:off x="2789794" y="1619689"/>
              <a:ext cx="8365264" cy="4548286"/>
              <a:chOff x="2789794" y="1619689"/>
              <a:chExt cx="8365264" cy="454828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2D0D079-4286-7C37-03F0-BDBCBF25C8FC}"/>
                  </a:ext>
                </a:extLst>
              </p:cNvPr>
              <p:cNvGrpSpPr/>
              <p:nvPr/>
            </p:nvGrpSpPr>
            <p:grpSpPr>
              <a:xfrm>
                <a:off x="4494361" y="1619689"/>
                <a:ext cx="854016" cy="4548286"/>
                <a:chOff x="4002655" y="1619691"/>
                <a:chExt cx="854016" cy="454828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23C30D-C479-E085-2F22-B2433B2C0A0D}"/>
                    </a:ext>
                  </a:extLst>
                </p:cNvPr>
                <p:cNvSpPr/>
                <p:nvPr/>
              </p:nvSpPr>
              <p:spPr>
                <a:xfrm>
                  <a:off x="4002655" y="2083280"/>
                  <a:ext cx="854016" cy="3692105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2BD5449-BB6F-29E4-A6C0-D53D27D14DF4}"/>
                    </a:ext>
                  </a:extLst>
                </p:cNvPr>
                <p:cNvSpPr txBox="1"/>
                <p:nvPr/>
              </p:nvSpPr>
              <p:spPr>
                <a:xfrm>
                  <a:off x="4152183" y="3744665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128</a:t>
                  </a:r>
                  <a:endParaRPr lang="en-IN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560897D-12D5-56E9-B34F-EF102C7CEF98}"/>
                    </a:ext>
                  </a:extLst>
                </p:cNvPr>
                <p:cNvSpPr txBox="1"/>
                <p:nvPr/>
              </p:nvSpPr>
              <p:spPr>
                <a:xfrm>
                  <a:off x="4112909" y="5798645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Relu</a:t>
                  </a:r>
                  <a:endParaRPr lang="en-IN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8603A50-350E-FE59-845E-91B2A87D7B25}"/>
                    </a:ext>
                  </a:extLst>
                </p:cNvPr>
                <p:cNvSpPr txBox="1"/>
                <p:nvPr/>
              </p:nvSpPr>
              <p:spPr>
                <a:xfrm>
                  <a:off x="4152183" y="1619691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HL1</a:t>
                  </a:r>
                  <a:endParaRPr lang="en-IN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69E40E7-2EC9-5CB6-71EA-8B58504410B5}"/>
                  </a:ext>
                </a:extLst>
              </p:cNvPr>
              <p:cNvGrpSpPr/>
              <p:nvPr/>
            </p:nvGrpSpPr>
            <p:grpSpPr>
              <a:xfrm>
                <a:off x="6416617" y="1619689"/>
                <a:ext cx="4738441" cy="4512785"/>
                <a:chOff x="6096000" y="1655190"/>
                <a:chExt cx="4738441" cy="4512785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BDFA25-333B-324C-266F-D24D21D9AFDD}"/>
                    </a:ext>
                  </a:extLst>
                </p:cNvPr>
                <p:cNvSpPr/>
                <p:nvPr/>
              </p:nvSpPr>
              <p:spPr>
                <a:xfrm>
                  <a:off x="6096000" y="2083279"/>
                  <a:ext cx="854016" cy="3692105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D9DDCE-4453-A254-35D7-4604AEF4E5B7}"/>
                    </a:ext>
                  </a:extLst>
                </p:cNvPr>
                <p:cNvSpPr txBox="1"/>
                <p:nvPr/>
              </p:nvSpPr>
              <p:spPr>
                <a:xfrm>
                  <a:off x="6245528" y="3744665"/>
                  <a:ext cx="554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128</a:t>
                  </a:r>
                  <a:endParaRPr lang="en-IN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C0491B-53A6-66A8-03FC-3E1FBF609060}"/>
                    </a:ext>
                  </a:extLst>
                </p:cNvPr>
                <p:cNvSpPr txBox="1"/>
                <p:nvPr/>
              </p:nvSpPr>
              <p:spPr>
                <a:xfrm>
                  <a:off x="6206254" y="5798643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Relu</a:t>
                  </a:r>
                  <a:endParaRPr lang="en-IN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2FE05C-6979-B768-0621-3E8885764B9D}"/>
                    </a:ext>
                  </a:extLst>
                </p:cNvPr>
                <p:cNvSpPr txBox="1"/>
                <p:nvPr/>
              </p:nvSpPr>
              <p:spPr>
                <a:xfrm>
                  <a:off x="6245528" y="1655190"/>
                  <a:ext cx="587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HL2</a:t>
                  </a:r>
                  <a:endParaRPr lang="en-IN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EBF5B20-2215-7B78-653C-384708D20F62}"/>
                    </a:ext>
                  </a:extLst>
                </p:cNvPr>
                <p:cNvSpPr txBox="1"/>
                <p:nvPr/>
              </p:nvSpPr>
              <p:spPr>
                <a:xfrm>
                  <a:off x="9081589" y="3708166"/>
                  <a:ext cx="17528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Selected Action</a:t>
                  </a:r>
                  <a:endParaRPr lang="en-IN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66BDF5C-8C5C-5ACE-AC29-4B5B106B5BB7}"/>
                  </a:ext>
                </a:extLst>
              </p:cNvPr>
              <p:cNvGrpSpPr/>
              <p:nvPr/>
            </p:nvGrpSpPr>
            <p:grpSpPr>
              <a:xfrm>
                <a:off x="2789794" y="2332430"/>
                <a:ext cx="854016" cy="2541494"/>
                <a:chOff x="4002655" y="2298922"/>
                <a:chExt cx="854016" cy="254149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8FCB7E3-70B8-9750-9397-E5F8E9A3FD37}"/>
                    </a:ext>
                  </a:extLst>
                </p:cNvPr>
                <p:cNvSpPr/>
                <p:nvPr/>
              </p:nvSpPr>
              <p:spPr>
                <a:xfrm>
                  <a:off x="4002655" y="2945253"/>
                  <a:ext cx="854016" cy="189516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8</a:t>
                  </a:r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B8EBC6E-B287-8183-CDE3-D56E84F4724B}"/>
                    </a:ext>
                  </a:extLst>
                </p:cNvPr>
                <p:cNvSpPr txBox="1"/>
                <p:nvPr/>
              </p:nvSpPr>
              <p:spPr>
                <a:xfrm>
                  <a:off x="4019614" y="2298922"/>
                  <a:ext cx="7268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Input</a:t>
                  </a:r>
                </a:p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Layer</a:t>
                  </a:r>
                  <a:endParaRPr lang="en-IN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CB499A0-9728-85CB-909A-F5FAA9CF6812}"/>
                  </a:ext>
                </a:extLst>
              </p:cNvPr>
              <p:cNvGrpSpPr/>
              <p:nvPr/>
            </p:nvGrpSpPr>
            <p:grpSpPr>
              <a:xfrm>
                <a:off x="8099732" y="2047778"/>
                <a:ext cx="889987" cy="2757135"/>
                <a:chOff x="3984667" y="2083281"/>
                <a:chExt cx="889987" cy="275713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8330365-45C9-82DB-30CF-AF5060269260}"/>
                    </a:ext>
                  </a:extLst>
                </p:cNvPr>
                <p:cNvSpPr/>
                <p:nvPr/>
              </p:nvSpPr>
              <p:spPr>
                <a:xfrm>
                  <a:off x="4002655" y="2945253"/>
                  <a:ext cx="854016" cy="189516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4</a:t>
                  </a:r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31FF276-968A-91BA-B28C-3417C63E0E68}"/>
                    </a:ext>
                  </a:extLst>
                </p:cNvPr>
                <p:cNvSpPr txBox="1"/>
                <p:nvPr/>
              </p:nvSpPr>
              <p:spPr>
                <a:xfrm>
                  <a:off x="3984667" y="2083281"/>
                  <a:ext cx="8899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Output</a:t>
                  </a:r>
                </a:p>
                <a:p>
                  <a:pPr algn="ctr" defTabSz="448056">
                    <a:spcAft>
                      <a:spcPts val="600"/>
                    </a:spcAft>
                  </a:pPr>
                  <a:r>
                    <a:rPr lang="en-IN" sz="882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Layer</a:t>
                  </a:r>
                  <a:endParaRPr lang="en-IN" dirty="0"/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5D221A3-201C-9AA2-CAF9-0E34EDB8981C}"/>
                  </a:ext>
                </a:extLst>
              </p:cNvPr>
              <p:cNvCxnSpPr>
                <a:cxnSpLocks/>
                <a:stCxn id="17" idx="3"/>
                <a:endCxn id="4" idx="1"/>
              </p:cNvCxnSpPr>
              <p:nvPr/>
            </p:nvCxnSpPr>
            <p:spPr>
              <a:xfrm>
                <a:off x="3643810" y="3926343"/>
                <a:ext cx="850551" cy="2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F955E0B-2E10-27FE-2EE2-C9A33723BB05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348377" y="3893831"/>
                <a:ext cx="1068240" cy="35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2F60069-5409-707C-C24E-3E96408671D9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 flipV="1">
                <a:off x="7270633" y="3857332"/>
                <a:ext cx="847087" cy="36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3C7FA48-32DB-83FC-3B26-BB8CF50438B3}"/>
                </a:ext>
              </a:extLst>
            </p:cNvPr>
            <p:cNvCxnSpPr>
              <a:cxnSpLocks/>
              <a:stCxn id="22" idx="3"/>
              <a:endCxn id="34" idx="1"/>
            </p:cNvCxnSpPr>
            <p:nvPr/>
          </p:nvCxnSpPr>
          <p:spPr>
            <a:xfrm flipV="1">
              <a:off x="8971736" y="3857331"/>
              <a:ext cx="4304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7DA91-93B2-D4E8-90DF-79094EAE2945}"/>
              </a:ext>
            </a:extLst>
          </p:cNvPr>
          <p:cNvSpPr txBox="1"/>
          <p:nvPr/>
        </p:nvSpPr>
        <p:spPr>
          <a:xfrm>
            <a:off x="7125620" y="5039013"/>
            <a:ext cx="47573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• Input: 8 features (position, velocity, angle, leg contact)</a:t>
            </a:r>
          </a:p>
          <a:p>
            <a:r>
              <a:rPr lang="en-IN" sz="1400" dirty="0"/>
              <a:t>• Hidden Layers: 128 – 128 with ReLU</a:t>
            </a:r>
          </a:p>
          <a:p>
            <a:r>
              <a:rPr lang="en-IN" sz="1400" dirty="0"/>
              <a:t>• Output: 4 Q-values for each action</a:t>
            </a:r>
          </a:p>
        </p:txBody>
      </p:sp>
    </p:spTree>
    <p:extLst>
      <p:ext uri="{BB962C8B-B14F-4D97-AF65-F5344CB8AC3E}">
        <p14:creationId xmlns:p14="http://schemas.microsoft.com/office/powerpoint/2010/main" val="960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D32E-34DA-EA75-C505-F9B13F85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8A1C8-9C4F-A218-9D9C-921D2240CB97}"/>
              </a:ext>
            </a:extLst>
          </p:cNvPr>
          <p:cNvSpPr txBox="1"/>
          <p:nvPr/>
        </p:nvSpPr>
        <p:spPr>
          <a:xfrm>
            <a:off x="232914" y="1802921"/>
            <a:ext cx="5863086" cy="3972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200" b="1" dirty="0"/>
              <a:t> Overview</a:t>
            </a:r>
          </a:p>
          <a:p>
            <a:r>
              <a:rPr lang="en-IN" sz="1200" dirty="0"/>
              <a:t>A Deep Q-Network (DQN) agent learns to land autonomously by interacting with the LunarLander-v3 environment through trial-and-error and refining its policy via backpropagation.</a:t>
            </a:r>
          </a:p>
          <a:p>
            <a:r>
              <a:rPr lang="en-IN" sz="1200" b="1" dirty="0"/>
              <a:t>Core Components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/>
              <a:t>Local Q-Network</a:t>
            </a:r>
            <a:r>
              <a:rPr lang="en-IN" sz="1200" dirty="0"/>
              <a:t>: Estimates action values for decision-making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/>
              <a:t>Target Q-Network</a:t>
            </a:r>
            <a:r>
              <a:rPr lang="en-IN" sz="1200" dirty="0"/>
              <a:t>: Stabilizes learning with fixed targets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/>
              <a:t>Replay Buffer</a:t>
            </a:r>
            <a:r>
              <a:rPr lang="en-IN" sz="1200" dirty="0"/>
              <a:t>: Stores past experiences for training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/>
              <a:t>Optimizer</a:t>
            </a:r>
            <a:r>
              <a:rPr lang="en-IN" sz="1200" dirty="0"/>
              <a:t>: Minimizes TD error using MSE loss</a:t>
            </a:r>
          </a:p>
          <a:p>
            <a:endParaRPr lang="en-IN" sz="1200" dirty="0"/>
          </a:p>
          <a:p>
            <a:r>
              <a:rPr lang="en-IN" sz="1200" b="1" dirty="0"/>
              <a:t>Training Workflow</a:t>
            </a:r>
          </a:p>
          <a:p>
            <a:r>
              <a:rPr lang="en-IN" sz="1200" dirty="0"/>
              <a:t>Initialize agent and environment</a:t>
            </a:r>
          </a:p>
          <a:p>
            <a:r>
              <a:rPr lang="en-IN" sz="1200" dirty="0"/>
              <a:t>For each episode:</a:t>
            </a:r>
            <a:br>
              <a:rPr lang="en-IN" sz="1200" dirty="0"/>
            </a:br>
            <a:r>
              <a:rPr lang="en-IN" sz="1200" dirty="0"/>
              <a:t> • Reset environment</a:t>
            </a:r>
            <a:br>
              <a:rPr lang="en-IN" sz="1200" dirty="0"/>
            </a:br>
            <a:r>
              <a:rPr lang="en-IN" sz="1200" dirty="0"/>
              <a:t> • For each timestep:</a:t>
            </a:r>
            <a:br>
              <a:rPr lang="en-IN" sz="1200" dirty="0"/>
            </a:br>
            <a:r>
              <a:rPr lang="en-IN" sz="1200" dirty="0"/>
              <a:t>  – Select action via $\</a:t>
            </a:r>
            <a:r>
              <a:rPr lang="en-IN" sz="1200" dirty="0" err="1"/>
              <a:t>varepsilon</a:t>
            </a:r>
            <a:r>
              <a:rPr lang="en-IN" sz="1200" dirty="0"/>
              <a:t>$-greedy policy</a:t>
            </a:r>
            <a:br>
              <a:rPr lang="en-IN" sz="1200" dirty="0"/>
            </a:br>
            <a:r>
              <a:rPr lang="en-IN" sz="1200" dirty="0"/>
              <a:t>  – Receive reward, next state, done flag</a:t>
            </a:r>
            <a:br>
              <a:rPr lang="en-IN" sz="1200" dirty="0"/>
            </a:br>
            <a:r>
              <a:rPr lang="en-IN" sz="1200" dirty="0"/>
              <a:t>  – Store experience in buffer</a:t>
            </a:r>
            <a:br>
              <a:rPr lang="en-IN" sz="1200" dirty="0"/>
            </a:br>
            <a:r>
              <a:rPr lang="en-IN" sz="1200" dirty="0"/>
              <a:t>  – If enough data:</a:t>
            </a:r>
            <a:br>
              <a:rPr lang="en-IN" sz="1200" dirty="0"/>
            </a:br>
            <a:r>
              <a:rPr lang="en-IN" sz="1200" dirty="0"/>
              <a:t>   • Sample batch, train network</a:t>
            </a:r>
            <a:br>
              <a:rPr lang="en-IN" sz="1200" dirty="0"/>
            </a:br>
            <a:r>
              <a:rPr lang="en-IN" sz="1200" dirty="0"/>
              <a:t>   • Soft update target network</a:t>
            </a:r>
          </a:p>
          <a:p>
            <a:r>
              <a:rPr lang="en-IN" sz="1200" dirty="0"/>
              <a:t>Stop when target score or max episodes reached</a:t>
            </a:r>
          </a:p>
          <a:p>
            <a:r>
              <a:rPr lang="en-IN" sz="1200" b="1" dirty="0"/>
              <a:t>Techniques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MSE loss</a:t>
            </a:r>
            <a:r>
              <a:rPr lang="en-IN" sz="1200" dirty="0"/>
              <a:t> for Q-value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Soft updates</a:t>
            </a:r>
            <a:r>
              <a:rPr lang="en-IN" sz="1200" dirty="0"/>
              <a:t> for stable target network adjustment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Epsilon decay</a:t>
            </a:r>
            <a:r>
              <a:rPr lang="en-IN" sz="1200" dirty="0"/>
              <a:t> for exploration–exploitation balance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call center&#10;&#10;AI-generated content may be incorrect.">
            <a:extLst>
              <a:ext uri="{FF2B5EF4-FFF2-40B4-BE49-F238E27FC236}">
                <a16:creationId xmlns:a16="http://schemas.microsoft.com/office/drawing/2014/main" id="{AB96EB44-024B-72EC-586E-1FBBB6EE9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218" y="1700784"/>
            <a:ext cx="3810579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9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7911-C755-BEA6-D746-9E40F6C9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1 : How do different neural network architectures affect performance?</a:t>
            </a:r>
          </a:p>
        </p:txBody>
      </p:sp>
      <p:pic>
        <p:nvPicPr>
          <p:cNvPr id="6" name="Content Placeholder 5" descr="A graph with blue dots&#10;&#10;AI-generated content may be incorrect.">
            <a:extLst>
              <a:ext uri="{FF2B5EF4-FFF2-40B4-BE49-F238E27FC236}">
                <a16:creationId xmlns:a16="http://schemas.microsoft.com/office/drawing/2014/main" id="{D0418C7E-42C5-2E02-F072-9E3C8C0C9B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8514"/>
            <a:ext cx="4230391" cy="31727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2986-0F43-C021-29B2-D250E502E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978195"/>
            <a:ext cx="5257799" cy="500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/>
                </a:solidFill>
              </a:rPr>
              <a:t>Results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Tested 4 models: Tiny (32–32), Base (64–64), Wide (128–128), Deep (256–128–64)</a:t>
            </a:r>
          </a:p>
          <a:p>
            <a:r>
              <a:rPr lang="en-US" sz="1400" b="1" dirty="0">
                <a:solidFill>
                  <a:schemeClr val="accent3"/>
                </a:solidFill>
              </a:rPr>
              <a:t>Wide</a:t>
            </a:r>
            <a:r>
              <a:rPr lang="en-US" sz="1400" dirty="0">
                <a:solidFill>
                  <a:schemeClr val="accent3"/>
                </a:solidFill>
              </a:rPr>
              <a:t> architecture scored ~250 with lowest training time (~658s)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Tiny model underperformed and trained slowest (~785s)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Base and Deep were moderate but inferior to Wide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Discussion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Wider networks (more neurons) generalize better than deeper or smaller ones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Shallow, narrow networks struggle with the complexity of landing tasks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Wide model</a:t>
            </a:r>
            <a:r>
              <a:rPr lang="en-US" sz="1400" dirty="0">
                <a:solidFill>
                  <a:schemeClr val="accent1"/>
                </a:solidFill>
              </a:rPr>
              <a:t> hits the balance between capacity and efficiency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Choosing the right architecture is crucial for performance and resource use</a:t>
            </a:r>
          </a:p>
          <a:p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59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3C090-F45C-BBA1-658D-84EF331E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E424-EC18-196C-4B9F-671D175D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2 : </a:t>
            </a:r>
            <a:r>
              <a:rPr lang="en-US" sz="2800" dirty="0"/>
              <a:t>How do hyperparameters affect learning and success rate?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26FB5B-6143-4629-074B-BE82F214D6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808514"/>
            <a:ext cx="4230391" cy="31727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D612-D740-B13F-C89F-6691E614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978195"/>
            <a:ext cx="5257799" cy="500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/>
                </a:solidFill>
              </a:rPr>
              <a:t>Results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27 combinations tested: learning rate, gamma (discount), tau (soft update)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Best config: LR = 0.0005, gamma = 0.99, tau = 0.01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Achieved score ~262.89 in just 355s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Several combinations led to negative scores or failed convergence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Discussion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Slight changes in hyperparameters have huge impact on learning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Too low learning rate or update rate → slow/no learning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Too aggressive → unstable updates and low final scores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Tuning is essential for stable, high-speed learning in resource-constrained settings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988EC7-D8E6-5C8D-9580-ECB43283D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B824EE-353C-3C52-E220-11C2371BC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3D771-DCB0-7905-3407-45087BD48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63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BC9CA-2753-9A2F-73F2-6CB27C5F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94E8-714A-51D5-CE5B-D4EC2ABA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</a:t>
            </a:r>
            <a:r>
              <a:rPr lang="en-US" sz="2700" dirty="0"/>
              <a:t>3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800" dirty="0"/>
              <a:t>How much training is needed before reliable landing?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17EF-22F2-32C5-5D0D-EC9F18C66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978195"/>
            <a:ext cx="5257799" cy="500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/>
                </a:solidFill>
              </a:rPr>
              <a:t>Results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Agent250: 99/100 success in ~291s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Agent200: 81/100 success in ~282s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Agent300: 84/100 success but required ~895s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Best success-to-time ratio achieved at training threshold of 250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Discussion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Training to 250 is optimal — high accuracy with moderate time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300 adds time but no meaningful gain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200 is faster but less consistent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Diminishing returns beyond 250 — critical for real-world efficiency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2737B6-A9FA-D612-0CFC-67DD7C0AB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ADBF3F-0857-69D8-2FC7-91DCF7D45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FC80F5-12AA-D405-F77B-51DB5EF28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0853E5-B7DA-7E57-4445-E55F36E8F7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5867538"/>
              </p:ext>
            </p:extLst>
          </p:nvPr>
        </p:nvGraphicFramePr>
        <p:xfrm>
          <a:off x="728932" y="3820924"/>
          <a:ext cx="5181600" cy="5332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003">
                  <a:extLst>
                    <a:ext uri="{9D8B030D-6E8A-4147-A177-3AD203B41FA5}">
                      <a16:colId xmlns:a16="http://schemas.microsoft.com/office/drawing/2014/main" val="82635582"/>
                    </a:ext>
                  </a:extLst>
                </a:gridCol>
                <a:gridCol w="1822657">
                  <a:extLst>
                    <a:ext uri="{9D8B030D-6E8A-4147-A177-3AD203B41FA5}">
                      <a16:colId xmlns:a16="http://schemas.microsoft.com/office/drawing/2014/main" val="4137071087"/>
                    </a:ext>
                  </a:extLst>
                </a:gridCol>
                <a:gridCol w="672861">
                  <a:extLst>
                    <a:ext uri="{9D8B030D-6E8A-4147-A177-3AD203B41FA5}">
                      <a16:colId xmlns:a16="http://schemas.microsoft.com/office/drawing/2014/main" val="2338478939"/>
                    </a:ext>
                  </a:extLst>
                </a:gridCol>
                <a:gridCol w="864079">
                  <a:extLst>
                    <a:ext uri="{9D8B030D-6E8A-4147-A177-3AD203B41FA5}">
                      <a16:colId xmlns:a16="http://schemas.microsoft.com/office/drawing/2014/main" val="144221164"/>
                    </a:ext>
                  </a:extLst>
                </a:gridCol>
              </a:tblGrid>
              <a:tr h="133317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Agent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Training Time - Second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800" u="none" strike="noStrike" dirty="0">
                          <a:effectLst/>
                        </a:rPr>
                        <a:t>Success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Success:Time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/>
                </a:tc>
                <a:extLst>
                  <a:ext uri="{0D108BD9-81ED-4DB2-BD59-A6C34878D82A}">
                    <a16:rowId xmlns:a16="http://schemas.microsoft.com/office/drawing/2014/main" val="3822353582"/>
                  </a:ext>
                </a:extLst>
              </a:tr>
              <a:tr h="1333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agent250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291.016522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0.340187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extLst>
                  <a:ext uri="{0D108BD9-81ED-4DB2-BD59-A6C34878D82A}">
                    <a16:rowId xmlns:a16="http://schemas.microsoft.com/office/drawing/2014/main" val="3909523434"/>
                  </a:ext>
                </a:extLst>
              </a:tr>
              <a:tr h="1333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agent200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282.133176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0.287098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extLst>
                  <a:ext uri="{0D108BD9-81ED-4DB2-BD59-A6C34878D82A}">
                    <a16:rowId xmlns:a16="http://schemas.microsoft.com/office/drawing/2014/main" val="1507781670"/>
                  </a:ext>
                </a:extLst>
              </a:tr>
              <a:tr h="1333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agent300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895.274564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>
                          <a:effectLst/>
                        </a:rPr>
                        <a:t>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800" u="none" strike="noStrike" dirty="0">
                          <a:effectLst/>
                        </a:rPr>
                        <a:t>0.093826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66" marR="6666" marT="6666" marB="0" anchor="b"/>
                </a:tc>
                <a:extLst>
                  <a:ext uri="{0D108BD9-81ED-4DB2-BD59-A6C34878D82A}">
                    <a16:rowId xmlns:a16="http://schemas.microsoft.com/office/drawing/2014/main" val="239379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2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53306-1427-2050-E9B1-EDDD8822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1A26-74C5-396C-2CE3-86A0F6EB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 4</a:t>
            </a:r>
            <a:r>
              <a:rPr lang="en-US" sz="2700" dirty="0"/>
              <a:t> </a:t>
            </a: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800" dirty="0"/>
              <a:t>Can the trained RL system generalize and perform consistently on unseen episodes?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3525-2741-57B4-F61D-CC992EE3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978195"/>
            <a:ext cx="5257799" cy="5003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/>
                </a:solidFill>
              </a:rPr>
              <a:t>Results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Final model tested on 100 unseen episodes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Achieved </a:t>
            </a:r>
            <a:r>
              <a:rPr lang="en-US" sz="1400" b="1" dirty="0">
                <a:solidFill>
                  <a:schemeClr val="accent3"/>
                </a:solidFill>
              </a:rPr>
              <a:t>99 successful landings</a:t>
            </a:r>
            <a:r>
              <a:rPr lang="en-US" sz="1400" dirty="0">
                <a:solidFill>
                  <a:schemeClr val="accent3"/>
                </a:solidFill>
              </a:rPr>
              <a:t> (score &gt; 200)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Over 5 test runs: average success rate = </a:t>
            </a:r>
            <a:r>
              <a:rPr lang="en-US" sz="1400" b="1" dirty="0">
                <a:solidFill>
                  <a:schemeClr val="accent3"/>
                </a:solidFill>
              </a:rPr>
              <a:t>93%</a:t>
            </a:r>
            <a:endParaRPr lang="en-US" sz="1400" dirty="0">
              <a:solidFill>
                <a:schemeClr val="accent3"/>
              </a:solidFill>
            </a:endParaRPr>
          </a:p>
          <a:p>
            <a:r>
              <a:rPr lang="en-US" sz="1400" dirty="0">
                <a:solidFill>
                  <a:schemeClr val="accent3"/>
                </a:solidFill>
              </a:rPr>
              <a:t>Consistent performance without retraining or exploration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Discussion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Model shows strong </a:t>
            </a:r>
            <a:r>
              <a:rPr lang="en-US" sz="1400" b="1" dirty="0">
                <a:solidFill>
                  <a:schemeClr val="accent1"/>
                </a:solidFill>
              </a:rPr>
              <a:t>generalization</a:t>
            </a:r>
            <a:r>
              <a:rPr lang="en-US" sz="1400" dirty="0">
                <a:solidFill>
                  <a:schemeClr val="accent1"/>
                </a:solidFill>
              </a:rPr>
              <a:t> to new situations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High success rate confirms reliable policy learning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No signs of overfitting or instability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Proves readiness for deployment in simulation or real-world conditions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81E57E-3158-6028-90D4-3F26D83A9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6744F3-8063-6FFA-3F4B-5FEF6B23A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4CB686-AEB2-2B86-F4C4-74AD31877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7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9C137ABE-A8D9-1B82-4F65-4F92B850E7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2793925"/>
            <a:ext cx="5181600" cy="309114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31C24A-534C-959F-2A94-2D296B6FECC0}"/>
              </a:ext>
            </a:extLst>
          </p:cNvPr>
          <p:cNvSpPr txBox="1"/>
          <p:nvPr/>
        </p:nvSpPr>
        <p:spPr>
          <a:xfrm>
            <a:off x="7651629" y="4468894"/>
            <a:ext cx="370217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Parameter		Value	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Network Architecture	Wide 3-layer feedforward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Hidden Layers	2 layers, each with 128 units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Learning Rate (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α)	0.0005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Discount Factor (</a:t>
            </a:r>
            <a:r>
              <a:rPr lang="el-GR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γ)	0.99	</a:t>
            </a: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Soft Update Rate (τ)	0.01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Mini-Batch Size	256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Replay Buffer Size	100,000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Testing Episodes	100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Success Training Threshold	250	</a:t>
            </a:r>
          </a:p>
          <a:p>
            <a:r>
              <a:rPr lang="en-IN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Test Success Rate	93%	</a:t>
            </a:r>
          </a:p>
        </p:txBody>
      </p:sp>
    </p:spTree>
    <p:extLst>
      <p:ext uri="{BB962C8B-B14F-4D97-AF65-F5344CB8AC3E}">
        <p14:creationId xmlns:p14="http://schemas.microsoft.com/office/powerpoint/2010/main" val="332739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1454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DM Sans Bold</vt:lpstr>
      <vt:lpstr>Open Sauce</vt:lpstr>
      <vt:lpstr>Office Theme</vt:lpstr>
      <vt:lpstr>Building a Smart System for Autonomous Lunar Probe Landing</vt:lpstr>
      <vt:lpstr>Problem Statement</vt:lpstr>
      <vt:lpstr>Our Contributions</vt:lpstr>
      <vt:lpstr>Architecture</vt:lpstr>
      <vt:lpstr>Workflow</vt:lpstr>
      <vt:lpstr>Research Question 1 : How do different neural network architectures affect performance?</vt:lpstr>
      <vt:lpstr>Research Question 2 : How do hyperparameters affect learning and success rate?</vt:lpstr>
      <vt:lpstr>Research Question 3 : How much training is needed before reliable landing?</vt:lpstr>
      <vt:lpstr>Research Question 4 : Can the trained RL system generalize and perform consistently on unseen episodes?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Shresht Sanjay Prasad</dc:creator>
  <cp:lastModifiedBy>Shresht Sanjay Prasad</cp:lastModifiedBy>
  <cp:revision>11</cp:revision>
  <dcterms:created xsi:type="dcterms:W3CDTF">2025-07-08T16:41:33Z</dcterms:created>
  <dcterms:modified xsi:type="dcterms:W3CDTF">2025-07-08T18:57:49Z</dcterms:modified>
</cp:coreProperties>
</file>