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261" r:id="rId5"/>
    <p:sldId id="266" r:id="rId6"/>
    <p:sldId id="267" r:id="rId7"/>
    <p:sldId id="268" r:id="rId8"/>
    <p:sldId id="269" r:id="rId9"/>
    <p:sldId id="26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2219E5-EE48-400E-8621-2761C58F2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65" y="2108200"/>
            <a:ext cx="5298995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D537B-19F5-4BC8-BF04-147CDED4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21767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01C92-4964-4E25-82DF-98FC6BA55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master node use command </a:t>
            </a:r>
            <a:r>
              <a:rPr lang="en-IN" b="1" dirty="0"/>
              <a:t>: cd /mirror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Then to view all files present use command: </a:t>
            </a:r>
            <a:r>
              <a:rPr lang="en-IN" b="1" dirty="0"/>
              <a:t>ls 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5AF9-00DE-41F2-940B-C3BECE0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(of environment setup)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C0BEF1-1DFA-46E6-A791-24DDAE6F4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7124"/>
          <a:stretch/>
        </p:blipFill>
        <p:spPr>
          <a:xfrm>
            <a:off x="6745685" y="2120900"/>
            <a:ext cx="4127927" cy="3748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1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CEA24-1DE4-41CA-A09A-9DDB2304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 : START</a:t>
            </a:r>
            <a:endParaRPr lang="en-IN" dirty="0"/>
          </a:p>
          <a:p>
            <a:r>
              <a:rPr lang="en-US" dirty="0"/>
              <a:t>STEP 2 : Choose two large random prime integer numbers x and y (with bit size of 512 or more).</a:t>
            </a:r>
            <a:endParaRPr lang="en-IN" dirty="0"/>
          </a:p>
          <a:p>
            <a:r>
              <a:rPr lang="en-US" dirty="0"/>
              <a:t>STEP 3 : Calculate z as z = x*y referred to as modulus</a:t>
            </a:r>
            <a:endParaRPr lang="en-IN" dirty="0"/>
          </a:p>
          <a:p>
            <a:r>
              <a:rPr lang="en-US" dirty="0"/>
              <a:t>STEP 4 : Calculate f(n) as f(n)=(x-1) *(y-1)</a:t>
            </a:r>
            <a:endParaRPr lang="en-IN" dirty="0"/>
          </a:p>
          <a:p>
            <a:r>
              <a:rPr lang="en-US" dirty="0"/>
              <a:t>STEP 5 : Choose an integer w, 1 &lt; w &lt; f(n) such that: GCD (</a:t>
            </a:r>
            <a:r>
              <a:rPr lang="en-US" dirty="0" err="1"/>
              <a:t>w,f</a:t>
            </a:r>
            <a:r>
              <a:rPr lang="en-US" dirty="0"/>
              <a:t>(n)) = 1 (where GCD is greatest common denominator)</a:t>
            </a:r>
            <a:endParaRPr lang="en-IN" dirty="0"/>
          </a:p>
          <a:p>
            <a:r>
              <a:rPr lang="en-US" dirty="0"/>
              <a:t>STEP 6 : Calculate a, 1 &lt; a &lt; f(n) such that: </a:t>
            </a:r>
            <a:r>
              <a:rPr lang="en-US" dirty="0" err="1"/>
              <a:t>a.w</a:t>
            </a:r>
            <a:r>
              <a:rPr lang="en-US" dirty="0"/>
              <a:t> ≡ 1 (mod f(n))</a:t>
            </a:r>
            <a:endParaRPr lang="en-IN" dirty="0"/>
          </a:p>
          <a:p>
            <a:r>
              <a:rPr lang="en-US" dirty="0"/>
              <a:t>STEP 7 : STOP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A55D8-C12A-4EBC-B0C1-61E7AA79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algorithm</a:t>
            </a:r>
          </a:p>
        </p:txBody>
      </p:sp>
    </p:spTree>
    <p:extLst>
      <p:ext uri="{BB962C8B-B14F-4D97-AF65-F5344CB8AC3E}">
        <p14:creationId xmlns:p14="http://schemas.microsoft.com/office/powerpoint/2010/main" val="26675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3E06D-09D1-423E-9882-8F2A740F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Procedure Divisors (n1, n2, r) // where r= maximum (sqrt (n1), sqrt</a:t>
            </a:r>
            <a:endParaRPr lang="en-IN" dirty="0"/>
          </a:p>
          <a:p>
            <a:r>
              <a:rPr lang="en-US" dirty="0"/>
              <a:t>(n2))</a:t>
            </a:r>
            <a:endParaRPr lang="en-IN" dirty="0"/>
          </a:p>
          <a:p>
            <a:r>
              <a:rPr lang="en-US" dirty="0"/>
              <a:t>Begin</a:t>
            </a:r>
            <a:endParaRPr lang="en-IN" dirty="0"/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omp_num_threads</a:t>
            </a:r>
            <a:r>
              <a:rPr lang="en-US" dirty="0"/>
              <a:t> (n) // spawning for loop</a:t>
            </a:r>
            <a:endParaRPr lang="en-IN" dirty="0"/>
          </a:p>
          <a:p>
            <a:r>
              <a:rPr lang="en-US" dirty="0"/>
              <a:t>over n threads</a:t>
            </a:r>
            <a:endParaRPr lang="en-IN" dirty="0"/>
          </a:p>
          <a:p>
            <a:r>
              <a:rPr lang="en-US" dirty="0"/>
              <a:t>// </a:t>
            </a:r>
            <a:r>
              <a:rPr lang="en-US" dirty="0" err="1"/>
              <a:t>nowait</a:t>
            </a:r>
            <a:r>
              <a:rPr lang="en-US" dirty="0"/>
              <a:t> clause allows the threads to execute two if conditions</a:t>
            </a:r>
            <a:endParaRPr lang="en-IN" dirty="0"/>
          </a:p>
          <a:p>
            <a:r>
              <a:rPr lang="en-US" dirty="0"/>
              <a:t>simultaneously</a:t>
            </a:r>
            <a:endParaRPr lang="en-IN" dirty="0"/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err="1"/>
              <a:t>nowait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CF8CF-5817-45F4-A619-8504A1EC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Rsa</a:t>
            </a:r>
            <a:r>
              <a:rPr lang="en-IN" dirty="0"/>
              <a:t> algorithm using </a:t>
            </a:r>
            <a:br>
              <a:rPr lang="en-IN" dirty="0"/>
            </a:br>
            <a:r>
              <a:rPr lang="en-IN" dirty="0"/>
              <a:t>parallelisation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9449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F114F1-4A0C-4287-91E3-81C042DF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r do</a:t>
            </a:r>
            <a:endParaRPr lang="en-IN" dirty="0"/>
          </a:p>
          <a:p>
            <a:r>
              <a:rPr lang="en-US" dirty="0"/>
              <a:t>if (n1 mod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store result of n1 mod </a:t>
            </a:r>
            <a:r>
              <a:rPr lang="en-US" dirty="0" err="1"/>
              <a:t>i</a:t>
            </a:r>
            <a:r>
              <a:rPr lang="en-US" dirty="0"/>
              <a:t> in vector1.</a:t>
            </a:r>
            <a:endParaRPr lang="en-IN" dirty="0"/>
          </a:p>
          <a:p>
            <a:r>
              <a:rPr lang="en-US" dirty="0"/>
              <a:t>If (n2 mod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store result of n2 mod </a:t>
            </a:r>
            <a:r>
              <a:rPr lang="en-US" dirty="0" err="1"/>
              <a:t>i</a:t>
            </a:r>
            <a:r>
              <a:rPr lang="en-US" dirty="0"/>
              <a:t> in</a:t>
            </a:r>
            <a:endParaRPr lang="en-IN" dirty="0"/>
          </a:p>
          <a:p>
            <a:r>
              <a:rPr lang="en-US" dirty="0"/>
              <a:t>vector2.</a:t>
            </a:r>
            <a:endParaRPr lang="en-IN" dirty="0"/>
          </a:p>
          <a:p>
            <a:r>
              <a:rPr lang="en-US" dirty="0"/>
              <a:t>end for</a:t>
            </a:r>
            <a:endParaRPr lang="en-IN" dirty="0"/>
          </a:p>
          <a:p>
            <a:r>
              <a:rPr lang="en-US" dirty="0"/>
              <a:t>end for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6158D-1AF9-4A0B-9CB4-2AB72040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Rsa</a:t>
            </a:r>
            <a:r>
              <a:rPr lang="en-IN" dirty="0"/>
              <a:t> algorithm using </a:t>
            </a:r>
            <a:br>
              <a:rPr lang="en-IN" dirty="0"/>
            </a:br>
            <a:r>
              <a:rPr lang="en-IN" dirty="0"/>
              <a:t>parallelisation concepts</a:t>
            </a:r>
          </a:p>
        </p:txBody>
      </p:sp>
    </p:spTree>
    <p:extLst>
      <p:ext uri="{BB962C8B-B14F-4D97-AF65-F5344CB8AC3E}">
        <p14:creationId xmlns:p14="http://schemas.microsoft.com/office/powerpoint/2010/main" val="4231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DBCC29-EF71-4072-BA10-C41C8929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 – for coding and execution of unaltered RSA algorithm in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Oracle VM Virtual Box – to create an environment for parallel computing of the algorithms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65940-FA5D-40B4-870D-016BD300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17928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D265A6-169A-4919-8613-F173CD74F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06" y="1991886"/>
            <a:ext cx="2907436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2B2CF7-A892-4C68-8F5F-25F2D577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(of serial implementation)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9128E-066E-43C8-857A-BC02D3B7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82" y="1979704"/>
            <a:ext cx="2907436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59137-B3F5-49CA-8708-6A519118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58" y="1979704"/>
            <a:ext cx="2907436" cy="377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7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01C92-4964-4E25-82DF-98FC6BA55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Login into Master Node (Piyush) with password 123456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Open terminal and run : </a:t>
            </a:r>
            <a:r>
              <a:rPr lang="en-IN" b="1" dirty="0" err="1"/>
              <a:t>sudo</a:t>
            </a:r>
            <a:r>
              <a:rPr lang="en-IN" b="1" dirty="0"/>
              <a:t> </a:t>
            </a:r>
            <a:r>
              <a:rPr lang="en-IN" b="1" dirty="0" err="1"/>
              <a:t>nfs</a:t>
            </a:r>
            <a:r>
              <a:rPr lang="en-IN" b="1" dirty="0"/>
              <a:t>-kernel-server restart   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command restarts </a:t>
            </a:r>
            <a:r>
              <a:rPr lang="en-IN" dirty="0" err="1"/>
              <a:t>nfs</a:t>
            </a:r>
            <a:r>
              <a:rPr lang="en-IN" dirty="0"/>
              <a:t> servers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5AF9-00DE-41F2-940B-C3BECE0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(of environment setup)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8DBE-F7B8-4FE3-94B5-24200E9B2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7674" b="-2"/>
          <a:stretch/>
        </p:blipFill>
        <p:spPr>
          <a:xfrm>
            <a:off x="6753706" y="2121005"/>
            <a:ext cx="4129470" cy="3748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58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01C92-4964-4E25-82DF-98FC6BA55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Login into Slave node (Slave) with password 123456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Open terminal and run </a:t>
            </a:r>
            <a:r>
              <a:rPr lang="en-IN" dirty="0" err="1"/>
              <a:t>commond</a:t>
            </a:r>
            <a:r>
              <a:rPr lang="en-IN" dirty="0"/>
              <a:t>: </a:t>
            </a:r>
            <a:r>
              <a:rPr lang="en-IN" b="1" dirty="0" err="1"/>
              <a:t>sudo</a:t>
            </a:r>
            <a:r>
              <a:rPr lang="en-IN" b="1" dirty="0"/>
              <a:t> mount 192.168.100.100:/mirror /mirror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command mounts directory /mirror in master node </a:t>
            </a:r>
            <a:r>
              <a:rPr lang="en-IN" dirty="0" err="1"/>
              <a:t>ip</a:t>
            </a:r>
            <a:r>
              <a:rPr lang="en-IN" dirty="0"/>
              <a:t> 192.168.100.100 over directory  /mirror in slave node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5AF9-00DE-41F2-940B-C3BECE0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(of environment setup)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DB5E7-6791-41D3-981D-0059C2EB8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7400"/>
          <a:stretch/>
        </p:blipFill>
        <p:spPr>
          <a:xfrm>
            <a:off x="6669137" y="2120900"/>
            <a:ext cx="4122760" cy="3748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0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01C92-4964-4E25-82DF-98FC6BA55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Master node (Piyush) use command </a:t>
            </a:r>
            <a:r>
              <a:rPr lang="en-IN" b="1" dirty="0" err="1"/>
              <a:t>su</a:t>
            </a:r>
            <a:r>
              <a:rPr lang="en-IN" b="1" dirty="0"/>
              <a:t> – </a:t>
            </a:r>
            <a:r>
              <a:rPr lang="en-IN" b="1" dirty="0" err="1"/>
              <a:t>mpi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command switches to user </a:t>
            </a:r>
            <a:r>
              <a:rPr lang="en-IN" dirty="0" err="1"/>
              <a:t>mpi</a:t>
            </a:r>
            <a:r>
              <a:rPr lang="en-IN" dirty="0"/>
              <a:t> whose password is 123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5AF9-00DE-41F2-940B-C3BECE0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(of environment setup)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48221E-6948-4659-B36F-AE2C094646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7400"/>
          <a:stretch/>
        </p:blipFill>
        <p:spPr>
          <a:xfrm>
            <a:off x="6770361" y="2120900"/>
            <a:ext cx="4131328" cy="3748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68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414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RetrospectVTI</vt:lpstr>
      <vt:lpstr>Architecture diagram</vt:lpstr>
      <vt:lpstr>RSA algorithm</vt:lpstr>
      <vt:lpstr>Rsa algorithm using  parallelisation concepts</vt:lpstr>
      <vt:lpstr>Rsa algorithm using  parallelisation concepts</vt:lpstr>
      <vt:lpstr>Tools used</vt:lpstr>
      <vt:lpstr>Screenshots (of serial implementation)</vt:lpstr>
      <vt:lpstr>Screenshots (of environment setup)</vt:lpstr>
      <vt:lpstr>Screenshots (of environment setup)</vt:lpstr>
      <vt:lpstr>Screenshots (of environment setup)</vt:lpstr>
      <vt:lpstr>Screenshots (of environment setup)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2020-09-11T09:22:59Z</dcterms:created>
  <dcterms:modified xsi:type="dcterms:W3CDTF">2021-08-29T06:54:44Z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