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YRM3Jk8ZEtdias5nD7FiMRv+F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TODO: hiervon werden einige besprochen, andere nicht -&gt; markieren oder später drauf zurückkommen</a:t>
            </a:r>
            <a:endParaRPr/>
          </a:p>
        </p:txBody>
      </p:sp>
      <p:sp>
        <p:nvSpPr>
          <p:cNvPr id="243" name="Google Shape;24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Popescu, A. and O. Etzioni. Extracting product features and opin-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ions from reviews. In Proceedings of Conference on Empirical Meth-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ods in Natural Language Processing (EMNLP-2005), 2005.</a:t>
            </a:r>
            <a:endParaRPr/>
          </a:p>
        </p:txBody>
      </p:sp>
      <p:sp>
        <p:nvSpPr>
          <p:cNvPr id="283" name="Google Shape;28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Carenini, G., R. Ng, and E. Zwart. Extracting knowledge from eval-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uative text. In Proceedings of Third Intl. Conf. on Knowledge Cap-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ture (K-CAP-05), 2005.</a:t>
            </a:r>
            <a:endParaRPr/>
          </a:p>
        </p:txBody>
      </p:sp>
      <p:sp>
        <p:nvSpPr>
          <p:cNvPr id="297" name="Google Shape;29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http://www-rohan.sdsu.edu/~ling354/nounnet.jpg</a:t>
            </a:r>
            <a:endParaRPr/>
          </a:p>
        </p:txBody>
      </p:sp>
      <p:sp>
        <p:nvSpPr>
          <p:cNvPr id="305" name="Google Shape;30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 have also used additional information (e.g.,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glosses) in WordNet and additional techniques (e.g., machine learning)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generate better lists [1, 19, 20, 45]. Several opinion word lists have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been produced [17, 21, 31, 90, 104].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= SentiWordNet</a:t>
            </a:r>
            <a:endParaRPr/>
          </a:p>
        </p:txBody>
      </p:sp>
      <p:sp>
        <p:nvSpPr>
          <p:cNvPr id="328" name="Google Shape;32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M. Wiebe, T. Wilson, R. Bruce, M. Bell, and M. Martin, “Learning subjective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language,” </a:t>
            </a:r>
            <a:r>
              <a:rPr lang="de-DE" sz="1200" b="0" i="1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Linguistics</a:t>
            </a: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vol. 30, pp. 277–308, September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2004.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307: J. Wiebe and R. Mihalcea, “Word sense and subjectivity,” in </a:t>
            </a:r>
            <a:r>
              <a:rPr lang="de-DE" sz="1200" b="0" i="1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1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Conference on Computational Linguistics / Association for Computational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1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Linguistics (COLING/ACL)</a:t>
            </a: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2006.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[326] H. Yu and V. Hatzivassiloglou, “Towards answering opinion questions: Separating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facts from opinions and identifying the polarity of opinion sentences,”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de-DE" sz="1200" b="0" i="1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Conference on Empirical Methods in Natural Language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1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(EMNLP)</a:t>
            </a:r>
            <a:r>
              <a:rPr lang="de-DE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2003.</a:t>
            </a:r>
            <a:endParaRPr/>
          </a:p>
        </p:txBody>
      </p:sp>
      <p:sp>
        <p:nvSpPr>
          <p:cNvPr id="350" name="Google Shape;35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 ??? Is semantic enrichment done for opinion mining?</a:t>
            </a:r>
            <a:endParaRPr/>
          </a:p>
        </p:txBody>
      </p:sp>
      <p:sp>
        <p:nvSpPr>
          <p:cNvPr id="357" name="Google Shape;357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8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70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0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6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76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5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6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8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424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105156" y="118873"/>
            <a:ext cx="8933688" cy="308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de-DE" dirty="0"/>
              <a:t>An introduction to sentiment analysis and opinion mining</a:t>
            </a:r>
            <a:endParaRPr dirty="0"/>
          </a:p>
        </p:txBody>
      </p:sp>
      <p:sp>
        <p:nvSpPr>
          <p:cNvPr id="114" name="Google Shape;114;p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‹#›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3DE33-2AC7-922E-E87C-E6418C7F1C78}"/>
              </a:ext>
            </a:extLst>
          </p:cNvPr>
          <p:cNvSpPr txBox="1"/>
          <p:nvPr/>
        </p:nvSpPr>
        <p:spPr>
          <a:xfrm>
            <a:off x="6766560" y="5084064"/>
            <a:ext cx="210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Shreshth</a:t>
            </a:r>
            <a:r>
              <a:rPr lang="en-IN" sz="2000" dirty="0"/>
              <a:t> Sudhir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Goals and non-goals</a:t>
            </a:r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Goals 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Understand the basic ideas of sentiment analysis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Understand how computer-scientist text miners approach “sentiment“ and “opinion“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Time permitting: Learn how different disciplines view these two concepts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Learn about some pitfalls and encourage a critical view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Get your hands on some tools and real data</a:t>
            </a:r>
            <a:endParaRPr/>
          </a:p>
          <a:p>
            <a:pPr marL="923544" lvl="2" indent="-219456" algn="l" rtl="0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de-DE"/>
              <a:t>Since this field is more involved than basic text mining, we will remain at a high level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Have pointers for inquiring and going further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Non-goals (selection)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the statistical background of methods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A comprehensive overview of the state-of-the-art of sentiment analysis methods</a:t>
            </a:r>
            <a:endParaRPr/>
          </a:p>
          <a:p>
            <a:pPr marL="923544" lvl="2" indent="-219456" algn="l" rtl="0">
              <a:spcBef>
                <a:spcPts val="300"/>
              </a:spcBef>
              <a:spcAft>
                <a:spcPts val="0"/>
              </a:spcAft>
              <a:buSzPct val="100000"/>
              <a:buChar char="●"/>
            </a:pPr>
            <a:r>
              <a:rPr lang="de-DE"/>
              <a:t>(See the surveys in the references for this)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A comprehensive overview of the state-of-the-art of sentiment analysis applications in the digital humanities or social or behavioural sciences</a:t>
            </a:r>
            <a:endParaRPr/>
          </a:p>
          <a:p>
            <a:pPr marL="658368" lvl="1" indent="-131318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65760" lvl="0" indent="-131571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METHODOLOGIES</a:t>
            </a: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Data Pre-processing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de-DE"/>
              <a:t>Why data pre-processing ?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Lot of noisy, spam, irrelevant tweets in our dataset.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Convert the data to input format for our sentiment analysis tools.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METHODOLOGIES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How does this sentimental analysis work?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  </a:t>
            </a:r>
            <a:r>
              <a:rPr lang="de-DE" b="1">
                <a:solidFill>
                  <a:srgbClr val="FF0000"/>
                </a:solidFill>
              </a:rPr>
              <a:t>Step-1:</a:t>
            </a:r>
            <a:r>
              <a:rPr lang="de-DE" b="1">
                <a:solidFill>
                  <a:srgbClr val="0070C0"/>
                </a:solidFill>
              </a:rPr>
              <a:t> Tokenization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</a:t>
            </a:r>
            <a:r>
              <a:rPr lang="de-DE" b="1">
                <a:solidFill>
                  <a:srgbClr val="00B0F0"/>
                </a:solidFill>
              </a:rPr>
              <a:t>The movie was Great!</a:t>
            </a:r>
            <a:endParaRPr>
              <a:solidFill>
                <a:srgbClr val="00B0F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/>
              <a:t>                                    </a:t>
            </a:r>
            <a:r>
              <a:rPr lang="de-DE" b="1">
                <a:solidFill>
                  <a:srgbClr val="0070C0"/>
                </a:solidFill>
              </a:rPr>
              <a:t>Tokenization</a:t>
            </a:r>
            <a:r>
              <a:rPr lang="de-DE"/>
              <a:t>                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/>
              <a:t>  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/>
              <a:t>                               </a:t>
            </a:r>
            <a:r>
              <a:rPr lang="de-DE">
                <a:solidFill>
                  <a:srgbClr val="00B050"/>
                </a:solidFill>
              </a:rPr>
              <a:t>*The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rgbClr val="00B050"/>
                </a:solidFill>
              </a:rPr>
              <a:t>                               *movie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rgbClr val="00B050"/>
                </a:solidFill>
              </a:rPr>
              <a:t>                               *was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rgbClr val="00B050"/>
                </a:solidFill>
              </a:rPr>
              <a:t>                               *Great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rgbClr val="00B050"/>
                </a:solidFill>
              </a:rPr>
              <a:t>                               *!</a:t>
            </a:r>
            <a:r>
              <a:rPr lang="de-DE"/>
              <a:t>                       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cxnSp>
        <p:nvCxnSpPr>
          <p:cNvPr id="193" name="Google Shape;193;p12"/>
          <p:cNvCxnSpPr/>
          <p:nvPr/>
        </p:nvCxnSpPr>
        <p:spPr>
          <a:xfrm rot="5400000">
            <a:off x="3501224" y="3785396"/>
            <a:ext cx="1000132" cy="1588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METHODOLOGIES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65760" lvl="0" indent="-256031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de-DE" b="1">
                <a:solidFill>
                  <a:srgbClr val="FF0000"/>
                </a:solidFill>
              </a:rPr>
              <a:t>Step-2:</a:t>
            </a:r>
            <a:r>
              <a:rPr lang="de-DE" b="1">
                <a:solidFill>
                  <a:srgbClr val="0070C0"/>
                </a:solidFill>
              </a:rPr>
              <a:t> Cleaning the data</a:t>
            </a:r>
            <a:endParaRPr/>
          </a:p>
          <a:p>
            <a:pPr marL="365760" lvl="0" indent="-104901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</a:t>
            </a:r>
            <a:r>
              <a:rPr lang="de-DE" b="1">
                <a:solidFill>
                  <a:srgbClr val="00B0F0"/>
                </a:solidFill>
              </a:rPr>
              <a:t>The movie was Great!</a:t>
            </a: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rgbClr val="00B050"/>
                </a:solidFill>
              </a:rPr>
              <a:t>                                     </a:t>
            </a:r>
            <a:r>
              <a:rPr lang="de-DE" b="1">
                <a:solidFill>
                  <a:srgbClr val="0070C0"/>
                </a:solidFill>
              </a:rPr>
              <a:t>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            Remove the special                   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            characters.   </a:t>
            </a:r>
            <a:endParaRPr>
              <a:solidFill>
                <a:srgbClr val="00B05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00B05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rgbClr val="00B050"/>
                </a:solidFill>
              </a:rPr>
              <a:t>                           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 * The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 * movie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 * was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 * great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 * </a:t>
            </a:r>
            <a:r>
              <a:rPr lang="de-DE" b="1">
                <a:solidFill>
                  <a:srgbClr val="FF0000"/>
                </a:solidFill>
              </a:rPr>
              <a:t>!</a:t>
            </a: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13"/>
          <p:cNvCxnSpPr/>
          <p:nvPr/>
        </p:nvCxnSpPr>
        <p:spPr>
          <a:xfrm rot="5400000">
            <a:off x="3250794" y="3607198"/>
            <a:ext cx="1071570" cy="794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METHODOLOGIES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de-DE" b="1">
                <a:solidFill>
                  <a:srgbClr val="FF0000"/>
                </a:solidFill>
              </a:rPr>
              <a:t>Step-3:</a:t>
            </a:r>
            <a:r>
              <a:rPr lang="de-DE" b="1">
                <a:solidFill>
                  <a:srgbClr val="0070C0"/>
                </a:solidFill>
              </a:rPr>
              <a:t> Removing stop words</a:t>
            </a:r>
            <a:endParaRPr/>
          </a:p>
          <a:p>
            <a:pPr marL="365760" lvl="0" indent="-91566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/>
              <a:t>                 </a:t>
            </a:r>
            <a:r>
              <a:rPr lang="de-DE" b="1">
                <a:solidFill>
                  <a:srgbClr val="00B0F0"/>
                </a:solidFill>
              </a:rPr>
              <a:t>The movie was Great!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F0"/>
                </a:solidFill>
              </a:rPr>
              <a:t>                                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F0"/>
                </a:solidFill>
              </a:rPr>
              <a:t>                                     </a:t>
            </a:r>
            <a:r>
              <a:rPr lang="de-DE" b="1">
                <a:solidFill>
                  <a:srgbClr val="0070C0"/>
                </a:solidFill>
              </a:rPr>
              <a:t>Remove the stop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            words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 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     </a:t>
            </a:r>
            <a:r>
              <a:rPr lang="de-DE" b="1">
                <a:solidFill>
                  <a:srgbClr val="00B050"/>
                </a:solidFill>
              </a:rPr>
              <a:t>* </a:t>
            </a:r>
            <a:r>
              <a:rPr lang="de-DE" b="1">
                <a:solidFill>
                  <a:srgbClr val="FF0000"/>
                </a:solidFill>
              </a:rPr>
              <a:t>The </a:t>
            </a: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     </a:t>
            </a:r>
            <a:r>
              <a:rPr lang="de-DE" b="1">
                <a:solidFill>
                  <a:srgbClr val="00B050"/>
                </a:solidFill>
              </a:rPr>
              <a:t>* movie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 * </a:t>
            </a:r>
            <a:r>
              <a:rPr lang="de-DE" b="1">
                <a:solidFill>
                  <a:srgbClr val="FF0000"/>
                </a:solidFill>
              </a:rPr>
              <a:t>was</a:t>
            </a:r>
            <a:endParaRPr b="1">
              <a:solidFill>
                <a:srgbClr val="00B05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 * great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 * </a:t>
            </a:r>
            <a:r>
              <a:rPr lang="de-DE" b="1">
                <a:solidFill>
                  <a:srgbClr val="FF0000"/>
                </a:solidFill>
              </a:rPr>
              <a:t>!</a:t>
            </a:r>
            <a:r>
              <a:rPr lang="de-DE" b="1">
                <a:solidFill>
                  <a:srgbClr val="0070C0"/>
                </a:solidFill>
              </a:rPr>
              <a:t>     </a:t>
            </a:r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  <p:cxnSp>
        <p:nvCxnSpPr>
          <p:cNvPr id="209" name="Google Shape;209;p14"/>
          <p:cNvCxnSpPr/>
          <p:nvPr/>
        </p:nvCxnSpPr>
        <p:spPr>
          <a:xfrm rot="5400000">
            <a:off x="3608381" y="3749677"/>
            <a:ext cx="928694" cy="1588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METHODOLOGIES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de-DE" b="1">
                <a:solidFill>
                  <a:srgbClr val="FF0000"/>
                </a:solidFill>
              </a:rPr>
              <a:t>Step-4: </a:t>
            </a:r>
            <a:r>
              <a:rPr lang="de-DE" b="1">
                <a:solidFill>
                  <a:srgbClr val="0070C0"/>
                </a:solidFill>
              </a:rPr>
              <a:t>Supervised algorithm for classification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                               </a:t>
            </a:r>
            <a:r>
              <a:rPr lang="de-DE" sz="1600" b="1">
                <a:solidFill>
                  <a:srgbClr val="0070C0"/>
                </a:solidFill>
              </a:rPr>
              <a:t>P</a:t>
            </a:r>
            <a:r>
              <a:rPr lang="de-DE" sz="2000" b="1">
                <a:solidFill>
                  <a:srgbClr val="0070C0"/>
                </a:solidFill>
              </a:rPr>
              <a:t>ositive:+1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sz="2000" b="1">
                <a:solidFill>
                  <a:srgbClr val="0070C0"/>
                </a:solidFill>
              </a:rPr>
              <a:t>                                                                             Negative:-1</a:t>
            </a: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40000"/>
              <a:buNone/>
            </a:pPr>
            <a:r>
              <a:rPr lang="de-DE" b="1">
                <a:solidFill>
                  <a:srgbClr val="0070C0"/>
                </a:solidFill>
              </a:rPr>
              <a:t>         </a:t>
            </a:r>
            <a:r>
              <a:rPr lang="de-DE" b="1">
                <a:solidFill>
                  <a:srgbClr val="00B0F0"/>
                </a:solidFill>
              </a:rPr>
              <a:t>The movie was Great!             </a:t>
            </a:r>
            <a:r>
              <a:rPr lang="de-DE" sz="2000" b="1">
                <a:solidFill>
                  <a:srgbClr val="0070C0"/>
                </a:solidFill>
              </a:rPr>
              <a:t>Neutral:0</a:t>
            </a:r>
            <a:endParaRPr sz="2000" b="1">
              <a:solidFill>
                <a:srgbClr val="00B0F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F0"/>
                </a:solidFill>
              </a:rPr>
              <a:t>                                     </a:t>
            </a: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              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</a:t>
            </a:r>
            <a:r>
              <a:rPr lang="de-DE" b="1">
                <a:solidFill>
                  <a:srgbClr val="00B050"/>
                </a:solidFill>
              </a:rPr>
              <a:t>* </a:t>
            </a:r>
            <a:r>
              <a:rPr lang="de-DE" b="1">
                <a:solidFill>
                  <a:srgbClr val="FF0000"/>
                </a:solidFill>
              </a:rPr>
              <a:t>The </a:t>
            </a: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</a:t>
            </a:r>
            <a:r>
              <a:rPr lang="de-DE" b="1">
                <a:solidFill>
                  <a:srgbClr val="00B050"/>
                </a:solidFill>
              </a:rPr>
              <a:t>* movie        0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* </a:t>
            </a:r>
            <a:r>
              <a:rPr lang="de-DE" b="1">
                <a:solidFill>
                  <a:srgbClr val="FF0000"/>
                </a:solidFill>
              </a:rPr>
              <a:t>was</a:t>
            </a:r>
            <a:endParaRPr b="1">
              <a:solidFill>
                <a:srgbClr val="00B05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* great        +1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* </a:t>
            </a:r>
            <a:r>
              <a:rPr lang="de-DE" b="1">
                <a:solidFill>
                  <a:srgbClr val="FF0000"/>
                </a:solidFill>
              </a:rPr>
              <a:t>!</a:t>
            </a:r>
            <a:r>
              <a:rPr lang="de-DE" b="1">
                <a:solidFill>
                  <a:srgbClr val="0070C0"/>
                </a:solidFill>
              </a:rPr>
              <a:t>                           </a:t>
            </a:r>
            <a:r>
              <a:rPr lang="de-DE" b="1">
                <a:solidFill>
                  <a:srgbClr val="FF0000"/>
                </a:solidFill>
              </a:rPr>
              <a:t> </a:t>
            </a: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  <p:cxnSp>
        <p:nvCxnSpPr>
          <p:cNvPr id="217" name="Google Shape;217;p15"/>
          <p:cNvCxnSpPr/>
          <p:nvPr/>
        </p:nvCxnSpPr>
        <p:spPr>
          <a:xfrm rot="5400000">
            <a:off x="3108315" y="3892553"/>
            <a:ext cx="642942" cy="1588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8" name="Google Shape;218;p15"/>
          <p:cNvSpPr/>
          <p:nvPr/>
        </p:nvSpPr>
        <p:spPr>
          <a:xfrm>
            <a:off x="4643438" y="4071942"/>
            <a:ext cx="357190" cy="1928826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METHODOLOGIES</a:t>
            </a:r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65760" lvl="0" indent="-256031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de-DE" b="1">
                <a:solidFill>
                  <a:srgbClr val="FF0000"/>
                </a:solidFill>
              </a:rPr>
              <a:t>Step-5:</a:t>
            </a:r>
            <a:r>
              <a:rPr lang="de-DE" b="1">
                <a:solidFill>
                  <a:srgbClr val="0070C0"/>
                </a:solidFill>
              </a:rPr>
              <a:t> Calculation: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</a:t>
            </a:r>
            <a:r>
              <a:rPr lang="de-DE" b="1">
                <a:solidFill>
                  <a:srgbClr val="00B0F0"/>
                </a:solidFill>
              </a:rPr>
              <a:t>The movie was Great!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F0"/>
                </a:solidFill>
              </a:rPr>
              <a:t>                            </a:t>
            </a:r>
            <a:r>
              <a:rPr lang="de-DE" b="1">
                <a:solidFill>
                  <a:srgbClr val="00B050"/>
                </a:solidFill>
              </a:rPr>
              <a:t>0+1=1 (Since the polarity&gt;0 so given          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           statement is positive)</a:t>
            </a:r>
            <a:endParaRPr b="1">
              <a:solidFill>
                <a:srgbClr val="00B0F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00B0F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00B0F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F0"/>
                </a:solidFill>
              </a:rPr>
              <a:t>                       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F0"/>
                </a:solidFill>
              </a:rPr>
              <a:t>                            </a:t>
            </a:r>
            <a:r>
              <a:rPr lang="de-DE" b="1">
                <a:solidFill>
                  <a:srgbClr val="0070C0"/>
                </a:solidFill>
              </a:rPr>
              <a:t> </a:t>
            </a:r>
            <a:r>
              <a:rPr lang="de-DE" b="1">
                <a:solidFill>
                  <a:srgbClr val="00B050"/>
                </a:solidFill>
              </a:rPr>
              <a:t>* </a:t>
            </a:r>
            <a:r>
              <a:rPr lang="de-DE" b="1">
                <a:solidFill>
                  <a:srgbClr val="FF0000"/>
                </a:solidFill>
              </a:rPr>
              <a:t>The </a:t>
            </a:r>
            <a:endParaRPr b="1">
              <a:solidFill>
                <a:srgbClr val="0070C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70C0"/>
                </a:solidFill>
              </a:rPr>
              <a:t>                             </a:t>
            </a:r>
            <a:r>
              <a:rPr lang="de-DE" b="1">
                <a:solidFill>
                  <a:srgbClr val="00B050"/>
                </a:solidFill>
              </a:rPr>
              <a:t>* movie      0 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* </a:t>
            </a:r>
            <a:r>
              <a:rPr lang="de-DE" b="1">
                <a:solidFill>
                  <a:srgbClr val="FF0000"/>
                </a:solidFill>
              </a:rPr>
              <a:t>was</a:t>
            </a:r>
            <a:endParaRPr b="1">
              <a:solidFill>
                <a:srgbClr val="00B050"/>
              </a:solidFill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* great      +1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 b="1">
                <a:solidFill>
                  <a:srgbClr val="00B050"/>
                </a:solidFill>
              </a:rPr>
              <a:t>                             * </a:t>
            </a:r>
            <a:r>
              <a:rPr lang="de-DE" b="1">
                <a:solidFill>
                  <a:srgbClr val="FF0000"/>
                </a:solidFill>
              </a:rPr>
              <a:t>!</a:t>
            </a:r>
            <a:r>
              <a:rPr lang="de-DE" b="1">
                <a:solidFill>
                  <a:srgbClr val="0070C0"/>
                </a:solidFill>
              </a:rPr>
              <a:t>                           </a:t>
            </a:r>
            <a:r>
              <a:rPr lang="de-DE" b="1">
                <a:solidFill>
                  <a:srgbClr val="FF0000"/>
                </a:solidFill>
              </a:rPr>
              <a:t> 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25" name="Google Shape;225;p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  <p:cxnSp>
        <p:nvCxnSpPr>
          <p:cNvPr id="226" name="Google Shape;226;p16"/>
          <p:cNvCxnSpPr/>
          <p:nvPr/>
        </p:nvCxnSpPr>
        <p:spPr>
          <a:xfrm rot="5400000">
            <a:off x="3607587" y="3679033"/>
            <a:ext cx="785818" cy="1588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7" name="Google Shape;227;p16"/>
          <p:cNvSpPr/>
          <p:nvPr/>
        </p:nvSpPr>
        <p:spPr>
          <a:xfrm>
            <a:off x="4572000" y="4214818"/>
            <a:ext cx="357190" cy="2000264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A field of study with many names</a:t>
            </a: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Opinion mining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Sentiment analysis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Sentiment mining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Subjectivity detection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...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Often used synonymously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Some shadings in meaning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“sentiment analysis“ describes the current mainstream task best 🡺 I‘ll use this term.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Trebuchet MS"/>
              <a:buNone/>
            </a:pPr>
            <a:r>
              <a:rPr lang="de-DE"/>
              <a:t>Aspect-oriented sentiment analysis:</a:t>
            </a:r>
            <a:br>
              <a:rPr lang="de-DE"/>
            </a:br>
            <a:r>
              <a:rPr lang="de-DE" sz="3600"/>
              <a:t>It‘s not ALL good or bad</a:t>
            </a:r>
            <a:endParaRPr sz="3600"/>
          </a:p>
        </p:txBody>
      </p:sp>
      <p:sp>
        <p:nvSpPr>
          <p:cNvPr id="239" name="Google Shape;239;p18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361074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Yesterday, I bought a Nokia phone and my girlfriend bought a moto phone. We called each other when we got home. </a:t>
            </a:r>
            <a:r>
              <a:rPr lang="de-DE">
                <a:solidFill>
                  <a:srgbClr val="FF0000"/>
                </a:solidFill>
              </a:rPr>
              <a:t>The voice on my phone was not clear. </a:t>
            </a:r>
            <a:r>
              <a:rPr lang="de-DE">
                <a:solidFill>
                  <a:srgbClr val="00B050"/>
                </a:solidFill>
              </a:rPr>
              <a:t>The camera was good. </a:t>
            </a:r>
            <a:r>
              <a:rPr lang="de-DE"/>
              <a:t>My girlfriend said the sound of her phone was clear. I wanted a phone with good voice quality. So I was satisfied and returned the phone to BestBuy yesterday. </a:t>
            </a: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chemeClr val="lt1"/>
                </a:solidFill>
              </a:rPr>
              <a:t>Small phone – small battery life.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The unit of analysis</a:t>
            </a: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community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another person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user / author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document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sentence or clause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aspect (e.g. product feature)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5868144" y="2564904"/>
            <a:ext cx="2376264" cy="1368152"/>
          </a:xfrm>
          <a:prstGeom prst="wedgeRoundRectCallout">
            <a:avLst>
              <a:gd name="adj1" fmla="val -165308"/>
              <a:gd name="adj2" fmla="val 16732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“What makes people happy“ example</a:t>
            </a: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5871593" y="4797152"/>
            <a:ext cx="2376264" cy="1368152"/>
          </a:xfrm>
          <a:prstGeom prst="wedgeRoundRectCallout">
            <a:avLst>
              <a:gd name="adj1" fmla="val -115952"/>
              <a:gd name="adj2" fmla="val -55914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Phone example</a:t>
            </a: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About Twitter</a:t>
            </a:r>
            <a:endParaRPr/>
          </a:p>
          <a:p>
            <a:pPr marL="365760" lvl="0" indent="-256032" algn="just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Social networking and microblogging services.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Enables users to send and read messages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Messages of length up to 280 characters, known as “tweets”.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latin typeface="Algerian"/>
                <a:ea typeface="Algerian"/>
                <a:cs typeface="Algerian"/>
                <a:sym typeface="Algerian"/>
              </a:rPr>
              <a:t>  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>
              <a:latin typeface="Algerian"/>
              <a:ea typeface="Algerian"/>
              <a:cs typeface="Algerian"/>
              <a:sym typeface="Algerian"/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latin typeface="Algerian"/>
                <a:ea typeface="Algerian"/>
                <a:cs typeface="Algerian"/>
                <a:sym typeface="Algerian"/>
              </a:rPr>
              <a:t>       DATA ANALYSIS of the thoughts and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latin typeface="Algerian"/>
                <a:ea typeface="Algerian"/>
                <a:cs typeface="Algerian"/>
                <a:sym typeface="Algerian"/>
              </a:rPr>
              <a:t>   opinions of the data on twitter dataset</a:t>
            </a:r>
            <a:endParaRPr/>
          </a:p>
          <a:p>
            <a:pPr marL="365760" lvl="0" indent="-91566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5861856" y="4797152"/>
            <a:ext cx="2376264" cy="1368152"/>
          </a:xfrm>
          <a:prstGeom prst="wedgeRoundRectCallout">
            <a:avLst>
              <a:gd name="adj1" fmla="val -178274"/>
              <a:gd name="adj2" fmla="val -127108"/>
              <a:gd name="adj3" fmla="val 16667"/>
            </a:avLst>
          </a:prstGeom>
          <a:solidFill>
            <a:srgbClr val="DBB4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Phone example</a:t>
            </a: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The analysis method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Machine learning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Supervised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Unsupervised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Lexicon-based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Dictionary</a:t>
            </a:r>
            <a:endParaRPr/>
          </a:p>
          <a:p>
            <a:pPr marL="923544" lvl="2" indent="-219455" algn="l" rtl="0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Flat</a:t>
            </a:r>
            <a:endParaRPr/>
          </a:p>
          <a:p>
            <a:pPr marL="923544" lvl="2" indent="-219455" algn="l" rtl="0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With semantics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Corpus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Discourse analysis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5868144" y="2564904"/>
            <a:ext cx="2392289" cy="1368625"/>
            <a:chOff x="5868144" y="2564904"/>
            <a:chExt cx="2392289" cy="1368625"/>
          </a:xfrm>
        </p:grpSpPr>
        <p:sp>
          <p:nvSpPr>
            <p:cNvPr id="257" name="Google Shape;257;p20"/>
            <p:cNvSpPr/>
            <p:nvPr/>
          </p:nvSpPr>
          <p:spPr>
            <a:xfrm>
              <a:off x="5868144" y="2564904"/>
              <a:ext cx="2376264" cy="1368152"/>
            </a:xfrm>
            <a:prstGeom prst="wedgeRoundRectCallout">
              <a:avLst>
                <a:gd name="adj1" fmla="val -153178"/>
                <a:gd name="adj2" fmla="val 136599"/>
                <a:gd name="adj3" fmla="val 16667"/>
              </a:avLst>
            </a:prstGeom>
            <a:solidFill>
              <a:srgbClr val="BDD2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4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“What makes people happy“ example</a:t>
              </a:r>
              <a:endPara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5884169" y="2565377"/>
              <a:ext cx="2376264" cy="1368152"/>
            </a:xfrm>
            <a:prstGeom prst="wedgeRoundRectCallout">
              <a:avLst>
                <a:gd name="adj1" fmla="val -161125"/>
                <a:gd name="adj2" fmla="val -50102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4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“What makes people happy“ example</a:t>
              </a:r>
              <a:endPara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59" name="Google Shape;259;p20"/>
          <p:cNvSpPr/>
          <p:nvPr/>
        </p:nvSpPr>
        <p:spPr>
          <a:xfrm>
            <a:off x="5871593" y="4797152"/>
            <a:ext cx="2376264" cy="1368152"/>
          </a:xfrm>
          <a:prstGeom prst="wedgeRoundRectCallout">
            <a:avLst>
              <a:gd name="adj1" fmla="val -156524"/>
              <a:gd name="adj2" fmla="val -18377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Phone example</a:t>
            </a: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Features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Features: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words (bag-of-words)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n-grams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parts-of-speech (e.g. Adjectives and adjective-adverb combinations)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opinion words (lexicon-based: dictionary or corpus)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valence intensifiers and shifters (for negation); modal verbs; ...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syntactic dependency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Feature selection based on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frequency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information gain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odds ratio (for binary-class models)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mutual information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Feature weighting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term presence or term frequency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inverse document frequency (🡪 TF.IDF)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de-DE"/>
              <a:t>term position : e.g. title, first and last sentence(s)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Objects, aspects, opinions (1)</a:t>
            </a:r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361074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Yesterday, I bought a </a:t>
            </a:r>
            <a:r>
              <a:rPr lang="de-DE" sz="3400" b="1">
                <a:solidFill>
                  <a:srgbClr val="FF0000"/>
                </a:solidFill>
              </a:rPr>
              <a:t>Nokia phone</a:t>
            </a:r>
            <a:r>
              <a:rPr lang="de-DE"/>
              <a:t> and my friend bought a </a:t>
            </a:r>
            <a:r>
              <a:rPr lang="de-DE" sz="3400" b="1">
                <a:solidFill>
                  <a:srgbClr val="FF0000"/>
                </a:solidFill>
              </a:rPr>
              <a:t>moto phone</a:t>
            </a:r>
            <a:r>
              <a:rPr lang="de-DE"/>
              <a:t>. We called each other when we got home. The voice on my phone was not clear. The camera was good. My friend said the sound of his phone was clear. I wanted a phone with good voice quality. So I was satisfied and returned the phone to </a:t>
            </a:r>
            <a:r>
              <a:rPr lang="de-DE">
                <a:solidFill>
                  <a:srgbClr val="FF0000"/>
                </a:solidFill>
              </a:rPr>
              <a:t>BestBuy</a:t>
            </a:r>
            <a:r>
              <a:rPr lang="de-DE"/>
              <a:t> yesterday. </a:t>
            </a: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chemeClr val="lt1"/>
                </a:solidFill>
              </a:rPr>
              <a:t>Small phone – small battery life.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4211960" y="1997224"/>
            <a:ext cx="447484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identification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Objects, aspects, opinions (2)</a:t>
            </a:r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361074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Yesterday, I bought a </a:t>
            </a:r>
            <a:r>
              <a:rPr lang="de-DE" sz="3400" b="1">
                <a:solidFill>
                  <a:srgbClr val="FF0000"/>
                </a:solidFill>
              </a:rPr>
              <a:t>Nokia phone</a:t>
            </a:r>
            <a:r>
              <a:rPr lang="de-DE"/>
              <a:t> and my friend bought a </a:t>
            </a:r>
            <a:r>
              <a:rPr lang="de-DE" sz="3400" b="1">
                <a:solidFill>
                  <a:srgbClr val="FF0000"/>
                </a:solidFill>
              </a:rPr>
              <a:t>moto phone</a:t>
            </a:r>
            <a:r>
              <a:rPr lang="de-DE"/>
              <a:t>. We called each other when we got home. The </a:t>
            </a:r>
            <a:r>
              <a:rPr lang="de-DE" b="1">
                <a:solidFill>
                  <a:srgbClr val="0070C0"/>
                </a:solidFill>
              </a:rPr>
              <a:t>voice</a:t>
            </a:r>
            <a:r>
              <a:rPr lang="de-DE"/>
              <a:t> on my phone was not clear. The </a:t>
            </a:r>
            <a:r>
              <a:rPr lang="de-DE" b="1">
                <a:solidFill>
                  <a:srgbClr val="0070C0"/>
                </a:solidFill>
              </a:rPr>
              <a:t>camera</a:t>
            </a:r>
            <a:r>
              <a:rPr lang="de-DE"/>
              <a:t> was good. My friend said the </a:t>
            </a:r>
            <a:r>
              <a:rPr lang="de-DE" b="1">
                <a:solidFill>
                  <a:srgbClr val="0070C0"/>
                </a:solidFill>
              </a:rPr>
              <a:t>sound</a:t>
            </a:r>
            <a:r>
              <a:rPr lang="de-DE"/>
              <a:t> of his phone was clear. I wanted a phone with good </a:t>
            </a:r>
            <a:r>
              <a:rPr lang="de-DE" b="1">
                <a:solidFill>
                  <a:srgbClr val="0070C0"/>
                </a:solidFill>
              </a:rPr>
              <a:t>voice</a:t>
            </a:r>
            <a:r>
              <a:rPr lang="de-DE"/>
              <a:t> quality. So I was satisfied and returned the phone to BestBuy yesterday. </a:t>
            </a: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chemeClr val="lt1"/>
                </a:solidFill>
              </a:rPr>
              <a:t>Small phone – small battery life.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211960" y="1997224"/>
            <a:ext cx="447484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Aspect extraction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lang="de-DE"/>
              <a:t>Find only the aspects belonging to the high-level object</a:t>
            </a:r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Basic idea: Tokenization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find frequent nouns / noun phrases 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find the opinion words associated with them (from a dictionary: e.g. for positive : </a:t>
            </a:r>
            <a:r>
              <a:rPr lang="de-DE" i="1"/>
              <a:t>good</a:t>
            </a:r>
            <a:r>
              <a:rPr lang="de-DE"/>
              <a:t>, </a:t>
            </a:r>
            <a:r>
              <a:rPr lang="de-DE" i="1"/>
              <a:t>clear</a:t>
            </a:r>
            <a:r>
              <a:rPr lang="de-DE"/>
              <a:t>, </a:t>
            </a:r>
            <a:r>
              <a:rPr lang="de-DE" i="1"/>
              <a:t>amazing</a:t>
            </a:r>
            <a:r>
              <a:rPr lang="de-DE"/>
              <a:t>)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Find infrequent nouns co-occurring with these opinion words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BUT: may find opinions on aspects of other things 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Improvements on the basic method exist</a:t>
            </a:r>
            <a:endParaRPr/>
          </a:p>
          <a:p>
            <a:pPr marL="411480" lvl="1" indent="0" algn="l" rtl="0">
              <a:spcBef>
                <a:spcPts val="3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Objects, aspects, opinions (3)</a:t>
            </a:r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361074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Yesterday, I bought a </a:t>
            </a:r>
            <a:r>
              <a:rPr lang="de-DE" sz="2900" b="1"/>
              <a:t>Nokia phone</a:t>
            </a:r>
            <a:r>
              <a:rPr lang="de-DE" sz="2900"/>
              <a:t> and my friend bought a </a:t>
            </a:r>
            <a:r>
              <a:rPr lang="de-DE" sz="2900" b="1"/>
              <a:t>moto phone</a:t>
            </a:r>
            <a:r>
              <a:rPr lang="de-DE" sz="2900"/>
              <a:t>. </a:t>
            </a:r>
            <a:r>
              <a:rPr lang="de-DE"/>
              <a:t>We called each other when we got home. The </a:t>
            </a:r>
            <a:r>
              <a:rPr lang="de-DE" b="1">
                <a:solidFill>
                  <a:srgbClr val="0070C0"/>
                </a:solidFill>
              </a:rPr>
              <a:t>voice</a:t>
            </a:r>
            <a:r>
              <a:rPr lang="de-DE"/>
              <a:t> on my phone was not clear. The camera was good. My friend said the </a:t>
            </a:r>
            <a:r>
              <a:rPr lang="de-DE" b="1">
                <a:solidFill>
                  <a:srgbClr val="0070C0"/>
                </a:solidFill>
              </a:rPr>
              <a:t>sound</a:t>
            </a:r>
            <a:r>
              <a:rPr lang="de-DE"/>
              <a:t> of her phone was clear. I wanted a phone with good </a:t>
            </a:r>
            <a:r>
              <a:rPr lang="de-DE" b="1">
                <a:solidFill>
                  <a:srgbClr val="0070C0"/>
                </a:solidFill>
              </a:rPr>
              <a:t>voice</a:t>
            </a:r>
            <a:r>
              <a:rPr lang="de-DE"/>
              <a:t> quality. So I was satisfied and returned the phone to BestBuy yesterday. </a:t>
            </a: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chemeClr val="lt1"/>
                </a:solidFill>
              </a:rPr>
              <a:t>Small phone – small battery life.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4211960" y="1997224"/>
            <a:ext cx="447484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Aspect extraction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Grouping synonyms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Grouping synonyms</a:t>
            </a:r>
            <a:endParaRPr/>
          </a:p>
        </p:txBody>
      </p:sp>
      <p:sp>
        <p:nvSpPr>
          <p:cNvPr id="300" name="Google Shape;300;p26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General-purpose lexical resources provide synonym links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E.g. Wordnet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301" name="Google Shape;30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662" y="4286256"/>
            <a:ext cx="6516215" cy="1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WordNet</a:t>
            </a:r>
            <a:endParaRPr/>
          </a:p>
        </p:txBody>
      </p:sp>
      <p:pic>
        <p:nvPicPr>
          <p:cNvPr id="308" name="Google Shape;30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3" y="1916832"/>
            <a:ext cx="8292229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Objects, aspects, opinions (4a)</a:t>
            </a:r>
            <a:endParaRPr/>
          </a:p>
        </p:txBody>
      </p:sp>
      <p:sp>
        <p:nvSpPr>
          <p:cNvPr id="314" name="Google Shape;314;p28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361074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Yesterday, I bought a </a:t>
            </a:r>
            <a:r>
              <a:rPr lang="de-DE" sz="2900"/>
              <a:t>Nokia phone and my friend bought a moto phone. </a:t>
            </a:r>
            <a:r>
              <a:rPr lang="de-DE"/>
              <a:t>We called each other when we got home. The </a:t>
            </a:r>
            <a:r>
              <a:rPr lang="de-DE" b="1">
                <a:solidFill>
                  <a:srgbClr val="0070C0"/>
                </a:solidFill>
              </a:rPr>
              <a:t>voice</a:t>
            </a:r>
            <a:r>
              <a:rPr lang="de-DE"/>
              <a:t> on my phone was </a:t>
            </a:r>
            <a:r>
              <a:rPr lang="de-DE" b="1">
                <a:solidFill>
                  <a:srgbClr val="00B050"/>
                </a:solidFill>
              </a:rPr>
              <a:t>not clear</a:t>
            </a:r>
            <a:r>
              <a:rPr lang="de-DE"/>
              <a:t>. The camera was </a:t>
            </a:r>
            <a:r>
              <a:rPr lang="de-DE" b="1">
                <a:solidFill>
                  <a:srgbClr val="00B050"/>
                </a:solidFill>
              </a:rPr>
              <a:t>good</a:t>
            </a:r>
            <a:r>
              <a:rPr lang="de-DE"/>
              <a:t>. My friend said the </a:t>
            </a:r>
            <a:r>
              <a:rPr lang="de-DE" b="1">
                <a:solidFill>
                  <a:srgbClr val="0070C0"/>
                </a:solidFill>
              </a:rPr>
              <a:t>sound</a:t>
            </a:r>
            <a:r>
              <a:rPr lang="de-DE"/>
              <a:t> of his phone was </a:t>
            </a:r>
            <a:r>
              <a:rPr lang="de-DE" b="1">
                <a:solidFill>
                  <a:srgbClr val="00B050"/>
                </a:solidFill>
              </a:rPr>
              <a:t>clear</a:t>
            </a:r>
            <a:r>
              <a:rPr lang="de-DE"/>
              <a:t>. I wanted a phone with </a:t>
            </a:r>
            <a:r>
              <a:rPr lang="de-DE" b="1">
                <a:solidFill>
                  <a:srgbClr val="00B050"/>
                </a:solidFill>
              </a:rPr>
              <a:t>good</a:t>
            </a:r>
            <a:r>
              <a:rPr lang="de-DE"/>
              <a:t> </a:t>
            </a:r>
            <a:r>
              <a:rPr lang="de-DE" b="1">
                <a:solidFill>
                  <a:srgbClr val="0070C0"/>
                </a:solidFill>
              </a:rPr>
              <a:t>voice</a:t>
            </a:r>
            <a:r>
              <a:rPr lang="de-DE"/>
              <a:t> quality. So I was satisfied and returned the phone to BestBuy yesterday. </a:t>
            </a: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chemeClr val="lt1"/>
                </a:solidFill>
              </a:rPr>
              <a:t>Small phone – small battery life.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211960" y="1997224"/>
            <a:ext cx="447484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Aspect extraction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Grouping synonyms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Opinion orientation classification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467544" y="4509120"/>
            <a:ext cx="1152128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611560" y="5301208"/>
            <a:ext cx="331236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Objects, aspects, opinions (4b)</a:t>
            </a:r>
            <a:endParaRPr/>
          </a:p>
        </p:txBody>
      </p:sp>
      <p:sp>
        <p:nvSpPr>
          <p:cNvPr id="322" name="Google Shape;322;p29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361074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Yesterday, I bought a </a:t>
            </a:r>
            <a:r>
              <a:rPr lang="de-DE" sz="2900"/>
              <a:t>Nokia phone and my friend bought a moto phone. </a:t>
            </a:r>
            <a:r>
              <a:rPr lang="de-DE"/>
              <a:t>We called each other when we got home. The </a:t>
            </a:r>
            <a:r>
              <a:rPr lang="de-DE" b="1">
                <a:solidFill>
                  <a:srgbClr val="0070C0"/>
                </a:solidFill>
              </a:rPr>
              <a:t>voice</a:t>
            </a:r>
            <a:r>
              <a:rPr lang="de-DE"/>
              <a:t> on my phone was </a:t>
            </a:r>
            <a:r>
              <a:rPr lang="de-DE" b="1">
                <a:solidFill>
                  <a:srgbClr val="00B050"/>
                </a:solidFill>
              </a:rPr>
              <a:t>not clear</a:t>
            </a:r>
            <a:r>
              <a:rPr lang="de-DE"/>
              <a:t>. The camera was </a:t>
            </a:r>
            <a:r>
              <a:rPr lang="de-DE" b="1">
                <a:solidFill>
                  <a:srgbClr val="00B050"/>
                </a:solidFill>
              </a:rPr>
              <a:t>good</a:t>
            </a:r>
            <a:r>
              <a:rPr lang="de-DE"/>
              <a:t>. My friend said the </a:t>
            </a:r>
            <a:r>
              <a:rPr lang="de-DE" b="1">
                <a:solidFill>
                  <a:srgbClr val="0070C0"/>
                </a:solidFill>
              </a:rPr>
              <a:t>sound</a:t>
            </a:r>
            <a:r>
              <a:rPr lang="de-DE"/>
              <a:t> of his phone was </a:t>
            </a:r>
            <a:r>
              <a:rPr lang="de-DE" b="1">
                <a:solidFill>
                  <a:srgbClr val="00B050"/>
                </a:solidFill>
              </a:rPr>
              <a:t>clear</a:t>
            </a:r>
            <a:r>
              <a:rPr lang="de-DE"/>
              <a:t>. I wanted a phone with </a:t>
            </a:r>
            <a:r>
              <a:rPr lang="de-DE" b="1">
                <a:solidFill>
                  <a:srgbClr val="00B050"/>
                </a:solidFill>
              </a:rPr>
              <a:t>good</a:t>
            </a:r>
            <a:r>
              <a:rPr lang="de-DE"/>
              <a:t> </a:t>
            </a:r>
            <a:r>
              <a:rPr lang="de-DE" b="1">
                <a:solidFill>
                  <a:srgbClr val="0070C0"/>
                </a:solidFill>
              </a:rPr>
              <a:t>voice</a:t>
            </a:r>
            <a:r>
              <a:rPr lang="de-DE"/>
              <a:t> quality. So I was satisfied and returned the phone to BestBuy yesterday. </a:t>
            </a: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/>
              <a:t>Small phone – small battery life.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4211960" y="1997224"/>
            <a:ext cx="447484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Aspect extraction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Grouping synonyms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Opinion orientation classification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RELATED WORK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  Using Social media to predict to predict the future become very popular in recent years.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Prediction of Election with social media(Lei Wang and John Q Gan ,2017) uses twitter data to predict 2017 French Election.</a:t>
            </a:r>
            <a:endParaRPr/>
          </a:p>
          <a:p>
            <a:pPr marL="365760" lvl="0" indent="-91566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de-DE"/>
              <a:t>Predicting the future with social media(Sitaram Asur and Bernardo A.Huberman,2010) tries to show that twitter based prediction of box office revenue performs better than market based prediction.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>
            <a:spLocks noGrp="1"/>
          </p:cNvSpPr>
          <p:nvPr>
            <p:ph type="title"/>
          </p:nvPr>
        </p:nvSpPr>
        <p:spPr>
          <a:xfrm>
            <a:off x="467544" y="692696"/>
            <a:ext cx="8229600" cy="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Opinion orientation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de-DE" sz="2000"/>
              <a:t>Start from lexicon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de-DE" sz="2000"/>
              <a:t>E.g. dictionary SentiWordNet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de-DE" sz="2000"/>
              <a:t>Assign +1/-1 to opinion words, change according to valence shifters (e.g. negation: </a:t>
            </a:r>
            <a:r>
              <a:rPr lang="de-DE" sz="2000" i="1"/>
              <a:t>not</a:t>
            </a:r>
            <a:r>
              <a:rPr lang="de-DE" sz="2000"/>
              <a:t> etc.)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de-DE" sz="2000" i="1"/>
              <a:t>But</a:t>
            </a:r>
            <a:r>
              <a:rPr lang="de-DE" sz="2000"/>
              <a:t> clauses (“the pictures are good, but the battery life ...“)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de-DE" sz="2000"/>
              <a:t>Dictionary-based: Use semantic relations (e.g. synonyms, antonyms)</a:t>
            </a:r>
            <a:endParaRPr/>
          </a:p>
          <a:p>
            <a:pPr marL="365760" lvl="0" indent="-129032" algn="l" rtl="0">
              <a:spcBef>
                <a:spcPts val="3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332" name="Google Shape;33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48" y="4143380"/>
            <a:ext cx="7467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Objects, aspects, opinions (5)</a:t>
            </a:r>
            <a:endParaRPr/>
          </a:p>
        </p:txBody>
      </p:sp>
      <p:sp>
        <p:nvSpPr>
          <p:cNvPr id="338" name="Google Shape;338;p31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361074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/>
              <a:t>Yesterday, I bought a </a:t>
            </a:r>
            <a:r>
              <a:rPr lang="de-DE" sz="2900">
                <a:solidFill>
                  <a:schemeClr val="accent4"/>
                </a:solidFill>
              </a:rPr>
              <a:t>Nokia phone</a:t>
            </a:r>
            <a:r>
              <a:rPr lang="de-DE" sz="2900"/>
              <a:t> and my friend bought a </a:t>
            </a:r>
            <a:r>
              <a:rPr lang="de-DE" sz="2900">
                <a:solidFill>
                  <a:srgbClr val="C990CA"/>
                </a:solidFill>
              </a:rPr>
              <a:t>moto phone</a:t>
            </a:r>
            <a:r>
              <a:rPr lang="de-DE" sz="2900"/>
              <a:t>. </a:t>
            </a:r>
            <a:r>
              <a:rPr lang="de-DE"/>
              <a:t>We called each other when we got home. The voice on </a:t>
            </a:r>
            <a:r>
              <a:rPr lang="de-DE">
                <a:solidFill>
                  <a:schemeClr val="accent4"/>
                </a:solidFill>
              </a:rPr>
              <a:t>my phone</a:t>
            </a:r>
            <a:r>
              <a:rPr lang="de-DE"/>
              <a:t> was not clear. </a:t>
            </a:r>
            <a:r>
              <a:rPr lang="de-DE">
                <a:solidFill>
                  <a:schemeClr val="accent6"/>
                </a:solidFill>
              </a:rPr>
              <a:t>The camera was good. </a:t>
            </a:r>
            <a:r>
              <a:rPr lang="de-DE"/>
              <a:t>My friend said the sound of </a:t>
            </a:r>
            <a:r>
              <a:rPr lang="de-DE">
                <a:solidFill>
                  <a:srgbClr val="C990CA"/>
                </a:solidFill>
              </a:rPr>
              <a:t>her phone </a:t>
            </a:r>
            <a:r>
              <a:rPr lang="de-DE"/>
              <a:t>was clear. I wanted a phone with good voice quality. So I was satisfied and returned the phone to BestBuy yesterday. </a:t>
            </a: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chemeClr val="lt1"/>
                </a:solidFill>
              </a:rPr>
              <a:t>Small phone – small battery life.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4211960" y="1997224"/>
            <a:ext cx="447484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Aspect extraction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Grouping synonyms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Opinion orientation classification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rgbClr val="C990CA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/ coreference resolution</a:t>
            </a:r>
            <a:endParaRPr sz="2800" b="0" i="0" u="none" strike="noStrike" cap="none">
              <a:solidFill>
                <a:srgbClr val="C990C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lang="de-DE"/>
              <a:t>Not all sentences/clauses carry sentiment</a:t>
            </a:r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idx="1"/>
          </p:nvPr>
        </p:nvSpPr>
        <p:spPr>
          <a:xfrm>
            <a:off x="457200" y="1844824"/>
            <a:ext cx="361074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-DE" sz="2900">
                <a:solidFill>
                  <a:schemeClr val="accent3"/>
                </a:solidFill>
              </a:rPr>
              <a:t>Yesterday, I bought a Nokia phone and my friend bought a moto phone. We called each other when we got home. </a:t>
            </a:r>
            <a:r>
              <a:rPr lang="de-DE" sz="2900"/>
              <a:t>The voice on my phone was not clear. The camera was good. My friend said the sound of his phone was clear. I wanted a phone with good voice quality. So I was satisfied and returned the phone to BestBuy yesterday. </a:t>
            </a: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09728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de-DE">
                <a:solidFill>
                  <a:schemeClr val="lt1"/>
                </a:solidFill>
              </a:rPr>
              <a:t>Small phone – small battery life.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4211960" y="1997224"/>
            <a:ext cx="447484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de-DE" sz="2800" b="0" i="0" u="none" strike="noStrike" cap="non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Neutral sentiment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Subjectivity detection</a:t>
            </a:r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2-stage process: </a:t>
            </a:r>
            <a:endParaRPr/>
          </a:p>
          <a:p>
            <a:pPr marL="916686" lvl="1" indent="-514350" algn="l" rtl="0">
              <a:spcBef>
                <a:spcPts val="300"/>
              </a:spcBef>
              <a:spcAft>
                <a:spcPts val="0"/>
              </a:spcAft>
              <a:buSzPts val="2600"/>
              <a:buFont typeface="Trebuchet MS"/>
              <a:buAutoNum type="arabicPeriod"/>
            </a:pPr>
            <a:r>
              <a:rPr lang="de-DE"/>
              <a:t>Classify as subjective or not</a:t>
            </a:r>
            <a:endParaRPr/>
          </a:p>
          <a:p>
            <a:pPr marL="916686" lvl="1" indent="-514350" algn="l" rtl="0">
              <a:spcBef>
                <a:spcPts val="300"/>
              </a:spcBef>
              <a:spcAft>
                <a:spcPts val="0"/>
              </a:spcAft>
              <a:buSzPts val="2600"/>
              <a:buFont typeface="Trebuchet MS"/>
              <a:buAutoNum type="arabicPeriod"/>
            </a:pPr>
            <a:r>
              <a:rPr lang="de-DE"/>
              <a:t>Determine polarity</a:t>
            </a:r>
            <a:endParaRPr/>
          </a:p>
          <a:p>
            <a:pPr marL="916686" lvl="1" indent="-349250" algn="l" rtl="0">
              <a:spcBef>
                <a:spcPts val="300"/>
              </a:spcBef>
              <a:spcAft>
                <a:spcPts val="0"/>
              </a:spcAft>
              <a:buSzPts val="2600"/>
              <a:buFont typeface="Trebuchet MS"/>
              <a:buNone/>
            </a:pPr>
            <a:endParaRPr/>
          </a:p>
          <a:p>
            <a:pPr marL="916686" lvl="1" indent="-514350" algn="l" rtl="0">
              <a:spcBef>
                <a:spcPts val="3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A problem similar to genre analysis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e.g. Naive Bayes classifier on Wall Street Journal texts: News and Business vs. Letters to the Editor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Special challenges in Tweets</a:t>
            </a:r>
            <a:endParaRPr/>
          </a:p>
        </p:txBody>
      </p:sp>
      <p:sp>
        <p:nvSpPr>
          <p:cNvPr id="360" name="Google Shape;360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 i="1"/>
              <a:t>Very</a:t>
            </a:r>
            <a:r>
              <a:rPr lang="de-DE"/>
              <a:t> popular data source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Mostly public messages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API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But: opaque sampling (“the best 1%“)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Vocabulary, grammar, ...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Length restriction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Semantic enrichment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Hyperlinked context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Thread context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de-DE"/>
              <a:t>Social-network context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Conclusion</a:t>
            </a:r>
            <a:endParaRPr/>
          </a:p>
        </p:txBody>
      </p:sp>
      <p:sp>
        <p:nvSpPr>
          <p:cNvPr id="367" name="Google Shape;367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We presented a comprehensive set of experiments for two levels of classification: message level and phrase level on manually annotated data that is a random sample of the stream of tweets. For our feature-based approach, we do feature analysis which reveals that the most important features are those that combine the prior polarity of words and their part-of-speech tags</a:t>
            </a:r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Future Work</a:t>
            </a:r>
            <a:endParaRPr/>
          </a:p>
        </p:txBody>
      </p:sp>
      <p:sp>
        <p:nvSpPr>
          <p:cNvPr id="374" name="Google Shape;37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We can start working on multiple languages like </a:t>
            </a:r>
            <a:r>
              <a:rPr lang="de-DE" b="1">
                <a:solidFill>
                  <a:srgbClr val="FF0000"/>
                </a:solidFill>
              </a:rPr>
              <a:t>Hindi</a:t>
            </a:r>
            <a:r>
              <a:rPr lang="de-DE"/>
              <a:t>, </a:t>
            </a:r>
            <a:r>
              <a:rPr lang="de-DE" b="1">
                <a:solidFill>
                  <a:srgbClr val="00B050"/>
                </a:solidFill>
              </a:rPr>
              <a:t>Urdu</a:t>
            </a:r>
            <a:r>
              <a:rPr lang="de-DE"/>
              <a:t>,</a:t>
            </a:r>
            <a:r>
              <a:rPr lang="de-DE">
                <a:solidFill>
                  <a:srgbClr val="0070C0"/>
                </a:solidFill>
              </a:rPr>
              <a:t> Spanish</a:t>
            </a:r>
            <a:r>
              <a:rPr lang="de-DE"/>
              <a:t>  to provide sentiment analysis on the local basis.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We also plan on increasing the classification categories, so that we get better results.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Improving our system that can deal with sentences of multiple meaning.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 dirty="0"/>
              <a:t> WORK</a:t>
            </a:r>
            <a:endParaRPr dirty="0"/>
          </a:p>
        </p:txBody>
      </p:sp>
      <p:sp>
        <p:nvSpPr>
          <p:cNvPr id="135" name="Google Shape;135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Data Collection: Existing Twitter data set and recent tweets via Twitter API.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Data Pre-processing: Get the “clean” data and transform it to the format we need.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Sentimental Analysis : Train a classifier to classify the tweets as : positive , negative or neutral.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Use the statistics of the tweets to analyse the sentiments of the people about any specific topic.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User Interface Based On tkinter</a:t>
            </a:r>
            <a:endParaRPr/>
          </a:p>
        </p:txBody>
      </p:sp>
      <p:pic>
        <p:nvPicPr>
          <p:cNvPr id="142" name="Google Shape;142;p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662818" y="2016125"/>
            <a:ext cx="6132689" cy="344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Output Using Matplotlib</a:t>
            </a:r>
            <a:endParaRPr/>
          </a:p>
        </p:txBody>
      </p:sp>
      <p:pic>
        <p:nvPicPr>
          <p:cNvPr id="149" name="Google Shape;149;p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662818" y="2016125"/>
            <a:ext cx="6132689" cy="344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Text File Encoded IN utf-8-sig</a:t>
            </a:r>
            <a:endParaRPr/>
          </a:p>
        </p:txBody>
      </p:sp>
      <p:pic>
        <p:nvPicPr>
          <p:cNvPr id="156" name="Google Shape;156;p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662818" y="2016125"/>
            <a:ext cx="6132689" cy="344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Sentiment Analysis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de-DE"/>
              <a:t>Sentiment analysis is the detection of </a:t>
            </a:r>
            <a:r>
              <a:rPr lang="de-DE" b="1"/>
              <a:t>attitudes</a:t>
            </a:r>
            <a:endParaRPr/>
          </a:p>
          <a:p>
            <a:pPr marL="457200" lvl="1" indent="0" algn="l" rtl="0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de-DE"/>
              <a:t>“enduring, affectively colored beliefs, dispositions towards objects or persons”</a:t>
            </a:r>
            <a:endParaRPr/>
          </a:p>
          <a:p>
            <a:pPr marL="914400" lvl="1" indent="-457200" algn="l" rtl="0">
              <a:spcBef>
                <a:spcPts val="300"/>
              </a:spcBef>
              <a:spcAft>
                <a:spcPts val="0"/>
              </a:spcAft>
              <a:buSzPts val="2600"/>
              <a:buFont typeface="Trebuchet MS"/>
              <a:buAutoNum type="arabicPeriod"/>
            </a:pPr>
            <a:r>
              <a:rPr lang="de-DE" b="1"/>
              <a:t>Holder (source) </a:t>
            </a:r>
            <a:r>
              <a:rPr lang="de-DE"/>
              <a:t>of attitude</a:t>
            </a:r>
            <a:endParaRPr/>
          </a:p>
          <a:p>
            <a:pPr marL="914400" lvl="1" indent="-457200" algn="l" rtl="0">
              <a:spcBef>
                <a:spcPts val="300"/>
              </a:spcBef>
              <a:spcAft>
                <a:spcPts val="0"/>
              </a:spcAft>
              <a:buSzPts val="2600"/>
              <a:buFont typeface="Trebuchet MS"/>
              <a:buAutoNum type="arabicPeriod"/>
            </a:pPr>
            <a:r>
              <a:rPr lang="de-DE" b="1"/>
              <a:t>Target (aspect) </a:t>
            </a:r>
            <a:r>
              <a:rPr lang="de-DE"/>
              <a:t>of attitude</a:t>
            </a:r>
            <a:endParaRPr/>
          </a:p>
          <a:p>
            <a:pPr marL="914400" lvl="1" indent="-457200" algn="l" rtl="0">
              <a:spcBef>
                <a:spcPts val="300"/>
              </a:spcBef>
              <a:spcAft>
                <a:spcPts val="0"/>
              </a:spcAft>
              <a:buSzPts val="2600"/>
              <a:buFont typeface="Trebuchet MS"/>
              <a:buAutoNum type="arabicPeriod"/>
            </a:pPr>
            <a:r>
              <a:rPr lang="de-DE" b="1"/>
              <a:t>Type </a:t>
            </a:r>
            <a:r>
              <a:rPr lang="de-DE"/>
              <a:t>of attitude</a:t>
            </a:r>
            <a:endParaRPr/>
          </a:p>
          <a:p>
            <a:pPr marL="923544" lvl="2" indent="-219455" algn="l" rtl="0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From a set of types</a:t>
            </a:r>
            <a:endParaRPr/>
          </a:p>
          <a:p>
            <a:pPr marL="1179576" lvl="3" indent="-201167" algn="l" rtl="0"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de-DE" i="1"/>
              <a:t>Like, love, hate, value, desire,</a:t>
            </a:r>
            <a:r>
              <a:rPr lang="de-DE"/>
              <a:t> etc.</a:t>
            </a:r>
            <a:endParaRPr/>
          </a:p>
          <a:p>
            <a:pPr marL="923544" lvl="2" indent="-219455" algn="l" rtl="0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Or (more commonly) simple weighted </a:t>
            </a:r>
            <a:r>
              <a:rPr lang="de-DE" b="1"/>
              <a:t>polarity</a:t>
            </a:r>
            <a:r>
              <a:rPr lang="de-DE"/>
              <a:t>: </a:t>
            </a:r>
            <a:endParaRPr/>
          </a:p>
          <a:p>
            <a:pPr marL="1179576" lvl="3" indent="-201167" algn="l" rtl="0"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de-DE" i="1"/>
              <a:t>positive, negative, neutral, </a:t>
            </a:r>
            <a:r>
              <a:rPr lang="de-DE"/>
              <a:t>together with </a:t>
            </a:r>
            <a:r>
              <a:rPr lang="de-DE" i="1"/>
              <a:t>strength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Trebuchet MS"/>
              <a:buAutoNum type="arabicPeriod"/>
            </a:pPr>
            <a:r>
              <a:rPr lang="de-DE" b="1"/>
              <a:t>Text</a:t>
            </a:r>
            <a:r>
              <a:rPr lang="de-DE"/>
              <a:t> containing the attitude</a:t>
            </a:r>
            <a:endParaRPr/>
          </a:p>
          <a:p>
            <a:pPr marL="923544" lvl="2" indent="-21945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Sentence or entire document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de-DE"/>
              <a:t>Sentiment Analysis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de-DE" sz="3200"/>
              <a:t>Simplest task: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800"/>
              <a:buChar char="▫"/>
            </a:pPr>
            <a:r>
              <a:rPr lang="de-DE" sz="2800">
                <a:solidFill>
                  <a:srgbClr val="000090"/>
                </a:solidFill>
              </a:rPr>
              <a:t>Is the attitude of this text positive or negative?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200"/>
              <a:buChar char="•"/>
            </a:pPr>
            <a:r>
              <a:rPr lang="de-DE" sz="3200"/>
              <a:t>More complex: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800"/>
              <a:buChar char="▫"/>
            </a:pPr>
            <a:r>
              <a:rPr lang="de-DE" sz="2800"/>
              <a:t>Rank the attitude of this text from 1 to 5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3200"/>
              <a:buChar char="•"/>
            </a:pPr>
            <a:r>
              <a:rPr lang="de-DE" sz="3200"/>
              <a:t>Advanced:</a:t>
            </a:r>
            <a:endParaRPr/>
          </a:p>
          <a:p>
            <a:pPr marL="658368" lvl="1" indent="-246887" algn="l" rtl="0">
              <a:spcBef>
                <a:spcPts val="300"/>
              </a:spcBef>
              <a:spcAft>
                <a:spcPts val="0"/>
              </a:spcAft>
              <a:buSzPts val="2800"/>
              <a:buChar char="▫"/>
            </a:pPr>
            <a:r>
              <a:rPr lang="de-DE" sz="2800"/>
              <a:t>Detect the target, source, or complex attitude types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2270</Words>
  <Application>Microsoft Office PowerPoint</Application>
  <PresentationFormat>On-screen Show (4:3)</PresentationFormat>
  <Paragraphs>329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Algerian</vt:lpstr>
      <vt:lpstr>Arial</vt:lpstr>
      <vt:lpstr>Calibri</vt:lpstr>
      <vt:lpstr>Georgia</vt:lpstr>
      <vt:lpstr>Gill Sans MT</vt:lpstr>
      <vt:lpstr>Trebuchet MS</vt:lpstr>
      <vt:lpstr>Gallery</vt:lpstr>
      <vt:lpstr>An introduction to sentiment analysis and opinion mining</vt:lpstr>
      <vt:lpstr>INTRODUCTION</vt:lpstr>
      <vt:lpstr>RELATED WORK</vt:lpstr>
      <vt:lpstr> WORK</vt:lpstr>
      <vt:lpstr>User Interface Based On tkinter</vt:lpstr>
      <vt:lpstr>Output Using Matplotlib</vt:lpstr>
      <vt:lpstr>Text File Encoded IN utf-8-sig</vt:lpstr>
      <vt:lpstr>Sentiment Analysis</vt:lpstr>
      <vt:lpstr>Sentiment Analysis</vt:lpstr>
      <vt:lpstr>Goals and non-goals</vt:lpstr>
      <vt:lpstr>METHODOLOGIES</vt:lpstr>
      <vt:lpstr>METHODOLOGIES</vt:lpstr>
      <vt:lpstr>METHODOLOGIES</vt:lpstr>
      <vt:lpstr>METHODOLOGIES</vt:lpstr>
      <vt:lpstr>METHODOLOGIES</vt:lpstr>
      <vt:lpstr>METHODOLOGIES</vt:lpstr>
      <vt:lpstr>A field of study with many names</vt:lpstr>
      <vt:lpstr>Aspect-oriented sentiment analysis: It‘s not ALL good or bad</vt:lpstr>
      <vt:lpstr>The unit of analysis</vt:lpstr>
      <vt:lpstr>The analysis method</vt:lpstr>
      <vt:lpstr>Features</vt:lpstr>
      <vt:lpstr>Objects, aspects, opinions (1)</vt:lpstr>
      <vt:lpstr>Objects, aspects, opinions (2)</vt:lpstr>
      <vt:lpstr>Find only the aspects belonging to the high-level object</vt:lpstr>
      <vt:lpstr>Objects, aspects, opinions (3)</vt:lpstr>
      <vt:lpstr>Grouping synonyms</vt:lpstr>
      <vt:lpstr>WordNet</vt:lpstr>
      <vt:lpstr>Objects, aspects, opinions (4a)</vt:lpstr>
      <vt:lpstr>Objects, aspects, opinions (4b)</vt:lpstr>
      <vt:lpstr>Opinion orientation</vt:lpstr>
      <vt:lpstr>Objects, aspects, opinions (5)</vt:lpstr>
      <vt:lpstr>Not all sentences/clauses carry sentiment</vt:lpstr>
      <vt:lpstr>Subjectivity detection</vt:lpstr>
      <vt:lpstr>Special challenges in Tweets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sentiment analysis and opinion mining</dc:title>
  <dc:creator>kurt</dc:creator>
  <cp:lastModifiedBy>SHRESHTH SUDHIR</cp:lastModifiedBy>
  <cp:revision>1</cp:revision>
  <dcterms:created xsi:type="dcterms:W3CDTF">2014-05-14T15:48:28Z</dcterms:created>
  <dcterms:modified xsi:type="dcterms:W3CDTF">2023-07-22T11:11:22Z</dcterms:modified>
</cp:coreProperties>
</file>