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343" r:id="rId3"/>
    <p:sldId id="323" r:id="rId4"/>
    <p:sldId id="322" r:id="rId5"/>
    <p:sldId id="344" r:id="rId6"/>
    <p:sldId id="346" r:id="rId7"/>
    <p:sldId id="275" r:id="rId8"/>
    <p:sldId id="347" r:id="rId9"/>
    <p:sldId id="276" r:id="rId10"/>
    <p:sldId id="277" r:id="rId11"/>
    <p:sldId id="278" r:id="rId12"/>
    <p:sldId id="348" r:id="rId13"/>
    <p:sldId id="349" r:id="rId14"/>
    <p:sldId id="279" r:id="rId15"/>
    <p:sldId id="280" r:id="rId16"/>
    <p:sldId id="281" r:id="rId17"/>
    <p:sldId id="282" r:id="rId18"/>
    <p:sldId id="350" r:id="rId19"/>
    <p:sldId id="351" r:id="rId20"/>
    <p:sldId id="352" r:id="rId21"/>
    <p:sldId id="353" r:id="rId22"/>
    <p:sldId id="283" r:id="rId23"/>
    <p:sldId id="354" r:id="rId24"/>
    <p:sldId id="284" r:id="rId25"/>
    <p:sldId id="355" r:id="rId26"/>
    <p:sldId id="285" r:id="rId27"/>
    <p:sldId id="286" r:id="rId28"/>
    <p:sldId id="358" r:id="rId29"/>
    <p:sldId id="287" r:id="rId30"/>
    <p:sldId id="356" r:id="rId31"/>
    <p:sldId id="357" r:id="rId32"/>
    <p:sldId id="359" r:id="rId33"/>
    <p:sldId id="288" r:id="rId34"/>
    <p:sldId id="326" r:id="rId35"/>
    <p:sldId id="360" r:id="rId36"/>
    <p:sldId id="289" r:id="rId37"/>
    <p:sldId id="361" r:id="rId38"/>
    <p:sldId id="327" r:id="rId39"/>
    <p:sldId id="330" r:id="rId40"/>
    <p:sldId id="362" r:id="rId41"/>
    <p:sldId id="364" r:id="rId42"/>
    <p:sldId id="365" r:id="rId43"/>
    <p:sldId id="363" r:id="rId44"/>
    <p:sldId id="366" r:id="rId45"/>
    <p:sldId id="36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7FCE35-9295-4185-8C3A-477BDF253E3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B4AF2542-4E92-4E4E-88EF-5D4145513CF1}">
      <dgm:prSet phldrT="[Text]"/>
      <dgm:spPr/>
      <dgm:t>
        <a:bodyPr/>
        <a:lstStyle/>
        <a:p>
          <a:r>
            <a:rPr lang="en-US" dirty="0"/>
            <a:t>Image Processing Techniques</a:t>
          </a:r>
          <a:endParaRPr lang="en-IN" dirty="0"/>
        </a:p>
      </dgm:t>
    </dgm:pt>
    <dgm:pt modelId="{4E29F5FB-A46B-4B72-93F3-7F1B8CFF8860}" type="parTrans" cxnId="{F383316E-5B6F-4C89-8402-E4C9B4EE76C6}">
      <dgm:prSet/>
      <dgm:spPr/>
      <dgm:t>
        <a:bodyPr/>
        <a:lstStyle/>
        <a:p>
          <a:endParaRPr lang="en-IN"/>
        </a:p>
      </dgm:t>
    </dgm:pt>
    <dgm:pt modelId="{2FED7177-2B76-42B6-B4F9-9163DAA71741}" type="sibTrans" cxnId="{F383316E-5B6F-4C89-8402-E4C9B4EE76C6}">
      <dgm:prSet/>
      <dgm:spPr/>
      <dgm:t>
        <a:bodyPr/>
        <a:lstStyle/>
        <a:p>
          <a:endParaRPr lang="en-IN"/>
        </a:p>
      </dgm:t>
    </dgm:pt>
    <dgm:pt modelId="{F8C5CBB8-7AB6-4F2E-BD5C-EC66BDDCEC8E}">
      <dgm:prSet phldrT="[Text]"/>
      <dgm:spPr/>
      <dgm:t>
        <a:bodyPr/>
        <a:lstStyle/>
        <a:p>
          <a:r>
            <a:rPr lang="en-US" dirty="0"/>
            <a:t>Spatial Domain	</a:t>
          </a:r>
          <a:endParaRPr lang="en-IN" dirty="0"/>
        </a:p>
      </dgm:t>
    </dgm:pt>
    <dgm:pt modelId="{94CE2787-2F80-4198-AAA4-06F502047A30}" type="parTrans" cxnId="{39DACF56-4159-40BC-A8D8-E0A3CEB07848}">
      <dgm:prSet/>
      <dgm:spPr/>
      <dgm:t>
        <a:bodyPr/>
        <a:lstStyle/>
        <a:p>
          <a:endParaRPr lang="en-IN"/>
        </a:p>
      </dgm:t>
    </dgm:pt>
    <dgm:pt modelId="{888B6403-9620-42AA-BC45-E0920941A508}" type="sibTrans" cxnId="{39DACF56-4159-40BC-A8D8-E0A3CEB07848}">
      <dgm:prSet/>
      <dgm:spPr/>
      <dgm:t>
        <a:bodyPr/>
        <a:lstStyle/>
        <a:p>
          <a:endParaRPr lang="en-IN"/>
        </a:p>
      </dgm:t>
    </dgm:pt>
    <dgm:pt modelId="{EEB92F28-A588-49F7-A188-96A856CACE25}">
      <dgm:prSet phldrT="[Text]"/>
      <dgm:spPr/>
      <dgm:t>
        <a:bodyPr/>
        <a:lstStyle/>
        <a:p>
          <a:r>
            <a:rPr lang="en-US" dirty="0"/>
            <a:t>Spatial Filtering	</a:t>
          </a:r>
          <a:endParaRPr lang="en-IN" dirty="0"/>
        </a:p>
      </dgm:t>
    </dgm:pt>
    <dgm:pt modelId="{ACCD129B-20C9-4051-AE65-D1018F244FE3}" type="parTrans" cxnId="{6120092E-3CA3-4846-931F-F14D13CBE509}">
      <dgm:prSet/>
      <dgm:spPr/>
      <dgm:t>
        <a:bodyPr/>
        <a:lstStyle/>
        <a:p>
          <a:endParaRPr lang="en-IN"/>
        </a:p>
      </dgm:t>
    </dgm:pt>
    <dgm:pt modelId="{47DF50BF-69FF-4227-8512-BFC35867EDA7}" type="sibTrans" cxnId="{6120092E-3CA3-4846-931F-F14D13CBE509}">
      <dgm:prSet/>
      <dgm:spPr/>
      <dgm:t>
        <a:bodyPr/>
        <a:lstStyle/>
        <a:p>
          <a:endParaRPr lang="en-IN"/>
        </a:p>
      </dgm:t>
    </dgm:pt>
    <dgm:pt modelId="{FBB30CD4-F65C-4048-92E3-57F370CF8D46}">
      <dgm:prSet phldrT="[Text]"/>
      <dgm:spPr/>
      <dgm:t>
        <a:bodyPr/>
        <a:lstStyle/>
        <a:p>
          <a:r>
            <a:rPr lang="en-US" dirty="0"/>
            <a:t>Intensity Transformation</a:t>
          </a:r>
          <a:endParaRPr lang="en-IN" dirty="0"/>
        </a:p>
      </dgm:t>
    </dgm:pt>
    <dgm:pt modelId="{EFB26ADA-A455-4A32-A80E-F760A04D183D}" type="parTrans" cxnId="{5E762986-2A85-497D-9CE5-6EA315DE28DB}">
      <dgm:prSet/>
      <dgm:spPr/>
      <dgm:t>
        <a:bodyPr/>
        <a:lstStyle/>
        <a:p>
          <a:endParaRPr lang="en-IN"/>
        </a:p>
      </dgm:t>
    </dgm:pt>
    <dgm:pt modelId="{D58190BD-814A-40DB-8694-997510334CC4}" type="sibTrans" cxnId="{5E762986-2A85-497D-9CE5-6EA315DE28DB}">
      <dgm:prSet/>
      <dgm:spPr/>
      <dgm:t>
        <a:bodyPr/>
        <a:lstStyle/>
        <a:p>
          <a:endParaRPr lang="en-IN"/>
        </a:p>
      </dgm:t>
    </dgm:pt>
    <dgm:pt modelId="{4540BB8E-585F-4529-A88A-5B878017D49F}">
      <dgm:prSet phldrT="[Text]"/>
      <dgm:spPr/>
      <dgm:t>
        <a:bodyPr/>
        <a:lstStyle/>
        <a:p>
          <a:r>
            <a:rPr lang="en-US" dirty="0"/>
            <a:t>Frequency Domain</a:t>
          </a:r>
          <a:endParaRPr lang="en-IN" dirty="0"/>
        </a:p>
      </dgm:t>
    </dgm:pt>
    <dgm:pt modelId="{DEC71E08-08A3-48E1-B01C-1D14AA0A63FF}" type="parTrans" cxnId="{EBBDA9C6-1EF4-42E0-A1B2-27AA3E85C404}">
      <dgm:prSet/>
      <dgm:spPr/>
      <dgm:t>
        <a:bodyPr/>
        <a:lstStyle/>
        <a:p>
          <a:endParaRPr lang="en-IN"/>
        </a:p>
      </dgm:t>
    </dgm:pt>
    <dgm:pt modelId="{DAA3EBEC-972B-4F43-8D15-BE56B7C88F0F}" type="sibTrans" cxnId="{EBBDA9C6-1EF4-42E0-A1B2-27AA3E85C404}">
      <dgm:prSet/>
      <dgm:spPr/>
      <dgm:t>
        <a:bodyPr/>
        <a:lstStyle/>
        <a:p>
          <a:endParaRPr lang="en-IN"/>
        </a:p>
      </dgm:t>
    </dgm:pt>
    <dgm:pt modelId="{7DC43D5C-0834-40A8-A5E0-79DA0FFBCC57}" type="pres">
      <dgm:prSet presAssocID="{847FCE35-9295-4185-8C3A-477BDF253E3D}" presName="hierChild1" presStyleCnt="0">
        <dgm:presLayoutVars>
          <dgm:chPref val="1"/>
          <dgm:dir/>
          <dgm:animOne val="branch"/>
          <dgm:animLvl val="lvl"/>
          <dgm:resizeHandles/>
        </dgm:presLayoutVars>
      </dgm:prSet>
      <dgm:spPr/>
    </dgm:pt>
    <dgm:pt modelId="{518E0C3D-B945-4D70-9C19-513D93E5F67F}" type="pres">
      <dgm:prSet presAssocID="{B4AF2542-4E92-4E4E-88EF-5D4145513CF1}" presName="hierRoot1" presStyleCnt="0"/>
      <dgm:spPr/>
    </dgm:pt>
    <dgm:pt modelId="{276B1CEE-3244-478E-8426-0EF927A245BF}" type="pres">
      <dgm:prSet presAssocID="{B4AF2542-4E92-4E4E-88EF-5D4145513CF1}" presName="composite" presStyleCnt="0"/>
      <dgm:spPr/>
    </dgm:pt>
    <dgm:pt modelId="{F79723BF-97B3-4D28-94B3-7E26D4F283D0}" type="pres">
      <dgm:prSet presAssocID="{B4AF2542-4E92-4E4E-88EF-5D4145513CF1}" presName="background" presStyleLbl="node0" presStyleIdx="0" presStyleCnt="1"/>
      <dgm:spPr/>
    </dgm:pt>
    <dgm:pt modelId="{C393859D-B9A0-4D2F-BE68-D7570B6396FA}" type="pres">
      <dgm:prSet presAssocID="{B4AF2542-4E92-4E4E-88EF-5D4145513CF1}" presName="text" presStyleLbl="fgAcc0" presStyleIdx="0" presStyleCnt="1">
        <dgm:presLayoutVars>
          <dgm:chPref val="3"/>
        </dgm:presLayoutVars>
      </dgm:prSet>
      <dgm:spPr/>
    </dgm:pt>
    <dgm:pt modelId="{DFEFA9EB-D6FD-4B4B-B38E-AEBD9882A0EF}" type="pres">
      <dgm:prSet presAssocID="{B4AF2542-4E92-4E4E-88EF-5D4145513CF1}" presName="hierChild2" presStyleCnt="0"/>
      <dgm:spPr/>
    </dgm:pt>
    <dgm:pt modelId="{B4265B41-AAA2-49D2-9A5C-BA83EADA4410}" type="pres">
      <dgm:prSet presAssocID="{94CE2787-2F80-4198-AAA4-06F502047A30}" presName="Name10" presStyleLbl="parChTrans1D2" presStyleIdx="0" presStyleCnt="2"/>
      <dgm:spPr/>
    </dgm:pt>
    <dgm:pt modelId="{84F1963A-D1E2-43EE-8653-CB18E5CA7B58}" type="pres">
      <dgm:prSet presAssocID="{F8C5CBB8-7AB6-4F2E-BD5C-EC66BDDCEC8E}" presName="hierRoot2" presStyleCnt="0"/>
      <dgm:spPr/>
    </dgm:pt>
    <dgm:pt modelId="{54C12A82-B60A-4105-A903-303A6DE0989C}" type="pres">
      <dgm:prSet presAssocID="{F8C5CBB8-7AB6-4F2E-BD5C-EC66BDDCEC8E}" presName="composite2" presStyleCnt="0"/>
      <dgm:spPr/>
    </dgm:pt>
    <dgm:pt modelId="{129E70B9-14D8-46EC-888D-A4C7342F34FC}" type="pres">
      <dgm:prSet presAssocID="{F8C5CBB8-7AB6-4F2E-BD5C-EC66BDDCEC8E}" presName="background2" presStyleLbl="node2" presStyleIdx="0" presStyleCnt="2"/>
      <dgm:spPr/>
    </dgm:pt>
    <dgm:pt modelId="{771B35F4-102B-4E6B-8A1E-48374D6E63FC}" type="pres">
      <dgm:prSet presAssocID="{F8C5CBB8-7AB6-4F2E-BD5C-EC66BDDCEC8E}" presName="text2" presStyleLbl="fgAcc2" presStyleIdx="0" presStyleCnt="2">
        <dgm:presLayoutVars>
          <dgm:chPref val="3"/>
        </dgm:presLayoutVars>
      </dgm:prSet>
      <dgm:spPr/>
    </dgm:pt>
    <dgm:pt modelId="{4333F7D8-D3BF-4183-8AA1-F7B58FC9B70E}" type="pres">
      <dgm:prSet presAssocID="{F8C5CBB8-7AB6-4F2E-BD5C-EC66BDDCEC8E}" presName="hierChild3" presStyleCnt="0"/>
      <dgm:spPr/>
    </dgm:pt>
    <dgm:pt modelId="{20FE4C53-F90C-42AE-A245-2976B64DE4E4}" type="pres">
      <dgm:prSet presAssocID="{ACCD129B-20C9-4051-AE65-D1018F244FE3}" presName="Name17" presStyleLbl="parChTrans1D3" presStyleIdx="0" presStyleCnt="2"/>
      <dgm:spPr/>
    </dgm:pt>
    <dgm:pt modelId="{F5F39490-5AD2-4F51-B5A7-A246B7125C4F}" type="pres">
      <dgm:prSet presAssocID="{EEB92F28-A588-49F7-A188-96A856CACE25}" presName="hierRoot3" presStyleCnt="0"/>
      <dgm:spPr/>
    </dgm:pt>
    <dgm:pt modelId="{F14D7293-C4FE-4099-87E2-05B7F9D3E556}" type="pres">
      <dgm:prSet presAssocID="{EEB92F28-A588-49F7-A188-96A856CACE25}" presName="composite3" presStyleCnt="0"/>
      <dgm:spPr/>
    </dgm:pt>
    <dgm:pt modelId="{694E9E05-4E8C-4692-BB11-AF9D36FFCA84}" type="pres">
      <dgm:prSet presAssocID="{EEB92F28-A588-49F7-A188-96A856CACE25}" presName="background3" presStyleLbl="node3" presStyleIdx="0" presStyleCnt="2"/>
      <dgm:spPr/>
    </dgm:pt>
    <dgm:pt modelId="{EEE6D6FB-D623-4F49-B918-432799CC38FA}" type="pres">
      <dgm:prSet presAssocID="{EEB92F28-A588-49F7-A188-96A856CACE25}" presName="text3" presStyleLbl="fgAcc3" presStyleIdx="0" presStyleCnt="2">
        <dgm:presLayoutVars>
          <dgm:chPref val="3"/>
        </dgm:presLayoutVars>
      </dgm:prSet>
      <dgm:spPr/>
    </dgm:pt>
    <dgm:pt modelId="{ED90880B-AF5C-4BC9-A786-37D4B8898ED6}" type="pres">
      <dgm:prSet presAssocID="{EEB92F28-A588-49F7-A188-96A856CACE25}" presName="hierChild4" presStyleCnt="0"/>
      <dgm:spPr/>
    </dgm:pt>
    <dgm:pt modelId="{07D1A413-F0F7-41E2-B781-9662B57BE726}" type="pres">
      <dgm:prSet presAssocID="{EFB26ADA-A455-4A32-A80E-F760A04D183D}" presName="Name17" presStyleLbl="parChTrans1D3" presStyleIdx="1" presStyleCnt="2"/>
      <dgm:spPr/>
    </dgm:pt>
    <dgm:pt modelId="{AD2C59D5-3413-4A8C-ABAD-395A9315173C}" type="pres">
      <dgm:prSet presAssocID="{FBB30CD4-F65C-4048-92E3-57F370CF8D46}" presName="hierRoot3" presStyleCnt="0"/>
      <dgm:spPr/>
    </dgm:pt>
    <dgm:pt modelId="{A5C4FA3D-07E8-4B36-820E-B5BAAC779012}" type="pres">
      <dgm:prSet presAssocID="{FBB30CD4-F65C-4048-92E3-57F370CF8D46}" presName="composite3" presStyleCnt="0"/>
      <dgm:spPr/>
    </dgm:pt>
    <dgm:pt modelId="{52110D5B-FD67-4EE4-BA14-B056A47F3CEF}" type="pres">
      <dgm:prSet presAssocID="{FBB30CD4-F65C-4048-92E3-57F370CF8D46}" presName="background3" presStyleLbl="node3" presStyleIdx="1" presStyleCnt="2"/>
      <dgm:spPr/>
    </dgm:pt>
    <dgm:pt modelId="{6CA5D11F-F8CE-4C87-9C7D-198FA6B15F2E}" type="pres">
      <dgm:prSet presAssocID="{FBB30CD4-F65C-4048-92E3-57F370CF8D46}" presName="text3" presStyleLbl="fgAcc3" presStyleIdx="1" presStyleCnt="2">
        <dgm:presLayoutVars>
          <dgm:chPref val="3"/>
        </dgm:presLayoutVars>
      </dgm:prSet>
      <dgm:spPr/>
    </dgm:pt>
    <dgm:pt modelId="{3B281D16-E9B2-4143-A743-AEDC1A796C5E}" type="pres">
      <dgm:prSet presAssocID="{FBB30CD4-F65C-4048-92E3-57F370CF8D46}" presName="hierChild4" presStyleCnt="0"/>
      <dgm:spPr/>
    </dgm:pt>
    <dgm:pt modelId="{89F73935-258C-4FD4-90B2-5D6232BA6C28}" type="pres">
      <dgm:prSet presAssocID="{DEC71E08-08A3-48E1-B01C-1D14AA0A63FF}" presName="Name10" presStyleLbl="parChTrans1D2" presStyleIdx="1" presStyleCnt="2"/>
      <dgm:spPr/>
    </dgm:pt>
    <dgm:pt modelId="{4C103914-7A9A-4658-AD41-9DB1C5241ED7}" type="pres">
      <dgm:prSet presAssocID="{4540BB8E-585F-4529-A88A-5B878017D49F}" presName="hierRoot2" presStyleCnt="0"/>
      <dgm:spPr/>
    </dgm:pt>
    <dgm:pt modelId="{2FA7945C-CB59-4B4B-B2DD-D17042423FB0}" type="pres">
      <dgm:prSet presAssocID="{4540BB8E-585F-4529-A88A-5B878017D49F}" presName="composite2" presStyleCnt="0"/>
      <dgm:spPr/>
    </dgm:pt>
    <dgm:pt modelId="{B6954E0B-E4B2-473A-BC0B-599C37362731}" type="pres">
      <dgm:prSet presAssocID="{4540BB8E-585F-4529-A88A-5B878017D49F}" presName="background2" presStyleLbl="node2" presStyleIdx="1" presStyleCnt="2"/>
      <dgm:spPr/>
    </dgm:pt>
    <dgm:pt modelId="{B221C7AD-BCA5-4303-83BF-2C8027DE6BA6}" type="pres">
      <dgm:prSet presAssocID="{4540BB8E-585F-4529-A88A-5B878017D49F}" presName="text2" presStyleLbl="fgAcc2" presStyleIdx="1" presStyleCnt="2">
        <dgm:presLayoutVars>
          <dgm:chPref val="3"/>
        </dgm:presLayoutVars>
      </dgm:prSet>
      <dgm:spPr/>
    </dgm:pt>
    <dgm:pt modelId="{5D91D1AB-2671-4B58-BF99-64EC1BB42B33}" type="pres">
      <dgm:prSet presAssocID="{4540BB8E-585F-4529-A88A-5B878017D49F}" presName="hierChild3" presStyleCnt="0"/>
      <dgm:spPr/>
    </dgm:pt>
  </dgm:ptLst>
  <dgm:cxnLst>
    <dgm:cxn modelId="{AE9A4E10-A3A4-430D-B59B-3DC2432C97FF}" type="presOf" srcId="{F8C5CBB8-7AB6-4F2E-BD5C-EC66BDDCEC8E}" destId="{771B35F4-102B-4E6B-8A1E-48374D6E63FC}" srcOrd="0" destOrd="0" presId="urn:microsoft.com/office/officeart/2005/8/layout/hierarchy1"/>
    <dgm:cxn modelId="{C21C2318-55FF-47FC-8B7A-61678F6A1922}" type="presOf" srcId="{EEB92F28-A588-49F7-A188-96A856CACE25}" destId="{EEE6D6FB-D623-4F49-B918-432799CC38FA}" srcOrd="0" destOrd="0" presId="urn:microsoft.com/office/officeart/2005/8/layout/hierarchy1"/>
    <dgm:cxn modelId="{6120092E-3CA3-4846-931F-F14D13CBE509}" srcId="{F8C5CBB8-7AB6-4F2E-BD5C-EC66BDDCEC8E}" destId="{EEB92F28-A588-49F7-A188-96A856CACE25}" srcOrd="0" destOrd="0" parTransId="{ACCD129B-20C9-4051-AE65-D1018F244FE3}" sibTransId="{47DF50BF-69FF-4227-8512-BFC35867EDA7}"/>
    <dgm:cxn modelId="{A777AB68-F609-49D5-85BE-4E7E80EAFEB3}" type="presOf" srcId="{94CE2787-2F80-4198-AAA4-06F502047A30}" destId="{B4265B41-AAA2-49D2-9A5C-BA83EADA4410}" srcOrd="0" destOrd="0" presId="urn:microsoft.com/office/officeart/2005/8/layout/hierarchy1"/>
    <dgm:cxn modelId="{F383316E-5B6F-4C89-8402-E4C9B4EE76C6}" srcId="{847FCE35-9295-4185-8C3A-477BDF253E3D}" destId="{B4AF2542-4E92-4E4E-88EF-5D4145513CF1}" srcOrd="0" destOrd="0" parTransId="{4E29F5FB-A46B-4B72-93F3-7F1B8CFF8860}" sibTransId="{2FED7177-2B76-42B6-B4F9-9163DAA71741}"/>
    <dgm:cxn modelId="{39DACF56-4159-40BC-A8D8-E0A3CEB07848}" srcId="{B4AF2542-4E92-4E4E-88EF-5D4145513CF1}" destId="{F8C5CBB8-7AB6-4F2E-BD5C-EC66BDDCEC8E}" srcOrd="0" destOrd="0" parTransId="{94CE2787-2F80-4198-AAA4-06F502047A30}" sibTransId="{888B6403-9620-42AA-BC45-E0920941A508}"/>
    <dgm:cxn modelId="{5E762986-2A85-497D-9CE5-6EA315DE28DB}" srcId="{F8C5CBB8-7AB6-4F2E-BD5C-EC66BDDCEC8E}" destId="{FBB30CD4-F65C-4048-92E3-57F370CF8D46}" srcOrd="1" destOrd="0" parTransId="{EFB26ADA-A455-4A32-A80E-F760A04D183D}" sibTransId="{D58190BD-814A-40DB-8694-997510334CC4}"/>
    <dgm:cxn modelId="{76C5B491-45E6-486D-8FBB-DAFF2E1F3F6C}" type="presOf" srcId="{FBB30CD4-F65C-4048-92E3-57F370CF8D46}" destId="{6CA5D11F-F8CE-4C87-9C7D-198FA6B15F2E}" srcOrd="0" destOrd="0" presId="urn:microsoft.com/office/officeart/2005/8/layout/hierarchy1"/>
    <dgm:cxn modelId="{FB4F22AD-E8B1-4768-82BC-DC02774F1F71}" type="presOf" srcId="{B4AF2542-4E92-4E4E-88EF-5D4145513CF1}" destId="{C393859D-B9A0-4D2F-BE68-D7570B6396FA}" srcOrd="0" destOrd="0" presId="urn:microsoft.com/office/officeart/2005/8/layout/hierarchy1"/>
    <dgm:cxn modelId="{0128ACC2-3667-46A9-9C18-E0890B560E65}" type="presOf" srcId="{ACCD129B-20C9-4051-AE65-D1018F244FE3}" destId="{20FE4C53-F90C-42AE-A245-2976B64DE4E4}" srcOrd="0" destOrd="0" presId="urn:microsoft.com/office/officeart/2005/8/layout/hierarchy1"/>
    <dgm:cxn modelId="{EBBDA9C6-1EF4-42E0-A1B2-27AA3E85C404}" srcId="{B4AF2542-4E92-4E4E-88EF-5D4145513CF1}" destId="{4540BB8E-585F-4529-A88A-5B878017D49F}" srcOrd="1" destOrd="0" parTransId="{DEC71E08-08A3-48E1-B01C-1D14AA0A63FF}" sibTransId="{DAA3EBEC-972B-4F43-8D15-BE56B7C88F0F}"/>
    <dgm:cxn modelId="{8F2C53DC-AEF5-4A98-B353-CF495D0B2879}" type="presOf" srcId="{4540BB8E-585F-4529-A88A-5B878017D49F}" destId="{B221C7AD-BCA5-4303-83BF-2C8027DE6BA6}" srcOrd="0" destOrd="0" presId="urn:microsoft.com/office/officeart/2005/8/layout/hierarchy1"/>
    <dgm:cxn modelId="{680BBADC-5273-4A4D-80FC-AEAC9A2ABDFE}" type="presOf" srcId="{DEC71E08-08A3-48E1-B01C-1D14AA0A63FF}" destId="{89F73935-258C-4FD4-90B2-5D6232BA6C28}" srcOrd="0" destOrd="0" presId="urn:microsoft.com/office/officeart/2005/8/layout/hierarchy1"/>
    <dgm:cxn modelId="{2C1A17E8-5EFC-4F1C-A782-AEC37BC0368B}" type="presOf" srcId="{847FCE35-9295-4185-8C3A-477BDF253E3D}" destId="{7DC43D5C-0834-40A8-A5E0-79DA0FFBCC57}" srcOrd="0" destOrd="0" presId="urn:microsoft.com/office/officeart/2005/8/layout/hierarchy1"/>
    <dgm:cxn modelId="{2C6666F6-52E7-41DB-996F-37D7D15BD244}" type="presOf" srcId="{EFB26ADA-A455-4A32-A80E-F760A04D183D}" destId="{07D1A413-F0F7-41E2-B781-9662B57BE726}" srcOrd="0" destOrd="0" presId="urn:microsoft.com/office/officeart/2005/8/layout/hierarchy1"/>
    <dgm:cxn modelId="{93639BD9-3F62-4EDA-8D01-1FB613264FF8}" type="presParOf" srcId="{7DC43D5C-0834-40A8-A5E0-79DA0FFBCC57}" destId="{518E0C3D-B945-4D70-9C19-513D93E5F67F}" srcOrd="0" destOrd="0" presId="urn:microsoft.com/office/officeart/2005/8/layout/hierarchy1"/>
    <dgm:cxn modelId="{75113FCE-042D-48F0-8B6F-6FFFD86ECB12}" type="presParOf" srcId="{518E0C3D-B945-4D70-9C19-513D93E5F67F}" destId="{276B1CEE-3244-478E-8426-0EF927A245BF}" srcOrd="0" destOrd="0" presId="urn:microsoft.com/office/officeart/2005/8/layout/hierarchy1"/>
    <dgm:cxn modelId="{230F3608-1EE1-41DC-8576-4ABD6FB8494A}" type="presParOf" srcId="{276B1CEE-3244-478E-8426-0EF927A245BF}" destId="{F79723BF-97B3-4D28-94B3-7E26D4F283D0}" srcOrd="0" destOrd="0" presId="urn:microsoft.com/office/officeart/2005/8/layout/hierarchy1"/>
    <dgm:cxn modelId="{0A0FE5A7-C584-4C3E-A1B6-2B6E91A88E66}" type="presParOf" srcId="{276B1CEE-3244-478E-8426-0EF927A245BF}" destId="{C393859D-B9A0-4D2F-BE68-D7570B6396FA}" srcOrd="1" destOrd="0" presId="urn:microsoft.com/office/officeart/2005/8/layout/hierarchy1"/>
    <dgm:cxn modelId="{C4A03E4A-827A-44BB-B8AC-7A7840CF8B90}" type="presParOf" srcId="{518E0C3D-B945-4D70-9C19-513D93E5F67F}" destId="{DFEFA9EB-D6FD-4B4B-B38E-AEBD9882A0EF}" srcOrd="1" destOrd="0" presId="urn:microsoft.com/office/officeart/2005/8/layout/hierarchy1"/>
    <dgm:cxn modelId="{428F42A9-BB07-4795-BA04-53C6B94793FD}" type="presParOf" srcId="{DFEFA9EB-D6FD-4B4B-B38E-AEBD9882A0EF}" destId="{B4265B41-AAA2-49D2-9A5C-BA83EADA4410}" srcOrd="0" destOrd="0" presId="urn:microsoft.com/office/officeart/2005/8/layout/hierarchy1"/>
    <dgm:cxn modelId="{595C5602-C8D6-479D-8F46-0D5AEF1E5BB2}" type="presParOf" srcId="{DFEFA9EB-D6FD-4B4B-B38E-AEBD9882A0EF}" destId="{84F1963A-D1E2-43EE-8653-CB18E5CA7B58}" srcOrd="1" destOrd="0" presId="urn:microsoft.com/office/officeart/2005/8/layout/hierarchy1"/>
    <dgm:cxn modelId="{E719E43D-E301-42BA-B5C4-34474C25CA4A}" type="presParOf" srcId="{84F1963A-D1E2-43EE-8653-CB18E5CA7B58}" destId="{54C12A82-B60A-4105-A903-303A6DE0989C}" srcOrd="0" destOrd="0" presId="urn:microsoft.com/office/officeart/2005/8/layout/hierarchy1"/>
    <dgm:cxn modelId="{BC6AD8D4-F70B-4BC4-A4C3-FD3955FB487B}" type="presParOf" srcId="{54C12A82-B60A-4105-A903-303A6DE0989C}" destId="{129E70B9-14D8-46EC-888D-A4C7342F34FC}" srcOrd="0" destOrd="0" presId="urn:microsoft.com/office/officeart/2005/8/layout/hierarchy1"/>
    <dgm:cxn modelId="{D1D19946-99B6-4427-A07E-A7EECA3C98FD}" type="presParOf" srcId="{54C12A82-B60A-4105-A903-303A6DE0989C}" destId="{771B35F4-102B-4E6B-8A1E-48374D6E63FC}" srcOrd="1" destOrd="0" presId="urn:microsoft.com/office/officeart/2005/8/layout/hierarchy1"/>
    <dgm:cxn modelId="{2DC489E2-C9D4-4201-8BCD-60F80ECD8F33}" type="presParOf" srcId="{84F1963A-D1E2-43EE-8653-CB18E5CA7B58}" destId="{4333F7D8-D3BF-4183-8AA1-F7B58FC9B70E}" srcOrd="1" destOrd="0" presId="urn:microsoft.com/office/officeart/2005/8/layout/hierarchy1"/>
    <dgm:cxn modelId="{A1E5A500-5A21-4523-B513-9A61DF3D1194}" type="presParOf" srcId="{4333F7D8-D3BF-4183-8AA1-F7B58FC9B70E}" destId="{20FE4C53-F90C-42AE-A245-2976B64DE4E4}" srcOrd="0" destOrd="0" presId="urn:microsoft.com/office/officeart/2005/8/layout/hierarchy1"/>
    <dgm:cxn modelId="{A1C76DF2-ED7F-4A83-A4B1-86C5D954A49B}" type="presParOf" srcId="{4333F7D8-D3BF-4183-8AA1-F7B58FC9B70E}" destId="{F5F39490-5AD2-4F51-B5A7-A246B7125C4F}" srcOrd="1" destOrd="0" presId="urn:microsoft.com/office/officeart/2005/8/layout/hierarchy1"/>
    <dgm:cxn modelId="{8C4EE20A-3D38-4CD6-818A-093E26EDFB80}" type="presParOf" srcId="{F5F39490-5AD2-4F51-B5A7-A246B7125C4F}" destId="{F14D7293-C4FE-4099-87E2-05B7F9D3E556}" srcOrd="0" destOrd="0" presId="urn:microsoft.com/office/officeart/2005/8/layout/hierarchy1"/>
    <dgm:cxn modelId="{3DBD31AE-EA60-4F4B-BB46-9E3CBA8BEB69}" type="presParOf" srcId="{F14D7293-C4FE-4099-87E2-05B7F9D3E556}" destId="{694E9E05-4E8C-4692-BB11-AF9D36FFCA84}" srcOrd="0" destOrd="0" presId="urn:microsoft.com/office/officeart/2005/8/layout/hierarchy1"/>
    <dgm:cxn modelId="{41B98B99-39E4-476F-9270-D86130362E4C}" type="presParOf" srcId="{F14D7293-C4FE-4099-87E2-05B7F9D3E556}" destId="{EEE6D6FB-D623-4F49-B918-432799CC38FA}" srcOrd="1" destOrd="0" presId="urn:microsoft.com/office/officeart/2005/8/layout/hierarchy1"/>
    <dgm:cxn modelId="{2C72E9A9-C1F4-4612-BAA8-3B42DA9C93EF}" type="presParOf" srcId="{F5F39490-5AD2-4F51-B5A7-A246B7125C4F}" destId="{ED90880B-AF5C-4BC9-A786-37D4B8898ED6}" srcOrd="1" destOrd="0" presId="urn:microsoft.com/office/officeart/2005/8/layout/hierarchy1"/>
    <dgm:cxn modelId="{A5AEE569-14A0-45BD-844B-7C0B7AC6DE85}" type="presParOf" srcId="{4333F7D8-D3BF-4183-8AA1-F7B58FC9B70E}" destId="{07D1A413-F0F7-41E2-B781-9662B57BE726}" srcOrd="2" destOrd="0" presId="urn:microsoft.com/office/officeart/2005/8/layout/hierarchy1"/>
    <dgm:cxn modelId="{98CCEE5C-BF58-4F15-8FEB-A1B4B4FFF89D}" type="presParOf" srcId="{4333F7D8-D3BF-4183-8AA1-F7B58FC9B70E}" destId="{AD2C59D5-3413-4A8C-ABAD-395A9315173C}" srcOrd="3" destOrd="0" presId="urn:microsoft.com/office/officeart/2005/8/layout/hierarchy1"/>
    <dgm:cxn modelId="{F1D140ED-8AEF-4454-B9F9-02DD603805E0}" type="presParOf" srcId="{AD2C59D5-3413-4A8C-ABAD-395A9315173C}" destId="{A5C4FA3D-07E8-4B36-820E-B5BAAC779012}" srcOrd="0" destOrd="0" presId="urn:microsoft.com/office/officeart/2005/8/layout/hierarchy1"/>
    <dgm:cxn modelId="{DF5977D5-4074-41A2-A0FB-77B7B36B70EB}" type="presParOf" srcId="{A5C4FA3D-07E8-4B36-820E-B5BAAC779012}" destId="{52110D5B-FD67-4EE4-BA14-B056A47F3CEF}" srcOrd="0" destOrd="0" presId="urn:microsoft.com/office/officeart/2005/8/layout/hierarchy1"/>
    <dgm:cxn modelId="{803A11F1-84B2-444C-8C0D-BA19BCD457E3}" type="presParOf" srcId="{A5C4FA3D-07E8-4B36-820E-B5BAAC779012}" destId="{6CA5D11F-F8CE-4C87-9C7D-198FA6B15F2E}" srcOrd="1" destOrd="0" presId="urn:microsoft.com/office/officeart/2005/8/layout/hierarchy1"/>
    <dgm:cxn modelId="{2FA671BD-08A6-428D-B6D6-B680CD6305AB}" type="presParOf" srcId="{AD2C59D5-3413-4A8C-ABAD-395A9315173C}" destId="{3B281D16-E9B2-4143-A743-AEDC1A796C5E}" srcOrd="1" destOrd="0" presId="urn:microsoft.com/office/officeart/2005/8/layout/hierarchy1"/>
    <dgm:cxn modelId="{7ABA5D76-6AEE-4F40-8F29-1DB808A6F2CC}" type="presParOf" srcId="{DFEFA9EB-D6FD-4B4B-B38E-AEBD9882A0EF}" destId="{89F73935-258C-4FD4-90B2-5D6232BA6C28}" srcOrd="2" destOrd="0" presId="urn:microsoft.com/office/officeart/2005/8/layout/hierarchy1"/>
    <dgm:cxn modelId="{638433BB-4A65-495D-AA44-D2F8EADFE5BA}" type="presParOf" srcId="{DFEFA9EB-D6FD-4B4B-B38E-AEBD9882A0EF}" destId="{4C103914-7A9A-4658-AD41-9DB1C5241ED7}" srcOrd="3" destOrd="0" presId="urn:microsoft.com/office/officeart/2005/8/layout/hierarchy1"/>
    <dgm:cxn modelId="{A7B62142-C552-47C2-B0A2-B1460617C731}" type="presParOf" srcId="{4C103914-7A9A-4658-AD41-9DB1C5241ED7}" destId="{2FA7945C-CB59-4B4B-B2DD-D17042423FB0}" srcOrd="0" destOrd="0" presId="urn:microsoft.com/office/officeart/2005/8/layout/hierarchy1"/>
    <dgm:cxn modelId="{8F7A4471-4F2B-4B30-9C83-F5B194832131}" type="presParOf" srcId="{2FA7945C-CB59-4B4B-B2DD-D17042423FB0}" destId="{B6954E0B-E4B2-473A-BC0B-599C37362731}" srcOrd="0" destOrd="0" presId="urn:microsoft.com/office/officeart/2005/8/layout/hierarchy1"/>
    <dgm:cxn modelId="{50614E82-7E29-4CA1-921F-F0FC84E73159}" type="presParOf" srcId="{2FA7945C-CB59-4B4B-B2DD-D17042423FB0}" destId="{B221C7AD-BCA5-4303-83BF-2C8027DE6BA6}" srcOrd="1" destOrd="0" presId="urn:microsoft.com/office/officeart/2005/8/layout/hierarchy1"/>
    <dgm:cxn modelId="{817E1966-930B-4954-8AA4-2102873930E2}" type="presParOf" srcId="{4C103914-7A9A-4658-AD41-9DB1C5241ED7}" destId="{5D91D1AB-2671-4B58-BF99-64EC1BB42B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73935-258C-4FD4-90B2-5D6232BA6C28}">
      <dsp:nvSpPr>
        <dsp:cNvPr id="0" name=""/>
        <dsp:cNvSpPr/>
      </dsp:nvSpPr>
      <dsp:spPr>
        <a:xfrm>
          <a:off x="4417911" y="1071234"/>
          <a:ext cx="1029354" cy="489879"/>
        </a:xfrm>
        <a:custGeom>
          <a:avLst/>
          <a:gdLst/>
          <a:ahLst/>
          <a:cxnLst/>
          <a:rect l="0" t="0" r="0" b="0"/>
          <a:pathLst>
            <a:path>
              <a:moveTo>
                <a:pt x="0" y="0"/>
              </a:moveTo>
              <a:lnTo>
                <a:pt x="0" y="333838"/>
              </a:lnTo>
              <a:lnTo>
                <a:pt x="1029354" y="333838"/>
              </a:lnTo>
              <a:lnTo>
                <a:pt x="1029354" y="4898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D1A413-F0F7-41E2-B781-9662B57BE726}">
      <dsp:nvSpPr>
        <dsp:cNvPr id="0" name=""/>
        <dsp:cNvSpPr/>
      </dsp:nvSpPr>
      <dsp:spPr>
        <a:xfrm>
          <a:off x="3388556" y="2630707"/>
          <a:ext cx="1029354" cy="489879"/>
        </a:xfrm>
        <a:custGeom>
          <a:avLst/>
          <a:gdLst/>
          <a:ahLst/>
          <a:cxnLst/>
          <a:rect l="0" t="0" r="0" b="0"/>
          <a:pathLst>
            <a:path>
              <a:moveTo>
                <a:pt x="0" y="0"/>
              </a:moveTo>
              <a:lnTo>
                <a:pt x="0" y="333838"/>
              </a:lnTo>
              <a:lnTo>
                <a:pt x="1029354" y="333838"/>
              </a:lnTo>
              <a:lnTo>
                <a:pt x="1029354" y="4898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E4C53-F90C-42AE-A245-2976B64DE4E4}">
      <dsp:nvSpPr>
        <dsp:cNvPr id="0" name=""/>
        <dsp:cNvSpPr/>
      </dsp:nvSpPr>
      <dsp:spPr>
        <a:xfrm>
          <a:off x="2359202" y="2630707"/>
          <a:ext cx="1029354" cy="489879"/>
        </a:xfrm>
        <a:custGeom>
          <a:avLst/>
          <a:gdLst/>
          <a:ahLst/>
          <a:cxnLst/>
          <a:rect l="0" t="0" r="0" b="0"/>
          <a:pathLst>
            <a:path>
              <a:moveTo>
                <a:pt x="1029354" y="0"/>
              </a:moveTo>
              <a:lnTo>
                <a:pt x="1029354" y="333838"/>
              </a:lnTo>
              <a:lnTo>
                <a:pt x="0" y="333838"/>
              </a:lnTo>
              <a:lnTo>
                <a:pt x="0" y="4898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265B41-AAA2-49D2-9A5C-BA83EADA4410}">
      <dsp:nvSpPr>
        <dsp:cNvPr id="0" name=""/>
        <dsp:cNvSpPr/>
      </dsp:nvSpPr>
      <dsp:spPr>
        <a:xfrm>
          <a:off x="3388556" y="1071234"/>
          <a:ext cx="1029354" cy="489879"/>
        </a:xfrm>
        <a:custGeom>
          <a:avLst/>
          <a:gdLst/>
          <a:ahLst/>
          <a:cxnLst/>
          <a:rect l="0" t="0" r="0" b="0"/>
          <a:pathLst>
            <a:path>
              <a:moveTo>
                <a:pt x="1029354" y="0"/>
              </a:moveTo>
              <a:lnTo>
                <a:pt x="1029354" y="333838"/>
              </a:lnTo>
              <a:lnTo>
                <a:pt x="0" y="333838"/>
              </a:lnTo>
              <a:lnTo>
                <a:pt x="0" y="4898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9723BF-97B3-4D28-94B3-7E26D4F283D0}">
      <dsp:nvSpPr>
        <dsp:cNvPr id="0" name=""/>
        <dsp:cNvSpPr/>
      </dsp:nvSpPr>
      <dsp:spPr>
        <a:xfrm>
          <a:off x="3575712" y="1641"/>
          <a:ext cx="1684398" cy="1069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3859D-B9A0-4D2F-BE68-D7570B6396FA}">
      <dsp:nvSpPr>
        <dsp:cNvPr id="0" name=""/>
        <dsp:cNvSpPr/>
      </dsp:nvSpPr>
      <dsp:spPr>
        <a:xfrm>
          <a:off x="3762867" y="179439"/>
          <a:ext cx="1684398" cy="1069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Image Processing Techniques</a:t>
          </a:r>
          <a:endParaRPr lang="en-IN" sz="1800" kern="1200" dirty="0"/>
        </a:p>
      </dsp:txBody>
      <dsp:txXfrm>
        <a:off x="3794194" y="210766"/>
        <a:ext cx="1621744" cy="1006939"/>
      </dsp:txXfrm>
    </dsp:sp>
    <dsp:sp modelId="{129E70B9-14D8-46EC-888D-A4C7342F34FC}">
      <dsp:nvSpPr>
        <dsp:cNvPr id="0" name=""/>
        <dsp:cNvSpPr/>
      </dsp:nvSpPr>
      <dsp:spPr>
        <a:xfrm>
          <a:off x="2546357" y="1561114"/>
          <a:ext cx="1684398" cy="1069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B35F4-102B-4E6B-8A1E-48374D6E63FC}">
      <dsp:nvSpPr>
        <dsp:cNvPr id="0" name=""/>
        <dsp:cNvSpPr/>
      </dsp:nvSpPr>
      <dsp:spPr>
        <a:xfrm>
          <a:off x="2733513" y="1738911"/>
          <a:ext cx="1684398" cy="1069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Spatial Domain	</a:t>
          </a:r>
          <a:endParaRPr lang="en-IN" sz="1800" kern="1200" dirty="0"/>
        </a:p>
      </dsp:txBody>
      <dsp:txXfrm>
        <a:off x="2764840" y="1770238"/>
        <a:ext cx="1621744" cy="1006939"/>
      </dsp:txXfrm>
    </dsp:sp>
    <dsp:sp modelId="{694E9E05-4E8C-4692-BB11-AF9D36FFCA84}">
      <dsp:nvSpPr>
        <dsp:cNvPr id="0" name=""/>
        <dsp:cNvSpPr/>
      </dsp:nvSpPr>
      <dsp:spPr>
        <a:xfrm>
          <a:off x="1517002" y="3120586"/>
          <a:ext cx="1684398" cy="1069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6D6FB-D623-4F49-B918-432799CC38FA}">
      <dsp:nvSpPr>
        <dsp:cNvPr id="0" name=""/>
        <dsp:cNvSpPr/>
      </dsp:nvSpPr>
      <dsp:spPr>
        <a:xfrm>
          <a:off x="1704158" y="3298384"/>
          <a:ext cx="1684398" cy="1069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Spatial Filtering	</a:t>
          </a:r>
          <a:endParaRPr lang="en-IN" sz="1800" kern="1200" dirty="0"/>
        </a:p>
      </dsp:txBody>
      <dsp:txXfrm>
        <a:off x="1735485" y="3329711"/>
        <a:ext cx="1621744" cy="1006939"/>
      </dsp:txXfrm>
    </dsp:sp>
    <dsp:sp modelId="{52110D5B-FD67-4EE4-BA14-B056A47F3CEF}">
      <dsp:nvSpPr>
        <dsp:cNvPr id="0" name=""/>
        <dsp:cNvSpPr/>
      </dsp:nvSpPr>
      <dsp:spPr>
        <a:xfrm>
          <a:off x="3575712" y="3120586"/>
          <a:ext cx="1684398" cy="1069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A5D11F-F8CE-4C87-9C7D-198FA6B15F2E}">
      <dsp:nvSpPr>
        <dsp:cNvPr id="0" name=""/>
        <dsp:cNvSpPr/>
      </dsp:nvSpPr>
      <dsp:spPr>
        <a:xfrm>
          <a:off x="3762867" y="3298384"/>
          <a:ext cx="1684398" cy="1069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Intensity Transformation</a:t>
          </a:r>
          <a:endParaRPr lang="en-IN" sz="1800" kern="1200" dirty="0"/>
        </a:p>
      </dsp:txBody>
      <dsp:txXfrm>
        <a:off x="3794194" y="3329711"/>
        <a:ext cx="1621744" cy="1006939"/>
      </dsp:txXfrm>
    </dsp:sp>
    <dsp:sp modelId="{B6954E0B-E4B2-473A-BC0B-599C37362731}">
      <dsp:nvSpPr>
        <dsp:cNvPr id="0" name=""/>
        <dsp:cNvSpPr/>
      </dsp:nvSpPr>
      <dsp:spPr>
        <a:xfrm>
          <a:off x="4605067" y="1561114"/>
          <a:ext cx="1684398" cy="1069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1C7AD-BCA5-4303-83BF-2C8027DE6BA6}">
      <dsp:nvSpPr>
        <dsp:cNvPr id="0" name=""/>
        <dsp:cNvSpPr/>
      </dsp:nvSpPr>
      <dsp:spPr>
        <a:xfrm>
          <a:off x="4792222" y="1738911"/>
          <a:ext cx="1684398" cy="1069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Frequency Domain</a:t>
          </a:r>
          <a:endParaRPr lang="en-IN" sz="1800" kern="1200" dirty="0"/>
        </a:p>
      </dsp:txBody>
      <dsp:txXfrm>
        <a:off x="4823549" y="1770238"/>
        <a:ext cx="1621744" cy="10069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0D9F-F40B-452D-AB79-BA24E4C56F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E8FE6A-7722-4CAD-AFF9-7291EC677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32A5E4-902E-4621-AEC6-D4FA0DC368C5}"/>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5" name="Footer Placeholder 4">
            <a:extLst>
              <a:ext uri="{FF2B5EF4-FFF2-40B4-BE49-F238E27FC236}">
                <a16:creationId xmlns:a16="http://schemas.microsoft.com/office/drawing/2014/main" id="{5024225B-D610-4BF7-BD2D-E9D4CD7C41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013FA-1AA1-4910-8BF7-E536ED72AB84}"/>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14921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D4CE-159C-4BCD-AE34-7F44C1B822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131C64-3583-4186-BCAC-6D3DE9827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FCC3E3-ABEE-425D-9BEE-0644C798D9C8}"/>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5" name="Footer Placeholder 4">
            <a:extLst>
              <a:ext uri="{FF2B5EF4-FFF2-40B4-BE49-F238E27FC236}">
                <a16:creationId xmlns:a16="http://schemas.microsoft.com/office/drawing/2014/main" id="{6D185B57-21CC-441D-9D3E-CDD9E21E3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AE2071-B1C2-46D8-8860-C0E820CCF7B0}"/>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38482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70E77-961B-42BB-BCED-831714C906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997826-AD37-4020-B4E3-27AE3029C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925FE-3E5C-4DF1-B294-1B58A1AF9349}"/>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5" name="Footer Placeholder 4">
            <a:extLst>
              <a:ext uri="{FF2B5EF4-FFF2-40B4-BE49-F238E27FC236}">
                <a16:creationId xmlns:a16="http://schemas.microsoft.com/office/drawing/2014/main" id="{01F40A56-B0D1-47DC-93C3-96FFF43EB7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D7239-7D15-4E5E-B5D6-333300F2B115}"/>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2343549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sz="half" idx="1"/>
          </p:nvPr>
        </p:nvSpPr>
        <p:spPr>
          <a:xfrm>
            <a:off x="838200"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6197600" y="1825626"/>
            <a:ext cx="5156200" cy="20986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6197600" y="4076701"/>
            <a:ext cx="5156200" cy="21002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3639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F660-36E9-4657-A590-F333BC7B30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163A4F-87A4-4619-BC79-6F2A81C758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482C7-80F6-4DA5-82E0-757420D3A647}"/>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5" name="Footer Placeholder 4">
            <a:extLst>
              <a:ext uri="{FF2B5EF4-FFF2-40B4-BE49-F238E27FC236}">
                <a16:creationId xmlns:a16="http://schemas.microsoft.com/office/drawing/2014/main" id="{D7BD8FAB-A403-4112-B52F-2D3DD26FF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AF96F-9FE5-496A-9E33-AEC9C07C20BE}"/>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132095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CA14-A7D8-4555-9765-D9BB42F29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6B7231-033E-4A52-A333-9B0521C01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6A736-AE4B-439F-96C7-FBF82B81AB20}"/>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5" name="Footer Placeholder 4">
            <a:extLst>
              <a:ext uri="{FF2B5EF4-FFF2-40B4-BE49-F238E27FC236}">
                <a16:creationId xmlns:a16="http://schemas.microsoft.com/office/drawing/2014/main" id="{EDC84952-53C9-452F-A839-069F3DF93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86D02-A797-4394-9B22-F11A69D09F45}"/>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14993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BED4-B2E9-40DF-825D-B8469750F7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52CFC-581B-480A-B686-2AC13F2A5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8C0B37-5C83-455F-8C24-47E47C6AF3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D33BF6-98FD-490C-B8A5-DA0AA73AF956}"/>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6" name="Footer Placeholder 5">
            <a:extLst>
              <a:ext uri="{FF2B5EF4-FFF2-40B4-BE49-F238E27FC236}">
                <a16:creationId xmlns:a16="http://schemas.microsoft.com/office/drawing/2014/main" id="{09D32CF8-C7DF-4755-97B8-843C7737D7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5C71B-C668-4EB5-8CF3-40A77D4ACC22}"/>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252362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6541-5392-44E7-B431-D9C424BB22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CAB8B-90CA-446B-850B-66F9FA5968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B47995-DAED-465B-A67C-D722972770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753FB6-5D85-464E-B6E2-DFE8FD231D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12DE0-282A-4AAA-BA68-D2346A5CA6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CD9354-152B-4694-A6EC-B3EFA10A3A5B}"/>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8" name="Footer Placeholder 7">
            <a:extLst>
              <a:ext uri="{FF2B5EF4-FFF2-40B4-BE49-F238E27FC236}">
                <a16:creationId xmlns:a16="http://schemas.microsoft.com/office/drawing/2014/main" id="{462F7DBF-D805-4ED1-845B-A3A011CA99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786B6D-C1BC-4E95-AE3B-E033C99C66F0}"/>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18523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FAF7-20A7-469A-8FA4-15D5F128E7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862CCB-361C-4C37-8A80-B4B20E434F07}"/>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4" name="Footer Placeholder 3">
            <a:extLst>
              <a:ext uri="{FF2B5EF4-FFF2-40B4-BE49-F238E27FC236}">
                <a16:creationId xmlns:a16="http://schemas.microsoft.com/office/drawing/2014/main" id="{1ECB3154-15DF-4E76-A7BA-CE1F0EE3E4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298DD6-32E1-4873-9AD2-07A0CF033D8B}"/>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98914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C602E-8893-4725-B81C-D26AC0471829}"/>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3" name="Footer Placeholder 2">
            <a:extLst>
              <a:ext uri="{FF2B5EF4-FFF2-40B4-BE49-F238E27FC236}">
                <a16:creationId xmlns:a16="http://schemas.microsoft.com/office/drawing/2014/main" id="{CE16E9E4-E08B-4418-89B7-D7EA3ABE84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CEAF19-C126-4952-8180-AF3403CC2F0F}"/>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105735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5A52-CE92-43E5-B821-F8411127A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404302-83A5-49B7-8A27-EBF30967F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BD2BA9-0D49-4BD1-85F5-8768A162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0E023-88FC-472D-B7D0-653EF92F0DBD}"/>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6" name="Footer Placeholder 5">
            <a:extLst>
              <a:ext uri="{FF2B5EF4-FFF2-40B4-BE49-F238E27FC236}">
                <a16:creationId xmlns:a16="http://schemas.microsoft.com/office/drawing/2014/main" id="{E37DAEB7-1172-4D5D-9384-5F9BAD9880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68DBC-90A0-4EC7-9149-8E51CB48725C}"/>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35941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43BB-1FE0-48E0-90FC-B2B615CCB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59D4B9-202B-485C-8C16-D80F6EFAE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BC93BA-C64D-43A0-BCD9-4CDB656AF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8A563-DFB7-4316-95B0-CBC046CA2F5F}"/>
              </a:ext>
            </a:extLst>
          </p:cNvPr>
          <p:cNvSpPr>
            <a:spLocks noGrp="1"/>
          </p:cNvSpPr>
          <p:nvPr>
            <p:ph type="dt" sz="half" idx="10"/>
          </p:nvPr>
        </p:nvSpPr>
        <p:spPr/>
        <p:txBody>
          <a:bodyPr/>
          <a:lstStyle/>
          <a:p>
            <a:fld id="{C47EB094-ADDD-4E4A-A346-B3477902D60E}" type="datetimeFigureOut">
              <a:rPr lang="en-IN" smtClean="0"/>
              <a:t>11-02-2021</a:t>
            </a:fld>
            <a:endParaRPr lang="en-IN"/>
          </a:p>
        </p:txBody>
      </p:sp>
      <p:sp>
        <p:nvSpPr>
          <p:cNvPr id="6" name="Footer Placeholder 5">
            <a:extLst>
              <a:ext uri="{FF2B5EF4-FFF2-40B4-BE49-F238E27FC236}">
                <a16:creationId xmlns:a16="http://schemas.microsoft.com/office/drawing/2014/main" id="{BF2F3F54-2B38-4DC7-B5DE-46E4B0DD8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F6C86-4602-4F3C-BFF2-496458293A06}"/>
              </a:ext>
            </a:extLst>
          </p:cNvPr>
          <p:cNvSpPr>
            <a:spLocks noGrp="1"/>
          </p:cNvSpPr>
          <p:nvPr>
            <p:ph type="sldNum" sz="quarter" idx="12"/>
          </p:nvPr>
        </p:nvSpPr>
        <p:spPr/>
        <p:txBody>
          <a:bodyPr/>
          <a:lstStyle/>
          <a:p>
            <a:fld id="{33EEE278-8632-4F23-840B-8DC9A8E6C381}" type="slidenum">
              <a:rPr lang="en-IN" smtClean="0"/>
              <a:t>‹#›</a:t>
            </a:fld>
            <a:endParaRPr lang="en-IN"/>
          </a:p>
        </p:txBody>
      </p:sp>
    </p:spTree>
    <p:extLst>
      <p:ext uri="{BB962C8B-B14F-4D97-AF65-F5344CB8AC3E}">
        <p14:creationId xmlns:p14="http://schemas.microsoft.com/office/powerpoint/2010/main" val="316849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29CA9-4F62-4DA6-985E-7FE19D6C3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CB30B7-71CF-4E92-A20C-0DCFC83FD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CE304-54CD-41DD-A1E0-206E34DFB5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EB094-ADDD-4E4A-A346-B3477902D60E}" type="datetimeFigureOut">
              <a:rPr lang="en-IN" smtClean="0"/>
              <a:t>11-02-2021</a:t>
            </a:fld>
            <a:endParaRPr lang="en-IN"/>
          </a:p>
        </p:txBody>
      </p:sp>
      <p:sp>
        <p:nvSpPr>
          <p:cNvPr id="5" name="Footer Placeholder 4">
            <a:extLst>
              <a:ext uri="{FF2B5EF4-FFF2-40B4-BE49-F238E27FC236}">
                <a16:creationId xmlns:a16="http://schemas.microsoft.com/office/drawing/2014/main" id="{E6AD6AE0-9D83-4043-AB92-FEDE59823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19AB8-3658-421D-8064-A1DFBC25C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EE278-8632-4F23-840B-8DC9A8E6C381}" type="slidenum">
              <a:rPr lang="en-IN" smtClean="0"/>
              <a:t>‹#›</a:t>
            </a:fld>
            <a:endParaRPr lang="en-IN"/>
          </a:p>
        </p:txBody>
      </p:sp>
    </p:spTree>
    <p:extLst>
      <p:ext uri="{BB962C8B-B14F-4D97-AF65-F5344CB8AC3E}">
        <p14:creationId xmlns:p14="http://schemas.microsoft.com/office/powerpoint/2010/main" val="48924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wmf"/><Relationship Id="rId5" Type="http://schemas.openxmlformats.org/officeDocument/2006/relationships/oleObject" Target="../embeddings/oleObject9.bin"/><Relationship Id="rId10" Type="http://schemas.openxmlformats.org/officeDocument/2006/relationships/image" Target="../media/image24.wmf"/><Relationship Id="rId4" Type="http://schemas.openxmlformats.org/officeDocument/2006/relationships/image" Target="../media/image20.wmf"/><Relationship Id="rId9"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13.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18.bin"/><Relationship Id="rId1" Type="http://schemas.openxmlformats.org/officeDocument/2006/relationships/slideLayout" Target="../slideLayouts/slideLayout12.xml"/><Relationship Id="rId5" Type="http://schemas.openxmlformats.org/officeDocument/2006/relationships/image" Target="../media/image47.wmf"/><Relationship Id="rId4"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1E311D76-D934-4813-B994-473EAE37663B}"/>
              </a:ext>
            </a:extLst>
          </p:cNvPr>
          <p:cNvSpPr txBox="1">
            <a:spLocks noChangeArrowheads="1"/>
          </p:cNvSpPr>
          <p:nvPr/>
        </p:nvSpPr>
        <p:spPr bwMode="auto">
          <a:xfrm>
            <a:off x="2843214" y="2252664"/>
            <a:ext cx="6389687" cy="1920875"/>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4000">
                <a:solidFill>
                  <a:srgbClr val="FF0000"/>
                </a:solidFill>
                <a:latin typeface="Verdana" panose="020B0604030504040204" pitchFamily="34" charset="0"/>
                <a:ea typeface="新細明體" panose="02020500000000000000" pitchFamily="18" charset="-120"/>
              </a:rPr>
              <a:t>Chapter 3</a:t>
            </a:r>
          </a:p>
          <a:p>
            <a:pPr algn="ctr"/>
            <a:r>
              <a:rPr lang="en-US" altLang="zh-TW" sz="4000">
                <a:solidFill>
                  <a:srgbClr val="FF0000"/>
                </a:solidFill>
                <a:latin typeface="Verdana" panose="020B0604030504040204" pitchFamily="34" charset="0"/>
                <a:ea typeface="新細明體" panose="02020500000000000000" pitchFamily="18" charset="-120"/>
              </a:rPr>
              <a:t>Image Enhancement</a:t>
            </a:r>
          </a:p>
          <a:p>
            <a:pPr algn="ctr"/>
            <a:r>
              <a:rPr lang="en-US" altLang="zh-TW" sz="4000">
                <a:solidFill>
                  <a:srgbClr val="FF0000"/>
                </a:solidFill>
                <a:latin typeface="Verdana" panose="020B0604030504040204" pitchFamily="34" charset="0"/>
                <a:ea typeface="新細明體" panose="02020500000000000000" pitchFamily="18" charset="-120"/>
              </a:rPr>
              <a:t>in the Spatial Domain</a:t>
            </a:r>
            <a:endParaRPr lang="en-US" altLang="zh-TW" sz="400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4F0813B3-3E90-4AE7-902A-177BE87B5299}"/>
              </a:ext>
            </a:extLst>
          </p:cNvPr>
          <p:cNvSpPr txBox="1">
            <a:spLocks noChangeArrowheads="1"/>
          </p:cNvSpPr>
          <p:nvPr/>
        </p:nvSpPr>
        <p:spPr bwMode="auto">
          <a:xfrm>
            <a:off x="5006976" y="769938"/>
            <a:ext cx="22383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ea typeface="新細明體" panose="02020500000000000000" pitchFamily="18" charset="-120"/>
              </a:rPr>
              <a:t>Image Negatives</a:t>
            </a:r>
          </a:p>
        </p:txBody>
      </p:sp>
      <p:pic>
        <p:nvPicPr>
          <p:cNvPr id="12291" name="Picture 3">
            <a:extLst>
              <a:ext uri="{FF2B5EF4-FFF2-40B4-BE49-F238E27FC236}">
                <a16:creationId xmlns:a16="http://schemas.microsoft.com/office/drawing/2014/main" id="{E04C9D4E-01E9-48A8-928A-B4233C25A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463" y="2844800"/>
            <a:ext cx="78025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292" name="Object 4">
            <a:extLst>
              <a:ext uri="{FF2B5EF4-FFF2-40B4-BE49-F238E27FC236}">
                <a16:creationId xmlns:a16="http://schemas.microsoft.com/office/drawing/2014/main" id="{9707BA66-C70A-4BCF-8C62-F692D37F7AE7}"/>
              </a:ext>
            </a:extLst>
          </p:cNvPr>
          <p:cNvGraphicFramePr>
            <a:graphicFrameLocks noChangeAspect="1"/>
          </p:cNvGraphicFramePr>
          <p:nvPr/>
        </p:nvGraphicFramePr>
        <p:xfrm>
          <a:off x="2911476" y="2201863"/>
          <a:ext cx="1604963" cy="387350"/>
        </p:xfrm>
        <a:graphic>
          <a:graphicData uri="http://schemas.openxmlformats.org/presentationml/2006/ole">
            <mc:AlternateContent xmlns:mc="http://schemas.openxmlformats.org/markup-compatibility/2006">
              <mc:Choice xmlns:v="urn:schemas-microsoft-com:vml" Requires="v">
                <p:oleObj name="方程式" r:id="rId3" imgW="736280" imgH="177723" progId="Equation.3">
                  <p:embed/>
                </p:oleObj>
              </mc:Choice>
              <mc:Fallback>
                <p:oleObj name="方程式" r:id="rId3" imgW="736280" imgH="177723" progId="Equation.3">
                  <p:embed/>
                  <p:pic>
                    <p:nvPicPr>
                      <p:cNvPr id="12292" name="Object 4">
                        <a:extLst>
                          <a:ext uri="{FF2B5EF4-FFF2-40B4-BE49-F238E27FC236}">
                            <a16:creationId xmlns:a16="http://schemas.microsoft.com/office/drawing/2014/main" id="{9707BA66-C70A-4BCF-8C62-F692D37F7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476" y="2201863"/>
                        <a:ext cx="160496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Rectangle 6">
            <a:extLst>
              <a:ext uri="{FF2B5EF4-FFF2-40B4-BE49-F238E27FC236}">
                <a16:creationId xmlns:a16="http://schemas.microsoft.com/office/drawing/2014/main" id="{086D9CF4-1CF1-44FC-A3FD-55E0A27B5C43}"/>
              </a:ext>
            </a:extLst>
          </p:cNvPr>
          <p:cNvSpPr>
            <a:spLocks noGrp="1" noChangeArrowheads="1"/>
          </p:cNvSpPr>
          <p:nvPr>
            <p:ph type="body" idx="1"/>
          </p:nvPr>
        </p:nvSpPr>
        <p:spPr bwMode="auto">
          <a:xfrm>
            <a:off x="2070100" y="1616075"/>
            <a:ext cx="8229600" cy="6429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zh-TW" sz="2400">
                <a:ea typeface="新細明體" panose="02020500000000000000" pitchFamily="18" charset="-120"/>
              </a:rPr>
              <a:t>Let the range of gray level be [0, </a:t>
            </a:r>
            <a:r>
              <a:rPr lang="en-US" altLang="zh-TW" sz="2400" i="1">
                <a:ea typeface="新細明體" panose="02020500000000000000" pitchFamily="18" charset="-120"/>
              </a:rPr>
              <a:t>L</a:t>
            </a:r>
            <a:r>
              <a:rPr lang="en-US" altLang="zh-TW" sz="2400">
                <a:ea typeface="新細明體" panose="02020500000000000000" pitchFamily="18" charset="-120"/>
              </a:rPr>
              <a:t>-1], then</a:t>
            </a:r>
          </a:p>
        </p:txBody>
      </p:sp>
      <p:pic>
        <p:nvPicPr>
          <p:cNvPr id="12294" name="Picture 2">
            <a:extLst>
              <a:ext uri="{FF2B5EF4-FFF2-40B4-BE49-F238E27FC236}">
                <a16:creationId xmlns:a16="http://schemas.microsoft.com/office/drawing/2014/main" id="{06E61CDF-3765-4AFE-8B7F-18DF7C84B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1925" y="769938"/>
            <a:ext cx="2738438"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8D8D32E7-AB44-42C1-8709-DCA4711B40FD}"/>
              </a:ext>
            </a:extLst>
          </p:cNvPr>
          <p:cNvSpPr txBox="1">
            <a:spLocks noChangeArrowheads="1"/>
          </p:cNvSpPr>
          <p:nvPr/>
        </p:nvSpPr>
        <p:spPr bwMode="auto">
          <a:xfrm>
            <a:off x="4379914" y="790575"/>
            <a:ext cx="333692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solidFill>
                  <a:srgbClr val="FF0000"/>
                </a:solidFill>
                <a:latin typeface="Verdana" panose="020B0604030504040204" pitchFamily="34" charset="0"/>
                <a:ea typeface="新細明體" panose="02020500000000000000" pitchFamily="18" charset="-120"/>
              </a:rPr>
              <a:t>Log Transformations</a:t>
            </a:r>
            <a:endParaRPr lang="en-US" altLang="zh-TW">
              <a:ea typeface="新細明體" panose="02020500000000000000" pitchFamily="18" charset="-120"/>
            </a:endParaRPr>
          </a:p>
        </p:txBody>
      </p:sp>
      <p:graphicFrame>
        <p:nvGraphicFramePr>
          <p:cNvPr id="13315" name="Object 4">
            <a:extLst>
              <a:ext uri="{FF2B5EF4-FFF2-40B4-BE49-F238E27FC236}">
                <a16:creationId xmlns:a16="http://schemas.microsoft.com/office/drawing/2014/main" id="{7F59B3E7-C4E8-43AD-AA26-20783EA174CB}"/>
              </a:ext>
            </a:extLst>
          </p:cNvPr>
          <p:cNvGraphicFramePr>
            <a:graphicFrameLocks noChangeAspect="1"/>
          </p:cNvGraphicFramePr>
          <p:nvPr/>
        </p:nvGraphicFramePr>
        <p:xfrm>
          <a:off x="4867275" y="1447801"/>
          <a:ext cx="1963738" cy="442913"/>
        </p:xfrm>
        <a:graphic>
          <a:graphicData uri="http://schemas.openxmlformats.org/presentationml/2006/ole">
            <mc:AlternateContent xmlns:mc="http://schemas.openxmlformats.org/markup-compatibility/2006">
              <mc:Choice xmlns:v="urn:schemas-microsoft-com:vml" Requires="v">
                <p:oleObj name="方程式" r:id="rId2" imgW="901309" imgH="203112" progId="Equation.3">
                  <p:embed/>
                </p:oleObj>
              </mc:Choice>
              <mc:Fallback>
                <p:oleObj name="方程式" r:id="rId2" imgW="901309" imgH="203112" progId="Equation.3">
                  <p:embed/>
                  <p:pic>
                    <p:nvPicPr>
                      <p:cNvPr id="13315" name="Object 4">
                        <a:extLst>
                          <a:ext uri="{FF2B5EF4-FFF2-40B4-BE49-F238E27FC236}">
                            <a16:creationId xmlns:a16="http://schemas.microsoft.com/office/drawing/2014/main" id="{7F59B3E7-C4E8-43AD-AA26-20783EA17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275" y="1447801"/>
                        <a:ext cx="196373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Rectangle 5">
            <a:extLst>
              <a:ext uri="{FF2B5EF4-FFF2-40B4-BE49-F238E27FC236}">
                <a16:creationId xmlns:a16="http://schemas.microsoft.com/office/drawing/2014/main" id="{CCF412DE-80FC-40B4-9C57-B35DAC4F5DD8}"/>
              </a:ext>
            </a:extLst>
          </p:cNvPr>
          <p:cNvSpPr>
            <a:spLocks noChangeArrowheads="1"/>
          </p:cNvSpPr>
          <p:nvPr/>
        </p:nvSpPr>
        <p:spPr bwMode="auto">
          <a:xfrm>
            <a:off x="2359025" y="1870075"/>
            <a:ext cx="822960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zh-TW">
                <a:ea typeface="新細明體" panose="02020500000000000000" pitchFamily="18" charset="-120"/>
              </a:rPr>
              <a:t>    where </a:t>
            </a:r>
            <a:r>
              <a:rPr lang="en-US" altLang="zh-TW" i="1">
                <a:ea typeface="新細明體" panose="02020500000000000000" pitchFamily="18" charset="-120"/>
              </a:rPr>
              <a:t>c</a:t>
            </a:r>
            <a:r>
              <a:rPr lang="en-US" altLang="zh-TW">
                <a:ea typeface="新細明體" panose="02020500000000000000" pitchFamily="18" charset="-120"/>
              </a:rPr>
              <a:t> : constant </a:t>
            </a:r>
          </a:p>
        </p:txBody>
      </p:sp>
      <p:graphicFrame>
        <p:nvGraphicFramePr>
          <p:cNvPr id="13317" name="Object 6">
            <a:extLst>
              <a:ext uri="{FF2B5EF4-FFF2-40B4-BE49-F238E27FC236}">
                <a16:creationId xmlns:a16="http://schemas.microsoft.com/office/drawing/2014/main" id="{C912F37E-31CB-40AC-8A67-F5AF0EA1328C}"/>
              </a:ext>
            </a:extLst>
          </p:cNvPr>
          <p:cNvGraphicFramePr>
            <a:graphicFrameLocks noChangeAspect="1"/>
          </p:cNvGraphicFramePr>
          <p:nvPr/>
        </p:nvGraphicFramePr>
        <p:xfrm>
          <a:off x="5348288" y="1901825"/>
          <a:ext cx="747712" cy="387350"/>
        </p:xfrm>
        <a:graphic>
          <a:graphicData uri="http://schemas.openxmlformats.org/presentationml/2006/ole">
            <mc:AlternateContent xmlns:mc="http://schemas.openxmlformats.org/markup-compatibility/2006">
              <mc:Choice xmlns:v="urn:schemas-microsoft-com:vml" Requires="v">
                <p:oleObj name="方程式" r:id="rId4" imgW="342603" imgH="177646" progId="Equation.3">
                  <p:embed/>
                </p:oleObj>
              </mc:Choice>
              <mc:Fallback>
                <p:oleObj name="方程式" r:id="rId4" imgW="342603" imgH="177646" progId="Equation.3">
                  <p:embed/>
                  <p:pic>
                    <p:nvPicPr>
                      <p:cNvPr id="13317" name="Object 6">
                        <a:extLst>
                          <a:ext uri="{FF2B5EF4-FFF2-40B4-BE49-F238E27FC236}">
                            <a16:creationId xmlns:a16="http://schemas.microsoft.com/office/drawing/2014/main" id="{C912F37E-31CB-40AC-8A67-F5AF0EA132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8288" y="1901825"/>
                        <a:ext cx="747712"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a:extLst>
              <a:ext uri="{FF2B5EF4-FFF2-40B4-BE49-F238E27FC236}">
                <a16:creationId xmlns:a16="http://schemas.microsoft.com/office/drawing/2014/main" id="{44097EA0-D518-4B79-8F69-67E8B5ECCFD4}"/>
              </a:ext>
            </a:extLst>
          </p:cNvPr>
          <p:cNvSpPr txBox="1"/>
          <p:nvPr/>
        </p:nvSpPr>
        <p:spPr>
          <a:xfrm>
            <a:off x="1603375" y="2265364"/>
            <a:ext cx="8985250" cy="3540125"/>
          </a:xfrm>
          <a:prstGeom prst="rect">
            <a:avLst/>
          </a:prstGeom>
          <a:noFill/>
        </p:spPr>
        <p:txBody>
          <a:bodyPr>
            <a:spAutoFit/>
          </a:bodyPr>
          <a:lstStyle/>
          <a:p>
            <a:pPr marL="342900" indent="-342900">
              <a:buFont typeface="Arial" panose="020B0604020202020204" pitchFamily="34" charset="0"/>
              <a:buChar char="•"/>
              <a:defRPr/>
            </a:pPr>
            <a:r>
              <a:rPr lang="en-US" sz="2800" dirty="0">
                <a:latin typeface="TimesTen-Roman"/>
              </a:rPr>
              <a:t>This transformation maps a narrow range of low intensity values in the input into a wider range of output levels.</a:t>
            </a:r>
          </a:p>
          <a:p>
            <a:pPr marL="285750" indent="-285750">
              <a:buFont typeface="Arial" panose="020B0604020202020204" pitchFamily="34" charset="0"/>
              <a:buChar char="•"/>
              <a:defRPr/>
            </a:pPr>
            <a:r>
              <a:rPr lang="en-IN" sz="2800" dirty="0">
                <a:latin typeface="TimesTen-Roman"/>
              </a:rPr>
              <a:t> Higher values </a:t>
            </a:r>
            <a:r>
              <a:rPr lang="en-US" sz="2800" dirty="0">
                <a:latin typeface="TimesTen-Roman"/>
              </a:rPr>
              <a:t>of input levels are mapped to a narrower range in the output.</a:t>
            </a:r>
          </a:p>
          <a:p>
            <a:pPr marL="285750" indent="-285750">
              <a:buFont typeface="Arial" panose="020B0604020202020204" pitchFamily="34" charset="0"/>
              <a:buChar char="•"/>
              <a:defRPr/>
            </a:pPr>
            <a:r>
              <a:rPr lang="en-US" sz="2800" dirty="0">
                <a:latin typeface="TimesTen-Roman"/>
              </a:rPr>
              <a:t> Expand the values of dark pixels in an image, while compressing the </a:t>
            </a:r>
            <a:r>
              <a:rPr lang="en-IN" sz="2800" dirty="0">
                <a:latin typeface="TimesTen-Roman"/>
              </a:rPr>
              <a:t>higher-level values</a:t>
            </a:r>
            <a:endParaRPr lang="en-US" sz="2800" dirty="0">
              <a:latin typeface="TimesTen-Roman"/>
            </a:endParaRPr>
          </a:p>
          <a:p>
            <a:pPr marL="342900" indent="-342900">
              <a:buFont typeface="Arial" panose="020B0604020202020204" pitchFamily="34" charset="0"/>
              <a:buChar char="•"/>
              <a:defRPr/>
            </a:pPr>
            <a:r>
              <a:rPr lang="en-US" sz="2800" dirty="0">
                <a:latin typeface="TimesTen-Roman"/>
              </a:rPr>
              <a:t>The log function has the important characteristic that it compresses  the dynamic range of pixel values.</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9655143F-3062-4DD8-B65F-51C6274C8FCD}"/>
              </a:ext>
            </a:extLst>
          </p:cNvPr>
          <p:cNvSpPr txBox="1">
            <a:spLocks noChangeArrowheads="1"/>
          </p:cNvSpPr>
          <p:nvPr/>
        </p:nvSpPr>
        <p:spPr bwMode="auto">
          <a:xfrm>
            <a:off x="2552700" y="4675188"/>
            <a:ext cx="382428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2000">
                <a:latin typeface="TimesTen-Roman"/>
              </a:rPr>
              <a:t>Fourier Transform 0 to 1.5 x </a:t>
            </a:r>
            <a:r>
              <a:rPr lang="en-US" altLang="en-US" sz="2000">
                <a:latin typeface="Calibri" panose="020F0502020204030204" pitchFamily="34" charset="0"/>
                <a:ea typeface="Calibri" panose="020F0502020204030204" pitchFamily="34" charset="0"/>
                <a:cs typeface="Mangal" panose="02040503050203030202" pitchFamily="18" charset="0"/>
              </a:rPr>
              <a:t>10</a:t>
            </a:r>
            <a:r>
              <a:rPr lang="en-US" altLang="en-US" sz="2000" baseline="30000">
                <a:latin typeface="Calibri" panose="020F0502020204030204" pitchFamily="34" charset="0"/>
                <a:ea typeface="Calibri" panose="020F0502020204030204" pitchFamily="34" charset="0"/>
                <a:cs typeface="Mangal" panose="02040503050203030202" pitchFamily="18" charset="0"/>
              </a:rPr>
              <a:t>6 </a:t>
            </a:r>
            <a:r>
              <a:rPr lang="en-US" altLang="en-US" sz="2000">
                <a:latin typeface="TimesTen-Roman"/>
              </a:rPr>
              <a:t>values are scaled linearly for display in an 8-bit system,aa1</a:t>
            </a:r>
            <a:endParaRPr lang="en-IN" altLang="en-US" sz="2000">
              <a:latin typeface="Calibri" panose="020F0502020204030204" pitchFamily="34" charset="0"/>
              <a:cs typeface="Calibri" panose="020F0502020204030204" pitchFamily="34" charset="0"/>
            </a:endParaRPr>
          </a:p>
        </p:txBody>
      </p:sp>
      <p:pic>
        <p:nvPicPr>
          <p:cNvPr id="14339" name="Picture 3">
            <a:extLst>
              <a:ext uri="{FF2B5EF4-FFF2-40B4-BE49-F238E27FC236}">
                <a16:creationId xmlns:a16="http://schemas.microsoft.com/office/drawing/2014/main" id="{324070D2-5059-4FFD-B989-D7CAA96CD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0" y="1400175"/>
            <a:ext cx="8509000"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TextBox 5">
            <a:extLst>
              <a:ext uri="{FF2B5EF4-FFF2-40B4-BE49-F238E27FC236}">
                <a16:creationId xmlns:a16="http://schemas.microsoft.com/office/drawing/2014/main" id="{927CF36A-F4BB-474A-BAFE-938B8A9431B8}"/>
              </a:ext>
            </a:extLst>
          </p:cNvPr>
          <p:cNvSpPr txBox="1">
            <a:spLocks noChangeArrowheads="1"/>
          </p:cNvSpPr>
          <p:nvPr/>
        </p:nvSpPr>
        <p:spPr bwMode="auto">
          <a:xfrm>
            <a:off x="6759575" y="4645026"/>
            <a:ext cx="382428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TimesTen-Roman"/>
              </a:rPr>
              <a:t>range of values of the result becomes 0 to 6.2. result of scaling the intensity range linearly to theinterval [0, 255] and showing the spectrum in the same 8-bit display</a:t>
            </a:r>
            <a:endParaRPr lang="en-I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AABABC2-E470-4AF8-80FA-C415FB486385}"/>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Gamma Correction</a:t>
            </a:r>
            <a:endParaRPr lang="en-IN" altLang="en-US"/>
          </a:p>
        </p:txBody>
      </p:sp>
      <p:sp>
        <p:nvSpPr>
          <p:cNvPr id="15363" name="Content Placeholder 2">
            <a:extLst>
              <a:ext uri="{FF2B5EF4-FFF2-40B4-BE49-F238E27FC236}">
                <a16:creationId xmlns:a16="http://schemas.microsoft.com/office/drawing/2014/main" id="{60F1217C-6449-44D8-9C56-84316F1C4FA7}"/>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TimesTen-Roman"/>
              </a:rPr>
              <a:t>The response of many devices used for image capture, printing, and display obey a power law. The exponent in a power-law equation is referred to as </a:t>
            </a:r>
            <a:r>
              <a:rPr lang="en-US" altLang="en-US" i="1">
                <a:latin typeface="TimesTen-Italic"/>
              </a:rPr>
              <a:t>gamma</a:t>
            </a:r>
            <a:r>
              <a:rPr lang="en-US" altLang="en-US">
                <a:latin typeface="TimesTen-Roman"/>
              </a:rPr>
              <a:t>.</a:t>
            </a:r>
          </a:p>
          <a:p>
            <a:r>
              <a:rPr lang="en-US" altLang="en-US">
                <a:latin typeface="TimesTen-Roman"/>
              </a:rPr>
              <a:t> The process used to correct these power-law response phenomena is called </a:t>
            </a:r>
            <a:r>
              <a:rPr lang="en-US" altLang="en-US" i="1">
                <a:latin typeface="TimesTen-Italic"/>
              </a:rPr>
              <a:t>gamma correction </a:t>
            </a:r>
            <a:r>
              <a:rPr lang="en-US" altLang="en-US">
                <a:latin typeface="TimesTen-Roman"/>
              </a:rPr>
              <a:t>or </a:t>
            </a:r>
            <a:r>
              <a:rPr lang="en-US" altLang="en-US" i="1">
                <a:latin typeface="TimesTen-Italic"/>
              </a:rPr>
              <a:t>gamma encoding</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31F51494-6F5C-405C-A264-76EBE453C304}"/>
              </a:ext>
            </a:extLst>
          </p:cNvPr>
          <p:cNvSpPr txBox="1">
            <a:spLocks noChangeArrowheads="1"/>
          </p:cNvSpPr>
          <p:nvPr/>
        </p:nvSpPr>
        <p:spPr bwMode="auto">
          <a:xfrm>
            <a:off x="4310064" y="723900"/>
            <a:ext cx="3576637"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ea typeface="新細明體" panose="02020500000000000000" pitchFamily="18" charset="-120"/>
              </a:rPr>
              <a:t>Power-Law Transformation</a:t>
            </a:r>
          </a:p>
        </p:txBody>
      </p:sp>
      <p:pic>
        <p:nvPicPr>
          <p:cNvPr id="16387" name="Picture 3">
            <a:extLst>
              <a:ext uri="{FF2B5EF4-FFF2-40B4-BE49-F238E27FC236}">
                <a16:creationId xmlns:a16="http://schemas.microsoft.com/office/drawing/2014/main" id="{FF755D4F-D677-466C-8905-34317D66D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2706688"/>
            <a:ext cx="5422900" cy="385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388" name="Object 4">
            <a:extLst>
              <a:ext uri="{FF2B5EF4-FFF2-40B4-BE49-F238E27FC236}">
                <a16:creationId xmlns:a16="http://schemas.microsoft.com/office/drawing/2014/main" id="{A701F2D8-A54F-4E45-98F1-16A8A7C05D6C}"/>
              </a:ext>
            </a:extLst>
          </p:cNvPr>
          <p:cNvGraphicFramePr>
            <a:graphicFrameLocks noChangeAspect="1"/>
          </p:cNvGraphicFramePr>
          <p:nvPr/>
        </p:nvGraphicFramePr>
        <p:xfrm>
          <a:off x="4935538" y="1649413"/>
          <a:ext cx="996950" cy="442912"/>
        </p:xfrm>
        <a:graphic>
          <a:graphicData uri="http://schemas.openxmlformats.org/presentationml/2006/ole">
            <mc:AlternateContent xmlns:mc="http://schemas.openxmlformats.org/markup-compatibility/2006">
              <mc:Choice xmlns:v="urn:schemas-microsoft-com:vml" Requires="v">
                <p:oleObj name="方程式" r:id="rId3" imgW="457002" imgH="203112" progId="Equation.3">
                  <p:embed/>
                </p:oleObj>
              </mc:Choice>
              <mc:Fallback>
                <p:oleObj name="方程式" r:id="rId3" imgW="457002" imgH="203112" progId="Equation.3">
                  <p:embed/>
                  <p:pic>
                    <p:nvPicPr>
                      <p:cNvPr id="16388" name="Object 4">
                        <a:extLst>
                          <a:ext uri="{FF2B5EF4-FFF2-40B4-BE49-F238E27FC236}">
                            <a16:creationId xmlns:a16="http://schemas.microsoft.com/office/drawing/2014/main" id="{A701F2D8-A54F-4E45-98F1-16A8A7C05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538" y="1649413"/>
                        <a:ext cx="99695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Rectangle 5">
            <a:extLst>
              <a:ext uri="{FF2B5EF4-FFF2-40B4-BE49-F238E27FC236}">
                <a16:creationId xmlns:a16="http://schemas.microsoft.com/office/drawing/2014/main" id="{D2345ED4-6EDF-43A0-9563-CA30356EAFA0}"/>
              </a:ext>
            </a:extLst>
          </p:cNvPr>
          <p:cNvSpPr>
            <a:spLocks noChangeArrowheads="1"/>
          </p:cNvSpPr>
          <p:nvPr/>
        </p:nvSpPr>
        <p:spPr bwMode="auto">
          <a:xfrm>
            <a:off x="2438400" y="2230439"/>
            <a:ext cx="82296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zh-TW">
                <a:ea typeface="新細明體" panose="02020500000000000000" pitchFamily="18" charset="-120"/>
              </a:rPr>
              <a:t>    where </a:t>
            </a:r>
            <a:r>
              <a:rPr lang="en-US" altLang="zh-TW" i="1">
                <a:ea typeface="新細明體" panose="02020500000000000000" pitchFamily="18" charset="-120"/>
              </a:rPr>
              <a:t>c</a:t>
            </a:r>
            <a:r>
              <a:rPr lang="en-US" altLang="zh-TW">
                <a:ea typeface="新細明體" panose="02020500000000000000" pitchFamily="18" charset="-120"/>
              </a:rPr>
              <a:t>,    : positive constants</a:t>
            </a:r>
          </a:p>
        </p:txBody>
      </p:sp>
      <p:graphicFrame>
        <p:nvGraphicFramePr>
          <p:cNvPr id="16390" name="Object 6">
            <a:extLst>
              <a:ext uri="{FF2B5EF4-FFF2-40B4-BE49-F238E27FC236}">
                <a16:creationId xmlns:a16="http://schemas.microsoft.com/office/drawing/2014/main" id="{149F7E8C-BCE1-402E-804F-B6C2C9D9C275}"/>
              </a:ext>
            </a:extLst>
          </p:cNvPr>
          <p:cNvGraphicFramePr>
            <a:graphicFrameLocks noChangeAspect="1"/>
          </p:cNvGraphicFramePr>
          <p:nvPr/>
        </p:nvGraphicFramePr>
        <p:xfrm>
          <a:off x="3905251" y="2341563"/>
          <a:ext cx="219075" cy="284162"/>
        </p:xfrm>
        <a:graphic>
          <a:graphicData uri="http://schemas.openxmlformats.org/presentationml/2006/ole">
            <mc:AlternateContent xmlns:mc="http://schemas.openxmlformats.org/markup-compatibility/2006">
              <mc:Choice xmlns:v="urn:schemas-microsoft-com:vml" Requires="v">
                <p:oleObj name="方程式" r:id="rId5" imgW="126780" imgH="164814" progId="Equation.3">
                  <p:embed/>
                </p:oleObj>
              </mc:Choice>
              <mc:Fallback>
                <p:oleObj name="方程式" r:id="rId5" imgW="126780" imgH="164814" progId="Equation.3">
                  <p:embed/>
                  <p:pic>
                    <p:nvPicPr>
                      <p:cNvPr id="16390" name="Object 6">
                        <a:extLst>
                          <a:ext uri="{FF2B5EF4-FFF2-40B4-BE49-F238E27FC236}">
                            <a16:creationId xmlns:a16="http://schemas.microsoft.com/office/drawing/2014/main" id="{149F7E8C-BCE1-402E-804F-B6C2C9D9C2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1" y="2341563"/>
                        <a:ext cx="219075"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8C9D77FC-9A62-4506-BD37-78E2B2D9558B}"/>
              </a:ext>
            </a:extLst>
          </p:cNvPr>
          <p:cNvSpPr txBox="1">
            <a:spLocks noChangeArrowheads="1"/>
          </p:cNvSpPr>
          <p:nvPr/>
        </p:nvSpPr>
        <p:spPr bwMode="auto">
          <a:xfrm>
            <a:off x="4148319" y="544514"/>
            <a:ext cx="4033476"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ea typeface="新細明體" panose="02020500000000000000" pitchFamily="18" charset="-120"/>
              </a:rPr>
              <a:t>Power-Law Transformation</a:t>
            </a:r>
          </a:p>
          <a:p>
            <a:pPr algn="ctr"/>
            <a:r>
              <a:rPr lang="en-US" altLang="zh-TW">
                <a:ea typeface="新細明體" panose="02020500000000000000" pitchFamily="18" charset="-120"/>
              </a:rPr>
              <a:t>Example 1: Gamma Correction</a:t>
            </a:r>
          </a:p>
        </p:txBody>
      </p:sp>
      <p:pic>
        <p:nvPicPr>
          <p:cNvPr id="17411" name="Picture 3">
            <a:extLst>
              <a:ext uri="{FF2B5EF4-FFF2-40B4-BE49-F238E27FC236}">
                <a16:creationId xmlns:a16="http://schemas.microsoft.com/office/drawing/2014/main" id="{D6CC4493-8E60-4A6B-8F83-659FCE6ED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598613"/>
            <a:ext cx="714057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7412" name="Object 4">
            <a:extLst>
              <a:ext uri="{FF2B5EF4-FFF2-40B4-BE49-F238E27FC236}">
                <a16:creationId xmlns:a16="http://schemas.microsoft.com/office/drawing/2014/main" id="{7D92DCDF-8DF7-4FF5-B55F-6BB74F918A3C}"/>
              </a:ext>
            </a:extLst>
          </p:cNvPr>
          <p:cNvGraphicFramePr>
            <a:graphicFrameLocks noChangeAspect="1"/>
          </p:cNvGraphicFramePr>
          <p:nvPr/>
        </p:nvGraphicFramePr>
        <p:xfrm>
          <a:off x="3857625" y="3941763"/>
          <a:ext cx="539750" cy="233362"/>
        </p:xfrm>
        <a:graphic>
          <a:graphicData uri="http://schemas.openxmlformats.org/presentationml/2006/ole">
            <mc:AlternateContent xmlns:mc="http://schemas.openxmlformats.org/markup-compatibility/2006">
              <mc:Choice xmlns:v="urn:schemas-microsoft-com:vml" Requires="v">
                <p:oleObj name="方程式" r:id="rId3" imgW="469696" imgH="203112" progId="Equation.3">
                  <p:embed/>
                </p:oleObj>
              </mc:Choice>
              <mc:Fallback>
                <p:oleObj name="方程式" r:id="rId3" imgW="469696" imgH="203112" progId="Equation.3">
                  <p:embed/>
                  <p:pic>
                    <p:nvPicPr>
                      <p:cNvPr id="17412" name="Object 4">
                        <a:extLst>
                          <a:ext uri="{FF2B5EF4-FFF2-40B4-BE49-F238E27FC236}">
                            <a16:creationId xmlns:a16="http://schemas.microsoft.com/office/drawing/2014/main" id="{7D92DCDF-8DF7-4FF5-B55F-6BB74F918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3941763"/>
                        <a:ext cx="539750" cy="23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E4D0C45F-C374-482E-970F-9A6A4A1FE6E0}"/>
              </a:ext>
            </a:extLst>
          </p:cNvPr>
          <p:cNvSpPr txBox="1">
            <a:spLocks noChangeArrowheads="1"/>
          </p:cNvSpPr>
          <p:nvPr/>
        </p:nvSpPr>
        <p:spPr bwMode="auto">
          <a:xfrm>
            <a:off x="4168775" y="604839"/>
            <a:ext cx="4033476"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Power-Law Transformation</a:t>
            </a:r>
          </a:p>
          <a:p>
            <a:r>
              <a:rPr lang="en-US" altLang="zh-TW">
                <a:ea typeface="新細明體" panose="02020500000000000000" pitchFamily="18" charset="-120"/>
              </a:rPr>
              <a:t>Example 2: Gamma Correction</a:t>
            </a:r>
          </a:p>
        </p:txBody>
      </p:sp>
      <p:grpSp>
        <p:nvGrpSpPr>
          <p:cNvPr id="18435" name="Group 8">
            <a:extLst>
              <a:ext uri="{FF2B5EF4-FFF2-40B4-BE49-F238E27FC236}">
                <a16:creationId xmlns:a16="http://schemas.microsoft.com/office/drawing/2014/main" id="{08E7D948-4766-49B1-9523-505BD1F945A8}"/>
              </a:ext>
            </a:extLst>
          </p:cNvPr>
          <p:cNvGrpSpPr>
            <a:grpSpLocks/>
          </p:cNvGrpSpPr>
          <p:nvPr/>
        </p:nvGrpSpPr>
        <p:grpSpPr bwMode="auto">
          <a:xfrm>
            <a:off x="3927476" y="1611314"/>
            <a:ext cx="5033963" cy="5246687"/>
            <a:chOff x="1609" y="1015"/>
            <a:chExt cx="3171" cy="3305"/>
          </a:xfrm>
        </p:grpSpPr>
        <p:pic>
          <p:nvPicPr>
            <p:cNvPr id="18436" name="Picture 3">
              <a:extLst>
                <a:ext uri="{FF2B5EF4-FFF2-40B4-BE49-F238E27FC236}">
                  <a16:creationId xmlns:a16="http://schemas.microsoft.com/office/drawing/2014/main" id="{000CE935-BB9F-473C-AAB5-F01DBA40F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 y="1015"/>
              <a:ext cx="3171" cy="3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8437" name="Object 4">
              <a:extLst>
                <a:ext uri="{FF2B5EF4-FFF2-40B4-BE49-F238E27FC236}">
                  <a16:creationId xmlns:a16="http://schemas.microsoft.com/office/drawing/2014/main" id="{5F1AF7F2-DD10-4DB2-BEA9-A9F69C4D14E7}"/>
                </a:ext>
              </a:extLst>
            </p:cNvPr>
            <p:cNvGraphicFramePr>
              <a:graphicFrameLocks noChangeAspect="1"/>
            </p:cNvGraphicFramePr>
            <p:nvPr/>
          </p:nvGraphicFramePr>
          <p:xfrm>
            <a:off x="2472" y="4058"/>
            <a:ext cx="340" cy="147"/>
          </p:xfrm>
          <a:graphic>
            <a:graphicData uri="http://schemas.openxmlformats.org/presentationml/2006/ole">
              <mc:AlternateContent xmlns:mc="http://schemas.openxmlformats.org/markup-compatibility/2006">
                <mc:Choice xmlns:v="urn:schemas-microsoft-com:vml" Requires="v">
                  <p:oleObj name="方程式" r:id="rId3" imgW="469696" imgH="203112" progId="Equation.3">
                    <p:embed/>
                  </p:oleObj>
                </mc:Choice>
                <mc:Fallback>
                  <p:oleObj name="方程式" r:id="rId3" imgW="469696" imgH="203112" progId="Equation.3">
                    <p:embed/>
                    <p:pic>
                      <p:nvPicPr>
                        <p:cNvPr id="18437" name="Object 4">
                          <a:extLst>
                            <a:ext uri="{FF2B5EF4-FFF2-40B4-BE49-F238E27FC236}">
                              <a16:creationId xmlns:a16="http://schemas.microsoft.com/office/drawing/2014/main" id="{5F1AF7F2-DD10-4DB2-BEA9-A9F69C4D1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4058"/>
                          <a:ext cx="340" cy="14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5">
              <a:extLst>
                <a:ext uri="{FF2B5EF4-FFF2-40B4-BE49-F238E27FC236}">
                  <a16:creationId xmlns:a16="http://schemas.microsoft.com/office/drawing/2014/main" id="{15A97F40-F30B-40FE-8C73-D452A76CFC44}"/>
                </a:ext>
              </a:extLst>
            </p:cNvPr>
            <p:cNvGraphicFramePr>
              <a:graphicFrameLocks noChangeAspect="1"/>
            </p:cNvGraphicFramePr>
            <p:nvPr/>
          </p:nvGraphicFramePr>
          <p:xfrm>
            <a:off x="3749" y="4045"/>
            <a:ext cx="340" cy="147"/>
          </p:xfrm>
          <a:graphic>
            <a:graphicData uri="http://schemas.openxmlformats.org/presentationml/2006/ole">
              <mc:AlternateContent xmlns:mc="http://schemas.openxmlformats.org/markup-compatibility/2006">
                <mc:Choice xmlns:v="urn:schemas-microsoft-com:vml" Requires="v">
                  <p:oleObj name="方程式" r:id="rId5" imgW="469696" imgH="203112" progId="Equation.3">
                    <p:embed/>
                  </p:oleObj>
                </mc:Choice>
                <mc:Fallback>
                  <p:oleObj name="方程式" r:id="rId5" imgW="469696" imgH="203112" progId="Equation.3">
                    <p:embed/>
                    <p:pic>
                      <p:nvPicPr>
                        <p:cNvPr id="18438" name="Object 5">
                          <a:extLst>
                            <a:ext uri="{FF2B5EF4-FFF2-40B4-BE49-F238E27FC236}">
                              <a16:creationId xmlns:a16="http://schemas.microsoft.com/office/drawing/2014/main" id="{15A97F40-F30B-40FE-8C73-D452A76CFC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9" y="4045"/>
                          <a:ext cx="340" cy="14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6">
              <a:extLst>
                <a:ext uri="{FF2B5EF4-FFF2-40B4-BE49-F238E27FC236}">
                  <a16:creationId xmlns:a16="http://schemas.microsoft.com/office/drawing/2014/main" id="{EA0FCA31-F695-4B57-B516-E2953483F056}"/>
                </a:ext>
              </a:extLst>
            </p:cNvPr>
            <p:cNvGraphicFramePr>
              <a:graphicFrameLocks noChangeAspect="1"/>
            </p:cNvGraphicFramePr>
            <p:nvPr/>
          </p:nvGraphicFramePr>
          <p:xfrm>
            <a:off x="3726" y="2455"/>
            <a:ext cx="340" cy="147"/>
          </p:xfrm>
          <a:graphic>
            <a:graphicData uri="http://schemas.openxmlformats.org/presentationml/2006/ole">
              <mc:AlternateContent xmlns:mc="http://schemas.openxmlformats.org/markup-compatibility/2006">
                <mc:Choice xmlns:v="urn:schemas-microsoft-com:vml" Requires="v">
                  <p:oleObj name="方程式" r:id="rId7" imgW="469696" imgH="203112" progId="Equation.3">
                    <p:embed/>
                  </p:oleObj>
                </mc:Choice>
                <mc:Fallback>
                  <p:oleObj name="方程式" r:id="rId7" imgW="469696" imgH="203112" progId="Equation.3">
                    <p:embed/>
                    <p:pic>
                      <p:nvPicPr>
                        <p:cNvPr id="18439" name="Object 6">
                          <a:extLst>
                            <a:ext uri="{FF2B5EF4-FFF2-40B4-BE49-F238E27FC236}">
                              <a16:creationId xmlns:a16="http://schemas.microsoft.com/office/drawing/2014/main" id="{EA0FCA31-F695-4B57-B516-E2953483F0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6" y="2455"/>
                          <a:ext cx="340" cy="14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7">
              <a:extLst>
                <a:ext uri="{FF2B5EF4-FFF2-40B4-BE49-F238E27FC236}">
                  <a16:creationId xmlns:a16="http://schemas.microsoft.com/office/drawing/2014/main" id="{CFEC645B-374F-4F95-9632-41BE9B8B2111}"/>
                </a:ext>
              </a:extLst>
            </p:cNvPr>
            <p:cNvGraphicFramePr>
              <a:graphicFrameLocks noChangeAspect="1"/>
            </p:cNvGraphicFramePr>
            <p:nvPr/>
          </p:nvGraphicFramePr>
          <p:xfrm>
            <a:off x="2511" y="2445"/>
            <a:ext cx="239" cy="147"/>
          </p:xfrm>
          <a:graphic>
            <a:graphicData uri="http://schemas.openxmlformats.org/presentationml/2006/ole">
              <mc:AlternateContent xmlns:mc="http://schemas.openxmlformats.org/markup-compatibility/2006">
                <mc:Choice xmlns:v="urn:schemas-microsoft-com:vml" Requires="v">
                  <p:oleObj name="方程式" r:id="rId9" imgW="330057" imgH="203112" progId="Equation.3">
                    <p:embed/>
                  </p:oleObj>
                </mc:Choice>
                <mc:Fallback>
                  <p:oleObj name="方程式" r:id="rId9" imgW="330057" imgH="203112" progId="Equation.3">
                    <p:embed/>
                    <p:pic>
                      <p:nvPicPr>
                        <p:cNvPr id="18440" name="Object 7">
                          <a:extLst>
                            <a:ext uri="{FF2B5EF4-FFF2-40B4-BE49-F238E27FC236}">
                              <a16:creationId xmlns:a16="http://schemas.microsoft.com/office/drawing/2014/main" id="{CFEC645B-374F-4F95-9632-41BE9B8B21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1" y="2445"/>
                          <a:ext cx="239" cy="14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E17AD5F6-1D07-4BAE-9834-25229CB8E848}"/>
              </a:ext>
            </a:extLst>
          </p:cNvPr>
          <p:cNvSpPr txBox="1">
            <a:spLocks noChangeArrowheads="1"/>
          </p:cNvSpPr>
          <p:nvPr/>
        </p:nvSpPr>
        <p:spPr bwMode="auto">
          <a:xfrm>
            <a:off x="4379913" y="576264"/>
            <a:ext cx="4033476"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Power-Law Transformation</a:t>
            </a:r>
          </a:p>
          <a:p>
            <a:r>
              <a:rPr lang="en-US" altLang="zh-TW">
                <a:ea typeface="新細明體" panose="02020500000000000000" pitchFamily="18" charset="-120"/>
              </a:rPr>
              <a:t>Example 3: Gamma Correction</a:t>
            </a:r>
          </a:p>
        </p:txBody>
      </p:sp>
      <p:grpSp>
        <p:nvGrpSpPr>
          <p:cNvPr id="19459" name="Group 8">
            <a:extLst>
              <a:ext uri="{FF2B5EF4-FFF2-40B4-BE49-F238E27FC236}">
                <a16:creationId xmlns:a16="http://schemas.microsoft.com/office/drawing/2014/main" id="{925432AB-4F5B-4CB0-A12F-32A1791193D4}"/>
              </a:ext>
            </a:extLst>
          </p:cNvPr>
          <p:cNvGrpSpPr>
            <a:grpSpLocks/>
          </p:cNvGrpSpPr>
          <p:nvPr/>
        </p:nvGrpSpPr>
        <p:grpSpPr bwMode="auto">
          <a:xfrm>
            <a:off x="3125789" y="1557339"/>
            <a:ext cx="6340475" cy="5083175"/>
            <a:chOff x="1009" y="981"/>
            <a:chExt cx="3994" cy="3202"/>
          </a:xfrm>
        </p:grpSpPr>
        <p:pic>
          <p:nvPicPr>
            <p:cNvPr id="19460" name="Picture 3">
              <a:extLst>
                <a:ext uri="{FF2B5EF4-FFF2-40B4-BE49-F238E27FC236}">
                  <a16:creationId xmlns:a16="http://schemas.microsoft.com/office/drawing/2014/main" id="{86FDB99E-CE1A-4706-8F64-D6F6A1192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 y="981"/>
              <a:ext cx="3994" cy="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461" name="Object 4">
              <a:extLst>
                <a:ext uri="{FF2B5EF4-FFF2-40B4-BE49-F238E27FC236}">
                  <a16:creationId xmlns:a16="http://schemas.microsoft.com/office/drawing/2014/main" id="{6EA9A669-E77B-4645-9B67-F974AFEA854E}"/>
                </a:ext>
              </a:extLst>
            </p:cNvPr>
            <p:cNvGraphicFramePr>
              <a:graphicFrameLocks noChangeAspect="1"/>
            </p:cNvGraphicFramePr>
            <p:nvPr/>
          </p:nvGraphicFramePr>
          <p:xfrm>
            <a:off x="4595" y="2370"/>
            <a:ext cx="340" cy="147"/>
          </p:xfrm>
          <a:graphic>
            <a:graphicData uri="http://schemas.openxmlformats.org/presentationml/2006/ole">
              <mc:AlternateContent xmlns:mc="http://schemas.openxmlformats.org/markup-compatibility/2006">
                <mc:Choice xmlns:v="urn:schemas-microsoft-com:vml" Requires="v">
                  <p:oleObj name="方程式" r:id="rId3" imgW="469696" imgH="203112" progId="Equation.3">
                    <p:embed/>
                  </p:oleObj>
                </mc:Choice>
                <mc:Fallback>
                  <p:oleObj name="方程式" r:id="rId3" imgW="469696" imgH="203112" progId="Equation.3">
                    <p:embed/>
                    <p:pic>
                      <p:nvPicPr>
                        <p:cNvPr id="19461" name="Object 4">
                          <a:extLst>
                            <a:ext uri="{FF2B5EF4-FFF2-40B4-BE49-F238E27FC236}">
                              <a16:creationId xmlns:a16="http://schemas.microsoft.com/office/drawing/2014/main" id="{6EA9A669-E77B-4645-9B67-F974AFEA8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 y="2370"/>
                          <a:ext cx="340" cy="14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5">
              <a:extLst>
                <a:ext uri="{FF2B5EF4-FFF2-40B4-BE49-F238E27FC236}">
                  <a16:creationId xmlns:a16="http://schemas.microsoft.com/office/drawing/2014/main" id="{685AFE78-4DCD-44FE-827F-B7CE44E5157D}"/>
                </a:ext>
              </a:extLst>
            </p:cNvPr>
            <p:cNvGraphicFramePr>
              <a:graphicFrameLocks noChangeAspect="1"/>
            </p:cNvGraphicFramePr>
            <p:nvPr/>
          </p:nvGraphicFramePr>
          <p:xfrm>
            <a:off x="4599" y="3960"/>
            <a:ext cx="340" cy="147"/>
          </p:xfrm>
          <a:graphic>
            <a:graphicData uri="http://schemas.openxmlformats.org/presentationml/2006/ole">
              <mc:AlternateContent xmlns:mc="http://schemas.openxmlformats.org/markup-compatibility/2006">
                <mc:Choice xmlns:v="urn:schemas-microsoft-com:vml" Requires="v">
                  <p:oleObj name="方程式" r:id="rId5" imgW="469696" imgH="203112" progId="Equation.3">
                    <p:embed/>
                  </p:oleObj>
                </mc:Choice>
                <mc:Fallback>
                  <p:oleObj name="方程式" r:id="rId5" imgW="469696" imgH="203112" progId="Equation.3">
                    <p:embed/>
                    <p:pic>
                      <p:nvPicPr>
                        <p:cNvPr id="19462" name="Object 5">
                          <a:extLst>
                            <a:ext uri="{FF2B5EF4-FFF2-40B4-BE49-F238E27FC236}">
                              <a16:creationId xmlns:a16="http://schemas.microsoft.com/office/drawing/2014/main" id="{685AFE78-4DCD-44FE-827F-B7CE44E515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9" y="3960"/>
                          <a:ext cx="340" cy="14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6">
              <a:extLst>
                <a:ext uri="{FF2B5EF4-FFF2-40B4-BE49-F238E27FC236}">
                  <a16:creationId xmlns:a16="http://schemas.microsoft.com/office/drawing/2014/main" id="{BABCFDF9-4C8F-4191-8C7D-18C70D5B9C4B}"/>
                </a:ext>
              </a:extLst>
            </p:cNvPr>
            <p:cNvGraphicFramePr>
              <a:graphicFrameLocks noChangeAspect="1"/>
            </p:cNvGraphicFramePr>
            <p:nvPr/>
          </p:nvGraphicFramePr>
          <p:xfrm>
            <a:off x="3008" y="3954"/>
            <a:ext cx="340" cy="147"/>
          </p:xfrm>
          <a:graphic>
            <a:graphicData uri="http://schemas.openxmlformats.org/presentationml/2006/ole">
              <mc:AlternateContent xmlns:mc="http://schemas.openxmlformats.org/markup-compatibility/2006">
                <mc:Choice xmlns:v="urn:schemas-microsoft-com:vml" Requires="v">
                  <p:oleObj name="方程式" r:id="rId7" imgW="469696" imgH="203112" progId="Equation.3">
                    <p:embed/>
                  </p:oleObj>
                </mc:Choice>
                <mc:Fallback>
                  <p:oleObj name="方程式" r:id="rId7" imgW="469696" imgH="203112" progId="Equation.3">
                    <p:embed/>
                    <p:pic>
                      <p:nvPicPr>
                        <p:cNvPr id="19463" name="Object 6">
                          <a:extLst>
                            <a:ext uri="{FF2B5EF4-FFF2-40B4-BE49-F238E27FC236}">
                              <a16:creationId xmlns:a16="http://schemas.microsoft.com/office/drawing/2014/main" id="{BABCFDF9-4C8F-4191-8C7D-18C70D5B9C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8" y="3954"/>
                          <a:ext cx="340" cy="14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7">
              <a:extLst>
                <a:ext uri="{FF2B5EF4-FFF2-40B4-BE49-F238E27FC236}">
                  <a16:creationId xmlns:a16="http://schemas.microsoft.com/office/drawing/2014/main" id="{A3254E26-E01F-4676-8784-36446AF93855}"/>
                </a:ext>
              </a:extLst>
            </p:cNvPr>
            <p:cNvGraphicFramePr>
              <a:graphicFrameLocks noChangeAspect="1"/>
            </p:cNvGraphicFramePr>
            <p:nvPr/>
          </p:nvGraphicFramePr>
          <p:xfrm>
            <a:off x="3051" y="2362"/>
            <a:ext cx="239" cy="147"/>
          </p:xfrm>
          <a:graphic>
            <a:graphicData uri="http://schemas.openxmlformats.org/presentationml/2006/ole">
              <mc:AlternateContent xmlns:mc="http://schemas.openxmlformats.org/markup-compatibility/2006">
                <mc:Choice xmlns:v="urn:schemas-microsoft-com:vml" Requires="v">
                  <p:oleObj name="方程式" r:id="rId9" imgW="330057" imgH="203112" progId="Equation.3">
                    <p:embed/>
                  </p:oleObj>
                </mc:Choice>
                <mc:Fallback>
                  <p:oleObj name="方程式" r:id="rId9" imgW="330057" imgH="203112" progId="Equation.3">
                    <p:embed/>
                    <p:pic>
                      <p:nvPicPr>
                        <p:cNvPr id="19464" name="Object 7">
                          <a:extLst>
                            <a:ext uri="{FF2B5EF4-FFF2-40B4-BE49-F238E27FC236}">
                              <a16:creationId xmlns:a16="http://schemas.microsoft.com/office/drawing/2014/main" id="{A3254E26-E01F-4676-8784-36446AF938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1" y="2362"/>
                          <a:ext cx="239" cy="14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C49-FCDF-4445-AB22-9FF2E500E426}"/>
              </a:ext>
            </a:extLst>
          </p:cNvPr>
          <p:cNvSpPr>
            <a:spLocks noGrp="1"/>
          </p:cNvSpPr>
          <p:nvPr>
            <p:ph type="title"/>
          </p:nvPr>
        </p:nvSpPr>
        <p:spPr/>
        <p:txBody>
          <a:bodyPr/>
          <a:lstStyle/>
          <a:p>
            <a:r>
              <a:rPr lang="en-IN" sz="3200" b="1" dirty="0">
                <a:latin typeface="Roboto"/>
              </a:rPr>
              <a:t>Piecewise-Linear Transformation Functions</a:t>
            </a:r>
            <a:br>
              <a:rPr lang="en-IN" sz="3200" b="1" dirty="0">
                <a:latin typeface="Roboto"/>
              </a:rPr>
            </a:br>
            <a:endParaRPr lang="en-IN" sz="3200" dirty="0"/>
          </a:p>
        </p:txBody>
      </p:sp>
      <p:sp>
        <p:nvSpPr>
          <p:cNvPr id="3" name="Content Placeholder 2">
            <a:extLst>
              <a:ext uri="{FF2B5EF4-FFF2-40B4-BE49-F238E27FC236}">
                <a16:creationId xmlns:a16="http://schemas.microsoft.com/office/drawing/2014/main" id="{2E5C1123-45DB-49D9-B5FA-C87D8AFB52EA}"/>
              </a:ext>
            </a:extLst>
          </p:cNvPr>
          <p:cNvSpPr>
            <a:spLocks noGrp="1"/>
          </p:cNvSpPr>
          <p:nvPr>
            <p:ph idx="1"/>
          </p:nvPr>
        </p:nvSpPr>
        <p:spPr>
          <a:xfrm>
            <a:off x="1818968" y="1825625"/>
            <a:ext cx="8701548" cy="4351338"/>
          </a:xfrm>
        </p:spPr>
        <p:txBody>
          <a:bodyPr/>
          <a:lstStyle/>
          <a:p>
            <a:r>
              <a:rPr lang="en-US" dirty="0">
                <a:latin typeface="urw-din"/>
              </a:rPr>
              <a:t>These functions, as the name suggests, are not entirely linear in nature. </a:t>
            </a:r>
          </a:p>
          <a:p>
            <a:r>
              <a:rPr lang="en-US" dirty="0">
                <a:latin typeface="urw-din"/>
              </a:rPr>
              <a:t>However, they are linear between certain x-intervals. </a:t>
            </a:r>
          </a:p>
          <a:p>
            <a:r>
              <a:rPr lang="en-US" dirty="0">
                <a:latin typeface="urw-din"/>
              </a:rPr>
              <a:t>One of the most commonly used piecewise-linear transformation functions is contrast stretching.</a:t>
            </a:r>
            <a:endParaRPr lang="en-IN" dirty="0"/>
          </a:p>
        </p:txBody>
      </p:sp>
    </p:spTree>
    <p:extLst>
      <p:ext uri="{BB962C8B-B14F-4D97-AF65-F5344CB8AC3E}">
        <p14:creationId xmlns:p14="http://schemas.microsoft.com/office/powerpoint/2010/main" val="86143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120B-F19B-4A47-B4DC-816976E74305}"/>
              </a:ext>
            </a:extLst>
          </p:cNvPr>
          <p:cNvSpPr>
            <a:spLocks noGrp="1"/>
          </p:cNvSpPr>
          <p:nvPr>
            <p:ph type="title"/>
          </p:nvPr>
        </p:nvSpPr>
        <p:spPr>
          <a:xfrm>
            <a:off x="2152650" y="365126"/>
            <a:ext cx="7886700" cy="1065469"/>
          </a:xfrm>
        </p:spPr>
        <p:txBody>
          <a:bodyPr/>
          <a:lstStyle/>
          <a:p>
            <a:r>
              <a:rPr lang="en-US" altLang="zh-TW" sz="3200" dirty="0">
                <a:solidFill>
                  <a:srgbClr val="FF0000"/>
                </a:solidFill>
                <a:latin typeface="Verdana" panose="020B0604030504040204" pitchFamily="34" charset="0"/>
                <a:ea typeface="新細明體" panose="02020500000000000000" pitchFamily="18" charset="-120"/>
              </a:rPr>
              <a:t>Piecewise-Linear Transformation Functions- </a:t>
            </a:r>
            <a:r>
              <a:rPr lang="en-US" sz="3200" dirty="0"/>
              <a:t>Contrast Stretching</a:t>
            </a:r>
            <a:endParaRPr lang="en-IN" sz="3200" dirty="0"/>
          </a:p>
        </p:txBody>
      </p:sp>
      <p:sp>
        <p:nvSpPr>
          <p:cNvPr id="3" name="Content Placeholder 2">
            <a:extLst>
              <a:ext uri="{FF2B5EF4-FFF2-40B4-BE49-F238E27FC236}">
                <a16:creationId xmlns:a16="http://schemas.microsoft.com/office/drawing/2014/main" id="{39AFAD7B-4A3A-4B27-A4F7-D3AD554ACD07}"/>
              </a:ext>
            </a:extLst>
          </p:cNvPr>
          <p:cNvSpPr>
            <a:spLocks noGrp="1"/>
          </p:cNvSpPr>
          <p:nvPr>
            <p:ph idx="1"/>
          </p:nvPr>
        </p:nvSpPr>
        <p:spPr>
          <a:xfrm>
            <a:off x="1524000" y="1578077"/>
            <a:ext cx="9144000" cy="5279923"/>
          </a:xfrm>
        </p:spPr>
        <p:txBody>
          <a:bodyPr/>
          <a:lstStyle/>
          <a:p>
            <a:pPr algn="l"/>
            <a:r>
              <a:rPr lang="en-US" dirty="0">
                <a:latin typeface="TimesTen-Roman"/>
              </a:rPr>
              <a:t>Low-contrast images - result from poor illumination, lack of dynamic range in the imaging sensor, or wrong setting of a lens aperture during image acquisition.</a:t>
            </a:r>
          </a:p>
          <a:p>
            <a:pPr algn="l"/>
            <a:r>
              <a:rPr lang="en-US" i="1" dirty="0">
                <a:latin typeface="TimesTen-Italic"/>
              </a:rPr>
              <a:t>Contrast stretching </a:t>
            </a:r>
            <a:r>
              <a:rPr lang="en-US" dirty="0">
                <a:latin typeface="TimesTen-Roman"/>
              </a:rPr>
              <a:t>expands the range of intensity levels in an image so that it spans the ideal full intensity range of the recording medium or display device.</a:t>
            </a:r>
          </a:p>
        </p:txBody>
      </p:sp>
    </p:spTree>
    <p:extLst>
      <p:ext uri="{BB962C8B-B14F-4D97-AF65-F5344CB8AC3E}">
        <p14:creationId xmlns:p14="http://schemas.microsoft.com/office/powerpoint/2010/main" val="299035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CC8AE53-DE0D-40C1-A139-0EE424C4893E}"/>
              </a:ext>
            </a:extLst>
          </p:cNvPr>
          <p:cNvGraphicFramePr/>
          <p:nvPr/>
        </p:nvGraphicFramePr>
        <p:xfrm>
          <a:off x="2099188" y="1632975"/>
          <a:ext cx="7993624" cy="436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AAB38-8E82-42D2-91BC-9DA55400B03E}"/>
              </a:ext>
            </a:extLst>
          </p:cNvPr>
          <p:cNvSpPr>
            <a:spLocks noGrp="1"/>
          </p:cNvSpPr>
          <p:nvPr>
            <p:ph type="title"/>
          </p:nvPr>
        </p:nvSpPr>
        <p:spPr>
          <a:xfrm>
            <a:off x="2152650" y="365126"/>
            <a:ext cx="7886700" cy="726256"/>
          </a:xfrm>
        </p:spPr>
        <p:txBody>
          <a:bodyPr>
            <a:normAutofit fontScale="90000"/>
          </a:bodyPr>
          <a:lstStyle/>
          <a:p>
            <a:r>
              <a:rPr lang="en-US" altLang="zh-TW" sz="3200" dirty="0">
                <a:solidFill>
                  <a:srgbClr val="FF0000"/>
                </a:solidFill>
                <a:latin typeface="Verdana" panose="020B0604030504040204" pitchFamily="34" charset="0"/>
                <a:ea typeface="新細明體" panose="02020500000000000000" pitchFamily="18" charset="-120"/>
              </a:rPr>
              <a:t>Piecewise-Linear Transformation Functions- </a:t>
            </a:r>
            <a:r>
              <a:rPr lang="en-US" sz="3200" dirty="0"/>
              <a:t>Contrast Stretching</a:t>
            </a:r>
            <a:endParaRPr lang="en-IN" sz="3200" dirty="0"/>
          </a:p>
        </p:txBody>
      </p:sp>
      <p:sp>
        <p:nvSpPr>
          <p:cNvPr id="3" name="Content Placeholder 2">
            <a:extLst>
              <a:ext uri="{FF2B5EF4-FFF2-40B4-BE49-F238E27FC236}">
                <a16:creationId xmlns:a16="http://schemas.microsoft.com/office/drawing/2014/main" id="{51B89F9B-DA4D-409C-8D41-BA9FC69B026E}"/>
              </a:ext>
            </a:extLst>
          </p:cNvPr>
          <p:cNvSpPr>
            <a:spLocks noGrp="1"/>
          </p:cNvSpPr>
          <p:nvPr>
            <p:ph idx="1"/>
          </p:nvPr>
        </p:nvSpPr>
        <p:spPr>
          <a:xfrm>
            <a:off x="1641987" y="1589652"/>
            <a:ext cx="9026013" cy="1448517"/>
          </a:xfrm>
        </p:spPr>
        <p:txBody>
          <a:bodyPr/>
          <a:lstStyle/>
          <a:p>
            <a:pPr algn="l"/>
            <a:r>
              <a:rPr lang="en-US" dirty="0">
                <a:latin typeface="TimesTen-Roman"/>
              </a:rPr>
              <a:t>A  typical transformation used for contrast stretching is shown below. </a:t>
            </a:r>
          </a:p>
          <a:p>
            <a:pPr algn="l"/>
            <a:r>
              <a:rPr lang="en-US" dirty="0">
                <a:latin typeface="TimesTen-Roman"/>
              </a:rPr>
              <a:t>The locations of points (</a:t>
            </a:r>
            <a:r>
              <a:rPr lang="en-US" i="1" dirty="0">
                <a:latin typeface="TimesTen-Italic"/>
              </a:rPr>
              <a:t>r1 </a:t>
            </a:r>
            <a:r>
              <a:rPr lang="en-US" dirty="0">
                <a:latin typeface="TimesTen-Roman"/>
              </a:rPr>
              <a:t>, </a:t>
            </a:r>
            <a:r>
              <a:rPr lang="en-US" i="1" dirty="0">
                <a:latin typeface="TimesTen-Italic"/>
              </a:rPr>
              <a:t>s1 </a:t>
            </a:r>
            <a:r>
              <a:rPr lang="en-US" dirty="0">
                <a:latin typeface="TimesTen-Roman"/>
              </a:rPr>
              <a:t>)  and (</a:t>
            </a:r>
            <a:r>
              <a:rPr lang="en-US" i="1" dirty="0">
                <a:latin typeface="TimesTen-Italic"/>
              </a:rPr>
              <a:t>r2 </a:t>
            </a:r>
            <a:r>
              <a:rPr lang="en-US" dirty="0">
                <a:latin typeface="TimesTen-Roman"/>
              </a:rPr>
              <a:t>, </a:t>
            </a:r>
            <a:r>
              <a:rPr lang="en-US" i="1" dirty="0">
                <a:latin typeface="TimesTen-Italic"/>
              </a:rPr>
              <a:t>s2 </a:t>
            </a:r>
            <a:r>
              <a:rPr lang="en-US" dirty="0">
                <a:latin typeface="TimesTen-Roman"/>
              </a:rPr>
              <a:t>)</a:t>
            </a:r>
          </a:p>
          <a:p>
            <a:endParaRPr lang="en-IN" dirty="0"/>
          </a:p>
        </p:txBody>
      </p:sp>
      <p:pic>
        <p:nvPicPr>
          <p:cNvPr id="7" name="Picture 6">
            <a:extLst>
              <a:ext uri="{FF2B5EF4-FFF2-40B4-BE49-F238E27FC236}">
                <a16:creationId xmlns:a16="http://schemas.microsoft.com/office/drawing/2014/main" id="{178AE6FF-2F72-49E3-97ED-555626E566E6}"/>
              </a:ext>
            </a:extLst>
          </p:cNvPr>
          <p:cNvPicPr>
            <a:picLocks noChangeAspect="1"/>
          </p:cNvPicPr>
          <p:nvPr/>
        </p:nvPicPr>
        <p:blipFill>
          <a:blip r:embed="rId2"/>
          <a:stretch>
            <a:fillRect/>
          </a:stretch>
        </p:blipFill>
        <p:spPr>
          <a:xfrm>
            <a:off x="4355691" y="2994502"/>
            <a:ext cx="3760838" cy="3577384"/>
          </a:xfrm>
          <a:prstGeom prst="rect">
            <a:avLst/>
          </a:prstGeom>
        </p:spPr>
      </p:pic>
    </p:spTree>
    <p:extLst>
      <p:ext uri="{BB962C8B-B14F-4D97-AF65-F5344CB8AC3E}">
        <p14:creationId xmlns:p14="http://schemas.microsoft.com/office/powerpoint/2010/main" val="2783302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7A7BE3-6E33-484C-A0F1-1CA1556D884A}"/>
              </a:ext>
            </a:extLst>
          </p:cNvPr>
          <p:cNvSpPr>
            <a:spLocks noGrp="1"/>
          </p:cNvSpPr>
          <p:nvPr>
            <p:ph type="title"/>
          </p:nvPr>
        </p:nvSpPr>
        <p:spPr>
          <a:xfrm>
            <a:off x="2152650" y="365126"/>
            <a:ext cx="7886700" cy="991727"/>
          </a:xfrm>
        </p:spPr>
        <p:txBody>
          <a:bodyPr>
            <a:normAutofit fontScale="90000"/>
          </a:bodyPr>
          <a:lstStyle/>
          <a:p>
            <a:r>
              <a:rPr lang="en-US" altLang="zh-TW" sz="3200" dirty="0">
                <a:solidFill>
                  <a:srgbClr val="FF0000"/>
                </a:solidFill>
                <a:latin typeface="Verdana" panose="020B0604030504040204" pitchFamily="34" charset="0"/>
                <a:ea typeface="新細明體" panose="02020500000000000000" pitchFamily="18" charset="-120"/>
              </a:rPr>
              <a:t>Piecewise-Linear Transformation Functions- </a:t>
            </a:r>
            <a:r>
              <a:rPr lang="en-US" sz="3200" dirty="0"/>
              <a:t>Contrast Stretching</a:t>
            </a:r>
            <a:br>
              <a:rPr lang="en-US" altLang="zh-TW" sz="3200" dirty="0">
                <a:solidFill>
                  <a:srgbClr val="FF0000"/>
                </a:solidFill>
                <a:latin typeface="Verdana" panose="020B0604030504040204" pitchFamily="34" charset="0"/>
                <a:ea typeface="新細明體" panose="02020500000000000000" pitchFamily="18" charset="-120"/>
              </a:rPr>
            </a:br>
            <a:br>
              <a:rPr lang="en-US" sz="3200" dirty="0"/>
            </a:br>
            <a:endParaRPr lang="en-IN" sz="3200" dirty="0"/>
          </a:p>
        </p:txBody>
      </p:sp>
      <p:sp>
        <p:nvSpPr>
          <p:cNvPr id="5" name="Content Placeholder 4">
            <a:extLst>
              <a:ext uri="{FF2B5EF4-FFF2-40B4-BE49-F238E27FC236}">
                <a16:creationId xmlns:a16="http://schemas.microsoft.com/office/drawing/2014/main" id="{FAC6DAB6-0C5B-4884-B9D8-A88406CE63AB}"/>
              </a:ext>
            </a:extLst>
          </p:cNvPr>
          <p:cNvSpPr>
            <a:spLocks noGrp="1"/>
          </p:cNvSpPr>
          <p:nvPr>
            <p:ph idx="1"/>
          </p:nvPr>
        </p:nvSpPr>
        <p:spPr>
          <a:xfrm>
            <a:off x="1841091" y="1928863"/>
            <a:ext cx="8509818" cy="4351338"/>
          </a:xfrm>
        </p:spPr>
        <p:txBody>
          <a:bodyPr/>
          <a:lstStyle/>
          <a:p>
            <a:r>
              <a:rPr lang="en-US" dirty="0">
                <a:latin typeface="TimesTen-Roman"/>
              </a:rPr>
              <a:t>If (</a:t>
            </a:r>
            <a:r>
              <a:rPr lang="en-US" i="1" dirty="0">
                <a:latin typeface="TimesTen-Italic"/>
              </a:rPr>
              <a:t>r1 </a:t>
            </a:r>
            <a:r>
              <a:rPr lang="en-US" dirty="0">
                <a:latin typeface="TimesTen-Roman"/>
              </a:rPr>
              <a:t>= </a:t>
            </a:r>
            <a:r>
              <a:rPr lang="en-US" i="1" dirty="0">
                <a:latin typeface="TimesTen-Italic"/>
              </a:rPr>
              <a:t>s1 </a:t>
            </a:r>
            <a:r>
              <a:rPr lang="en-US" dirty="0">
                <a:latin typeface="TimesTen-Roman"/>
              </a:rPr>
              <a:t>)  and (</a:t>
            </a:r>
            <a:r>
              <a:rPr lang="en-US" i="1" dirty="0">
                <a:latin typeface="TimesTen-Italic"/>
              </a:rPr>
              <a:t>r2 </a:t>
            </a:r>
            <a:r>
              <a:rPr lang="en-US" dirty="0">
                <a:latin typeface="TimesTen-Roman"/>
              </a:rPr>
              <a:t>= </a:t>
            </a:r>
            <a:r>
              <a:rPr lang="en-US" i="1" dirty="0">
                <a:latin typeface="TimesTen-Italic"/>
              </a:rPr>
              <a:t>s2 </a:t>
            </a:r>
            <a:r>
              <a:rPr lang="en-US" dirty="0">
                <a:latin typeface="TimesTen-Roman"/>
              </a:rPr>
              <a:t>), the transformation is a linear function that produces no changes in intensity.</a:t>
            </a:r>
          </a:p>
          <a:p>
            <a:r>
              <a:rPr lang="en-US" dirty="0">
                <a:latin typeface="TimesTen-Roman"/>
              </a:rPr>
              <a:t> If </a:t>
            </a:r>
            <a:r>
              <a:rPr lang="en-US" i="1" dirty="0">
                <a:latin typeface="TimesTen-Italic"/>
              </a:rPr>
              <a:t>r1= r2</a:t>
            </a:r>
            <a:r>
              <a:rPr lang="en-US" dirty="0">
                <a:latin typeface="Symbol" panose="05050102010706020507" pitchFamily="18" charset="2"/>
              </a:rPr>
              <a:t> </a:t>
            </a:r>
            <a:r>
              <a:rPr lang="en-US" dirty="0">
                <a:latin typeface="TimesTen-Roman"/>
              </a:rPr>
              <a:t>, </a:t>
            </a:r>
            <a:r>
              <a:rPr lang="en-US" i="1" dirty="0">
                <a:latin typeface="TimesTen-Italic"/>
              </a:rPr>
              <a:t>s</a:t>
            </a:r>
            <a:r>
              <a:rPr lang="en-US" dirty="0">
                <a:latin typeface="TimesTen-Roman"/>
              </a:rPr>
              <a:t>1 </a:t>
            </a:r>
            <a:r>
              <a:rPr lang="en-US" dirty="0">
                <a:latin typeface="Symbol" panose="05050102010706020507" pitchFamily="18" charset="2"/>
              </a:rPr>
              <a:t>= </a:t>
            </a:r>
            <a:r>
              <a:rPr lang="en-US" dirty="0">
                <a:latin typeface="TimesTen-Roman"/>
              </a:rPr>
              <a:t>0, and </a:t>
            </a:r>
            <a:r>
              <a:rPr lang="en-US" i="1" dirty="0">
                <a:latin typeface="TimesTen-Italic"/>
              </a:rPr>
              <a:t>s2=L-1</a:t>
            </a:r>
            <a:r>
              <a:rPr lang="en-US" dirty="0">
                <a:latin typeface="TimesTen-Roman"/>
              </a:rPr>
              <a:t> the transformation becomes a </a:t>
            </a:r>
            <a:r>
              <a:rPr lang="en-US" i="1" dirty="0">
                <a:latin typeface="TimesTen-Italic"/>
              </a:rPr>
              <a:t>thresholding function </a:t>
            </a:r>
            <a:r>
              <a:rPr lang="en-US" dirty="0">
                <a:latin typeface="TimesTen-Roman"/>
              </a:rPr>
              <a:t>that creates a binary image.</a:t>
            </a:r>
          </a:p>
          <a:p>
            <a:pPr algn="l"/>
            <a:r>
              <a:rPr lang="en-US" dirty="0">
                <a:latin typeface="TimesTen-Roman"/>
              </a:rPr>
              <a:t> Intermediate values of (</a:t>
            </a:r>
            <a:r>
              <a:rPr lang="en-US" i="1" dirty="0">
                <a:latin typeface="TimesTen-Italic"/>
              </a:rPr>
              <a:t>r1 </a:t>
            </a:r>
            <a:r>
              <a:rPr lang="en-US" dirty="0">
                <a:latin typeface="TimesTen-Roman"/>
              </a:rPr>
              <a:t>, </a:t>
            </a:r>
            <a:r>
              <a:rPr lang="en-US" i="1" dirty="0">
                <a:latin typeface="TimesTen-Italic"/>
              </a:rPr>
              <a:t>s1 </a:t>
            </a:r>
            <a:r>
              <a:rPr lang="en-US" dirty="0">
                <a:latin typeface="TimesTen-Roman"/>
              </a:rPr>
              <a:t>)  and (</a:t>
            </a:r>
            <a:r>
              <a:rPr lang="en-US" i="1" dirty="0">
                <a:latin typeface="TimesTen-Italic"/>
              </a:rPr>
              <a:t>r2 </a:t>
            </a:r>
            <a:r>
              <a:rPr lang="en-US" dirty="0">
                <a:latin typeface="TimesTen-Roman"/>
              </a:rPr>
              <a:t>, </a:t>
            </a:r>
            <a:r>
              <a:rPr lang="en-US" i="1" dirty="0">
                <a:latin typeface="TimesTen-Italic"/>
              </a:rPr>
              <a:t>s2 </a:t>
            </a:r>
            <a:r>
              <a:rPr lang="en-US" dirty="0">
                <a:latin typeface="TimesTen-Roman"/>
              </a:rPr>
              <a:t>) produce various degrees of spread in the intensity levels of the output image, thus affecting its contrast.</a:t>
            </a:r>
            <a:endParaRPr lang="en-IN" dirty="0"/>
          </a:p>
          <a:p>
            <a:endParaRPr lang="en-IN" dirty="0"/>
          </a:p>
        </p:txBody>
      </p:sp>
    </p:spTree>
    <p:extLst>
      <p:ext uri="{BB962C8B-B14F-4D97-AF65-F5344CB8AC3E}">
        <p14:creationId xmlns:p14="http://schemas.microsoft.com/office/powerpoint/2010/main" val="2063684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AAC75B74-5C4F-44EC-A01C-19616B7289D9}"/>
              </a:ext>
            </a:extLst>
          </p:cNvPr>
          <p:cNvSpPr txBox="1">
            <a:spLocks noChangeArrowheads="1"/>
          </p:cNvSpPr>
          <p:nvPr/>
        </p:nvSpPr>
        <p:spPr bwMode="auto">
          <a:xfrm>
            <a:off x="2847698" y="549276"/>
            <a:ext cx="6774419"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solidFill>
                  <a:srgbClr val="FF0000"/>
                </a:solidFill>
                <a:latin typeface="Verdana" panose="020B0604030504040204" pitchFamily="34" charset="0"/>
                <a:ea typeface="新細明體" panose="02020500000000000000" pitchFamily="18" charset="-120"/>
              </a:rPr>
              <a:t>Piecewise-Linear Transformation Functions</a:t>
            </a:r>
          </a:p>
          <a:p>
            <a:pPr algn="ctr"/>
            <a:r>
              <a:rPr lang="en-US" altLang="zh-TW">
                <a:solidFill>
                  <a:srgbClr val="FF0000"/>
                </a:solidFill>
                <a:latin typeface="Verdana" panose="020B0604030504040204" pitchFamily="34" charset="0"/>
                <a:ea typeface="新細明體" panose="02020500000000000000" pitchFamily="18" charset="-120"/>
              </a:rPr>
              <a:t>Case 1: Contrast Stretching</a:t>
            </a:r>
            <a:endParaRPr lang="en-US" altLang="zh-TW">
              <a:ea typeface="新細明體" panose="02020500000000000000" pitchFamily="18" charset="-120"/>
            </a:endParaRPr>
          </a:p>
        </p:txBody>
      </p:sp>
      <p:pic>
        <p:nvPicPr>
          <p:cNvPr id="20483" name="Picture 3">
            <a:extLst>
              <a:ext uri="{FF2B5EF4-FFF2-40B4-BE49-F238E27FC236}">
                <a16:creationId xmlns:a16="http://schemas.microsoft.com/office/drawing/2014/main" id="{92BE14CB-B27F-4FF2-A63C-CE1EC1144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719" y="1637437"/>
            <a:ext cx="5600624" cy="507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71AFE69C-FC97-4B39-BEB6-43ACDCBCF68A}"/>
              </a:ext>
            </a:extLst>
          </p:cNvPr>
          <p:cNvSpPr txBox="1"/>
          <p:nvPr/>
        </p:nvSpPr>
        <p:spPr>
          <a:xfrm>
            <a:off x="1524000" y="3657601"/>
            <a:ext cx="1592826" cy="2554545"/>
          </a:xfrm>
          <a:prstGeom prst="rect">
            <a:avLst/>
          </a:prstGeom>
          <a:noFill/>
        </p:spPr>
        <p:txBody>
          <a:bodyPr wrap="square" rtlCol="0">
            <a:spAutoFit/>
          </a:bodyPr>
          <a:lstStyle/>
          <a:p>
            <a:pPr algn="l"/>
            <a:r>
              <a:rPr lang="pt-BR" sz="1600" dirty="0">
                <a:latin typeface="TimesTen-Roman"/>
              </a:rPr>
              <a:t>( r1, s1) =( rmin , 0 )  and (r2 ,s2 ) =(rmax , L-1), where </a:t>
            </a:r>
            <a:r>
              <a:rPr lang="en-US" sz="1600" i="1" dirty="0" err="1">
                <a:latin typeface="TimesTen-Italic"/>
              </a:rPr>
              <a:t>r</a:t>
            </a:r>
            <a:r>
              <a:rPr lang="en-US" sz="1600" dirty="0" err="1">
                <a:latin typeface="TimesTen-Roman"/>
              </a:rPr>
              <a:t>min</a:t>
            </a:r>
            <a:r>
              <a:rPr lang="en-US" sz="1600" dirty="0">
                <a:latin typeface="TimesTen-Roman"/>
              </a:rPr>
              <a:t> and </a:t>
            </a:r>
            <a:r>
              <a:rPr lang="en-US" sz="1600" i="1" dirty="0" err="1">
                <a:latin typeface="TimesTen-Italic"/>
              </a:rPr>
              <a:t>r</a:t>
            </a:r>
            <a:r>
              <a:rPr lang="en-US" sz="1600" dirty="0" err="1">
                <a:latin typeface="TimesTen-Roman"/>
              </a:rPr>
              <a:t>max</a:t>
            </a:r>
            <a:r>
              <a:rPr lang="en-US" sz="1600" dirty="0">
                <a:latin typeface="TimesTen-Roman"/>
              </a:rPr>
              <a:t> denote the minimum and maximum intensity levels in the input image,</a:t>
            </a:r>
            <a:endParaRPr lang="en-IN" sz="1600" dirty="0"/>
          </a:p>
        </p:txBody>
      </p:sp>
      <p:cxnSp>
        <p:nvCxnSpPr>
          <p:cNvPr id="4" name="Straight Arrow Connector 3">
            <a:extLst>
              <a:ext uri="{FF2B5EF4-FFF2-40B4-BE49-F238E27FC236}">
                <a16:creationId xmlns:a16="http://schemas.microsoft.com/office/drawing/2014/main" id="{B089BCFF-A1C7-4BBB-B5E7-2B57162A4BD3}"/>
              </a:ext>
            </a:extLst>
          </p:cNvPr>
          <p:cNvCxnSpPr/>
          <p:nvPr/>
        </p:nvCxnSpPr>
        <p:spPr bwMode="auto">
          <a:xfrm>
            <a:off x="2434561" y="5952639"/>
            <a:ext cx="649159" cy="2595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DC13C186-DAF6-4322-BB30-6CFF0171B0C6}"/>
              </a:ext>
            </a:extLst>
          </p:cNvPr>
          <p:cNvSpPr txBox="1"/>
          <p:nvPr/>
        </p:nvSpPr>
        <p:spPr>
          <a:xfrm>
            <a:off x="8684343" y="3927902"/>
            <a:ext cx="1983658" cy="2585323"/>
          </a:xfrm>
          <a:prstGeom prst="rect">
            <a:avLst/>
          </a:prstGeom>
          <a:noFill/>
        </p:spPr>
        <p:txBody>
          <a:bodyPr wrap="square" rtlCol="0">
            <a:spAutoFit/>
          </a:bodyPr>
          <a:lstStyle/>
          <a:p>
            <a:pPr algn="l"/>
            <a:r>
              <a:rPr lang="en-US" dirty="0">
                <a:latin typeface="TimesTen-Roman"/>
              </a:rPr>
              <a:t>the result of using the thresholding</a:t>
            </a:r>
          </a:p>
          <a:p>
            <a:pPr algn="l"/>
            <a:r>
              <a:rPr lang="en-US" dirty="0">
                <a:latin typeface="TimesTen-Roman"/>
              </a:rPr>
              <a:t>function, with (</a:t>
            </a:r>
            <a:r>
              <a:rPr lang="en-US" i="1" dirty="0">
                <a:latin typeface="TimesTen-Italic"/>
              </a:rPr>
              <a:t>r </a:t>
            </a:r>
            <a:r>
              <a:rPr lang="en-US" dirty="0">
                <a:latin typeface="TimesTen-Roman"/>
              </a:rPr>
              <a:t>, </a:t>
            </a:r>
            <a:r>
              <a:rPr lang="en-US" i="1" dirty="0">
                <a:latin typeface="TimesTen-Italic"/>
              </a:rPr>
              <a:t>s </a:t>
            </a:r>
            <a:r>
              <a:rPr lang="en-US" dirty="0">
                <a:latin typeface="TimesTen-Roman"/>
              </a:rPr>
              <a:t>) (</a:t>
            </a:r>
            <a:r>
              <a:rPr lang="en-US" i="1" dirty="0">
                <a:latin typeface="TimesTen-Italic"/>
              </a:rPr>
              <a:t>m</a:t>
            </a:r>
            <a:r>
              <a:rPr lang="en-US" dirty="0">
                <a:latin typeface="TimesTen-Roman"/>
              </a:rPr>
              <a:t>, ) 1 1 </a:t>
            </a:r>
            <a:r>
              <a:rPr lang="en-US" dirty="0">
                <a:latin typeface="Symbol" panose="05050102010706020507" pitchFamily="18" charset="2"/>
              </a:rPr>
              <a:t>= </a:t>
            </a:r>
            <a:r>
              <a:rPr lang="en-US" dirty="0">
                <a:latin typeface="TimesTen-Roman"/>
              </a:rPr>
              <a:t>0 and (</a:t>
            </a:r>
            <a:r>
              <a:rPr lang="en-US" i="1" dirty="0">
                <a:latin typeface="TimesTen-Italic"/>
              </a:rPr>
              <a:t>r </a:t>
            </a:r>
            <a:r>
              <a:rPr lang="en-US" dirty="0">
                <a:latin typeface="TimesTen-Roman"/>
              </a:rPr>
              <a:t>, </a:t>
            </a:r>
            <a:r>
              <a:rPr lang="en-US" i="1" dirty="0">
                <a:latin typeface="TimesTen-Italic"/>
              </a:rPr>
              <a:t>s </a:t>
            </a:r>
            <a:r>
              <a:rPr lang="en-US" dirty="0">
                <a:latin typeface="TimesTen-Roman"/>
              </a:rPr>
              <a:t>) (</a:t>
            </a:r>
            <a:r>
              <a:rPr lang="en-US" i="1" dirty="0">
                <a:latin typeface="TimesTen-Italic"/>
              </a:rPr>
              <a:t>m</a:t>
            </a:r>
            <a:r>
              <a:rPr lang="en-US" dirty="0">
                <a:latin typeface="TimesTen-Roman"/>
              </a:rPr>
              <a:t>, </a:t>
            </a:r>
            <a:r>
              <a:rPr lang="en-US" i="1" dirty="0">
                <a:latin typeface="TimesTen-Italic"/>
              </a:rPr>
              <a:t>L </a:t>
            </a:r>
            <a:r>
              <a:rPr lang="en-US" dirty="0">
                <a:latin typeface="TimesTen-Roman"/>
              </a:rPr>
              <a:t>), 2 2 </a:t>
            </a:r>
            <a:r>
              <a:rPr lang="en-US" dirty="0">
                <a:latin typeface="Symbol" panose="05050102010706020507" pitchFamily="18" charset="2"/>
              </a:rPr>
              <a:t>= − </a:t>
            </a:r>
            <a:r>
              <a:rPr lang="en-US" dirty="0">
                <a:latin typeface="TimesTen-Roman"/>
              </a:rPr>
              <a:t>1 where </a:t>
            </a:r>
            <a:r>
              <a:rPr lang="en-US" i="1" dirty="0">
                <a:latin typeface="TimesTen-Italic"/>
              </a:rPr>
              <a:t>m </a:t>
            </a:r>
            <a:r>
              <a:rPr lang="en-US" dirty="0">
                <a:latin typeface="TimesTen-Roman"/>
              </a:rPr>
              <a:t>is the mean</a:t>
            </a:r>
          </a:p>
          <a:p>
            <a:pPr algn="l"/>
            <a:r>
              <a:rPr lang="en-US" dirty="0">
                <a:latin typeface="TimesTen-Roman"/>
              </a:rPr>
              <a:t>intensity level in the image.</a:t>
            </a:r>
            <a:endParaRPr lang="en-IN" dirty="0"/>
          </a:p>
        </p:txBody>
      </p:sp>
      <p:cxnSp>
        <p:nvCxnSpPr>
          <p:cNvPr id="11" name="Straight Arrow Connector 10">
            <a:extLst>
              <a:ext uri="{FF2B5EF4-FFF2-40B4-BE49-F238E27FC236}">
                <a16:creationId xmlns:a16="http://schemas.microsoft.com/office/drawing/2014/main" id="{E9E47F2E-649A-4789-913F-52B266727F57}"/>
              </a:ext>
            </a:extLst>
          </p:cNvPr>
          <p:cNvCxnSpPr/>
          <p:nvPr/>
        </p:nvCxnSpPr>
        <p:spPr bwMode="auto">
          <a:xfrm flipH="1" flipV="1">
            <a:off x="7526594" y="6212146"/>
            <a:ext cx="1828800" cy="3010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98A27-F96F-4E5C-9529-E6984E2F1525}"/>
              </a:ext>
            </a:extLst>
          </p:cNvPr>
          <p:cNvPicPr>
            <a:picLocks noChangeAspect="1"/>
          </p:cNvPicPr>
          <p:nvPr/>
        </p:nvPicPr>
        <p:blipFill>
          <a:blip r:embed="rId2"/>
          <a:stretch>
            <a:fillRect/>
          </a:stretch>
        </p:blipFill>
        <p:spPr>
          <a:xfrm>
            <a:off x="1687547" y="1490647"/>
            <a:ext cx="8816907" cy="4570940"/>
          </a:xfrm>
          <a:prstGeom prst="rect">
            <a:avLst/>
          </a:prstGeom>
        </p:spPr>
      </p:pic>
      <p:sp>
        <p:nvSpPr>
          <p:cNvPr id="4" name="Text Box 2">
            <a:extLst>
              <a:ext uri="{FF2B5EF4-FFF2-40B4-BE49-F238E27FC236}">
                <a16:creationId xmlns:a16="http://schemas.microsoft.com/office/drawing/2014/main" id="{BCCFA40F-9C27-4741-9F6B-35138E3C7F6B}"/>
              </a:ext>
            </a:extLst>
          </p:cNvPr>
          <p:cNvSpPr txBox="1">
            <a:spLocks noChangeArrowheads="1"/>
          </p:cNvSpPr>
          <p:nvPr/>
        </p:nvSpPr>
        <p:spPr bwMode="auto">
          <a:xfrm>
            <a:off x="2838737" y="536576"/>
            <a:ext cx="6774419"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Piecewise-Linear Transformation Functions</a:t>
            </a:r>
          </a:p>
          <a:p>
            <a:pPr algn="ctr"/>
            <a:r>
              <a:rPr lang="en-US" altLang="zh-TW" dirty="0">
                <a:solidFill>
                  <a:srgbClr val="FF0000"/>
                </a:solidFill>
                <a:latin typeface="Verdana" panose="020B0604030504040204" pitchFamily="34" charset="0"/>
                <a:ea typeface="新細明體" panose="02020500000000000000" pitchFamily="18" charset="-120"/>
              </a:rPr>
              <a:t>Case 2:Intensity-level Slicing</a:t>
            </a:r>
          </a:p>
        </p:txBody>
      </p:sp>
    </p:spTree>
    <p:extLst>
      <p:ext uri="{BB962C8B-B14F-4D97-AF65-F5344CB8AC3E}">
        <p14:creationId xmlns:p14="http://schemas.microsoft.com/office/powerpoint/2010/main" val="4000628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67B44512-1956-4CB4-A68D-53CDAEA85791}"/>
              </a:ext>
            </a:extLst>
          </p:cNvPr>
          <p:cNvSpPr txBox="1">
            <a:spLocks noChangeArrowheads="1"/>
          </p:cNvSpPr>
          <p:nvPr/>
        </p:nvSpPr>
        <p:spPr bwMode="auto">
          <a:xfrm>
            <a:off x="3074711" y="536576"/>
            <a:ext cx="6774419"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Piecewise-Linear Transformation Functions</a:t>
            </a:r>
          </a:p>
          <a:p>
            <a:pPr algn="ctr"/>
            <a:r>
              <a:rPr lang="en-US" altLang="zh-TW" dirty="0">
                <a:solidFill>
                  <a:srgbClr val="FF0000"/>
                </a:solidFill>
                <a:latin typeface="Verdana" panose="020B0604030504040204" pitchFamily="34" charset="0"/>
                <a:ea typeface="新細明體" panose="02020500000000000000" pitchFamily="18" charset="-120"/>
              </a:rPr>
              <a:t>Case 2:Intensity-level Slicing</a:t>
            </a:r>
          </a:p>
        </p:txBody>
      </p:sp>
      <p:pic>
        <p:nvPicPr>
          <p:cNvPr id="21507" name="Picture 3">
            <a:extLst>
              <a:ext uri="{FF2B5EF4-FFF2-40B4-BE49-F238E27FC236}">
                <a16:creationId xmlns:a16="http://schemas.microsoft.com/office/drawing/2014/main" id="{1A40A173-EA0B-490E-BEA4-A0BDF10CB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1595439"/>
            <a:ext cx="7558088"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Text Box 4">
            <a:extLst>
              <a:ext uri="{FF2B5EF4-FFF2-40B4-BE49-F238E27FC236}">
                <a16:creationId xmlns:a16="http://schemas.microsoft.com/office/drawing/2014/main" id="{E9AD81CD-7BA0-44EE-8512-20C465B74C25}"/>
              </a:ext>
            </a:extLst>
          </p:cNvPr>
          <p:cNvSpPr txBox="1">
            <a:spLocks noChangeArrowheads="1"/>
          </p:cNvSpPr>
          <p:nvPr/>
        </p:nvSpPr>
        <p:spPr bwMode="auto">
          <a:xfrm>
            <a:off x="3536950" y="6256338"/>
            <a:ext cx="1079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1800">
                <a:ea typeface="新細明體" panose="02020500000000000000" pitchFamily="18" charset="-120"/>
              </a:rPr>
              <a:t>An image</a:t>
            </a:r>
          </a:p>
        </p:txBody>
      </p:sp>
      <p:sp>
        <p:nvSpPr>
          <p:cNvPr id="21509" name="Text Box 5">
            <a:extLst>
              <a:ext uri="{FF2B5EF4-FFF2-40B4-BE49-F238E27FC236}">
                <a16:creationId xmlns:a16="http://schemas.microsoft.com/office/drawing/2014/main" id="{8FCE6E64-CB9F-483E-88EC-77AC8CA3015C}"/>
              </a:ext>
            </a:extLst>
          </p:cNvPr>
          <p:cNvSpPr txBox="1">
            <a:spLocks noChangeArrowheads="1"/>
          </p:cNvSpPr>
          <p:nvPr/>
        </p:nvSpPr>
        <p:spPr bwMode="auto">
          <a:xfrm>
            <a:off x="5795963" y="6246813"/>
            <a:ext cx="3854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1800">
                <a:ea typeface="新細明體" panose="02020500000000000000" pitchFamily="18" charset="-120"/>
              </a:rPr>
              <a:t>Result of using the transformation in (a)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C98B09-8779-45CD-86E9-5DA755AC2341}"/>
              </a:ext>
            </a:extLst>
          </p:cNvPr>
          <p:cNvPicPr>
            <a:picLocks noChangeAspect="1"/>
          </p:cNvPicPr>
          <p:nvPr/>
        </p:nvPicPr>
        <p:blipFill>
          <a:blip r:embed="rId2"/>
          <a:stretch>
            <a:fillRect/>
          </a:stretch>
        </p:blipFill>
        <p:spPr>
          <a:xfrm>
            <a:off x="2007239" y="1828050"/>
            <a:ext cx="8177523" cy="4425266"/>
          </a:xfrm>
          <a:prstGeom prst="rect">
            <a:avLst/>
          </a:prstGeom>
        </p:spPr>
      </p:pic>
    </p:spTree>
    <p:extLst>
      <p:ext uri="{BB962C8B-B14F-4D97-AF65-F5344CB8AC3E}">
        <p14:creationId xmlns:p14="http://schemas.microsoft.com/office/powerpoint/2010/main" val="2996700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30CE7A78-BBC9-42EF-962D-85CEE9A38A84}"/>
              </a:ext>
            </a:extLst>
          </p:cNvPr>
          <p:cNvSpPr txBox="1">
            <a:spLocks noChangeArrowheads="1"/>
          </p:cNvSpPr>
          <p:nvPr/>
        </p:nvSpPr>
        <p:spPr bwMode="auto">
          <a:xfrm>
            <a:off x="3181073" y="625476"/>
            <a:ext cx="6774419"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solidFill>
                  <a:srgbClr val="FF0000"/>
                </a:solidFill>
                <a:latin typeface="Verdana" panose="020B0604030504040204" pitchFamily="34" charset="0"/>
                <a:ea typeface="新細明體" panose="02020500000000000000" pitchFamily="18" charset="-120"/>
              </a:rPr>
              <a:t>Piecewise-Linear Transformation Functions</a:t>
            </a:r>
          </a:p>
          <a:p>
            <a:pPr algn="ctr"/>
            <a:r>
              <a:rPr lang="en-US" altLang="zh-TW">
                <a:solidFill>
                  <a:srgbClr val="FF0000"/>
                </a:solidFill>
                <a:latin typeface="Verdana" panose="020B0604030504040204" pitchFamily="34" charset="0"/>
                <a:ea typeface="新細明體" panose="02020500000000000000" pitchFamily="18" charset="-120"/>
              </a:rPr>
              <a:t>Case 3:Bit-plane Slicing</a:t>
            </a:r>
          </a:p>
        </p:txBody>
      </p:sp>
      <p:pic>
        <p:nvPicPr>
          <p:cNvPr id="22531" name="Picture 3">
            <a:extLst>
              <a:ext uri="{FF2B5EF4-FFF2-40B4-BE49-F238E27FC236}">
                <a16:creationId xmlns:a16="http://schemas.microsoft.com/office/drawing/2014/main" id="{68B66736-3BC1-4B88-B75B-790FE3FBD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76" y="3967164"/>
            <a:ext cx="7294563"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Rectangle 5">
            <a:extLst>
              <a:ext uri="{FF2B5EF4-FFF2-40B4-BE49-F238E27FC236}">
                <a16:creationId xmlns:a16="http://schemas.microsoft.com/office/drawing/2014/main" id="{DD15FF70-3189-4F5F-9208-E1A81ED42400}"/>
              </a:ext>
            </a:extLst>
          </p:cNvPr>
          <p:cNvSpPr>
            <a:spLocks noGrp="1" noChangeArrowheads="1"/>
          </p:cNvSpPr>
          <p:nvPr>
            <p:ph type="body" idx="1"/>
          </p:nvPr>
        </p:nvSpPr>
        <p:spPr bwMode="auto">
          <a:xfrm>
            <a:off x="1981200" y="1600201"/>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zh-TW" sz="2400" dirty="0">
                <a:ea typeface="新細明體" panose="02020500000000000000" pitchFamily="18" charset="-120"/>
              </a:rPr>
              <a:t>Bit-plane slicing: </a:t>
            </a:r>
          </a:p>
          <a:p>
            <a:pPr lvl="1"/>
            <a:r>
              <a:rPr lang="en-US" altLang="zh-TW" sz="2000" dirty="0">
                <a:ea typeface="新細明體" panose="02020500000000000000" pitchFamily="18" charset="-120"/>
              </a:rPr>
              <a:t>Instead of highlighting the intensity level ranges, we could highlight the contribution made to the total image appearance by specific bits.</a:t>
            </a:r>
          </a:p>
          <a:p>
            <a:pPr lvl="1"/>
            <a:r>
              <a:rPr lang="en-US" altLang="zh-TW" sz="2000" dirty="0">
                <a:ea typeface="新細明體" panose="02020500000000000000" pitchFamily="18" charset="-120"/>
              </a:rPr>
              <a:t>Each pixel in an image represented by 8 bits.</a:t>
            </a:r>
          </a:p>
          <a:p>
            <a:pPr lvl="1"/>
            <a:r>
              <a:rPr lang="en-US" altLang="zh-TW" sz="2000" dirty="0">
                <a:ea typeface="新細明體" panose="02020500000000000000" pitchFamily="18" charset="-120"/>
              </a:rPr>
              <a:t>Image is composed of eight 1-bit planes, ranging from bit-plane 0 for the least significant bit to bit plane 7 for the most significant bit.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6D14A4A4-E1C9-4D43-B749-D0795FACA43A}"/>
              </a:ext>
            </a:extLst>
          </p:cNvPr>
          <p:cNvSpPr txBox="1">
            <a:spLocks noChangeArrowheads="1"/>
          </p:cNvSpPr>
          <p:nvPr/>
        </p:nvSpPr>
        <p:spPr bwMode="auto">
          <a:xfrm>
            <a:off x="2974262" y="452114"/>
            <a:ext cx="6774419"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Piecewise-Linear Transformation Functions</a:t>
            </a:r>
          </a:p>
          <a:p>
            <a:pPr algn="ctr"/>
            <a:r>
              <a:rPr lang="en-US" altLang="zh-TW" dirty="0">
                <a:solidFill>
                  <a:srgbClr val="FF0000"/>
                </a:solidFill>
                <a:latin typeface="Verdana" panose="020B0604030504040204" pitchFamily="34" charset="0"/>
                <a:ea typeface="新細明體" panose="02020500000000000000" pitchFamily="18" charset="-120"/>
              </a:rPr>
              <a:t>Bit-plane Slicing</a:t>
            </a:r>
          </a:p>
        </p:txBody>
      </p:sp>
      <p:sp>
        <p:nvSpPr>
          <p:cNvPr id="7" name="TextBox 6">
            <a:extLst>
              <a:ext uri="{FF2B5EF4-FFF2-40B4-BE49-F238E27FC236}">
                <a16:creationId xmlns:a16="http://schemas.microsoft.com/office/drawing/2014/main" id="{35AE357F-D87C-4C2E-BE57-4AA3EACFF5DE}"/>
              </a:ext>
            </a:extLst>
          </p:cNvPr>
          <p:cNvSpPr txBox="1"/>
          <p:nvPr/>
        </p:nvSpPr>
        <p:spPr>
          <a:xfrm>
            <a:off x="1524000" y="5132439"/>
            <a:ext cx="9144000" cy="707886"/>
          </a:xfrm>
          <a:prstGeom prst="rect">
            <a:avLst/>
          </a:prstGeom>
          <a:noFill/>
        </p:spPr>
        <p:txBody>
          <a:bodyPr wrap="square">
            <a:spAutoFit/>
          </a:bodyPr>
          <a:lstStyle/>
          <a:p>
            <a:pPr algn="l"/>
            <a:r>
              <a:rPr lang="en-US" sz="2000" dirty="0">
                <a:latin typeface="TimesTen-Roman"/>
              </a:rPr>
              <a:t>The first two, contain a significant amount of the visually-significant data. </a:t>
            </a:r>
          </a:p>
          <a:p>
            <a:pPr algn="l"/>
            <a:r>
              <a:rPr lang="en-US" sz="2000" dirty="0">
                <a:latin typeface="TimesTen-Roman"/>
              </a:rPr>
              <a:t>The lower-order planes contribute to more subtle intensity details in the image.</a:t>
            </a:r>
            <a:endParaRPr lang="en-IN" sz="2000" dirty="0"/>
          </a:p>
        </p:txBody>
      </p:sp>
      <p:pic>
        <p:nvPicPr>
          <p:cNvPr id="6" name="Picture 5">
            <a:extLst>
              <a:ext uri="{FF2B5EF4-FFF2-40B4-BE49-F238E27FC236}">
                <a16:creationId xmlns:a16="http://schemas.microsoft.com/office/drawing/2014/main" id="{5CA3E206-A42A-4464-9B2B-42C4B2DC24C8}"/>
              </a:ext>
            </a:extLst>
          </p:cNvPr>
          <p:cNvPicPr>
            <a:picLocks noChangeAspect="1"/>
          </p:cNvPicPr>
          <p:nvPr/>
        </p:nvPicPr>
        <p:blipFill>
          <a:blip r:embed="rId2"/>
          <a:stretch>
            <a:fillRect/>
          </a:stretch>
        </p:blipFill>
        <p:spPr>
          <a:xfrm>
            <a:off x="2484895" y="1283111"/>
            <a:ext cx="7222210" cy="3849329"/>
          </a:xfrm>
          <a:prstGeom prst="rect">
            <a:avLst/>
          </a:prstGeom>
        </p:spPr>
      </p:pic>
      <p:sp>
        <p:nvSpPr>
          <p:cNvPr id="11" name="TextBox 10">
            <a:extLst>
              <a:ext uri="{FF2B5EF4-FFF2-40B4-BE49-F238E27FC236}">
                <a16:creationId xmlns:a16="http://schemas.microsoft.com/office/drawing/2014/main" id="{B6FA0BBA-C766-4FC0-9D74-795636CE0B01}"/>
              </a:ext>
            </a:extLst>
          </p:cNvPr>
          <p:cNvSpPr txBox="1"/>
          <p:nvPr/>
        </p:nvSpPr>
        <p:spPr>
          <a:xfrm>
            <a:off x="7301680" y="4171249"/>
            <a:ext cx="3366320" cy="707886"/>
          </a:xfrm>
          <a:prstGeom prst="rect">
            <a:avLst/>
          </a:prstGeom>
          <a:noFill/>
        </p:spPr>
        <p:txBody>
          <a:bodyPr wrap="square">
            <a:spAutoFit/>
          </a:bodyPr>
          <a:lstStyle/>
          <a:p>
            <a:pPr algn="l"/>
            <a:r>
              <a:rPr lang="en-US" sz="2000" dirty="0">
                <a:latin typeface="TimesTen-Roman"/>
              </a:rPr>
              <a:t>The original image has a gray border </a:t>
            </a:r>
            <a:r>
              <a:rPr lang="en-IN" sz="2000" dirty="0">
                <a:latin typeface="TimesTen-Roman"/>
              </a:rPr>
              <a:t>whose intensity is 194.</a:t>
            </a:r>
            <a:endParaRPr lang="en-I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DE84-24DE-4FB4-9D4D-C561F47416A6}"/>
              </a:ext>
            </a:extLst>
          </p:cNvPr>
          <p:cNvSpPr txBox="1"/>
          <p:nvPr/>
        </p:nvSpPr>
        <p:spPr>
          <a:xfrm>
            <a:off x="1892710" y="1742963"/>
            <a:ext cx="8554064" cy="1323439"/>
          </a:xfrm>
          <a:prstGeom prst="rect">
            <a:avLst/>
          </a:prstGeom>
          <a:noFill/>
        </p:spPr>
        <p:txBody>
          <a:bodyPr wrap="square">
            <a:spAutoFit/>
          </a:bodyPr>
          <a:lstStyle/>
          <a:p>
            <a:pPr marL="342900" indent="-342900">
              <a:buFont typeface="Arial" panose="020B0604020202020204" pitchFamily="34" charset="0"/>
              <a:buChar char="•"/>
            </a:pPr>
            <a:r>
              <a:rPr lang="en-IN" sz="2000" dirty="0"/>
              <a:t>The binary image for the 8th bit plane of an 8-bit image can be obtained by thresholding the input image with a transformation function that maps to 0 intensity values between 0 and 127, and maps to 1 values between 128 and 255.</a:t>
            </a:r>
          </a:p>
        </p:txBody>
      </p:sp>
      <p:sp>
        <p:nvSpPr>
          <p:cNvPr id="5" name="TextBox 4">
            <a:extLst>
              <a:ext uri="{FF2B5EF4-FFF2-40B4-BE49-F238E27FC236}">
                <a16:creationId xmlns:a16="http://schemas.microsoft.com/office/drawing/2014/main" id="{2E156C1B-4E37-47FF-9D59-56645478180E}"/>
              </a:ext>
            </a:extLst>
          </p:cNvPr>
          <p:cNvSpPr txBox="1"/>
          <p:nvPr/>
        </p:nvSpPr>
        <p:spPr>
          <a:xfrm>
            <a:off x="1892710" y="3312622"/>
            <a:ext cx="8406580" cy="4308872"/>
          </a:xfrm>
          <a:prstGeom prst="rect">
            <a:avLst/>
          </a:prstGeom>
          <a:noFill/>
        </p:spPr>
        <p:txBody>
          <a:bodyPr wrap="square">
            <a:spAutoFit/>
          </a:bodyPr>
          <a:lstStyle/>
          <a:p>
            <a:pPr marL="342900" indent="-342900">
              <a:buFont typeface="Arial" panose="020B0604020202020204" pitchFamily="34" charset="0"/>
              <a:buChar char="•"/>
            </a:pPr>
            <a:r>
              <a:rPr lang="en-IN" sz="2000" dirty="0"/>
              <a:t>The binary image for the 7th bit plane of an 8-bit image can be obtained by using  the input image with a transformation function that maps to 1, the intensity values between 64 and 127 as well as the intensity vales above 127 where the 7</a:t>
            </a:r>
            <a:r>
              <a:rPr lang="en-IN" sz="2000" baseline="30000" dirty="0"/>
              <a:t>th</a:t>
            </a:r>
            <a:r>
              <a:rPr lang="en-IN" sz="2000" dirty="0"/>
              <a:t> bit is 1, and maps to 0 values and values between 0-63.</a:t>
            </a:r>
          </a:p>
          <a:p>
            <a:endParaRPr lang="en-IN" sz="2000" dirty="0"/>
          </a:p>
          <a:p>
            <a:pPr marL="342900" indent="-342900">
              <a:buFont typeface="Arial" panose="020B0604020202020204" pitchFamily="34" charset="0"/>
              <a:buChar char="•"/>
            </a:pPr>
            <a:r>
              <a:rPr lang="en-IN" sz="2000" dirty="0"/>
              <a:t>Similarly for  3</a:t>
            </a:r>
            <a:r>
              <a:rPr lang="en-IN" sz="2000" baseline="30000" dirty="0"/>
              <a:t>rd</a:t>
            </a:r>
            <a:r>
              <a:rPr lang="en-IN" sz="2000" dirty="0"/>
              <a:t> bit plane – intensity values whose binary equivalent has a 1 at its 3</a:t>
            </a:r>
            <a:r>
              <a:rPr lang="en-IN" sz="2000" baseline="30000" dirty="0"/>
              <a:t>rd</a:t>
            </a:r>
            <a:r>
              <a:rPr lang="en-IN" sz="2000" dirty="0"/>
              <a:t> bit from right  between maps to 1 rest to 0</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Similarly for  1st bit plane – intensity values which are odd maps to 1 rest to 0</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190828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4">
            <a:extLst>
              <a:ext uri="{FF2B5EF4-FFF2-40B4-BE49-F238E27FC236}">
                <a16:creationId xmlns:a16="http://schemas.microsoft.com/office/drawing/2014/main" id="{272CED52-8A0A-471C-A78E-B026628E908B}"/>
              </a:ext>
            </a:extLst>
          </p:cNvPr>
          <p:cNvSpPr txBox="1">
            <a:spLocks noChangeArrowheads="1"/>
          </p:cNvSpPr>
          <p:nvPr/>
        </p:nvSpPr>
        <p:spPr bwMode="auto">
          <a:xfrm>
            <a:off x="3000098" y="566739"/>
            <a:ext cx="6774419"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Piecewise-Linear Transformation Functions</a:t>
            </a:r>
          </a:p>
          <a:p>
            <a:pPr algn="ctr"/>
            <a:r>
              <a:rPr lang="en-US" altLang="zh-TW" dirty="0">
                <a:solidFill>
                  <a:srgbClr val="FF0000"/>
                </a:solidFill>
                <a:latin typeface="Verdana" panose="020B0604030504040204" pitchFamily="34" charset="0"/>
                <a:ea typeface="新細明體" panose="02020500000000000000" pitchFamily="18" charset="-120"/>
              </a:rPr>
              <a:t>Bit-plane Slicing</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65A04BB-4E80-4FDC-92E3-5DEF48ED6BF9}"/>
                  </a:ext>
                </a:extLst>
              </p:cNvPr>
              <p:cNvSpPr txBox="1"/>
              <p:nvPr/>
            </p:nvSpPr>
            <p:spPr>
              <a:xfrm>
                <a:off x="2025446" y="1651817"/>
                <a:ext cx="8480323" cy="415498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Ten-Roman"/>
                  </a:rPr>
                  <a:t>Decomposing an image into its bit planes is useful for analyzing the relative importance of each bit in the image.</a:t>
                </a:r>
              </a:p>
              <a:p>
                <a:pPr algn="l"/>
                <a:endParaRPr lang="en-US" sz="2400" dirty="0">
                  <a:latin typeface="TimesTen-Roman"/>
                </a:endParaRPr>
              </a:p>
              <a:p>
                <a:pPr marL="342900" indent="-342900">
                  <a:buFont typeface="Arial" panose="020B0604020202020204" pitchFamily="34" charset="0"/>
                  <a:buChar char="•"/>
                </a:pPr>
                <a:r>
                  <a:rPr lang="en-US" sz="2400" dirty="0">
                    <a:latin typeface="TimesTen-Roman"/>
                  </a:rPr>
                  <a:t>It helps in determining the adequacy of the number of bits used to quantize the image. </a:t>
                </a:r>
              </a:p>
              <a:p>
                <a:pPr algn="l"/>
                <a:endParaRPr lang="en-US" dirty="0">
                  <a:latin typeface="TimesTen-Roman"/>
                </a:endParaRPr>
              </a:p>
              <a:p>
                <a:pPr marL="342900" indent="-342900">
                  <a:buFont typeface="Arial" panose="020B0604020202020204" pitchFamily="34" charset="0"/>
                  <a:buChar char="•"/>
                </a:pPr>
                <a:r>
                  <a:rPr lang="en-US" dirty="0">
                    <a:latin typeface="TimesTen-Roman"/>
                  </a:rPr>
                  <a:t>Also, this type of decomposition is useful for image compression in which fewer than all planes are used in reconstructing an image.</a:t>
                </a:r>
              </a:p>
              <a:p>
                <a:pPr marL="285750" indent="-285750">
                  <a:buFont typeface="Arial" panose="020B0604020202020204" pitchFamily="34" charset="0"/>
                  <a:buChar char="•"/>
                </a:pPr>
                <a:r>
                  <a:rPr lang="en-IN" dirty="0">
                    <a:latin typeface="TimesTen-Roman"/>
                  </a:rPr>
                  <a:t>The reconstruction </a:t>
                </a:r>
                <a:r>
                  <a:rPr lang="en-US" dirty="0">
                    <a:latin typeface="TimesTen-Roman"/>
                  </a:rPr>
                  <a:t>is done by multiplying the pixels of the nth plane by the constant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latin typeface="TimesTen-Roman"/>
                  </a:rPr>
                  <a:t>−1.</a:t>
                </a:r>
              </a:p>
              <a:p>
                <a:pPr marL="285750" indent="-285750">
                  <a:buFont typeface="Arial" panose="020B0604020202020204" pitchFamily="34" charset="0"/>
                  <a:buChar char="•"/>
                </a:pPr>
                <a:r>
                  <a:rPr lang="en-US" dirty="0">
                    <a:latin typeface="TimesTen-Roman"/>
                  </a:rPr>
                  <a:t>Eq. 194 -11000010 – image reconstruction using last two MSB 128X1 +64x1= 192 (here only four intensity values are possible)</a:t>
                </a:r>
              </a:p>
              <a:p>
                <a:pPr marL="285750" indent="-285750">
                  <a:buFont typeface="Arial" panose="020B0604020202020204" pitchFamily="34" charset="0"/>
                  <a:buChar char="•"/>
                </a:pPr>
                <a:r>
                  <a:rPr lang="en-US" dirty="0">
                    <a:latin typeface="TimesTen-Roman"/>
                  </a:rPr>
                  <a:t>In case last three MSB are used, 8 intensity values are possible.</a:t>
                </a:r>
                <a:endParaRPr lang="en-IN" dirty="0">
                  <a:latin typeface="TimesTen-Roman"/>
                </a:endParaRPr>
              </a:p>
            </p:txBody>
          </p:sp>
        </mc:Choice>
        <mc:Fallback xmlns="">
          <p:sp>
            <p:nvSpPr>
              <p:cNvPr id="16" name="TextBox 15">
                <a:extLst>
                  <a:ext uri="{FF2B5EF4-FFF2-40B4-BE49-F238E27FC236}">
                    <a16:creationId xmlns:a16="http://schemas.microsoft.com/office/drawing/2014/main" id="{C65A04BB-4E80-4FDC-92E3-5DEF48ED6BF9}"/>
                  </a:ext>
                </a:extLst>
              </p:cNvPr>
              <p:cNvSpPr txBox="1">
                <a:spLocks noRot="1" noChangeAspect="1" noMove="1" noResize="1" noEditPoints="1" noAdjustHandles="1" noChangeArrowheads="1" noChangeShapeType="1" noTextEdit="1"/>
              </p:cNvSpPr>
              <p:nvPr/>
            </p:nvSpPr>
            <p:spPr>
              <a:xfrm>
                <a:off x="2025446" y="1651817"/>
                <a:ext cx="8480323" cy="4154984"/>
              </a:xfrm>
              <a:prstGeom prst="rect">
                <a:avLst/>
              </a:prstGeom>
              <a:blipFill>
                <a:blip r:embed="rId2"/>
                <a:stretch>
                  <a:fillRect l="-935" t="-1173" r="-575" b="-1320"/>
                </a:stretch>
              </a:blipFill>
            </p:spPr>
            <p:txBody>
              <a:bodyPr/>
              <a:lstStyle/>
              <a:p>
                <a:r>
                  <a:rPr lang="en-IN">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591A9309-4BE9-4D61-A598-3C1DB6D49469}"/>
              </a:ext>
            </a:extLst>
          </p:cNvPr>
          <p:cNvSpPr txBox="1">
            <a:spLocks noChangeArrowheads="1"/>
          </p:cNvSpPr>
          <p:nvPr/>
        </p:nvSpPr>
        <p:spPr bwMode="auto">
          <a:xfrm>
            <a:off x="3894186" y="385764"/>
            <a:ext cx="4389343"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solidFill>
                  <a:srgbClr val="FF0000"/>
                </a:solidFill>
                <a:latin typeface="Verdana" panose="020B0604030504040204" pitchFamily="34" charset="0"/>
                <a:ea typeface="新細明體" panose="02020500000000000000" pitchFamily="18" charset="-120"/>
              </a:rPr>
              <a:t>Image Enhancement in the</a:t>
            </a:r>
          </a:p>
          <a:p>
            <a:pPr algn="ctr"/>
            <a:r>
              <a:rPr lang="en-US" altLang="zh-TW">
                <a:solidFill>
                  <a:srgbClr val="FF0000"/>
                </a:solidFill>
                <a:latin typeface="Verdana" panose="020B0604030504040204" pitchFamily="34" charset="0"/>
                <a:ea typeface="新細明體" panose="02020500000000000000" pitchFamily="18" charset="-120"/>
              </a:rPr>
              <a:t>Spatial Domain</a:t>
            </a:r>
            <a:endParaRPr lang="en-US" altLang="zh-TW">
              <a:ea typeface="新細明體" panose="02020500000000000000" pitchFamily="18" charset="-120"/>
            </a:endParaRPr>
          </a:p>
        </p:txBody>
      </p:sp>
      <p:sp>
        <p:nvSpPr>
          <p:cNvPr id="5123" name="Rectangle 5">
            <a:extLst>
              <a:ext uri="{FF2B5EF4-FFF2-40B4-BE49-F238E27FC236}">
                <a16:creationId xmlns:a16="http://schemas.microsoft.com/office/drawing/2014/main" id="{25F1A3ED-7E71-491E-BC18-A7BD0E3C61A7}"/>
              </a:ext>
            </a:extLst>
          </p:cNvPr>
          <p:cNvSpPr>
            <a:spLocks noGrp="1" noChangeArrowheads="1"/>
          </p:cNvSpPr>
          <p:nvPr>
            <p:ph type="body" idx="1"/>
          </p:nvPr>
        </p:nvSpPr>
        <p:spPr bwMode="auto">
          <a:xfrm>
            <a:off x="1981200" y="1600201"/>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zh-CN" sz="2400">
                <a:ea typeface="宋体" panose="02010600030101010101" pitchFamily="2" charset="-122"/>
              </a:rPr>
              <a:t>The </a:t>
            </a:r>
            <a:r>
              <a:rPr lang="en-US" altLang="zh-CN" sz="2400" b="1">
                <a:solidFill>
                  <a:srgbClr val="FF0000"/>
                </a:solidFill>
                <a:ea typeface="宋体" panose="02010600030101010101" pitchFamily="2" charset="-122"/>
              </a:rPr>
              <a:t>spatial domain</a:t>
            </a:r>
            <a:r>
              <a:rPr lang="en-US" altLang="zh-TW" sz="2400">
                <a:ea typeface="新細明體" panose="02020500000000000000" pitchFamily="18" charset="-120"/>
              </a:rPr>
              <a:t>: </a:t>
            </a:r>
          </a:p>
          <a:p>
            <a:pPr lvl="1">
              <a:lnSpc>
                <a:spcPct val="90000"/>
              </a:lnSpc>
            </a:pPr>
            <a:r>
              <a:rPr lang="en-US" altLang="zh-TW" sz="2000">
                <a:ea typeface="新細明體" panose="02020500000000000000" pitchFamily="18" charset="-120"/>
              </a:rPr>
              <a:t>The</a:t>
            </a:r>
            <a:r>
              <a:rPr lang="en-US" altLang="zh-CN" sz="2000">
                <a:ea typeface="宋体" panose="02010600030101010101" pitchFamily="2" charset="-122"/>
              </a:rPr>
              <a:t> image</a:t>
            </a:r>
            <a:r>
              <a:rPr lang="en-US" altLang="zh-TW" sz="2000">
                <a:ea typeface="新細明體" panose="02020500000000000000" pitchFamily="18" charset="-120"/>
              </a:rPr>
              <a:t> </a:t>
            </a:r>
            <a:r>
              <a:rPr lang="en-US" altLang="zh-CN" sz="2000">
                <a:ea typeface="宋体" panose="02010600030101010101" pitchFamily="2" charset="-122"/>
              </a:rPr>
              <a:t>plane</a:t>
            </a:r>
            <a:endParaRPr lang="en-US" altLang="zh-TW" sz="2000">
              <a:ea typeface="新細明體" panose="02020500000000000000" pitchFamily="18" charset="-120"/>
            </a:endParaRPr>
          </a:p>
          <a:p>
            <a:pPr lvl="1">
              <a:lnSpc>
                <a:spcPct val="90000"/>
              </a:lnSpc>
            </a:pPr>
            <a:r>
              <a:rPr lang="en-US" altLang="zh-CN" sz="2000">
                <a:ea typeface="宋体" panose="02010600030101010101" pitchFamily="2" charset="-122"/>
              </a:rPr>
              <a:t>For a digital image is a Cartesian coordinate system of discrete rows and columns.  At the intersection of each row and column is a pixel.  Each pixel has a value, which we will call intensity.</a:t>
            </a:r>
          </a:p>
          <a:p>
            <a:pPr>
              <a:lnSpc>
                <a:spcPct val="90000"/>
              </a:lnSpc>
            </a:pPr>
            <a:r>
              <a:rPr lang="en-US" altLang="zh-CN" sz="2400">
                <a:ea typeface="宋体" panose="02010600030101010101" pitchFamily="2" charset="-122"/>
              </a:rPr>
              <a:t>The </a:t>
            </a:r>
            <a:r>
              <a:rPr lang="en-US" altLang="zh-CN" sz="2400" b="1">
                <a:solidFill>
                  <a:srgbClr val="FF0000"/>
                </a:solidFill>
                <a:ea typeface="宋体" panose="02010600030101010101" pitchFamily="2" charset="-122"/>
              </a:rPr>
              <a:t>frequency domain</a:t>
            </a:r>
            <a:r>
              <a:rPr lang="en-US" altLang="zh-CN" sz="2400">
                <a:ea typeface="宋体" panose="02010600030101010101" pitchFamily="2" charset="-122"/>
              </a:rPr>
              <a:t> </a:t>
            </a:r>
            <a:r>
              <a:rPr lang="en-US" altLang="zh-TW" sz="2400">
                <a:ea typeface="新細明體" panose="02020500000000000000" pitchFamily="18" charset="-120"/>
              </a:rPr>
              <a:t>:	</a:t>
            </a:r>
          </a:p>
          <a:p>
            <a:pPr lvl="1">
              <a:lnSpc>
                <a:spcPct val="90000"/>
              </a:lnSpc>
            </a:pPr>
            <a:r>
              <a:rPr lang="en-US" altLang="zh-TW" sz="2000">
                <a:ea typeface="新細明體" panose="02020500000000000000" pitchFamily="18" charset="-120"/>
              </a:rPr>
              <a:t>A</a:t>
            </a:r>
            <a:r>
              <a:rPr lang="en-US" altLang="zh-CN" sz="2000">
                <a:ea typeface="宋体" panose="02010600030101010101" pitchFamily="2" charset="-122"/>
              </a:rPr>
              <a:t> (2-dimensional) discrete Fourier transform of the spatial domain</a:t>
            </a:r>
            <a:endParaRPr lang="en-US" altLang="zh-TW" sz="2000">
              <a:ea typeface="新細明體" panose="02020500000000000000" pitchFamily="18" charset="-120"/>
            </a:endParaRPr>
          </a:p>
          <a:p>
            <a:pPr lvl="1">
              <a:lnSpc>
                <a:spcPct val="90000"/>
              </a:lnSpc>
            </a:pPr>
            <a:r>
              <a:rPr lang="en-US" altLang="zh-CN" sz="2000">
                <a:ea typeface="宋体" panose="02010600030101010101" pitchFamily="2" charset="-122"/>
              </a:rPr>
              <a:t>We will discuss it in chapter 4.</a:t>
            </a:r>
          </a:p>
          <a:p>
            <a:pPr>
              <a:lnSpc>
                <a:spcPct val="90000"/>
              </a:lnSpc>
            </a:pPr>
            <a:r>
              <a:rPr lang="en-US" altLang="zh-CN" sz="2400" b="1">
                <a:solidFill>
                  <a:srgbClr val="FF0000"/>
                </a:solidFill>
                <a:ea typeface="宋体" panose="02010600030101010101" pitchFamily="2" charset="-122"/>
              </a:rPr>
              <a:t>Enhancement</a:t>
            </a:r>
            <a:r>
              <a:rPr lang="en-US" altLang="zh-CN" sz="2400">
                <a:ea typeface="宋体" panose="02010600030101010101" pitchFamily="2" charset="-122"/>
              </a:rPr>
              <a:t> </a:t>
            </a:r>
            <a:r>
              <a:rPr lang="en-US" altLang="zh-TW" sz="2400">
                <a:ea typeface="新細明體" panose="02020500000000000000" pitchFamily="18" charset="-120"/>
              </a:rPr>
              <a:t>:</a:t>
            </a:r>
          </a:p>
          <a:p>
            <a:pPr lvl="1">
              <a:lnSpc>
                <a:spcPct val="90000"/>
              </a:lnSpc>
            </a:pPr>
            <a:r>
              <a:rPr lang="en-US" altLang="zh-TW" sz="2000">
                <a:ea typeface="新細明體" panose="02020500000000000000" pitchFamily="18" charset="-120"/>
              </a:rPr>
              <a:t>To </a:t>
            </a:r>
            <a:r>
              <a:rPr lang="en-US" altLang="zh-CN" sz="2000">
                <a:ea typeface="宋体" panose="02010600030101010101" pitchFamily="2" charset="-122"/>
              </a:rPr>
              <a:t>“improv</a:t>
            </a:r>
            <a:r>
              <a:rPr lang="en-US" altLang="zh-TW" sz="2000">
                <a:ea typeface="新細明體" panose="02020500000000000000" pitchFamily="18" charset="-120"/>
              </a:rPr>
              <a:t>e</a:t>
            </a:r>
            <a:r>
              <a:rPr lang="en-US" altLang="zh-CN" sz="2000">
                <a:ea typeface="宋体" panose="02010600030101010101" pitchFamily="2" charset="-122"/>
              </a:rPr>
              <a:t>” the usefulness of an image by using some transformation on the image.  </a:t>
            </a:r>
            <a:endParaRPr lang="en-US" altLang="zh-TW" sz="2000">
              <a:ea typeface="新細明體" panose="02020500000000000000" pitchFamily="18" charset="-120"/>
            </a:endParaRPr>
          </a:p>
          <a:p>
            <a:pPr lvl="1">
              <a:lnSpc>
                <a:spcPct val="90000"/>
              </a:lnSpc>
            </a:pPr>
            <a:r>
              <a:rPr lang="en-US" altLang="zh-CN" sz="2000">
                <a:ea typeface="宋体" panose="02010600030101010101" pitchFamily="2" charset="-122"/>
              </a:rPr>
              <a:t>Often the improvement is to help make the image </a:t>
            </a:r>
            <a:r>
              <a:rPr lang="en-US" altLang="zh-CN" sz="2000">
                <a:solidFill>
                  <a:srgbClr val="FF0000"/>
                </a:solidFill>
                <a:ea typeface="宋体" panose="02010600030101010101" pitchFamily="2" charset="-122"/>
              </a:rPr>
              <a:t>“better” looking</a:t>
            </a:r>
            <a:r>
              <a:rPr lang="en-US" altLang="zh-CN" sz="2000">
                <a:ea typeface="宋体" panose="02010600030101010101" pitchFamily="2" charset="-122"/>
              </a:rPr>
              <a:t>, such as increasing the intensity or contrast.</a:t>
            </a:r>
            <a:r>
              <a:rPr lang="en-US" altLang="zh-TW" sz="2000">
                <a:ea typeface="新細明體" panose="02020500000000000000" pitchFamily="18" charset="-120"/>
              </a:rPr>
              <a:t> </a:t>
            </a:r>
            <a:endParaRPr lang="zh-TW" altLang="en-US" sz="2000">
              <a:ea typeface="新細明體" panose="02020500000000000000" pitchFamily="18"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DB91DE20-85CA-465C-8826-96C584048C56}"/>
              </a:ext>
            </a:extLst>
          </p:cNvPr>
          <p:cNvSpPr txBox="1">
            <a:spLocks noChangeArrowheads="1"/>
          </p:cNvSpPr>
          <p:nvPr/>
        </p:nvSpPr>
        <p:spPr bwMode="auto">
          <a:xfrm>
            <a:off x="3000098" y="566739"/>
            <a:ext cx="6774419" cy="830997"/>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Piecewise-Linear Transformation Functions</a:t>
            </a:r>
          </a:p>
          <a:p>
            <a:pPr algn="ctr"/>
            <a:r>
              <a:rPr lang="en-US" altLang="zh-TW" dirty="0">
                <a:solidFill>
                  <a:srgbClr val="FF0000"/>
                </a:solidFill>
                <a:latin typeface="Verdana" panose="020B0604030504040204" pitchFamily="34" charset="0"/>
                <a:ea typeface="新細明體" panose="02020500000000000000" pitchFamily="18" charset="-120"/>
              </a:rPr>
              <a:t>Bit-plane Slicing</a:t>
            </a:r>
          </a:p>
        </p:txBody>
      </p:sp>
      <p:sp>
        <p:nvSpPr>
          <p:cNvPr id="4" name="TextBox 3">
            <a:extLst>
              <a:ext uri="{FF2B5EF4-FFF2-40B4-BE49-F238E27FC236}">
                <a16:creationId xmlns:a16="http://schemas.microsoft.com/office/drawing/2014/main" id="{F3997FF3-C182-4336-91D7-A78BC60DA7AA}"/>
              </a:ext>
            </a:extLst>
          </p:cNvPr>
          <p:cNvSpPr txBox="1"/>
          <p:nvPr/>
        </p:nvSpPr>
        <p:spPr>
          <a:xfrm>
            <a:off x="1759975" y="5011341"/>
            <a:ext cx="8554065" cy="923330"/>
          </a:xfrm>
          <a:prstGeom prst="rect">
            <a:avLst/>
          </a:prstGeom>
          <a:noFill/>
        </p:spPr>
        <p:txBody>
          <a:bodyPr wrap="square">
            <a:spAutoFit/>
          </a:bodyPr>
          <a:lstStyle/>
          <a:p>
            <a:pPr algn="l"/>
            <a:r>
              <a:rPr lang="en-US" dirty="0">
                <a:latin typeface="TimesTen-Roman"/>
              </a:rPr>
              <a:t>Although the main features of the original image were restored, the reconstructed image appears flat, especially in the background. This is not surprising, because two planes can produce only four distinct intensity levels.</a:t>
            </a:r>
            <a:endParaRPr lang="en-IN" dirty="0"/>
          </a:p>
        </p:txBody>
      </p:sp>
      <p:pic>
        <p:nvPicPr>
          <p:cNvPr id="6" name="Picture 5">
            <a:extLst>
              <a:ext uri="{FF2B5EF4-FFF2-40B4-BE49-F238E27FC236}">
                <a16:creationId xmlns:a16="http://schemas.microsoft.com/office/drawing/2014/main" id="{F86CED95-BBF2-4F90-AB24-AB857C39DC11}"/>
              </a:ext>
            </a:extLst>
          </p:cNvPr>
          <p:cNvPicPr>
            <a:picLocks noChangeAspect="1"/>
          </p:cNvPicPr>
          <p:nvPr/>
        </p:nvPicPr>
        <p:blipFill>
          <a:blip r:embed="rId2"/>
          <a:stretch>
            <a:fillRect/>
          </a:stretch>
        </p:blipFill>
        <p:spPr>
          <a:xfrm>
            <a:off x="1877961" y="1846659"/>
            <a:ext cx="8288594" cy="2931818"/>
          </a:xfrm>
          <a:prstGeom prst="rect">
            <a:avLst/>
          </a:prstGeom>
        </p:spPr>
      </p:pic>
    </p:spTree>
    <p:extLst>
      <p:ext uri="{BB962C8B-B14F-4D97-AF65-F5344CB8AC3E}">
        <p14:creationId xmlns:p14="http://schemas.microsoft.com/office/powerpoint/2010/main" val="4195902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567E10-CDB0-4FB8-83F5-F2ABA8DA9D2D}"/>
              </a:ext>
            </a:extLst>
          </p:cNvPr>
          <p:cNvPicPr>
            <a:picLocks noChangeAspect="1"/>
          </p:cNvPicPr>
          <p:nvPr/>
        </p:nvPicPr>
        <p:blipFill>
          <a:blip r:embed="rId2"/>
          <a:stretch>
            <a:fillRect/>
          </a:stretch>
        </p:blipFill>
        <p:spPr>
          <a:xfrm>
            <a:off x="2888371" y="2123768"/>
            <a:ext cx="7575082" cy="3082413"/>
          </a:xfrm>
          <a:prstGeom prst="rect">
            <a:avLst/>
          </a:prstGeom>
        </p:spPr>
      </p:pic>
    </p:spTree>
    <p:extLst>
      <p:ext uri="{BB962C8B-B14F-4D97-AF65-F5344CB8AC3E}">
        <p14:creationId xmlns:p14="http://schemas.microsoft.com/office/powerpoint/2010/main" val="2111237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2E0D-AE44-4A44-951D-3F81A94F99C1}"/>
              </a:ext>
            </a:extLst>
          </p:cNvPr>
          <p:cNvSpPr>
            <a:spLocks noGrp="1"/>
          </p:cNvSpPr>
          <p:nvPr>
            <p:ph type="title"/>
          </p:nvPr>
        </p:nvSpPr>
        <p:spPr/>
        <p:txBody>
          <a:bodyPr/>
          <a:lstStyle/>
          <a:p>
            <a:r>
              <a:rPr lang="en-US" dirty="0"/>
              <a:t>Histogram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3221B6-1ED9-452F-97CE-96E95A6EDB7F}"/>
                  </a:ext>
                </a:extLst>
              </p:cNvPr>
              <p:cNvSpPr>
                <a:spLocks noGrp="1"/>
              </p:cNvSpPr>
              <p:nvPr>
                <p:ph idx="1"/>
              </p:nvPr>
            </p:nvSpPr>
            <p:spPr>
              <a:xfrm>
                <a:off x="1774724" y="909918"/>
                <a:ext cx="8893277" cy="5948082"/>
              </a:xfrm>
            </p:spPr>
            <p:txBody>
              <a:bodyPr>
                <a:normAutofit lnSpcReduction="10000"/>
              </a:bodyPr>
              <a:lstStyle/>
              <a:p>
                <a:pPr algn="l"/>
                <a:r>
                  <a:rPr lang="en-IN" sz="2400" b="1" dirty="0">
                    <a:latin typeface="Times New Roman" panose="02020603050405020304" pitchFamily="18" charset="0"/>
                  </a:rPr>
                  <a:t>               Image Histogram</a:t>
                </a:r>
              </a:p>
              <a:p>
                <a:pPr marL="0" indent="0">
                  <a:buNone/>
                </a:pPr>
                <a:r>
                  <a:rPr lang="en-US" sz="2400" dirty="0">
                    <a:latin typeface="TimesNewRomanPSMT"/>
                  </a:rPr>
                  <a:t>The image histogram (unnormalized histogram)of a digital image with intensity levels in the range [0,L-1] is a discrete function</a:t>
                </a:r>
              </a:p>
              <a:p>
                <a:pPr marL="0" indent="0">
                  <a:buNone/>
                </a:pPr>
                <a:endParaRPr lang="en-US" sz="2400" dirty="0">
                  <a:latin typeface="TimesNewRomanPSMT"/>
                </a:endParaRPr>
              </a:p>
              <a:p>
                <a:pPr marL="0" indent="0">
                  <a:buNone/>
                </a:pPr>
                <a:r>
                  <a:rPr lang="en-US" sz="2400" dirty="0">
                    <a:latin typeface="TimesNewRomanPSMT"/>
                  </a:rPr>
                  <a:t> </a:t>
                </a:r>
              </a:p>
              <a:p>
                <a:pPr marL="0" indent="0">
                  <a:buNone/>
                </a:pPr>
                <a:r>
                  <a:rPr lang="en-US" sz="2400" dirty="0">
                    <a:latin typeface="TimesNewRomanPSMT"/>
                  </a:rPr>
                  <a:t>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𝑘</m:t>
                        </m:r>
                        <m:r>
                          <a:rPr lang="en-US" sz="2400" i="1">
                            <a:latin typeface="Cambria Math" panose="02040503050406030204" pitchFamily="18" charset="0"/>
                          </a:rPr>
                          <m:t> </m:t>
                        </m:r>
                      </m:sub>
                    </m:sSub>
                  </m:oMath>
                </a14:m>
                <a:r>
                  <a:rPr lang="en-US" sz="2400" dirty="0">
                    <a:latin typeface="TimesNewRomanPSMT"/>
                  </a:rPr>
                  <a:t>is the </a:t>
                </a:r>
                <a:r>
                  <a:rPr lang="en-US" sz="2400" i="1" dirty="0">
                    <a:latin typeface="Times New Roman" panose="02020603050405020304" pitchFamily="18" charset="0"/>
                  </a:rPr>
                  <a:t>k</a:t>
                </a:r>
                <a:r>
                  <a:rPr lang="en-US" sz="2400" dirty="0">
                    <a:latin typeface="TimesNewRomanPSMT"/>
                  </a:rPr>
                  <a:t>th intensity value, and </a:t>
                </a:r>
              </a:p>
              <a:p>
                <a:pPr marL="0" indent="0">
                  <a:buNone/>
                </a:pPr>
                <a:r>
                  <a:rPr lang="en-US" sz="2400" dirty="0">
                    <a:latin typeface="TimesNewRomanPSMT"/>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𝑘</m:t>
                        </m:r>
                        <m:r>
                          <a:rPr lang="en-US" sz="2400" i="1">
                            <a:latin typeface="Cambria Math" panose="02040503050406030204" pitchFamily="18" charset="0"/>
                          </a:rPr>
                          <m:t> </m:t>
                        </m:r>
                      </m:sub>
                    </m:sSub>
                  </m:oMath>
                </a14:m>
                <a:r>
                  <a:rPr lang="en-US" sz="2400" dirty="0">
                    <a:latin typeface="TimesNewRomanPSMT"/>
                  </a:rPr>
                  <a:t> is the number of pixels in the image with the intensity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𝑘</m:t>
                        </m:r>
                        <m:r>
                          <a:rPr lang="en-US" sz="2400" i="1">
                            <a:latin typeface="Cambria Math" panose="02040503050406030204" pitchFamily="18" charset="0"/>
                          </a:rPr>
                          <m:t> </m:t>
                        </m:r>
                      </m:sub>
                    </m:sSub>
                  </m:oMath>
                </a14:m>
                <a:r>
                  <a:rPr lang="en-US" sz="2400" dirty="0">
                    <a:latin typeface="TimesNewRomanPSMT"/>
                  </a:rPr>
                  <a:t> </a:t>
                </a:r>
              </a:p>
              <a:p>
                <a:r>
                  <a:rPr lang="en-IN" sz="2400" dirty="0">
                    <a:latin typeface="TimesTen-Roman"/>
                  </a:rPr>
                  <a:t>The subdivisions of the </a:t>
                </a:r>
                <a:r>
                  <a:rPr lang="en-US" sz="2400" dirty="0">
                    <a:latin typeface="TimesTen-Roman"/>
                  </a:rPr>
                  <a:t>intensity scale are called </a:t>
                </a:r>
                <a:r>
                  <a:rPr lang="en-US" sz="2400" i="1" dirty="0">
                    <a:latin typeface="TimesTen-Italic"/>
                  </a:rPr>
                  <a:t>histogram bins</a:t>
                </a:r>
                <a:r>
                  <a:rPr lang="en-US" sz="2400" dirty="0">
                    <a:latin typeface="TimesTen-Roman"/>
                  </a:rPr>
                  <a:t>.</a:t>
                </a:r>
                <a:endParaRPr lang="en-IN" sz="3200" dirty="0"/>
              </a:p>
              <a:p>
                <a:pPr marL="0" indent="0">
                  <a:buNone/>
                </a:pPr>
                <a:r>
                  <a:rPr lang="en-IN" sz="2400" b="1" dirty="0">
                    <a:latin typeface="Times New Roman" panose="02020603050405020304" pitchFamily="18" charset="0"/>
                  </a:rPr>
                  <a:t>Histogram Normalization (Normalized Histogram)</a:t>
                </a:r>
              </a:p>
              <a:p>
                <a:pPr marL="0" indent="0">
                  <a:buNone/>
                </a:pPr>
                <a:r>
                  <a:rPr lang="en-US" sz="2400" dirty="0">
                    <a:latin typeface="TimesNewRomanPSMT"/>
                  </a:rPr>
                  <a:t>The normalized histogram is calculated as </a:t>
                </a:r>
              </a:p>
              <a:p>
                <a:pPr marL="0" indent="0">
                  <a:buNone/>
                </a:pPr>
                <a:endParaRPr lang="en-US" sz="2400" dirty="0">
                  <a:latin typeface="TimesNewRomanPSMT"/>
                </a:endParaRPr>
              </a:p>
              <a:p>
                <a:pPr marL="0" indent="0">
                  <a:buNone/>
                </a:pPr>
                <a:endParaRPr lang="en-US" sz="2400" dirty="0">
                  <a:latin typeface="TimesNewRomanPSMT"/>
                </a:endParaRPr>
              </a:p>
              <a:p>
                <a:pPr marL="0" indent="0">
                  <a:buNone/>
                </a:pPr>
                <a:r>
                  <a:rPr lang="en-US" sz="2400" dirty="0">
                    <a:latin typeface="TimesNewRomanPSMT"/>
                  </a:rPr>
                  <a:t>estimates the probability of occurrence of intensity level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𝑘</m:t>
                        </m:r>
                        <m:r>
                          <a:rPr lang="en-US" sz="2400" i="1">
                            <a:latin typeface="Cambria Math" panose="02040503050406030204" pitchFamily="18" charset="0"/>
                          </a:rPr>
                          <m:t> </m:t>
                        </m:r>
                      </m:sub>
                    </m:sSub>
                    <m:r>
                      <a:rPr lang="en-US" sz="2400" i="1">
                        <a:latin typeface="Cambria Math" panose="02040503050406030204" pitchFamily="18" charset="0"/>
                      </a:rPr>
                      <m:t> </m:t>
                    </m:r>
                  </m:oMath>
                </a14:m>
                <a:r>
                  <a:rPr lang="en-US" sz="2400" dirty="0">
                    <a:latin typeface="TimesNewRomanPSMT"/>
                  </a:rPr>
                  <a:t>in an </a:t>
                </a:r>
                <a:r>
                  <a:rPr lang="en-IN" sz="2400" dirty="0">
                    <a:latin typeface="TimesNewRomanPSMT"/>
                  </a:rPr>
                  <a:t>image</a:t>
                </a:r>
              </a:p>
            </p:txBody>
          </p:sp>
        </mc:Choice>
        <mc:Fallback xmlns="">
          <p:sp>
            <p:nvSpPr>
              <p:cNvPr id="3" name="Content Placeholder 2">
                <a:extLst>
                  <a:ext uri="{FF2B5EF4-FFF2-40B4-BE49-F238E27FC236}">
                    <a16:creationId xmlns:a16="http://schemas.microsoft.com/office/drawing/2014/main" id="{803221B6-1ED9-452F-97CE-96E95A6EDB7F}"/>
                  </a:ext>
                </a:extLst>
              </p:cNvPr>
              <p:cNvSpPr>
                <a:spLocks noGrp="1" noRot="1" noChangeAspect="1" noMove="1" noResize="1" noEditPoints="1" noAdjustHandles="1" noChangeArrowheads="1" noChangeShapeType="1" noTextEdit="1"/>
              </p:cNvSpPr>
              <p:nvPr>
                <p:ph idx="1"/>
              </p:nvPr>
            </p:nvSpPr>
            <p:spPr>
              <a:xfrm>
                <a:off x="1774724" y="909918"/>
                <a:ext cx="8893277" cy="5948082"/>
              </a:xfrm>
              <a:blipFill>
                <a:blip r:embed="rId2"/>
                <a:stretch>
                  <a:fillRect l="-1028" t="-2049" r="-54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6A4DD5EF-81A2-4CD9-B2C7-49DE849BAF85}"/>
              </a:ext>
            </a:extLst>
          </p:cNvPr>
          <p:cNvPicPr>
            <a:picLocks noChangeAspect="1"/>
          </p:cNvPicPr>
          <p:nvPr/>
        </p:nvPicPr>
        <p:blipFill>
          <a:blip r:embed="rId3"/>
          <a:stretch>
            <a:fillRect/>
          </a:stretch>
        </p:blipFill>
        <p:spPr>
          <a:xfrm>
            <a:off x="3488415" y="2634584"/>
            <a:ext cx="5215171" cy="517944"/>
          </a:xfrm>
          <a:prstGeom prst="rect">
            <a:avLst/>
          </a:prstGeom>
        </p:spPr>
      </p:pic>
      <p:pic>
        <p:nvPicPr>
          <p:cNvPr id="9" name="Picture 8">
            <a:extLst>
              <a:ext uri="{FF2B5EF4-FFF2-40B4-BE49-F238E27FC236}">
                <a16:creationId xmlns:a16="http://schemas.microsoft.com/office/drawing/2014/main" id="{875AFFF0-453C-44DE-9544-246A69DADC3F}"/>
              </a:ext>
            </a:extLst>
          </p:cNvPr>
          <p:cNvPicPr>
            <a:picLocks noChangeAspect="1"/>
          </p:cNvPicPr>
          <p:nvPr/>
        </p:nvPicPr>
        <p:blipFill>
          <a:blip r:embed="rId4"/>
          <a:stretch>
            <a:fillRect/>
          </a:stretch>
        </p:blipFill>
        <p:spPr>
          <a:xfrm>
            <a:off x="3942736" y="5309723"/>
            <a:ext cx="3790335" cy="815340"/>
          </a:xfrm>
          <a:prstGeom prst="rect">
            <a:avLst/>
          </a:prstGeom>
        </p:spPr>
      </p:pic>
    </p:spTree>
    <p:extLst>
      <p:ext uri="{BB962C8B-B14F-4D97-AF65-F5344CB8AC3E}">
        <p14:creationId xmlns:p14="http://schemas.microsoft.com/office/powerpoint/2010/main" val="662963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176CE824-D28F-46EC-B2A0-FF056C20FCFF}"/>
              </a:ext>
            </a:extLst>
          </p:cNvPr>
          <p:cNvSpPr txBox="1">
            <a:spLocks noChangeArrowheads="1"/>
          </p:cNvSpPr>
          <p:nvPr/>
        </p:nvSpPr>
        <p:spPr bwMode="auto">
          <a:xfrm>
            <a:off x="4300539" y="685800"/>
            <a:ext cx="34956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solidFill>
                  <a:srgbClr val="FF0000"/>
                </a:solidFill>
                <a:latin typeface="Verdana" panose="020B0604030504040204" pitchFamily="34" charset="0"/>
                <a:ea typeface="新細明體" panose="02020500000000000000" pitchFamily="18" charset="-120"/>
              </a:rPr>
              <a:t>Histogram Processing</a:t>
            </a:r>
            <a:endParaRPr lang="en-US" altLang="zh-TW">
              <a:ea typeface="新細明體" panose="02020500000000000000" pitchFamily="18" charset="-120"/>
            </a:endParaRPr>
          </a:p>
        </p:txBody>
      </p:sp>
      <p:pic>
        <p:nvPicPr>
          <p:cNvPr id="25603" name="Picture 5">
            <a:extLst>
              <a:ext uri="{FF2B5EF4-FFF2-40B4-BE49-F238E27FC236}">
                <a16:creationId xmlns:a16="http://schemas.microsoft.com/office/drawing/2014/main" id="{5C9129A5-C100-42B4-98E8-90E0BD49B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714" y="6256338"/>
            <a:ext cx="3830637"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5604" name="Object 6">
            <a:extLst>
              <a:ext uri="{FF2B5EF4-FFF2-40B4-BE49-F238E27FC236}">
                <a16:creationId xmlns:a16="http://schemas.microsoft.com/office/drawing/2014/main" id="{6B6B5267-3F20-471F-8EEB-82E301221272}"/>
              </a:ext>
            </a:extLst>
          </p:cNvPr>
          <p:cNvGraphicFramePr>
            <a:graphicFrameLocks noChangeAspect="1"/>
          </p:cNvGraphicFramePr>
          <p:nvPr/>
        </p:nvGraphicFramePr>
        <p:xfrm>
          <a:off x="2639453" y="2118589"/>
          <a:ext cx="7556599" cy="4159975"/>
        </p:xfrm>
        <a:graphic>
          <a:graphicData uri="http://schemas.openxmlformats.org/presentationml/2006/ole">
            <mc:AlternateContent xmlns:mc="http://schemas.openxmlformats.org/markup-compatibility/2006">
              <mc:Choice xmlns:v="urn:schemas-microsoft-com:vml" Requires="v">
                <p:oleObj name="Image" r:id="rId3" imgW="4685714" imgH="4025397" progId="Photoshop.Image.8">
                  <p:embed/>
                </p:oleObj>
              </mc:Choice>
              <mc:Fallback>
                <p:oleObj name="Image" r:id="rId3" imgW="4685714" imgH="4025397" progId="Photoshop.Image.8">
                  <p:embed/>
                  <p:pic>
                    <p:nvPicPr>
                      <p:cNvPr id="25604" name="Object 6">
                        <a:extLst>
                          <a:ext uri="{FF2B5EF4-FFF2-40B4-BE49-F238E27FC236}">
                            <a16:creationId xmlns:a16="http://schemas.microsoft.com/office/drawing/2014/main" id="{6B6B5267-3F20-471F-8EEB-82E3012212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453" y="2118589"/>
                        <a:ext cx="7556599" cy="4159975"/>
                      </a:xfrm>
                      <a:prstGeom prst="rect">
                        <a:avLst/>
                      </a:prstGeom>
                      <a:noFill/>
                      <a:ln>
                        <a:noFill/>
                      </a:ln>
                      <a:effectLst/>
                    </p:spPr>
                  </p:pic>
                </p:oleObj>
              </mc:Fallback>
            </mc:AlternateContent>
          </a:graphicData>
        </a:graphic>
      </p:graphicFrame>
      <p:sp>
        <p:nvSpPr>
          <p:cNvPr id="6" name="TextBox 5">
            <a:extLst>
              <a:ext uri="{FF2B5EF4-FFF2-40B4-BE49-F238E27FC236}">
                <a16:creationId xmlns:a16="http://schemas.microsoft.com/office/drawing/2014/main" id="{EEDDBA27-65C2-4C72-99C1-E77C684F4DC5}"/>
              </a:ext>
            </a:extLst>
          </p:cNvPr>
          <p:cNvSpPr txBox="1"/>
          <p:nvPr/>
        </p:nvSpPr>
        <p:spPr>
          <a:xfrm>
            <a:off x="2936621" y="1656924"/>
            <a:ext cx="7052953" cy="461665"/>
          </a:xfrm>
          <a:prstGeom prst="rect">
            <a:avLst/>
          </a:prstGeom>
          <a:noFill/>
        </p:spPr>
        <p:txBody>
          <a:bodyPr wrap="square">
            <a:spAutoFit/>
          </a:bodyPr>
          <a:lstStyle/>
          <a:p>
            <a:r>
              <a:rPr lang="en-US" sz="2400" dirty="0">
                <a:latin typeface="TimesTen-Roman"/>
              </a:rPr>
              <a:t>Histogram shape is related to image appearance.</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C5315D74-3171-4F7C-ACAE-F2545C3408C0}"/>
              </a:ext>
            </a:extLst>
          </p:cNvPr>
          <p:cNvSpPr txBox="1">
            <a:spLocks noChangeArrowheads="1"/>
          </p:cNvSpPr>
          <p:nvPr/>
        </p:nvSpPr>
        <p:spPr bwMode="auto">
          <a:xfrm>
            <a:off x="4300539" y="685800"/>
            <a:ext cx="34956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Processing</a:t>
            </a:r>
            <a:endParaRPr lang="en-US" altLang="zh-TW" dirty="0">
              <a:ea typeface="新細明體" panose="02020500000000000000" pitchFamily="18" charset="-120"/>
            </a:endParaRPr>
          </a:p>
        </p:txBody>
      </p:sp>
      <p:pic>
        <p:nvPicPr>
          <p:cNvPr id="26627" name="Picture 3">
            <a:extLst>
              <a:ext uri="{FF2B5EF4-FFF2-40B4-BE49-F238E27FC236}">
                <a16:creationId xmlns:a16="http://schemas.microsoft.com/office/drawing/2014/main" id="{932D7C10-F26E-4BE0-833D-349A1AD7B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489" y="6256338"/>
            <a:ext cx="3830637"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6628" name="Object 5">
            <a:extLst>
              <a:ext uri="{FF2B5EF4-FFF2-40B4-BE49-F238E27FC236}">
                <a16:creationId xmlns:a16="http://schemas.microsoft.com/office/drawing/2014/main" id="{E7AF0B65-38AC-4E8D-98F0-91877B2DE4AA}"/>
              </a:ext>
            </a:extLst>
          </p:cNvPr>
          <p:cNvGraphicFramePr>
            <a:graphicFrameLocks noChangeAspect="1"/>
          </p:cNvGraphicFramePr>
          <p:nvPr/>
        </p:nvGraphicFramePr>
        <p:xfrm>
          <a:off x="3563939" y="1614489"/>
          <a:ext cx="5407025" cy="4613275"/>
        </p:xfrm>
        <a:graphic>
          <a:graphicData uri="http://schemas.openxmlformats.org/presentationml/2006/ole">
            <mc:AlternateContent xmlns:mc="http://schemas.openxmlformats.org/markup-compatibility/2006">
              <mc:Choice xmlns:v="urn:schemas-microsoft-com:vml" Requires="v">
                <p:oleObj name="Image" r:id="rId3" imgW="4673016" imgH="3987302" progId="Photoshop.Image.8">
                  <p:embed/>
                </p:oleObj>
              </mc:Choice>
              <mc:Fallback>
                <p:oleObj name="Image" r:id="rId3" imgW="4673016" imgH="3987302" progId="Photoshop.Image.8">
                  <p:embed/>
                  <p:pic>
                    <p:nvPicPr>
                      <p:cNvPr id="26628" name="Object 5">
                        <a:extLst>
                          <a:ext uri="{FF2B5EF4-FFF2-40B4-BE49-F238E27FC236}">
                            <a16:creationId xmlns:a16="http://schemas.microsoft.com/office/drawing/2014/main" id="{E7AF0B65-38AC-4E8D-98F0-91877B2DE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9" y="1614489"/>
                        <a:ext cx="5407025" cy="461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226E19-B4B8-47EF-A070-C4344C795937}"/>
              </a:ext>
            </a:extLst>
          </p:cNvPr>
          <p:cNvSpPr txBox="1"/>
          <p:nvPr/>
        </p:nvSpPr>
        <p:spPr>
          <a:xfrm>
            <a:off x="2143432" y="2644170"/>
            <a:ext cx="8524568" cy="1569660"/>
          </a:xfrm>
          <a:prstGeom prst="rect">
            <a:avLst/>
          </a:prstGeom>
          <a:noFill/>
        </p:spPr>
        <p:txBody>
          <a:bodyPr wrap="square">
            <a:spAutoFit/>
          </a:bodyPr>
          <a:lstStyle/>
          <a:p>
            <a:pPr algn="l"/>
            <a:r>
              <a:rPr lang="en-US" sz="2400" dirty="0">
                <a:latin typeface="TimesTen-Roman"/>
              </a:rPr>
              <a:t>An image whose pixels tend to occupy the entire range of possible intensity levels and, in addition, tend to be distributed uniformly, will have an appearance of high contrast and will exhibit a large variety of gray tones</a:t>
            </a:r>
            <a:endParaRPr lang="en-IN" dirty="0"/>
          </a:p>
        </p:txBody>
      </p:sp>
      <p:sp>
        <p:nvSpPr>
          <p:cNvPr id="4" name="Text Box 2">
            <a:extLst>
              <a:ext uri="{FF2B5EF4-FFF2-40B4-BE49-F238E27FC236}">
                <a16:creationId xmlns:a16="http://schemas.microsoft.com/office/drawing/2014/main" id="{D5D20D11-3CD2-42DE-9B79-D246EB9B8EF2}"/>
              </a:ext>
            </a:extLst>
          </p:cNvPr>
          <p:cNvSpPr txBox="1">
            <a:spLocks noChangeArrowheads="1"/>
          </p:cNvSpPr>
          <p:nvPr/>
        </p:nvSpPr>
        <p:spPr bwMode="auto">
          <a:xfrm>
            <a:off x="4300539" y="685800"/>
            <a:ext cx="34956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Processing</a:t>
            </a:r>
            <a:endParaRPr lang="en-US" altLang="zh-TW" dirty="0">
              <a:ea typeface="新細明體" panose="02020500000000000000" pitchFamily="18" charset="-120"/>
            </a:endParaRPr>
          </a:p>
        </p:txBody>
      </p:sp>
    </p:spTree>
    <p:extLst>
      <p:ext uri="{BB962C8B-B14F-4D97-AF65-F5344CB8AC3E}">
        <p14:creationId xmlns:p14="http://schemas.microsoft.com/office/powerpoint/2010/main" val="347696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FFD79AA1-1DBC-4D8E-9C68-95A0125E34BE}"/>
              </a:ext>
            </a:extLst>
          </p:cNvPr>
          <p:cNvSpPr txBox="1">
            <a:spLocks noChangeArrowheads="1"/>
          </p:cNvSpPr>
          <p:nvPr/>
        </p:nvSpPr>
        <p:spPr bwMode="auto">
          <a:xfrm>
            <a:off x="4251326" y="804863"/>
            <a:ext cx="37242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Equalization</a:t>
            </a:r>
            <a:endParaRPr lang="en-US" altLang="zh-TW" dirty="0">
              <a:ea typeface="新細明體" panose="02020500000000000000" pitchFamily="18" charset="-120"/>
            </a:endParaRPr>
          </a:p>
        </p:txBody>
      </p:sp>
      <p:sp>
        <p:nvSpPr>
          <p:cNvPr id="27651" name="Rectangle 6">
            <a:extLst>
              <a:ext uri="{FF2B5EF4-FFF2-40B4-BE49-F238E27FC236}">
                <a16:creationId xmlns:a16="http://schemas.microsoft.com/office/drawing/2014/main" id="{86AE6FDC-5E3F-4BED-81DD-D7D6F2202BCC}"/>
              </a:ext>
            </a:extLst>
          </p:cNvPr>
          <p:cNvSpPr>
            <a:spLocks noGrp="1" noChangeArrowheads="1"/>
          </p:cNvSpPr>
          <p:nvPr>
            <p:ph type="body" sz="half" idx="1"/>
          </p:nvPr>
        </p:nvSpPr>
        <p:spPr bwMode="auto">
          <a:xfrm>
            <a:off x="1981201" y="1600201"/>
            <a:ext cx="8554065" cy="510936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zh-TW" sz="2400" dirty="0">
                <a:ea typeface="新細明體" panose="02020500000000000000" pitchFamily="18" charset="-120"/>
              </a:rPr>
              <a:t>H</a:t>
            </a:r>
            <a:r>
              <a:rPr lang="en-US" altLang="zh-CN" sz="2400" dirty="0">
                <a:ea typeface="宋体" panose="02010600030101010101" pitchFamily="2" charset="-122"/>
              </a:rPr>
              <a:t>istogram equalization</a:t>
            </a:r>
            <a:r>
              <a:rPr lang="en-US" altLang="zh-TW" sz="2400" dirty="0">
                <a:ea typeface="新細明體" panose="02020500000000000000" pitchFamily="18" charset="-120"/>
              </a:rPr>
              <a:t>:</a:t>
            </a:r>
          </a:p>
          <a:p>
            <a:pPr lvl="1"/>
            <a:r>
              <a:rPr lang="en-US" altLang="zh-TW" sz="2000" dirty="0">
                <a:ea typeface="新細明體" panose="02020500000000000000" pitchFamily="18" charset="-120"/>
              </a:rPr>
              <a:t>T</a:t>
            </a:r>
            <a:r>
              <a:rPr lang="en-US" altLang="zh-CN" sz="2000" dirty="0">
                <a:ea typeface="宋体" panose="02010600030101010101" pitchFamily="2" charset="-122"/>
              </a:rPr>
              <a:t>o improve the contrast of an image</a:t>
            </a:r>
            <a:endParaRPr lang="en-US" altLang="zh-TW" sz="2000" dirty="0">
              <a:ea typeface="新細明體" panose="02020500000000000000" pitchFamily="18" charset="-120"/>
            </a:endParaRPr>
          </a:p>
          <a:p>
            <a:pPr lvl="1"/>
            <a:r>
              <a:rPr lang="en-US" altLang="zh-TW" sz="2000" dirty="0">
                <a:ea typeface="新細明體" panose="02020500000000000000" pitchFamily="18" charset="-120"/>
              </a:rPr>
              <a:t>T</a:t>
            </a:r>
            <a:r>
              <a:rPr lang="en-US" altLang="zh-CN" sz="2000" dirty="0">
                <a:ea typeface="宋体" panose="02010600030101010101" pitchFamily="2" charset="-122"/>
              </a:rPr>
              <a:t>o transform an image in such a way that the transformed image has a nearly </a:t>
            </a:r>
            <a:r>
              <a:rPr lang="en-US" altLang="zh-CN" sz="2000" dirty="0">
                <a:solidFill>
                  <a:srgbClr val="FF0000"/>
                </a:solidFill>
                <a:ea typeface="宋体" panose="02010600030101010101" pitchFamily="2" charset="-122"/>
              </a:rPr>
              <a:t>uniform distribution</a:t>
            </a:r>
            <a:r>
              <a:rPr lang="en-US" altLang="zh-CN" sz="2000" dirty="0">
                <a:ea typeface="宋体" panose="02010600030101010101" pitchFamily="2" charset="-122"/>
              </a:rPr>
              <a:t> of pixel values</a:t>
            </a:r>
          </a:p>
          <a:p>
            <a:pPr lvl="1"/>
            <a:r>
              <a:rPr lang="en-US" sz="2000" dirty="0">
                <a:ea typeface="宋体" panose="02010600030101010101" pitchFamily="2" charset="-122"/>
              </a:rPr>
              <a:t>It is not necessary that contrast will always be increase in this.</a:t>
            </a:r>
          </a:p>
          <a:p>
            <a:pPr lvl="1"/>
            <a:r>
              <a:rPr lang="en-US" sz="2000" dirty="0">
                <a:ea typeface="宋体" panose="02010600030101010101" pitchFamily="2" charset="-122"/>
              </a:rPr>
              <a:t>There may be some cases were histogram equalization can be worse. In that cases the contrast is decreased.</a:t>
            </a:r>
            <a:endParaRPr lang="en-US" altLang="zh-TW" sz="2000" dirty="0">
              <a:ea typeface="宋体" panose="02010600030101010101" pitchFamily="2" charset="-122"/>
            </a:endParaRPr>
          </a:p>
          <a:p>
            <a:r>
              <a:rPr lang="en-US" altLang="zh-TW" sz="2400" dirty="0">
                <a:ea typeface="新細明體" panose="02020500000000000000" pitchFamily="18" charset="-120"/>
              </a:rPr>
              <a:t>Transformation:</a:t>
            </a:r>
          </a:p>
          <a:p>
            <a:r>
              <a:rPr lang="en-US" altLang="zh-TW" sz="2000" dirty="0">
                <a:ea typeface="新細明體" panose="02020500000000000000" pitchFamily="18" charset="-120"/>
              </a:rPr>
              <a:t>Assume r to be in the interval [</a:t>
            </a:r>
            <a:r>
              <a:rPr lang="en-US" altLang="zh-TW" sz="2000">
                <a:ea typeface="新細明體" panose="02020500000000000000" pitchFamily="18" charset="-120"/>
              </a:rPr>
              <a:t>0,L-1], </a:t>
            </a:r>
            <a:r>
              <a:rPr lang="en-US" altLang="zh-TW" sz="2000" dirty="0">
                <a:ea typeface="新細明體" panose="02020500000000000000" pitchFamily="18" charset="-120"/>
              </a:rPr>
              <a:t>with </a:t>
            </a:r>
            <a:r>
              <a:rPr lang="en-US" altLang="zh-TW" sz="2000" i="1" dirty="0">
                <a:ea typeface="新細明體" panose="02020500000000000000" pitchFamily="18" charset="-120"/>
              </a:rPr>
              <a:t>r</a:t>
            </a:r>
            <a:r>
              <a:rPr lang="en-US" altLang="zh-TW" sz="2000" dirty="0">
                <a:ea typeface="新細明體" panose="02020500000000000000" pitchFamily="18" charset="-120"/>
              </a:rPr>
              <a:t> = 0 representing black and </a:t>
            </a:r>
            <a:r>
              <a:rPr lang="en-US" altLang="zh-TW" sz="2000" i="1" dirty="0">
                <a:ea typeface="新細明體" panose="02020500000000000000" pitchFamily="18" charset="-120"/>
              </a:rPr>
              <a:t>r</a:t>
            </a:r>
            <a:r>
              <a:rPr lang="en-US" altLang="zh-TW" sz="2000" dirty="0">
                <a:ea typeface="新細明體" panose="02020500000000000000" pitchFamily="18" charset="-120"/>
              </a:rPr>
              <a:t> = L-1 representing white</a:t>
            </a:r>
          </a:p>
          <a:p>
            <a:pPr lvl="1"/>
            <a:endParaRPr lang="en-US" altLang="zh-TW" sz="2000" dirty="0">
              <a:ea typeface="新細明體" panose="02020500000000000000" pitchFamily="18" charset="-120"/>
            </a:endParaRPr>
          </a:p>
          <a:p>
            <a:pPr lvl="1"/>
            <a:r>
              <a:rPr lang="en-US" altLang="zh-TW" sz="2000" dirty="0">
                <a:ea typeface="新細明體" panose="02020500000000000000" pitchFamily="18" charset="-120"/>
              </a:rPr>
              <a:t>The transformation function satisfies the following conditions:</a:t>
            </a:r>
          </a:p>
          <a:p>
            <a:pPr marL="914400" lvl="2" indent="0">
              <a:buNone/>
            </a:pPr>
            <a:r>
              <a:rPr lang="en-US" altLang="zh-TW" sz="1800" i="1" dirty="0">
                <a:ea typeface="新細明體" panose="02020500000000000000" pitchFamily="18" charset="-120"/>
              </a:rPr>
              <a:t>a) T</a:t>
            </a:r>
            <a:r>
              <a:rPr lang="en-US" altLang="zh-TW" sz="1800" dirty="0">
                <a:ea typeface="新細明體" panose="02020500000000000000" pitchFamily="18" charset="-120"/>
              </a:rPr>
              <a:t>(</a:t>
            </a:r>
            <a:r>
              <a:rPr lang="en-US" altLang="zh-TW" sz="1800" i="1" dirty="0">
                <a:ea typeface="新細明體" panose="02020500000000000000" pitchFamily="18" charset="-120"/>
              </a:rPr>
              <a:t>r</a:t>
            </a:r>
            <a:r>
              <a:rPr lang="en-US" altLang="zh-TW" sz="1800" dirty="0">
                <a:ea typeface="新細明體" panose="02020500000000000000" pitchFamily="18" charset="-120"/>
              </a:rPr>
              <a:t>) is single-valued and monotonically increasing in the interval</a:t>
            </a:r>
          </a:p>
          <a:p>
            <a:pPr marL="914400" lvl="2" indent="0">
              <a:buNone/>
            </a:pPr>
            <a:r>
              <a:rPr lang="en-US" altLang="zh-TW" sz="1800" dirty="0">
                <a:ea typeface="新細明體" panose="02020500000000000000" pitchFamily="18" charset="-120"/>
              </a:rPr>
              <a:t>b)         </a:t>
            </a:r>
          </a:p>
        </p:txBody>
      </p:sp>
      <mc:AlternateContent xmlns:mc="http://schemas.openxmlformats.org/markup-compatibility/2006" xmlns:a14="http://schemas.microsoft.com/office/drawing/2010/main">
        <mc:Choice Requires="a14">
          <p:sp>
            <p:nvSpPr>
              <p:cNvPr id="27652" name="Object 7">
                <a:extLst>
                  <a:ext uri="{FF2B5EF4-FFF2-40B4-BE49-F238E27FC236}">
                    <a16:creationId xmlns:a16="http://schemas.microsoft.com/office/drawing/2014/main" id="{21C8E3BB-BE69-40B0-B50D-11EFA658602F}"/>
                  </a:ext>
                </a:extLst>
              </p:cNvPr>
              <p:cNvSpPr txBox="1">
                <a:spLocks noGrp="1"/>
              </p:cNvSpPr>
              <p:nvPr>
                <p:ph sz="quarter" idx="2"/>
              </p:nvPr>
            </p:nvSpPr>
            <p:spPr bwMode="auto">
              <a:xfrm>
                <a:off x="9251949" y="6002594"/>
                <a:ext cx="1283316" cy="221225"/>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a:rPr lang="en-IN" sz="1400" i="1">
                          <a:solidFill>
                            <a:srgbClr val="000000"/>
                          </a:solidFill>
                          <a:latin typeface="Cambria Math" panose="02040503050406030204" pitchFamily="18" charset="0"/>
                        </a:rPr>
                        <m:t>0≤</m:t>
                      </m:r>
                      <m:r>
                        <a:rPr lang="en-IN" sz="1400" i="1">
                          <a:solidFill>
                            <a:srgbClr val="000000"/>
                          </a:solidFill>
                          <a:latin typeface="Cambria Math" panose="02040503050406030204" pitchFamily="18" charset="0"/>
                        </a:rPr>
                        <m:t>𝑟</m:t>
                      </m:r>
                      <m:r>
                        <a:rPr lang="en-IN" sz="1400" i="1">
                          <a:solidFill>
                            <a:srgbClr val="000000"/>
                          </a:solidFill>
                          <a:latin typeface="Cambria Math" panose="02040503050406030204" pitchFamily="18" charset="0"/>
                        </a:rPr>
                        <m:t>≤</m:t>
                      </m:r>
                      <m:r>
                        <a:rPr lang="en-US" sz="1400" i="1">
                          <a:solidFill>
                            <a:srgbClr val="000000"/>
                          </a:solidFill>
                          <a:latin typeface="Cambria Math" panose="02040503050406030204" pitchFamily="18" charset="0"/>
                        </a:rPr>
                        <m:t>𝐿</m:t>
                      </m:r>
                      <m:r>
                        <a:rPr lang="en-US" sz="1400" i="1">
                          <a:solidFill>
                            <a:srgbClr val="000000"/>
                          </a:solidFill>
                          <a:latin typeface="Cambria Math" panose="02040503050406030204" pitchFamily="18" charset="0"/>
                        </a:rPr>
                        <m:t>−1</m:t>
                      </m:r>
                    </m:oMath>
                  </m:oMathPara>
                </a14:m>
                <a:endParaRPr lang="en-IN" sz="1400" dirty="0"/>
              </a:p>
            </p:txBody>
          </p:sp>
        </mc:Choice>
        <mc:Fallback xmlns="">
          <p:sp>
            <p:nvSpPr>
              <p:cNvPr id="27652" name="Object 7">
                <a:extLst>
                  <a:ext uri="{FF2B5EF4-FFF2-40B4-BE49-F238E27FC236}">
                    <a16:creationId xmlns:a16="http://schemas.microsoft.com/office/drawing/2014/main" id="{21C8E3BB-BE69-40B0-B50D-11EFA658602F}"/>
                  </a:ext>
                </a:extLst>
              </p:cNvPr>
              <p:cNvSpPr txBox="1">
                <a:spLocks noGrp="1" noRot="1" noChangeAspect="1" noMove="1" noResize="1" noEditPoints="1" noAdjustHandles="1" noChangeArrowheads="1" noChangeShapeType="1" noTextEdit="1"/>
              </p:cNvSpPr>
              <p:nvPr>
                <p:ph sz="quarter" idx="2"/>
              </p:nvPr>
            </p:nvSpPr>
            <p:spPr bwMode="auto">
              <a:xfrm>
                <a:off x="9251949" y="6002594"/>
                <a:ext cx="1283316" cy="221225"/>
              </a:xfrm>
              <a:prstGeom prst="rect">
                <a:avLst/>
              </a:prstGeom>
              <a:blipFill>
                <a:blip r:embed="rId2"/>
                <a:stretch>
                  <a:fillRect b="-16667"/>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653" name="Object 10">
                <a:extLst>
                  <a:ext uri="{FF2B5EF4-FFF2-40B4-BE49-F238E27FC236}">
                    <a16:creationId xmlns:a16="http://schemas.microsoft.com/office/drawing/2014/main" id="{16BD6B37-E49F-42D4-B9C2-2E00989A3FE1}"/>
                  </a:ext>
                </a:extLst>
              </p:cNvPr>
              <p:cNvSpPr txBox="1">
                <a:spLocks noGrp="1"/>
              </p:cNvSpPr>
              <p:nvPr>
                <p:ph sz="quarter" idx="3"/>
              </p:nvPr>
            </p:nvSpPr>
            <p:spPr bwMode="auto">
              <a:xfrm>
                <a:off x="3683000" y="6345239"/>
                <a:ext cx="3342148" cy="365125"/>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a:rPr lang="en-IN" sz="1400" i="1">
                          <a:solidFill>
                            <a:srgbClr val="000000"/>
                          </a:solidFill>
                          <a:latin typeface="Cambria Math" panose="02040503050406030204" pitchFamily="18" charset="0"/>
                        </a:rPr>
                        <m:t>0≤</m:t>
                      </m:r>
                      <m:r>
                        <a:rPr lang="en-IN" sz="1400" i="1">
                          <a:solidFill>
                            <a:srgbClr val="000000"/>
                          </a:solidFill>
                          <a:latin typeface="Cambria Math" panose="02040503050406030204" pitchFamily="18" charset="0"/>
                        </a:rPr>
                        <m:t>𝑇</m:t>
                      </m:r>
                      <m:d>
                        <m:dPr>
                          <m:ctrlPr>
                            <a:rPr lang="en-IN" sz="1400" i="1">
                              <a:solidFill>
                                <a:srgbClr val="000000"/>
                              </a:solidFill>
                              <a:latin typeface="Cambria Math" panose="02040503050406030204" pitchFamily="18" charset="0"/>
                            </a:rPr>
                          </m:ctrlPr>
                        </m:dPr>
                        <m:e>
                          <m:r>
                            <a:rPr lang="en-IN" sz="1400" i="1">
                              <a:solidFill>
                                <a:srgbClr val="000000"/>
                              </a:solidFill>
                              <a:latin typeface="Cambria Math" panose="02040503050406030204" pitchFamily="18" charset="0"/>
                            </a:rPr>
                            <m:t>𝑟</m:t>
                          </m:r>
                        </m:e>
                      </m:d>
                      <m:r>
                        <a:rPr lang="en-IN" sz="1400" i="1">
                          <a:solidFill>
                            <a:srgbClr val="000000"/>
                          </a:solidFill>
                          <a:latin typeface="Cambria Math" panose="02040503050406030204" pitchFamily="18" charset="0"/>
                        </a:rPr>
                        <m:t>≤</m:t>
                      </m:r>
                      <m:r>
                        <a:rPr lang="en-US" sz="1400" i="1">
                          <a:solidFill>
                            <a:srgbClr val="000000"/>
                          </a:solidFill>
                          <a:latin typeface="Cambria Math" panose="02040503050406030204" pitchFamily="18" charset="0"/>
                        </a:rPr>
                        <m:t>𝐿</m:t>
                      </m:r>
                      <m:r>
                        <a:rPr lang="en-US" sz="1400" i="1">
                          <a:solidFill>
                            <a:srgbClr val="000000"/>
                          </a:solidFill>
                          <a:latin typeface="Cambria Math" panose="02040503050406030204" pitchFamily="18" charset="0"/>
                        </a:rPr>
                        <m:t>−1</m:t>
                      </m:r>
                      <m:r>
                        <m:rPr>
                          <m:nor/>
                        </m:rPr>
                        <a:rPr lang="en-IN" sz="1400">
                          <a:solidFill>
                            <a:srgbClr val="000000"/>
                          </a:solidFill>
                          <a:latin typeface="Cambria Math" panose="02040503050406030204" pitchFamily="18" charset="0"/>
                        </a:rPr>
                        <m:t>   </m:t>
                      </m:r>
                      <m:r>
                        <m:rPr>
                          <m:nor/>
                        </m:rPr>
                        <a:rPr lang="en-IN" sz="1400">
                          <a:solidFill>
                            <a:srgbClr val="000000"/>
                          </a:solidFill>
                          <a:latin typeface="Cambria Math" panose="02040503050406030204" pitchFamily="18" charset="0"/>
                        </a:rPr>
                        <m:t>for</m:t>
                      </m:r>
                      <m:r>
                        <m:rPr>
                          <m:nor/>
                        </m:rPr>
                        <a:rPr lang="en-IN" sz="1400">
                          <a:solidFill>
                            <a:srgbClr val="000000"/>
                          </a:solidFill>
                          <a:latin typeface="Cambria Math" panose="02040503050406030204" pitchFamily="18" charset="0"/>
                        </a:rPr>
                        <m:t>  </m:t>
                      </m:r>
                      <m:r>
                        <a:rPr lang="en-IN" sz="1400" i="1">
                          <a:solidFill>
                            <a:srgbClr val="000000"/>
                          </a:solidFill>
                          <a:latin typeface="Cambria Math" panose="02040503050406030204" pitchFamily="18" charset="0"/>
                        </a:rPr>
                        <m:t>0≤</m:t>
                      </m:r>
                      <m:r>
                        <a:rPr lang="en-IN" sz="1400" i="1">
                          <a:solidFill>
                            <a:srgbClr val="000000"/>
                          </a:solidFill>
                          <a:latin typeface="Cambria Math" panose="02040503050406030204" pitchFamily="18" charset="0"/>
                        </a:rPr>
                        <m:t>𝑟</m:t>
                      </m:r>
                      <m:r>
                        <a:rPr lang="en-IN" sz="1400" i="1">
                          <a:solidFill>
                            <a:srgbClr val="000000"/>
                          </a:solidFill>
                          <a:latin typeface="Cambria Math" panose="02040503050406030204" pitchFamily="18" charset="0"/>
                        </a:rPr>
                        <m:t>≤</m:t>
                      </m:r>
                      <m:r>
                        <a:rPr lang="en-US" sz="1400" i="1">
                          <a:solidFill>
                            <a:srgbClr val="000000"/>
                          </a:solidFill>
                          <a:latin typeface="Cambria Math" panose="02040503050406030204" pitchFamily="18" charset="0"/>
                        </a:rPr>
                        <m:t>𝐿</m:t>
                      </m:r>
                      <m:r>
                        <a:rPr lang="en-US" sz="1400" i="1">
                          <a:solidFill>
                            <a:srgbClr val="000000"/>
                          </a:solidFill>
                          <a:latin typeface="Cambria Math" panose="02040503050406030204" pitchFamily="18" charset="0"/>
                        </a:rPr>
                        <m:t>−1</m:t>
                      </m:r>
                    </m:oMath>
                  </m:oMathPara>
                </a14:m>
                <a:endParaRPr lang="en-IN" sz="1400" dirty="0"/>
              </a:p>
            </p:txBody>
          </p:sp>
        </mc:Choice>
        <mc:Fallback xmlns="">
          <p:sp>
            <p:nvSpPr>
              <p:cNvPr id="27653" name="Object 10">
                <a:extLst>
                  <a:ext uri="{FF2B5EF4-FFF2-40B4-BE49-F238E27FC236}">
                    <a16:creationId xmlns:a16="http://schemas.microsoft.com/office/drawing/2014/main" id="{16BD6B37-E49F-42D4-B9C2-2E00989A3FE1}"/>
                  </a:ext>
                </a:extLst>
              </p:cNvPr>
              <p:cNvSpPr txBox="1">
                <a:spLocks noGrp="1" noRot="1" noChangeAspect="1" noMove="1" noResize="1" noEditPoints="1" noAdjustHandles="1" noChangeArrowheads="1" noChangeShapeType="1" noTextEdit="1"/>
              </p:cNvSpPr>
              <p:nvPr>
                <p:ph sz="quarter" idx="3"/>
              </p:nvPr>
            </p:nvSpPr>
            <p:spPr bwMode="auto">
              <a:xfrm>
                <a:off x="3683000" y="6345239"/>
                <a:ext cx="3342148" cy="365125"/>
              </a:xfrm>
              <a:prstGeom prst="rect">
                <a:avLst/>
              </a:prstGeom>
              <a:blipFill>
                <a:blip r:embed="rId3"/>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654" name="Object 13">
                <a:extLst>
                  <a:ext uri="{FF2B5EF4-FFF2-40B4-BE49-F238E27FC236}">
                    <a16:creationId xmlns:a16="http://schemas.microsoft.com/office/drawing/2014/main" id="{931456CA-8646-4CB7-9B11-F5A83019304C}"/>
                  </a:ext>
                </a:extLst>
              </p:cNvPr>
              <p:cNvSpPr txBox="1"/>
              <p:nvPr/>
            </p:nvSpPr>
            <p:spPr bwMode="auto">
              <a:xfrm>
                <a:off x="4358558" y="4892674"/>
                <a:ext cx="2666590" cy="36512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𝑠</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𝑇</m:t>
                      </m:r>
                      <m:d>
                        <m:dPr>
                          <m:ctrlPr>
                            <a:rPr lang="en-IN" i="1">
                              <a:solidFill>
                                <a:srgbClr val="000000"/>
                              </a:solidFill>
                              <a:latin typeface="Cambria Math" panose="02040503050406030204" pitchFamily="18" charset="0"/>
                            </a:rPr>
                          </m:ctrlPr>
                        </m:dPr>
                        <m:e>
                          <m:r>
                            <a:rPr lang="en-IN" i="1">
                              <a:solidFill>
                                <a:srgbClr val="000000"/>
                              </a:solidFill>
                              <a:latin typeface="Cambria Math" panose="02040503050406030204" pitchFamily="18" charset="0"/>
                            </a:rPr>
                            <m:t>𝑟</m:t>
                          </m:r>
                        </m:e>
                      </m:d>
                      <m:r>
                        <m:rPr>
                          <m:nor/>
                        </m:rPr>
                        <a:rPr lang="en-IN">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0≤</m:t>
                      </m:r>
                      <m:r>
                        <a:rPr lang="en-IN" i="1">
                          <a:solidFill>
                            <a:srgbClr val="000000"/>
                          </a:solidFill>
                          <a:latin typeface="Cambria Math" panose="02040503050406030204" pitchFamily="18" charset="0"/>
                        </a:rPr>
                        <m:t>𝑟</m:t>
                      </m:r>
                      <m:r>
                        <a:rPr lang="en-IN"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𝐿</m:t>
                      </m:r>
                      <m:r>
                        <a:rPr lang="en-US" i="1">
                          <a:solidFill>
                            <a:srgbClr val="000000"/>
                          </a:solidFill>
                          <a:latin typeface="Cambria Math" panose="02040503050406030204" pitchFamily="18" charset="0"/>
                        </a:rPr>
                        <m:t>−1</m:t>
                      </m:r>
                    </m:oMath>
                  </m:oMathPara>
                </a14:m>
                <a:endParaRPr lang="en-IN" dirty="0"/>
              </a:p>
            </p:txBody>
          </p:sp>
        </mc:Choice>
        <mc:Fallback xmlns="">
          <p:sp>
            <p:nvSpPr>
              <p:cNvPr id="27654" name="Object 13">
                <a:extLst>
                  <a:ext uri="{FF2B5EF4-FFF2-40B4-BE49-F238E27FC236}">
                    <a16:creationId xmlns:a16="http://schemas.microsoft.com/office/drawing/2014/main" id="{931456CA-8646-4CB7-9B11-F5A83019304C}"/>
                  </a:ext>
                </a:extLst>
              </p:cNvPr>
              <p:cNvSpPr txBox="1">
                <a:spLocks noRot="1" noChangeAspect="1" noMove="1" noResize="1" noEditPoints="1" noAdjustHandles="1" noChangeArrowheads="1" noChangeShapeType="1" noTextEdit="1"/>
              </p:cNvSpPr>
              <p:nvPr/>
            </p:nvSpPr>
            <p:spPr bwMode="auto">
              <a:xfrm>
                <a:off x="4358558" y="4892674"/>
                <a:ext cx="2666590" cy="365125"/>
              </a:xfrm>
              <a:prstGeom prst="rect">
                <a:avLst/>
              </a:prstGeom>
              <a:blipFill>
                <a:blip r:embed="rId4"/>
                <a:stretch>
                  <a:fillRect/>
                </a:stretch>
              </a:blipFill>
              <a:ln>
                <a:noFill/>
              </a:ln>
              <a:effectLst/>
            </p:spPr>
            <p:txBody>
              <a:bodyPr/>
              <a:lstStyle/>
              <a:p>
                <a:r>
                  <a:rPr lang="en-IN">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7376F03-5093-475D-9AC8-D672AEAB1D71}"/>
              </a:ext>
            </a:extLst>
          </p:cNvPr>
          <p:cNvSpPr>
            <a:spLocks noGrp="1"/>
          </p:cNvSpPr>
          <p:nvPr>
            <p:ph idx="1"/>
          </p:nvPr>
        </p:nvSpPr>
        <p:spPr>
          <a:xfrm>
            <a:off x="1745226" y="1342104"/>
            <a:ext cx="8686800" cy="5515896"/>
          </a:xfrm>
        </p:spPr>
        <p:txBody>
          <a:bodyPr/>
          <a:lstStyle/>
          <a:p>
            <a:pPr algn="l"/>
            <a:r>
              <a:rPr lang="en-US" sz="2400" dirty="0">
                <a:solidFill>
                  <a:srgbClr val="000000"/>
                </a:solidFill>
                <a:latin typeface="TimesTen-Roman"/>
              </a:rPr>
              <a:t>Inverse transformation</a:t>
            </a:r>
          </a:p>
          <a:p>
            <a:pPr marL="0" indent="0">
              <a:buNone/>
            </a:pPr>
            <a:r>
              <a:rPr lang="en-US" sz="2400" dirty="0">
                <a:solidFill>
                  <a:srgbClr val="000000"/>
                </a:solidFill>
                <a:latin typeface="TimesTen-Roman"/>
              </a:rPr>
              <a:t>        </a:t>
            </a:r>
          </a:p>
          <a:p>
            <a:pPr marL="0" indent="0">
              <a:buNone/>
            </a:pPr>
            <a:r>
              <a:rPr lang="en-US" sz="2400" dirty="0">
                <a:solidFill>
                  <a:srgbClr val="000000"/>
                </a:solidFill>
                <a:latin typeface="TimesTen-Roman"/>
              </a:rPr>
              <a:t>      in which case we change condition (a) to </a:t>
            </a:r>
            <a:r>
              <a:rPr lang="en-US" sz="2400" dirty="0">
                <a:solidFill>
                  <a:schemeClr val="accent2"/>
                </a:solidFill>
                <a:latin typeface="TimesTen-Roman"/>
              </a:rPr>
              <a:t>(aa):</a:t>
            </a:r>
          </a:p>
          <a:p>
            <a:pPr algn="l"/>
            <a:r>
              <a:rPr lang="en-US" sz="2400" b="1" dirty="0">
                <a:solidFill>
                  <a:srgbClr val="0079C9"/>
                </a:solidFill>
                <a:latin typeface="TimesTen-Bold"/>
              </a:rPr>
              <a:t>(aa) </a:t>
            </a:r>
            <a:r>
              <a:rPr lang="en-US" sz="2400" i="1" dirty="0">
                <a:solidFill>
                  <a:srgbClr val="000000"/>
                </a:solidFill>
                <a:latin typeface="TimesTen-Italic"/>
              </a:rPr>
              <a:t>T</a:t>
            </a:r>
            <a:r>
              <a:rPr lang="en-US" sz="2400" dirty="0">
                <a:solidFill>
                  <a:srgbClr val="000000"/>
                </a:solidFill>
                <a:latin typeface="TimesTen-Roman"/>
              </a:rPr>
              <a:t>(</a:t>
            </a:r>
            <a:r>
              <a:rPr lang="en-US" sz="2400" i="1" dirty="0">
                <a:solidFill>
                  <a:srgbClr val="000000"/>
                </a:solidFill>
                <a:latin typeface="TimesTen-Italic"/>
              </a:rPr>
              <a:t>r</a:t>
            </a:r>
            <a:r>
              <a:rPr lang="en-US" sz="2400" dirty="0">
                <a:solidFill>
                  <a:srgbClr val="000000"/>
                </a:solidFill>
                <a:latin typeface="TimesTen-Roman"/>
              </a:rPr>
              <a:t>) is a </a:t>
            </a:r>
            <a:r>
              <a:rPr lang="en-US" sz="2400" b="1" i="1" dirty="0">
                <a:solidFill>
                  <a:srgbClr val="000000"/>
                </a:solidFill>
                <a:latin typeface="TimesTen-Italic"/>
              </a:rPr>
              <a:t>strictly</a:t>
            </a:r>
            <a:r>
              <a:rPr lang="en-US" sz="2400" i="1" dirty="0">
                <a:solidFill>
                  <a:srgbClr val="000000"/>
                </a:solidFill>
                <a:latin typeface="TimesTen-Italic"/>
              </a:rPr>
              <a:t> </a:t>
            </a:r>
            <a:r>
              <a:rPr lang="en-US" sz="2400" dirty="0">
                <a:solidFill>
                  <a:srgbClr val="000000"/>
                </a:solidFill>
                <a:latin typeface="TimesTen-Roman"/>
              </a:rPr>
              <a:t>monotonic increasing function in the interval</a:t>
            </a:r>
          </a:p>
          <a:p>
            <a:pPr algn="l"/>
            <a:r>
              <a:rPr lang="en-US" sz="2400" dirty="0">
                <a:solidFill>
                  <a:srgbClr val="000000"/>
                </a:solidFill>
                <a:latin typeface="TimesTen-Roman"/>
              </a:rPr>
              <a:t> </a:t>
            </a:r>
          </a:p>
          <a:p>
            <a:pPr algn="l"/>
            <a:r>
              <a:rPr lang="en-US" sz="2400" dirty="0">
                <a:solidFill>
                  <a:srgbClr val="000000"/>
                </a:solidFill>
                <a:latin typeface="TimesTen-Roman"/>
              </a:rPr>
              <a:t>The condition in (a) that </a:t>
            </a:r>
            <a:r>
              <a:rPr lang="en-US" sz="2400" i="1" dirty="0">
                <a:solidFill>
                  <a:srgbClr val="000000"/>
                </a:solidFill>
                <a:latin typeface="TimesTen-Italic"/>
              </a:rPr>
              <a:t>T</a:t>
            </a:r>
            <a:r>
              <a:rPr lang="en-US" sz="2400" dirty="0">
                <a:solidFill>
                  <a:srgbClr val="000000"/>
                </a:solidFill>
                <a:latin typeface="TimesTen-Roman"/>
              </a:rPr>
              <a:t>(</a:t>
            </a:r>
            <a:r>
              <a:rPr lang="en-US" sz="2400" i="1" dirty="0">
                <a:solidFill>
                  <a:srgbClr val="000000"/>
                </a:solidFill>
                <a:latin typeface="TimesTen-Italic"/>
              </a:rPr>
              <a:t>r</a:t>
            </a:r>
            <a:r>
              <a:rPr lang="en-US" sz="2400" dirty="0">
                <a:solidFill>
                  <a:srgbClr val="000000"/>
                </a:solidFill>
                <a:latin typeface="TimesTen-Roman"/>
              </a:rPr>
              <a:t>) be monotonically increasing guarantees that output intensity values will never be less than corresponding input values, thus preventing artifacts created by reversals of intensity. </a:t>
            </a:r>
          </a:p>
          <a:p>
            <a:pPr algn="l"/>
            <a:r>
              <a:rPr lang="en-US" sz="2400" dirty="0">
                <a:solidFill>
                  <a:srgbClr val="000000"/>
                </a:solidFill>
                <a:latin typeface="TimesTen-Roman"/>
              </a:rPr>
              <a:t>Condition (b) guarantees that the range of output intensities is the same as the input. </a:t>
            </a:r>
          </a:p>
          <a:p>
            <a:pPr algn="l"/>
            <a:r>
              <a:rPr lang="en-US" sz="2400" dirty="0">
                <a:solidFill>
                  <a:srgbClr val="000000"/>
                </a:solidFill>
                <a:latin typeface="TimesTen-Roman"/>
              </a:rPr>
              <a:t>Finally, condition </a:t>
            </a:r>
            <a:r>
              <a:rPr lang="en-US" sz="2400" dirty="0">
                <a:solidFill>
                  <a:schemeClr val="accent2"/>
                </a:solidFill>
                <a:latin typeface="TimesTen-Roman"/>
              </a:rPr>
              <a:t>(aa) </a:t>
            </a:r>
            <a:r>
              <a:rPr lang="en-US" sz="2400" dirty="0">
                <a:solidFill>
                  <a:srgbClr val="000000"/>
                </a:solidFill>
                <a:latin typeface="TimesTen-Roman"/>
              </a:rPr>
              <a:t>guarantees that the mappings from </a:t>
            </a:r>
            <a:r>
              <a:rPr lang="en-US" sz="2400" i="1" dirty="0">
                <a:solidFill>
                  <a:srgbClr val="000000"/>
                </a:solidFill>
                <a:latin typeface="TimesTen-Italic"/>
              </a:rPr>
              <a:t>s </a:t>
            </a:r>
            <a:r>
              <a:rPr lang="en-US" sz="2400" dirty="0">
                <a:solidFill>
                  <a:srgbClr val="000000"/>
                </a:solidFill>
                <a:latin typeface="TimesTen-Roman"/>
              </a:rPr>
              <a:t>back to </a:t>
            </a:r>
            <a:r>
              <a:rPr lang="en-US" sz="2400" i="1" dirty="0">
                <a:solidFill>
                  <a:srgbClr val="000000"/>
                </a:solidFill>
                <a:latin typeface="TimesTen-Italic"/>
              </a:rPr>
              <a:t>r </a:t>
            </a:r>
            <a:r>
              <a:rPr lang="en-US" sz="2400" dirty="0">
                <a:solidFill>
                  <a:srgbClr val="000000"/>
                </a:solidFill>
                <a:latin typeface="TimesTen-Roman"/>
              </a:rPr>
              <a:t>will be one-to-one, thus preventing ambiguities</a:t>
            </a:r>
            <a:endParaRPr lang="en-IN" sz="2400" dirty="0"/>
          </a:p>
        </p:txBody>
      </p:sp>
      <p:pic>
        <p:nvPicPr>
          <p:cNvPr id="9" name="Picture 8">
            <a:extLst>
              <a:ext uri="{FF2B5EF4-FFF2-40B4-BE49-F238E27FC236}">
                <a16:creationId xmlns:a16="http://schemas.microsoft.com/office/drawing/2014/main" id="{3E13A682-8278-4854-8816-769D1DAF4817}"/>
              </a:ext>
            </a:extLst>
          </p:cNvPr>
          <p:cNvPicPr>
            <a:picLocks noChangeAspect="1"/>
          </p:cNvPicPr>
          <p:nvPr/>
        </p:nvPicPr>
        <p:blipFill>
          <a:blip r:embed="rId2"/>
          <a:stretch>
            <a:fillRect/>
          </a:stretch>
        </p:blipFill>
        <p:spPr>
          <a:xfrm>
            <a:off x="5203598" y="1544581"/>
            <a:ext cx="2765448" cy="410809"/>
          </a:xfrm>
          <a:prstGeom prst="rect">
            <a:avLst/>
          </a:prstGeom>
        </p:spPr>
      </p:pic>
      <mc:AlternateContent xmlns:mc="http://schemas.openxmlformats.org/markup-compatibility/2006" xmlns:a14="http://schemas.microsoft.com/office/drawing/2010/main">
        <mc:Choice Requires="a14">
          <p:sp>
            <p:nvSpPr>
              <p:cNvPr id="10" name="Object 7">
                <a:extLst>
                  <a:ext uri="{FF2B5EF4-FFF2-40B4-BE49-F238E27FC236}">
                    <a16:creationId xmlns:a16="http://schemas.microsoft.com/office/drawing/2014/main" id="{C41620BF-BC93-486D-ADE7-624621A63CB2}"/>
                  </a:ext>
                </a:extLst>
              </p:cNvPr>
              <p:cNvSpPr txBox="1">
                <a:spLocks/>
              </p:cNvSpPr>
              <p:nvPr/>
            </p:nvSpPr>
            <p:spPr bwMode="auto">
              <a:xfrm>
                <a:off x="2152650" y="3207776"/>
                <a:ext cx="1283316" cy="221225"/>
              </a:xfrm>
              <a:prstGeom prst="rect">
                <a:avLst/>
              </a:prstGeom>
              <a:noFill/>
              <a:ln>
                <a:noFill/>
              </a:ln>
              <a:effectLst/>
            </p:spPr>
            <p:txBody>
              <a:bodyPr>
                <a:no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xmlns:m="http://schemas.openxmlformats.org/officeDocument/2006/math">
                    <m:oMathParaPr>
                      <m:jc m:val="left"/>
                    </m:oMathParaPr>
                    <m:oMath xmlns:m="http://schemas.openxmlformats.org/officeDocument/2006/math">
                      <m:r>
                        <a:rPr lang="en-IN" sz="1400" i="1">
                          <a:solidFill>
                            <a:srgbClr val="000000"/>
                          </a:solidFill>
                          <a:latin typeface="Cambria Math" panose="02040503050406030204" pitchFamily="18" charset="0"/>
                        </a:rPr>
                        <m:t>0≤</m:t>
                      </m:r>
                      <m:r>
                        <a:rPr lang="en-IN" sz="1400" i="1">
                          <a:solidFill>
                            <a:srgbClr val="000000"/>
                          </a:solidFill>
                          <a:latin typeface="Cambria Math" panose="02040503050406030204" pitchFamily="18" charset="0"/>
                        </a:rPr>
                        <m:t>𝑟</m:t>
                      </m:r>
                      <m:r>
                        <a:rPr lang="en-IN" sz="1400" i="1">
                          <a:solidFill>
                            <a:srgbClr val="000000"/>
                          </a:solidFill>
                          <a:latin typeface="Cambria Math" panose="02040503050406030204" pitchFamily="18" charset="0"/>
                        </a:rPr>
                        <m:t>≤</m:t>
                      </m:r>
                      <m:r>
                        <a:rPr lang="en-US" sz="1400" i="1">
                          <a:solidFill>
                            <a:srgbClr val="000000"/>
                          </a:solidFill>
                          <a:latin typeface="Cambria Math" panose="02040503050406030204" pitchFamily="18" charset="0"/>
                        </a:rPr>
                        <m:t>𝐿</m:t>
                      </m:r>
                      <m:r>
                        <a:rPr lang="en-US" sz="1400" i="1">
                          <a:solidFill>
                            <a:srgbClr val="000000"/>
                          </a:solidFill>
                          <a:latin typeface="Cambria Math" panose="02040503050406030204" pitchFamily="18" charset="0"/>
                        </a:rPr>
                        <m:t>−1</m:t>
                      </m:r>
                    </m:oMath>
                  </m:oMathPara>
                </a14:m>
                <a:endParaRPr lang="en-IN" sz="1400" dirty="0"/>
              </a:p>
            </p:txBody>
          </p:sp>
        </mc:Choice>
        <mc:Fallback xmlns="">
          <p:sp>
            <p:nvSpPr>
              <p:cNvPr id="10" name="Object 7">
                <a:extLst>
                  <a:ext uri="{FF2B5EF4-FFF2-40B4-BE49-F238E27FC236}">
                    <a16:creationId xmlns:a16="http://schemas.microsoft.com/office/drawing/2014/main" id="{C41620BF-BC93-486D-ADE7-624621A63CB2}"/>
                  </a:ext>
                </a:extLst>
              </p:cNvPr>
              <p:cNvSpPr txBox="1">
                <a:spLocks noRot="1" noChangeAspect="1" noMove="1" noResize="1" noEditPoints="1" noAdjustHandles="1" noChangeArrowheads="1" noChangeShapeType="1" noTextEdit="1"/>
              </p:cNvSpPr>
              <p:nvPr/>
            </p:nvSpPr>
            <p:spPr bwMode="auto">
              <a:xfrm>
                <a:off x="2152650" y="3207776"/>
                <a:ext cx="1283316" cy="221225"/>
              </a:xfrm>
              <a:prstGeom prst="rect">
                <a:avLst/>
              </a:prstGeom>
              <a:blipFill>
                <a:blip r:embed="rId3"/>
                <a:stretch>
                  <a:fillRect b="-24324"/>
                </a:stretch>
              </a:blipFill>
              <a:ln>
                <a:noFill/>
              </a:ln>
              <a:effectLst/>
            </p:spPr>
            <p:txBody>
              <a:bodyPr/>
              <a:lstStyle/>
              <a:p>
                <a:r>
                  <a:rPr lang="en-IN">
                    <a:noFill/>
                  </a:rPr>
                  <a:t> </a:t>
                </a:r>
              </a:p>
            </p:txBody>
          </p:sp>
        </mc:Fallback>
      </mc:AlternateContent>
      <p:sp>
        <p:nvSpPr>
          <p:cNvPr id="11" name="Text Box 2">
            <a:extLst>
              <a:ext uri="{FF2B5EF4-FFF2-40B4-BE49-F238E27FC236}">
                <a16:creationId xmlns:a16="http://schemas.microsoft.com/office/drawing/2014/main" id="{28E6D50A-D07C-4FF2-90B1-464D866A2C7B}"/>
              </a:ext>
            </a:extLst>
          </p:cNvPr>
          <p:cNvSpPr txBox="1">
            <a:spLocks noGrp="1" noChangeArrowheads="1"/>
          </p:cNvSpPr>
          <p:nvPr>
            <p:ph type="title"/>
          </p:nvPr>
        </p:nvSpPr>
        <p:spPr bwMode="auto">
          <a:xfrm>
            <a:off x="4219012" y="449622"/>
            <a:ext cx="3753976" cy="424732"/>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Equalization</a:t>
            </a:r>
            <a:endParaRPr lang="en-US" altLang="zh-TW" dirty="0">
              <a:ea typeface="新細明體" panose="02020500000000000000" pitchFamily="18" charset="-120"/>
            </a:endParaRPr>
          </a:p>
        </p:txBody>
      </p:sp>
    </p:spTree>
    <p:extLst>
      <p:ext uri="{BB962C8B-B14F-4D97-AF65-F5344CB8AC3E}">
        <p14:creationId xmlns:p14="http://schemas.microsoft.com/office/powerpoint/2010/main" val="1982463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8662DE64-D6C9-4152-AFFF-C345E766C485}"/>
              </a:ext>
            </a:extLst>
          </p:cNvPr>
          <p:cNvSpPr txBox="1">
            <a:spLocks noChangeArrowheads="1"/>
          </p:cNvSpPr>
          <p:nvPr/>
        </p:nvSpPr>
        <p:spPr bwMode="auto">
          <a:xfrm>
            <a:off x="4251326" y="550863"/>
            <a:ext cx="37242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solidFill>
                  <a:srgbClr val="FF0000"/>
                </a:solidFill>
                <a:latin typeface="Verdana" panose="020B0604030504040204" pitchFamily="34" charset="0"/>
                <a:ea typeface="新細明體" panose="02020500000000000000" pitchFamily="18" charset="-120"/>
              </a:rPr>
              <a:t>Histogram Equalization</a:t>
            </a:r>
            <a:endParaRPr lang="en-US" altLang="zh-TW">
              <a:ea typeface="新細明體" panose="02020500000000000000" pitchFamily="18" charset="-120"/>
            </a:endParaRPr>
          </a:p>
        </p:txBody>
      </p:sp>
      <p:sp>
        <p:nvSpPr>
          <p:cNvPr id="28676" name="Rectangle 4">
            <a:extLst>
              <a:ext uri="{FF2B5EF4-FFF2-40B4-BE49-F238E27FC236}">
                <a16:creationId xmlns:a16="http://schemas.microsoft.com/office/drawing/2014/main" id="{B8AE937C-7D97-4D4E-A19C-679E53F1D038}"/>
              </a:ext>
            </a:extLst>
          </p:cNvPr>
          <p:cNvSpPr>
            <a:spLocks noGrp="1" noChangeArrowheads="1"/>
          </p:cNvSpPr>
          <p:nvPr>
            <p:ph type="body" idx="1"/>
          </p:nvPr>
        </p:nvSpPr>
        <p:spPr bwMode="auto">
          <a:xfrm>
            <a:off x="1981200" y="1600201"/>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zh-TW">
                <a:ea typeface="新細明體" panose="02020500000000000000" pitchFamily="18" charset="-120"/>
              </a:rPr>
              <a:t>For example:</a:t>
            </a:r>
          </a:p>
        </p:txBody>
      </p:sp>
      <p:pic>
        <p:nvPicPr>
          <p:cNvPr id="3" name="Picture 2">
            <a:extLst>
              <a:ext uri="{FF2B5EF4-FFF2-40B4-BE49-F238E27FC236}">
                <a16:creationId xmlns:a16="http://schemas.microsoft.com/office/drawing/2014/main" id="{7C45E9FD-F328-4328-AE45-82320DDAF3B8}"/>
              </a:ext>
            </a:extLst>
          </p:cNvPr>
          <p:cNvPicPr>
            <a:picLocks noChangeAspect="1"/>
          </p:cNvPicPr>
          <p:nvPr/>
        </p:nvPicPr>
        <p:blipFill>
          <a:blip r:embed="rId2"/>
          <a:stretch>
            <a:fillRect/>
          </a:stretch>
        </p:blipFill>
        <p:spPr>
          <a:xfrm>
            <a:off x="1981200" y="2319162"/>
            <a:ext cx="8399462" cy="380700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977589D3-6120-410C-9CBB-C28299F82C60}"/>
              </a:ext>
            </a:extLst>
          </p:cNvPr>
          <p:cNvSpPr txBox="1">
            <a:spLocks noChangeArrowheads="1"/>
          </p:cNvSpPr>
          <p:nvPr/>
        </p:nvSpPr>
        <p:spPr bwMode="auto">
          <a:xfrm>
            <a:off x="4251326" y="804863"/>
            <a:ext cx="37242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Equalization</a:t>
            </a:r>
            <a:endParaRPr lang="en-US" altLang="zh-TW" dirty="0">
              <a:ea typeface="新細明體" panose="02020500000000000000" pitchFamily="18" charset="-120"/>
            </a:endParaRPr>
          </a:p>
        </p:txBody>
      </p:sp>
      <p:sp>
        <p:nvSpPr>
          <p:cNvPr id="31747" name="Rectangle 3">
            <a:extLst>
              <a:ext uri="{FF2B5EF4-FFF2-40B4-BE49-F238E27FC236}">
                <a16:creationId xmlns:a16="http://schemas.microsoft.com/office/drawing/2014/main" id="{5B31E42F-EE1A-48EE-BE2B-2DEBB574D3E8}"/>
              </a:ext>
            </a:extLst>
          </p:cNvPr>
          <p:cNvSpPr>
            <a:spLocks noGrp="1" noChangeArrowheads="1"/>
          </p:cNvSpPr>
          <p:nvPr>
            <p:ph type="body" sz="half" idx="1"/>
          </p:nvPr>
        </p:nvSpPr>
        <p:spPr bwMode="auto">
          <a:xfrm>
            <a:off x="1981201" y="1600201"/>
            <a:ext cx="8266113" cy="49752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zh-TW" sz="2400">
                <a:ea typeface="新細明體" panose="02020500000000000000" pitchFamily="18" charset="-120"/>
              </a:rPr>
              <a:t>In discrete version:</a:t>
            </a:r>
          </a:p>
          <a:p>
            <a:pPr lvl="1">
              <a:lnSpc>
                <a:spcPct val="90000"/>
              </a:lnSpc>
            </a:pPr>
            <a:r>
              <a:rPr lang="en-US" altLang="zh-TW" sz="2000">
                <a:ea typeface="新細明體" panose="02020500000000000000" pitchFamily="18" charset="-120"/>
              </a:rPr>
              <a:t>The probability of occurrence of gray level </a:t>
            </a:r>
            <a:r>
              <a:rPr lang="en-US" altLang="zh-TW" sz="2000" i="1">
                <a:ea typeface="新細明體" panose="02020500000000000000" pitchFamily="18" charset="-120"/>
              </a:rPr>
              <a:t>r</a:t>
            </a:r>
            <a:r>
              <a:rPr lang="en-US" altLang="zh-TW" sz="2000" i="1" baseline="-25000">
                <a:ea typeface="新細明體" panose="02020500000000000000" pitchFamily="18" charset="-120"/>
              </a:rPr>
              <a:t>k</a:t>
            </a:r>
            <a:r>
              <a:rPr lang="en-US" altLang="zh-TW" sz="2000">
                <a:ea typeface="新細明體" panose="02020500000000000000" pitchFamily="18" charset="-120"/>
              </a:rPr>
              <a:t> in an image is </a:t>
            </a:r>
          </a:p>
          <a:p>
            <a:pPr lvl="1">
              <a:lnSpc>
                <a:spcPct val="90000"/>
              </a:lnSpc>
            </a:pPr>
            <a:endParaRPr lang="en-US" altLang="zh-TW" sz="2000">
              <a:ea typeface="新細明體" panose="02020500000000000000" pitchFamily="18" charset="-120"/>
            </a:endParaRPr>
          </a:p>
          <a:p>
            <a:pPr lvl="1">
              <a:lnSpc>
                <a:spcPct val="90000"/>
              </a:lnSpc>
            </a:pPr>
            <a:endParaRPr lang="en-US" altLang="zh-TW" sz="2000">
              <a:ea typeface="新細明體" panose="02020500000000000000" pitchFamily="18" charset="-120"/>
            </a:endParaRPr>
          </a:p>
          <a:p>
            <a:pPr lvl="1">
              <a:lnSpc>
                <a:spcPct val="90000"/>
              </a:lnSpc>
              <a:buFontTx/>
              <a:buNone/>
            </a:pPr>
            <a:r>
              <a:rPr lang="en-US" altLang="zh-TW" sz="2000">
                <a:ea typeface="新細明體" panose="02020500000000000000" pitchFamily="18" charset="-120"/>
              </a:rPr>
              <a:t>   </a:t>
            </a:r>
            <a:r>
              <a:rPr lang="en-US" altLang="zh-TW" sz="2000" i="1">
                <a:ea typeface="新細明體" panose="02020500000000000000" pitchFamily="18" charset="-120"/>
              </a:rPr>
              <a:t>n</a:t>
            </a:r>
            <a:r>
              <a:rPr lang="en-US" altLang="zh-TW" sz="2000">
                <a:ea typeface="新細明體" panose="02020500000000000000" pitchFamily="18" charset="-120"/>
              </a:rPr>
              <a:t> : the total number of pixels in the image</a:t>
            </a:r>
          </a:p>
          <a:p>
            <a:pPr lvl="1">
              <a:lnSpc>
                <a:spcPct val="90000"/>
              </a:lnSpc>
              <a:buFontTx/>
              <a:buNone/>
            </a:pPr>
            <a:r>
              <a:rPr lang="en-US" altLang="zh-TW" sz="2000">
                <a:ea typeface="新細明體" panose="02020500000000000000" pitchFamily="18" charset="-120"/>
              </a:rPr>
              <a:t>   </a:t>
            </a:r>
            <a:r>
              <a:rPr lang="en-US" altLang="zh-TW" sz="2000" i="1">
                <a:ea typeface="新細明體" panose="02020500000000000000" pitchFamily="18" charset="-120"/>
              </a:rPr>
              <a:t>n</a:t>
            </a:r>
            <a:r>
              <a:rPr lang="en-US" altLang="zh-TW" sz="2000" i="1" baseline="-25000">
                <a:ea typeface="新細明體" panose="02020500000000000000" pitchFamily="18" charset="-120"/>
              </a:rPr>
              <a:t>k</a:t>
            </a:r>
            <a:r>
              <a:rPr lang="en-US" altLang="zh-TW" sz="2000">
                <a:ea typeface="新細明體" panose="02020500000000000000" pitchFamily="18" charset="-120"/>
              </a:rPr>
              <a:t> : the number of pixels that have gray level</a:t>
            </a:r>
            <a:r>
              <a:rPr lang="en-US" altLang="zh-TW" sz="2000" i="1">
                <a:ea typeface="新細明體" panose="02020500000000000000" pitchFamily="18" charset="-120"/>
              </a:rPr>
              <a:t> r</a:t>
            </a:r>
            <a:r>
              <a:rPr lang="en-US" altLang="zh-TW" sz="2000" i="1" baseline="-25000">
                <a:ea typeface="新細明體" panose="02020500000000000000" pitchFamily="18" charset="-120"/>
              </a:rPr>
              <a:t>k</a:t>
            </a:r>
          </a:p>
          <a:p>
            <a:pPr lvl="1">
              <a:lnSpc>
                <a:spcPct val="90000"/>
              </a:lnSpc>
              <a:buFontTx/>
              <a:buNone/>
            </a:pPr>
            <a:r>
              <a:rPr lang="en-US" altLang="zh-TW" sz="2000">
                <a:ea typeface="新細明體" panose="02020500000000000000" pitchFamily="18" charset="-120"/>
              </a:rPr>
              <a:t>   </a:t>
            </a:r>
            <a:r>
              <a:rPr lang="en-US" altLang="zh-TW" sz="2000" i="1">
                <a:ea typeface="新細明體" panose="02020500000000000000" pitchFamily="18" charset="-120"/>
              </a:rPr>
              <a:t>L</a:t>
            </a:r>
            <a:r>
              <a:rPr lang="en-US" altLang="zh-TW" sz="2000">
                <a:ea typeface="新細明體" panose="02020500000000000000" pitchFamily="18" charset="-120"/>
              </a:rPr>
              <a:t> : the total number of possible gray levels in the image</a:t>
            </a:r>
          </a:p>
          <a:p>
            <a:pPr lvl="1">
              <a:lnSpc>
                <a:spcPct val="90000"/>
              </a:lnSpc>
            </a:pPr>
            <a:r>
              <a:rPr lang="en-US" altLang="zh-TW" sz="2000">
                <a:ea typeface="新細明體" panose="02020500000000000000" pitchFamily="18" charset="-120"/>
              </a:rPr>
              <a:t>The transformation function is </a:t>
            </a:r>
          </a:p>
          <a:p>
            <a:pPr lvl="1">
              <a:lnSpc>
                <a:spcPct val="90000"/>
              </a:lnSpc>
            </a:pPr>
            <a:endParaRPr lang="en-US" altLang="zh-TW" sz="2000">
              <a:ea typeface="新細明體" panose="02020500000000000000" pitchFamily="18" charset="-120"/>
            </a:endParaRPr>
          </a:p>
          <a:p>
            <a:pPr lvl="1">
              <a:lnSpc>
                <a:spcPct val="90000"/>
              </a:lnSpc>
            </a:pPr>
            <a:endParaRPr lang="en-US" altLang="zh-TW" sz="2000">
              <a:ea typeface="新細明體" panose="02020500000000000000" pitchFamily="18" charset="-120"/>
            </a:endParaRPr>
          </a:p>
          <a:p>
            <a:pPr lvl="1">
              <a:lnSpc>
                <a:spcPct val="90000"/>
              </a:lnSpc>
            </a:pPr>
            <a:endParaRPr lang="en-US" altLang="zh-TW" sz="2000">
              <a:ea typeface="新細明體" panose="02020500000000000000" pitchFamily="18" charset="-120"/>
            </a:endParaRPr>
          </a:p>
          <a:p>
            <a:pPr lvl="1">
              <a:lnSpc>
                <a:spcPct val="90000"/>
              </a:lnSpc>
            </a:pPr>
            <a:endParaRPr lang="en-US" altLang="zh-TW" sz="2000">
              <a:ea typeface="新細明體" panose="02020500000000000000" pitchFamily="18" charset="-120"/>
            </a:endParaRPr>
          </a:p>
          <a:p>
            <a:pPr lvl="1">
              <a:lnSpc>
                <a:spcPct val="90000"/>
              </a:lnSpc>
            </a:pPr>
            <a:r>
              <a:rPr lang="en-US" altLang="zh-TW" sz="2000">
                <a:ea typeface="新細明體" panose="02020500000000000000" pitchFamily="18" charset="-120"/>
              </a:rPr>
              <a:t>Thus, an output image is obtained by mapping each pixel with level </a:t>
            </a:r>
            <a:r>
              <a:rPr lang="en-US" altLang="zh-TW" sz="2000" i="1">
                <a:ea typeface="新細明體" panose="02020500000000000000" pitchFamily="18" charset="-120"/>
              </a:rPr>
              <a:t>r</a:t>
            </a:r>
            <a:r>
              <a:rPr lang="en-US" altLang="zh-TW" sz="2000" i="1" baseline="-25000">
                <a:ea typeface="新細明體" panose="02020500000000000000" pitchFamily="18" charset="-120"/>
              </a:rPr>
              <a:t>k</a:t>
            </a:r>
            <a:r>
              <a:rPr lang="en-US" altLang="zh-TW" sz="2000">
                <a:ea typeface="新細明體" panose="02020500000000000000" pitchFamily="18" charset="-120"/>
              </a:rPr>
              <a:t> in the input image into a corresponding pixel with level </a:t>
            </a:r>
            <a:r>
              <a:rPr lang="en-US" altLang="zh-TW" sz="2000" i="1">
                <a:ea typeface="新細明體" panose="02020500000000000000" pitchFamily="18" charset="-120"/>
              </a:rPr>
              <a:t>s</a:t>
            </a:r>
            <a:r>
              <a:rPr lang="en-US" altLang="zh-TW" sz="2000" i="1" baseline="-25000">
                <a:ea typeface="新細明體" panose="02020500000000000000" pitchFamily="18" charset="-120"/>
              </a:rPr>
              <a:t>k</a:t>
            </a:r>
            <a:r>
              <a:rPr lang="en-US" altLang="zh-TW" sz="2000">
                <a:ea typeface="新細明體" panose="02020500000000000000" pitchFamily="18" charset="-120"/>
              </a:rPr>
              <a:t>.</a:t>
            </a:r>
          </a:p>
        </p:txBody>
      </p:sp>
      <p:graphicFrame>
        <p:nvGraphicFramePr>
          <p:cNvPr id="31748" name="Object 4">
            <a:extLst>
              <a:ext uri="{FF2B5EF4-FFF2-40B4-BE49-F238E27FC236}">
                <a16:creationId xmlns:a16="http://schemas.microsoft.com/office/drawing/2014/main" id="{E733B32E-C0A9-4D36-940E-37EABC0D2441}"/>
              </a:ext>
            </a:extLst>
          </p:cNvPr>
          <p:cNvGraphicFramePr>
            <a:graphicFrameLocks noChangeAspect="1"/>
          </p:cNvGraphicFramePr>
          <p:nvPr/>
        </p:nvGraphicFramePr>
        <p:xfrm>
          <a:off x="3055938" y="4605339"/>
          <a:ext cx="5732462" cy="865187"/>
        </p:xfrm>
        <a:graphic>
          <a:graphicData uri="http://schemas.openxmlformats.org/presentationml/2006/ole">
            <mc:AlternateContent xmlns:mc="http://schemas.openxmlformats.org/markup-compatibility/2006">
              <mc:Choice xmlns:v="urn:schemas-microsoft-com:vml" Requires="v">
                <p:oleObj name="方程式" r:id="rId2" imgW="3009900" imgH="457200" progId="Equation.3">
                  <p:embed/>
                </p:oleObj>
              </mc:Choice>
              <mc:Fallback>
                <p:oleObj name="方程式" r:id="rId2" imgW="3009900" imgH="457200" progId="Equation.3">
                  <p:embed/>
                  <p:pic>
                    <p:nvPicPr>
                      <p:cNvPr id="31748" name="Object 4">
                        <a:extLst>
                          <a:ext uri="{FF2B5EF4-FFF2-40B4-BE49-F238E27FC236}">
                            <a16:creationId xmlns:a16="http://schemas.microsoft.com/office/drawing/2014/main" id="{E733B32E-C0A9-4D36-940E-37EABC0D2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938" y="4605339"/>
                        <a:ext cx="5732462"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5">
            <a:extLst>
              <a:ext uri="{FF2B5EF4-FFF2-40B4-BE49-F238E27FC236}">
                <a16:creationId xmlns:a16="http://schemas.microsoft.com/office/drawing/2014/main" id="{DD6D4E9E-9516-4F73-9C24-79098AE2135E}"/>
              </a:ext>
            </a:extLst>
          </p:cNvPr>
          <p:cNvGraphicFramePr>
            <a:graphicFrameLocks noGrp="1" noChangeAspect="1"/>
          </p:cNvGraphicFramePr>
          <p:nvPr>
            <p:ph sz="quarter" idx="2"/>
          </p:nvPr>
        </p:nvGraphicFramePr>
        <p:xfrm>
          <a:off x="3181350" y="2362201"/>
          <a:ext cx="3289300" cy="708025"/>
        </p:xfrm>
        <a:graphic>
          <a:graphicData uri="http://schemas.openxmlformats.org/presentationml/2006/ole">
            <mc:AlternateContent xmlns:mc="http://schemas.openxmlformats.org/markup-compatibility/2006">
              <mc:Choice xmlns:v="urn:schemas-microsoft-com:vml" Requires="v">
                <p:oleObj name="方程式" r:id="rId4" imgW="1828800" imgH="393700" progId="Equation.3">
                  <p:embed/>
                </p:oleObj>
              </mc:Choice>
              <mc:Fallback>
                <p:oleObj name="方程式" r:id="rId4" imgW="1828800" imgH="393700" progId="Equation.3">
                  <p:embed/>
                  <p:pic>
                    <p:nvPicPr>
                      <p:cNvPr id="31749" name="Object 5">
                        <a:extLst>
                          <a:ext uri="{FF2B5EF4-FFF2-40B4-BE49-F238E27FC236}">
                            <a16:creationId xmlns:a16="http://schemas.microsoft.com/office/drawing/2014/main" id="{DD6D4E9E-9516-4F73-9C24-79098AE2135E}"/>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350" y="2362201"/>
                        <a:ext cx="32893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53DF6232-BC68-4B2F-9C24-42DD8B06AD99}"/>
              </a:ext>
            </a:extLst>
          </p:cNvPr>
          <p:cNvSpPr txBox="1">
            <a:spLocks noChangeArrowheads="1"/>
          </p:cNvSpPr>
          <p:nvPr/>
        </p:nvSpPr>
        <p:spPr bwMode="auto">
          <a:xfrm>
            <a:off x="4973638" y="581025"/>
            <a:ext cx="2171700" cy="579438"/>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3200">
                <a:ea typeface="新細明體" panose="02020500000000000000" pitchFamily="18" charset="-120"/>
              </a:rPr>
              <a:t>Background</a:t>
            </a:r>
          </a:p>
        </p:txBody>
      </p:sp>
      <p:sp>
        <p:nvSpPr>
          <p:cNvPr id="6147" name="Rectangle 10">
            <a:extLst>
              <a:ext uri="{FF2B5EF4-FFF2-40B4-BE49-F238E27FC236}">
                <a16:creationId xmlns:a16="http://schemas.microsoft.com/office/drawing/2014/main" id="{F3AFB76D-4777-4AAA-81EF-333AC242011E}"/>
              </a:ext>
            </a:extLst>
          </p:cNvPr>
          <p:cNvSpPr>
            <a:spLocks noGrp="1" noChangeArrowheads="1"/>
          </p:cNvSpPr>
          <p:nvPr>
            <p:ph type="body" idx="1"/>
          </p:nvPr>
        </p:nvSpPr>
        <p:spPr bwMode="auto">
          <a:xfrm>
            <a:off x="1981200" y="1600201"/>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zh-TW">
                <a:ea typeface="新細明體" panose="02020500000000000000" pitchFamily="18" charset="-120"/>
              </a:rPr>
              <a:t>A </a:t>
            </a:r>
            <a:r>
              <a:rPr lang="en-US" altLang="zh-CN">
                <a:ea typeface="宋体" panose="02010600030101010101" pitchFamily="2" charset="-122"/>
              </a:rPr>
              <a:t>mathematical representation of </a:t>
            </a:r>
            <a:r>
              <a:rPr lang="en-US" altLang="zh-CN">
                <a:solidFill>
                  <a:srgbClr val="FF0000"/>
                </a:solidFill>
                <a:ea typeface="宋体" panose="02010600030101010101" pitchFamily="2" charset="-122"/>
              </a:rPr>
              <a:t>spatial domain</a:t>
            </a:r>
            <a:r>
              <a:rPr lang="en-US" altLang="zh-CN">
                <a:ea typeface="宋体" panose="02010600030101010101" pitchFamily="2" charset="-122"/>
              </a:rPr>
              <a:t> </a:t>
            </a:r>
            <a:r>
              <a:rPr lang="en-US" altLang="zh-CN">
                <a:solidFill>
                  <a:srgbClr val="FF0000"/>
                </a:solidFill>
                <a:ea typeface="宋体" panose="02010600030101010101" pitchFamily="2" charset="-122"/>
              </a:rPr>
              <a:t>enhancement</a:t>
            </a:r>
            <a:r>
              <a:rPr lang="en-US" altLang="zh-TW">
                <a:ea typeface="新細明體" panose="02020500000000000000" pitchFamily="18" charset="-120"/>
              </a:rPr>
              <a:t>:</a:t>
            </a:r>
          </a:p>
          <a:p>
            <a:endParaRPr lang="zh-TW" altLang="en-US">
              <a:ea typeface="新細明體" panose="02020500000000000000" pitchFamily="18" charset="-120"/>
            </a:endParaRPr>
          </a:p>
          <a:p>
            <a:pPr>
              <a:buFontTx/>
              <a:buNone/>
            </a:pPr>
            <a:r>
              <a:rPr lang="zh-TW" altLang="en-US">
                <a:ea typeface="新細明體" panose="02020500000000000000" pitchFamily="18" charset="-120"/>
              </a:rPr>
              <a:t>	</a:t>
            </a:r>
            <a:r>
              <a:rPr lang="en-US" altLang="zh-TW" sz="2400">
                <a:ea typeface="新細明體" panose="02020500000000000000" pitchFamily="18" charset="-120"/>
              </a:rPr>
              <a:t>where </a:t>
            </a:r>
            <a:r>
              <a:rPr lang="en-US" altLang="zh-TW" sz="2400" i="1">
                <a:ea typeface="新細明體" panose="02020500000000000000" pitchFamily="18" charset="-120"/>
              </a:rPr>
              <a:t>f</a:t>
            </a:r>
            <a:r>
              <a:rPr lang="en-US" altLang="zh-TW" sz="2400">
                <a:ea typeface="新細明體" panose="02020500000000000000" pitchFamily="18" charset="-120"/>
              </a:rPr>
              <a:t>(</a:t>
            </a:r>
            <a:r>
              <a:rPr lang="en-US" altLang="zh-TW" sz="2400" i="1">
                <a:ea typeface="新細明體" panose="02020500000000000000" pitchFamily="18" charset="-120"/>
              </a:rPr>
              <a:t>x</a:t>
            </a:r>
            <a:r>
              <a:rPr lang="en-US" altLang="zh-TW" sz="2400">
                <a:ea typeface="新細明體" panose="02020500000000000000" pitchFamily="18" charset="-120"/>
              </a:rPr>
              <a:t>, </a:t>
            </a:r>
            <a:r>
              <a:rPr lang="en-US" altLang="zh-TW" sz="2400" i="1">
                <a:ea typeface="新細明體" panose="02020500000000000000" pitchFamily="18" charset="-120"/>
              </a:rPr>
              <a:t>y</a:t>
            </a:r>
            <a:r>
              <a:rPr lang="en-US" altLang="zh-TW" sz="2400">
                <a:ea typeface="新細明體" panose="02020500000000000000" pitchFamily="18" charset="-120"/>
              </a:rPr>
              <a:t>): the input image</a:t>
            </a:r>
          </a:p>
          <a:p>
            <a:pPr>
              <a:buFontTx/>
              <a:buNone/>
            </a:pPr>
            <a:r>
              <a:rPr lang="en-US" altLang="zh-TW" sz="2400">
                <a:ea typeface="新細明體" panose="02020500000000000000" pitchFamily="18" charset="-120"/>
              </a:rPr>
              <a:t>              </a:t>
            </a:r>
            <a:r>
              <a:rPr lang="en-US" altLang="zh-TW" sz="2400" i="1">
                <a:ea typeface="新細明體" panose="02020500000000000000" pitchFamily="18" charset="-120"/>
              </a:rPr>
              <a:t>g</a:t>
            </a:r>
            <a:r>
              <a:rPr lang="en-US" altLang="zh-TW" sz="2400">
                <a:ea typeface="新細明體" panose="02020500000000000000" pitchFamily="18" charset="-120"/>
              </a:rPr>
              <a:t>(</a:t>
            </a:r>
            <a:r>
              <a:rPr lang="en-US" altLang="zh-TW" sz="2400" i="1">
                <a:ea typeface="新細明體" panose="02020500000000000000" pitchFamily="18" charset="-120"/>
              </a:rPr>
              <a:t>x</a:t>
            </a:r>
            <a:r>
              <a:rPr lang="en-US" altLang="zh-TW" sz="2400">
                <a:ea typeface="新細明體" panose="02020500000000000000" pitchFamily="18" charset="-120"/>
              </a:rPr>
              <a:t>, </a:t>
            </a:r>
            <a:r>
              <a:rPr lang="en-US" altLang="zh-TW" sz="2400" i="1">
                <a:ea typeface="新細明體" panose="02020500000000000000" pitchFamily="18" charset="-120"/>
              </a:rPr>
              <a:t>y</a:t>
            </a:r>
            <a:r>
              <a:rPr lang="en-US" altLang="zh-TW" sz="2400">
                <a:ea typeface="新細明體" panose="02020500000000000000" pitchFamily="18" charset="-120"/>
              </a:rPr>
              <a:t>): the processed image</a:t>
            </a:r>
          </a:p>
          <a:p>
            <a:pPr>
              <a:buFontTx/>
              <a:buNone/>
            </a:pPr>
            <a:r>
              <a:rPr lang="en-US" altLang="zh-TW" sz="2400">
                <a:ea typeface="新細明體" panose="02020500000000000000" pitchFamily="18" charset="-120"/>
              </a:rPr>
              <a:t>              </a:t>
            </a:r>
            <a:r>
              <a:rPr lang="en-US" altLang="zh-TW" sz="2400" i="1">
                <a:ea typeface="新細明體" panose="02020500000000000000" pitchFamily="18" charset="-120"/>
              </a:rPr>
              <a:t>T</a:t>
            </a:r>
            <a:r>
              <a:rPr lang="en-US" altLang="zh-TW" sz="2400">
                <a:ea typeface="新細明體" panose="02020500000000000000" pitchFamily="18" charset="-120"/>
              </a:rPr>
              <a:t>: an operator on </a:t>
            </a:r>
            <a:r>
              <a:rPr lang="en-US" altLang="zh-TW" sz="2400" i="1">
                <a:ea typeface="新細明體" panose="02020500000000000000" pitchFamily="18" charset="-120"/>
              </a:rPr>
              <a:t>f</a:t>
            </a:r>
            <a:r>
              <a:rPr lang="en-US" altLang="zh-TW" sz="2400">
                <a:ea typeface="新細明體" panose="02020500000000000000" pitchFamily="18" charset="-120"/>
              </a:rPr>
              <a:t>, defined over some neighborhood of (</a:t>
            </a:r>
            <a:r>
              <a:rPr lang="en-US" altLang="zh-TW" sz="2400" i="1">
                <a:ea typeface="新細明體" panose="02020500000000000000" pitchFamily="18" charset="-120"/>
              </a:rPr>
              <a:t>x</a:t>
            </a:r>
            <a:r>
              <a:rPr lang="en-US" altLang="zh-TW" sz="2400">
                <a:ea typeface="新細明體" panose="02020500000000000000" pitchFamily="18" charset="-120"/>
              </a:rPr>
              <a:t>, </a:t>
            </a:r>
            <a:r>
              <a:rPr lang="en-US" altLang="zh-TW" sz="2400" i="1">
                <a:ea typeface="新細明體" panose="02020500000000000000" pitchFamily="18" charset="-120"/>
              </a:rPr>
              <a:t>y</a:t>
            </a:r>
            <a:r>
              <a:rPr lang="en-US" altLang="zh-TW" sz="2400">
                <a:ea typeface="新細明體" panose="02020500000000000000" pitchFamily="18" charset="-120"/>
              </a:rPr>
              <a:t>)</a:t>
            </a:r>
          </a:p>
        </p:txBody>
      </p:sp>
      <p:graphicFrame>
        <p:nvGraphicFramePr>
          <p:cNvPr id="6148" name="Object 6">
            <a:extLst>
              <a:ext uri="{FF2B5EF4-FFF2-40B4-BE49-F238E27FC236}">
                <a16:creationId xmlns:a16="http://schemas.microsoft.com/office/drawing/2014/main" id="{9B9EB134-DE2D-4E15-924B-DCBCDE5EA640}"/>
              </a:ext>
            </a:extLst>
          </p:cNvPr>
          <p:cNvGraphicFramePr>
            <a:graphicFrameLocks noGrp="1" noChangeAspect="1"/>
          </p:cNvGraphicFramePr>
          <p:nvPr>
            <p:ph idx="4294967295"/>
          </p:nvPr>
        </p:nvGraphicFramePr>
        <p:xfrm>
          <a:off x="3725863" y="2765425"/>
          <a:ext cx="2997200" cy="488950"/>
        </p:xfrm>
        <a:graphic>
          <a:graphicData uri="http://schemas.openxmlformats.org/presentationml/2006/ole">
            <mc:AlternateContent xmlns:mc="http://schemas.openxmlformats.org/markup-compatibility/2006">
              <mc:Choice xmlns:v="urn:schemas-microsoft-com:vml" Requires="v">
                <p:oleObj name="方程式" r:id="rId2" imgW="1244600" imgH="203200" progId="Equation.3">
                  <p:embed/>
                </p:oleObj>
              </mc:Choice>
              <mc:Fallback>
                <p:oleObj name="方程式" r:id="rId2" imgW="1244600" imgH="203200" progId="Equation.3">
                  <p:embed/>
                  <p:pic>
                    <p:nvPicPr>
                      <p:cNvPr id="6148" name="Object 6">
                        <a:extLst>
                          <a:ext uri="{FF2B5EF4-FFF2-40B4-BE49-F238E27FC236}">
                            <a16:creationId xmlns:a16="http://schemas.microsoft.com/office/drawing/2014/main" id="{9B9EB134-DE2D-4E15-924B-DCBCDE5EA64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2765425"/>
                        <a:ext cx="2997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916F933-8EAD-4605-90FF-368DD1A517C2}"/>
              </a:ext>
            </a:extLst>
          </p:cNvPr>
          <p:cNvSpPr>
            <a:spLocks noGrp="1"/>
          </p:cNvSpPr>
          <p:nvPr>
            <p:ph idx="1"/>
          </p:nvPr>
        </p:nvSpPr>
        <p:spPr>
          <a:xfrm>
            <a:off x="1686232" y="1503767"/>
            <a:ext cx="8981768" cy="4351338"/>
          </a:xfrm>
        </p:spPr>
        <p:txBody>
          <a:bodyPr/>
          <a:lstStyle/>
          <a:p>
            <a:pPr algn="l"/>
            <a:r>
              <a:rPr lang="en-US" sz="1800" dirty="0">
                <a:latin typeface="TimesTen-Roman"/>
              </a:rPr>
              <a:t>Suppose that a 3-bit image (</a:t>
            </a:r>
            <a:r>
              <a:rPr lang="en-US" sz="1800" i="1" dirty="0">
                <a:latin typeface="TimesTen-Italic"/>
              </a:rPr>
              <a:t>L </a:t>
            </a:r>
            <a:r>
              <a:rPr lang="en-US" sz="1800" dirty="0">
                <a:latin typeface="Symbol" panose="05050102010706020507" pitchFamily="18" charset="2"/>
              </a:rPr>
              <a:t>= </a:t>
            </a:r>
            <a:r>
              <a:rPr lang="en-US" sz="1800" dirty="0">
                <a:latin typeface="TimesTen-Roman"/>
              </a:rPr>
              <a:t>8) of size 64 </a:t>
            </a:r>
            <a:r>
              <a:rPr lang="en-US" sz="1800" dirty="0">
                <a:latin typeface="Symbol" panose="05050102010706020507" pitchFamily="18" charset="2"/>
              </a:rPr>
              <a:t>x </a:t>
            </a:r>
            <a:r>
              <a:rPr lang="en-US" sz="1800" dirty="0">
                <a:latin typeface="TimesTen-Roman"/>
              </a:rPr>
              <a:t>64 pixels (</a:t>
            </a:r>
            <a:r>
              <a:rPr lang="en-US" sz="1800" i="1" dirty="0">
                <a:latin typeface="TimesTen-Italic"/>
              </a:rPr>
              <a:t>MN </a:t>
            </a:r>
            <a:r>
              <a:rPr lang="en-US" sz="1800" dirty="0">
                <a:latin typeface="Symbol" panose="05050102010706020507" pitchFamily="18" charset="2"/>
              </a:rPr>
              <a:t>= </a:t>
            </a:r>
            <a:r>
              <a:rPr lang="en-US" sz="1800" dirty="0">
                <a:latin typeface="TimesTen-Roman"/>
              </a:rPr>
              <a:t>4096) has the intensity distribution in Table 3.1, where the intensity levels are integers in the range [0, </a:t>
            </a:r>
            <a:r>
              <a:rPr lang="en-US" sz="1800" i="1" dirty="0">
                <a:latin typeface="TimesTen-Italic"/>
              </a:rPr>
              <a:t>L </a:t>
            </a:r>
            <a:r>
              <a:rPr lang="en-US" sz="1800" dirty="0">
                <a:latin typeface="Symbol" panose="05050102010706020507" pitchFamily="18" charset="2"/>
              </a:rPr>
              <a:t>- </a:t>
            </a:r>
            <a:r>
              <a:rPr lang="en-US" sz="1800" dirty="0">
                <a:latin typeface="TimesTen-Roman"/>
              </a:rPr>
              <a:t>1] </a:t>
            </a:r>
            <a:r>
              <a:rPr lang="en-US" sz="1800" dirty="0">
                <a:latin typeface="Symbol" panose="05050102010706020507" pitchFamily="18" charset="2"/>
              </a:rPr>
              <a:t>= </a:t>
            </a:r>
            <a:r>
              <a:rPr lang="en-US" sz="1800" dirty="0">
                <a:latin typeface="TimesTen-Roman"/>
              </a:rPr>
              <a:t>[0, 7]. Find the values of the histogram </a:t>
            </a:r>
            <a:r>
              <a:rPr lang="en-IN" sz="1800" dirty="0">
                <a:latin typeface="TimesTen-Roman"/>
              </a:rPr>
              <a:t>equalization   transformation function</a:t>
            </a:r>
            <a:endParaRPr lang="en-IN" dirty="0"/>
          </a:p>
        </p:txBody>
      </p:sp>
      <p:sp>
        <p:nvSpPr>
          <p:cNvPr id="10" name="Text Box 2">
            <a:extLst>
              <a:ext uri="{FF2B5EF4-FFF2-40B4-BE49-F238E27FC236}">
                <a16:creationId xmlns:a16="http://schemas.microsoft.com/office/drawing/2014/main" id="{440736DC-43E3-4363-A442-20564A99B78F}"/>
              </a:ext>
            </a:extLst>
          </p:cNvPr>
          <p:cNvSpPr txBox="1">
            <a:spLocks noChangeArrowheads="1"/>
          </p:cNvSpPr>
          <p:nvPr/>
        </p:nvSpPr>
        <p:spPr bwMode="auto">
          <a:xfrm>
            <a:off x="4044849" y="452437"/>
            <a:ext cx="37242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Equalization</a:t>
            </a:r>
            <a:endParaRPr lang="en-US" altLang="zh-TW" dirty="0">
              <a:ea typeface="新細明體" panose="02020500000000000000" pitchFamily="18" charset="-120"/>
            </a:endParaRPr>
          </a:p>
        </p:txBody>
      </p:sp>
      <p:pic>
        <p:nvPicPr>
          <p:cNvPr id="12" name="Picture 11">
            <a:extLst>
              <a:ext uri="{FF2B5EF4-FFF2-40B4-BE49-F238E27FC236}">
                <a16:creationId xmlns:a16="http://schemas.microsoft.com/office/drawing/2014/main" id="{9F904BF8-D081-4D66-98B7-C5F12DFF3BDD}"/>
              </a:ext>
            </a:extLst>
          </p:cNvPr>
          <p:cNvPicPr>
            <a:picLocks noChangeAspect="1"/>
          </p:cNvPicPr>
          <p:nvPr/>
        </p:nvPicPr>
        <p:blipFill>
          <a:blip r:embed="rId2"/>
          <a:stretch>
            <a:fillRect/>
          </a:stretch>
        </p:blipFill>
        <p:spPr>
          <a:xfrm>
            <a:off x="1849430" y="2361784"/>
            <a:ext cx="3686133" cy="4496217"/>
          </a:xfrm>
          <a:prstGeom prst="rect">
            <a:avLst/>
          </a:prstGeom>
        </p:spPr>
      </p:pic>
    </p:spTree>
    <p:extLst>
      <p:ext uri="{BB962C8B-B14F-4D97-AF65-F5344CB8AC3E}">
        <p14:creationId xmlns:p14="http://schemas.microsoft.com/office/powerpoint/2010/main" val="4033822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839E5F-7D52-40B1-B132-3097D2DD29BB}"/>
              </a:ext>
            </a:extLst>
          </p:cNvPr>
          <p:cNvPicPr>
            <a:picLocks noGrp="1" noChangeAspect="1"/>
          </p:cNvPicPr>
          <p:nvPr>
            <p:ph idx="1"/>
          </p:nvPr>
        </p:nvPicPr>
        <p:blipFill>
          <a:blip r:embed="rId2"/>
          <a:stretch>
            <a:fillRect/>
          </a:stretch>
        </p:blipFill>
        <p:spPr>
          <a:xfrm>
            <a:off x="3034585" y="2175243"/>
            <a:ext cx="3692513" cy="656447"/>
          </a:xfrm>
        </p:spPr>
      </p:pic>
      <p:pic>
        <p:nvPicPr>
          <p:cNvPr id="7" name="Picture 6">
            <a:extLst>
              <a:ext uri="{FF2B5EF4-FFF2-40B4-BE49-F238E27FC236}">
                <a16:creationId xmlns:a16="http://schemas.microsoft.com/office/drawing/2014/main" id="{273B2640-E815-4704-AE51-EC0D487BF1C2}"/>
              </a:ext>
            </a:extLst>
          </p:cNvPr>
          <p:cNvPicPr>
            <a:picLocks noChangeAspect="1"/>
          </p:cNvPicPr>
          <p:nvPr/>
        </p:nvPicPr>
        <p:blipFill>
          <a:blip r:embed="rId3"/>
          <a:stretch>
            <a:fillRect/>
          </a:stretch>
        </p:blipFill>
        <p:spPr>
          <a:xfrm>
            <a:off x="1987449" y="2998048"/>
            <a:ext cx="7884117" cy="3288351"/>
          </a:xfrm>
          <a:prstGeom prst="rect">
            <a:avLst/>
          </a:prstGeom>
        </p:spPr>
      </p:pic>
      <p:sp>
        <p:nvSpPr>
          <p:cNvPr id="8" name="Text Box 2">
            <a:extLst>
              <a:ext uri="{FF2B5EF4-FFF2-40B4-BE49-F238E27FC236}">
                <a16:creationId xmlns:a16="http://schemas.microsoft.com/office/drawing/2014/main" id="{878E57B7-78C0-4C59-B25F-05AE4D2D0AF4}"/>
              </a:ext>
            </a:extLst>
          </p:cNvPr>
          <p:cNvSpPr txBox="1">
            <a:spLocks noGrp="1" noChangeArrowheads="1"/>
          </p:cNvSpPr>
          <p:nvPr>
            <p:ph type="title"/>
          </p:nvPr>
        </p:nvSpPr>
        <p:spPr bwMode="auto">
          <a:xfrm>
            <a:off x="4558225" y="1022018"/>
            <a:ext cx="3753976" cy="424732"/>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Equalization</a:t>
            </a:r>
            <a:endParaRPr lang="en-US" altLang="zh-TW" dirty="0">
              <a:ea typeface="新細明體" panose="02020500000000000000" pitchFamily="18" charset="-120"/>
            </a:endParaRPr>
          </a:p>
        </p:txBody>
      </p:sp>
    </p:spTree>
    <p:extLst>
      <p:ext uri="{BB962C8B-B14F-4D97-AF65-F5344CB8AC3E}">
        <p14:creationId xmlns:p14="http://schemas.microsoft.com/office/powerpoint/2010/main" val="1507616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367993-74A9-49C1-A5A8-B8C6A39728ED}"/>
              </a:ext>
            </a:extLst>
          </p:cNvPr>
          <p:cNvPicPr>
            <a:picLocks noChangeAspect="1"/>
          </p:cNvPicPr>
          <p:nvPr/>
        </p:nvPicPr>
        <p:blipFill>
          <a:blip r:embed="rId2"/>
          <a:stretch>
            <a:fillRect/>
          </a:stretch>
        </p:blipFill>
        <p:spPr>
          <a:xfrm>
            <a:off x="1883238" y="1445342"/>
            <a:ext cx="8784763" cy="4999703"/>
          </a:xfrm>
          <a:prstGeom prst="rect">
            <a:avLst/>
          </a:prstGeom>
        </p:spPr>
      </p:pic>
      <p:sp>
        <p:nvSpPr>
          <p:cNvPr id="4" name="Text Box 2">
            <a:extLst>
              <a:ext uri="{FF2B5EF4-FFF2-40B4-BE49-F238E27FC236}">
                <a16:creationId xmlns:a16="http://schemas.microsoft.com/office/drawing/2014/main" id="{C760111B-08F7-4D58-A6DF-73EF92EC41B6}"/>
              </a:ext>
            </a:extLst>
          </p:cNvPr>
          <p:cNvSpPr txBox="1">
            <a:spLocks noChangeArrowheads="1"/>
          </p:cNvSpPr>
          <p:nvPr/>
        </p:nvSpPr>
        <p:spPr bwMode="auto">
          <a:xfrm>
            <a:off x="4251326" y="804863"/>
            <a:ext cx="37242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Equalization</a:t>
            </a:r>
            <a:endParaRPr lang="en-US" altLang="zh-TW" dirty="0">
              <a:ea typeface="新細明體" panose="02020500000000000000" pitchFamily="18" charset="-120"/>
            </a:endParaRPr>
          </a:p>
        </p:txBody>
      </p:sp>
    </p:spTree>
    <p:extLst>
      <p:ext uri="{BB962C8B-B14F-4D97-AF65-F5344CB8AC3E}">
        <p14:creationId xmlns:p14="http://schemas.microsoft.com/office/powerpoint/2010/main" val="1792757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8F5D8F-D1FD-456B-B537-6183C1F1E655}"/>
              </a:ext>
            </a:extLst>
          </p:cNvPr>
          <p:cNvPicPr>
            <a:picLocks noGrp="1" noChangeAspect="1"/>
          </p:cNvPicPr>
          <p:nvPr>
            <p:ph idx="1"/>
          </p:nvPr>
        </p:nvPicPr>
        <p:blipFill>
          <a:blip r:embed="rId2"/>
          <a:stretch>
            <a:fillRect/>
          </a:stretch>
        </p:blipFill>
        <p:spPr>
          <a:xfrm>
            <a:off x="1524000" y="2123768"/>
            <a:ext cx="9144000" cy="3819832"/>
          </a:xfrm>
        </p:spPr>
      </p:pic>
      <p:sp>
        <p:nvSpPr>
          <p:cNvPr id="6" name="Text Box 2">
            <a:extLst>
              <a:ext uri="{FF2B5EF4-FFF2-40B4-BE49-F238E27FC236}">
                <a16:creationId xmlns:a16="http://schemas.microsoft.com/office/drawing/2014/main" id="{B9ACF495-A127-4820-AAF1-B4A3DDD22045}"/>
              </a:ext>
            </a:extLst>
          </p:cNvPr>
          <p:cNvSpPr txBox="1">
            <a:spLocks noGrp="1" noChangeArrowheads="1"/>
          </p:cNvSpPr>
          <p:nvPr>
            <p:ph type="title"/>
          </p:nvPr>
        </p:nvSpPr>
        <p:spPr bwMode="auto">
          <a:xfrm>
            <a:off x="4219012" y="815541"/>
            <a:ext cx="3753976" cy="424732"/>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Equalization</a:t>
            </a:r>
            <a:endParaRPr lang="en-US" altLang="zh-TW" dirty="0">
              <a:ea typeface="新細明體" panose="02020500000000000000" pitchFamily="18" charset="-120"/>
            </a:endParaRPr>
          </a:p>
        </p:txBody>
      </p:sp>
    </p:spTree>
    <p:extLst>
      <p:ext uri="{BB962C8B-B14F-4D97-AF65-F5344CB8AC3E}">
        <p14:creationId xmlns:p14="http://schemas.microsoft.com/office/powerpoint/2010/main" val="2821435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BE5D76-04DF-4F63-86E4-BF4A74E4922F}"/>
              </a:ext>
            </a:extLst>
          </p:cNvPr>
          <p:cNvPicPr>
            <a:picLocks noChangeAspect="1"/>
          </p:cNvPicPr>
          <p:nvPr/>
        </p:nvPicPr>
        <p:blipFill>
          <a:blip r:embed="rId2"/>
          <a:stretch>
            <a:fillRect/>
          </a:stretch>
        </p:blipFill>
        <p:spPr>
          <a:xfrm>
            <a:off x="2703872" y="785029"/>
            <a:ext cx="7669161" cy="5866494"/>
          </a:xfrm>
          <a:prstGeom prst="rect">
            <a:avLst/>
          </a:prstGeom>
        </p:spPr>
      </p:pic>
      <p:sp>
        <p:nvSpPr>
          <p:cNvPr id="7" name="Text Box 2">
            <a:extLst>
              <a:ext uri="{FF2B5EF4-FFF2-40B4-BE49-F238E27FC236}">
                <a16:creationId xmlns:a16="http://schemas.microsoft.com/office/drawing/2014/main" id="{DDE9B6C0-EF66-4C5F-BCD3-0CD09F00FBBA}"/>
              </a:ext>
            </a:extLst>
          </p:cNvPr>
          <p:cNvSpPr txBox="1">
            <a:spLocks noChangeArrowheads="1"/>
          </p:cNvSpPr>
          <p:nvPr/>
        </p:nvSpPr>
        <p:spPr bwMode="auto">
          <a:xfrm>
            <a:off x="4233863" y="327829"/>
            <a:ext cx="37242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Equalization</a:t>
            </a:r>
            <a:endParaRPr lang="en-US" altLang="zh-TW" dirty="0">
              <a:ea typeface="新細明體" panose="02020500000000000000" pitchFamily="18" charset="-120"/>
            </a:endParaRPr>
          </a:p>
        </p:txBody>
      </p:sp>
    </p:spTree>
    <p:extLst>
      <p:ext uri="{BB962C8B-B14F-4D97-AF65-F5344CB8AC3E}">
        <p14:creationId xmlns:p14="http://schemas.microsoft.com/office/powerpoint/2010/main" val="1544491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820D4-0DE1-4CEA-8EA0-2965D457C484}"/>
              </a:ext>
            </a:extLst>
          </p:cNvPr>
          <p:cNvPicPr>
            <a:picLocks noChangeAspect="1"/>
          </p:cNvPicPr>
          <p:nvPr/>
        </p:nvPicPr>
        <p:blipFill>
          <a:blip r:embed="rId2"/>
          <a:stretch>
            <a:fillRect/>
          </a:stretch>
        </p:blipFill>
        <p:spPr>
          <a:xfrm>
            <a:off x="1613373" y="1592827"/>
            <a:ext cx="8715415" cy="4689987"/>
          </a:xfrm>
          <a:prstGeom prst="rect">
            <a:avLst/>
          </a:prstGeom>
        </p:spPr>
      </p:pic>
      <p:sp>
        <p:nvSpPr>
          <p:cNvPr id="4" name="Text Box 2">
            <a:extLst>
              <a:ext uri="{FF2B5EF4-FFF2-40B4-BE49-F238E27FC236}">
                <a16:creationId xmlns:a16="http://schemas.microsoft.com/office/drawing/2014/main" id="{D50C49CB-91A9-4876-A73E-485D47CD315F}"/>
              </a:ext>
            </a:extLst>
          </p:cNvPr>
          <p:cNvSpPr txBox="1">
            <a:spLocks noChangeArrowheads="1"/>
          </p:cNvSpPr>
          <p:nvPr/>
        </p:nvSpPr>
        <p:spPr bwMode="auto">
          <a:xfrm>
            <a:off x="4251326" y="804863"/>
            <a:ext cx="3724275"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dirty="0">
                <a:solidFill>
                  <a:srgbClr val="FF0000"/>
                </a:solidFill>
                <a:latin typeface="Verdana" panose="020B0604030504040204" pitchFamily="34" charset="0"/>
                <a:ea typeface="新細明體" panose="02020500000000000000" pitchFamily="18" charset="-120"/>
              </a:rPr>
              <a:t>Histogram Equalization</a:t>
            </a:r>
            <a:endParaRPr lang="en-US" altLang="zh-TW" dirty="0">
              <a:ea typeface="新細明體" panose="02020500000000000000" pitchFamily="18" charset="-120"/>
            </a:endParaRPr>
          </a:p>
        </p:txBody>
      </p:sp>
    </p:spTree>
    <p:extLst>
      <p:ext uri="{BB962C8B-B14F-4D97-AF65-F5344CB8AC3E}">
        <p14:creationId xmlns:p14="http://schemas.microsoft.com/office/powerpoint/2010/main" val="228542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CD645BD-E547-4498-9895-55DF338864E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Spatial Filtering</a:t>
            </a:r>
            <a:endParaRPr lang="en-IN" altLang="en-US"/>
          </a:p>
        </p:txBody>
      </p:sp>
      <p:pic>
        <p:nvPicPr>
          <p:cNvPr id="7171" name="Content Placeholder 4">
            <a:extLst>
              <a:ext uri="{FF2B5EF4-FFF2-40B4-BE49-F238E27FC236}">
                <a16:creationId xmlns:a16="http://schemas.microsoft.com/office/drawing/2014/main" id="{A4508945-56BF-4E86-99F7-4D558BF599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0850" y="1946275"/>
            <a:ext cx="8947150" cy="4546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0BCBB84-5D65-49E0-9A8F-6E77DB6F0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4" y="944563"/>
            <a:ext cx="8840787"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3">
            <a:extLst>
              <a:ext uri="{FF2B5EF4-FFF2-40B4-BE49-F238E27FC236}">
                <a16:creationId xmlns:a16="http://schemas.microsoft.com/office/drawing/2014/main" id="{AD8D4A59-FC5A-487E-8745-CD416256044C}"/>
              </a:ext>
            </a:extLst>
          </p:cNvPr>
          <p:cNvSpPr txBox="1">
            <a:spLocks noChangeArrowheads="1"/>
          </p:cNvSpPr>
          <p:nvPr/>
        </p:nvSpPr>
        <p:spPr bwMode="auto">
          <a:xfrm>
            <a:off x="3586164" y="488950"/>
            <a:ext cx="5322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a:t>Intensity Transformation</a:t>
            </a:r>
            <a:endParaRPr lang="en-IN" altLang="en-US" sz="3200"/>
          </a:p>
        </p:txBody>
      </p:sp>
      <p:sp>
        <p:nvSpPr>
          <p:cNvPr id="8196" name="TextBox 4">
            <a:extLst>
              <a:ext uri="{FF2B5EF4-FFF2-40B4-BE49-F238E27FC236}">
                <a16:creationId xmlns:a16="http://schemas.microsoft.com/office/drawing/2014/main" id="{5476D3D9-02D5-41E0-9570-DF013ED42891}"/>
              </a:ext>
            </a:extLst>
          </p:cNvPr>
          <p:cNvSpPr txBox="1">
            <a:spLocks noChangeArrowheads="1"/>
          </p:cNvSpPr>
          <p:nvPr/>
        </p:nvSpPr>
        <p:spPr bwMode="auto">
          <a:xfrm>
            <a:off x="6410325" y="5191125"/>
            <a:ext cx="1193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Contrast Stretching</a:t>
            </a:r>
            <a:endParaRPr lang="en-IN" altLang="en-US" sz="1600"/>
          </a:p>
        </p:txBody>
      </p:sp>
      <p:sp>
        <p:nvSpPr>
          <p:cNvPr id="8197" name="TextBox 5">
            <a:extLst>
              <a:ext uri="{FF2B5EF4-FFF2-40B4-BE49-F238E27FC236}">
                <a16:creationId xmlns:a16="http://schemas.microsoft.com/office/drawing/2014/main" id="{FDDE63B6-D7E1-4281-AC22-58609CAEAF19}"/>
              </a:ext>
            </a:extLst>
          </p:cNvPr>
          <p:cNvSpPr txBox="1">
            <a:spLocks noChangeArrowheads="1"/>
          </p:cNvSpPr>
          <p:nvPr/>
        </p:nvSpPr>
        <p:spPr bwMode="auto">
          <a:xfrm>
            <a:off x="8388350" y="5191125"/>
            <a:ext cx="1333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Thresholding function</a:t>
            </a:r>
            <a:endParaRPr lang="en-I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5DA39594-BFEF-4495-9920-4B4DCA03DA60}"/>
              </a:ext>
            </a:extLst>
          </p:cNvPr>
          <p:cNvSpPr txBox="1">
            <a:spLocks noChangeArrowheads="1"/>
          </p:cNvSpPr>
          <p:nvPr/>
        </p:nvSpPr>
        <p:spPr bwMode="auto">
          <a:xfrm>
            <a:off x="4068764" y="685801"/>
            <a:ext cx="3995737" cy="461963"/>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solidFill>
                  <a:srgbClr val="FF0000"/>
                </a:solidFill>
                <a:latin typeface="Verdana" panose="020B0604030504040204" pitchFamily="34" charset="0"/>
                <a:ea typeface="新細明體" panose="02020500000000000000" pitchFamily="18" charset="-120"/>
              </a:rPr>
              <a:t>Intensity Transformation</a:t>
            </a:r>
            <a:endParaRPr lang="en-US" altLang="zh-TW">
              <a:ea typeface="新細明體" panose="02020500000000000000" pitchFamily="18" charset="-120"/>
            </a:endParaRPr>
          </a:p>
        </p:txBody>
      </p:sp>
      <p:pic>
        <p:nvPicPr>
          <p:cNvPr id="9219" name="Picture 4">
            <a:extLst>
              <a:ext uri="{FF2B5EF4-FFF2-40B4-BE49-F238E27FC236}">
                <a16:creationId xmlns:a16="http://schemas.microsoft.com/office/drawing/2014/main" id="{881A4825-B211-4648-B416-A351D82A8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1871664"/>
            <a:ext cx="21526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5">
            <a:extLst>
              <a:ext uri="{FF2B5EF4-FFF2-40B4-BE49-F238E27FC236}">
                <a16:creationId xmlns:a16="http://schemas.microsoft.com/office/drawing/2014/main" id="{A3E22F9A-9CC6-456E-9442-4B82A7951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148139"/>
            <a:ext cx="21526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6">
            <a:extLst>
              <a:ext uri="{FF2B5EF4-FFF2-40B4-BE49-F238E27FC236}">
                <a16:creationId xmlns:a16="http://schemas.microsoft.com/office/drawing/2014/main" id="{5DE389DE-6711-4B0C-AFB6-829FFA8D6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4164014"/>
            <a:ext cx="21526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7">
            <a:extLst>
              <a:ext uri="{FF2B5EF4-FFF2-40B4-BE49-F238E27FC236}">
                <a16:creationId xmlns:a16="http://schemas.microsoft.com/office/drawing/2014/main" id="{0B843AAF-F9D9-4FE4-A0F4-E77956A437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375" y="4135439"/>
            <a:ext cx="21526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Box 8">
            <a:extLst>
              <a:ext uri="{FF2B5EF4-FFF2-40B4-BE49-F238E27FC236}">
                <a16:creationId xmlns:a16="http://schemas.microsoft.com/office/drawing/2014/main" id="{43D09372-A858-4EC9-ACAA-B8F2FE15CD8C}"/>
              </a:ext>
            </a:extLst>
          </p:cNvPr>
          <p:cNvSpPr txBox="1">
            <a:spLocks noChangeArrowheads="1"/>
          </p:cNvSpPr>
          <p:nvPr/>
        </p:nvSpPr>
        <p:spPr bwMode="auto">
          <a:xfrm>
            <a:off x="9078913" y="1858964"/>
            <a:ext cx="13319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1200">
                <a:latin typeface="TimesTen-Roman"/>
              </a:rPr>
              <a:t>Intensity</a:t>
            </a:r>
          </a:p>
          <a:p>
            <a:r>
              <a:rPr lang="en-IN" altLang="en-US" sz="1200">
                <a:latin typeface="TimesTen-Roman"/>
              </a:rPr>
              <a:t>transformation</a:t>
            </a:r>
          </a:p>
          <a:p>
            <a:r>
              <a:rPr lang="en-IN" altLang="en-US" sz="1200">
                <a:latin typeface="TimesTen-Roman"/>
              </a:rPr>
              <a:t>functions.</a:t>
            </a:r>
          </a:p>
          <a:p>
            <a:r>
              <a:rPr lang="en-IN" altLang="en-US" sz="1200">
                <a:latin typeface="TimesTen-Roman"/>
              </a:rPr>
              <a:t>(a) Contrast</a:t>
            </a:r>
          </a:p>
          <a:p>
            <a:r>
              <a:rPr lang="en-IN" altLang="en-US" sz="1200">
                <a:latin typeface="TimesTen-Roman"/>
              </a:rPr>
              <a:t>stretching</a:t>
            </a:r>
          </a:p>
          <a:p>
            <a:r>
              <a:rPr lang="en-IN" altLang="en-US" sz="1200">
                <a:latin typeface="TimesTen-Roman"/>
              </a:rPr>
              <a:t>function.</a:t>
            </a:r>
          </a:p>
          <a:p>
            <a:r>
              <a:rPr lang="en-IN" altLang="en-US" sz="1200">
                <a:latin typeface="TimesTen-Roman"/>
              </a:rPr>
              <a:t>(b) Thresholding</a:t>
            </a:r>
          </a:p>
          <a:p>
            <a:r>
              <a:rPr lang="en-IN" altLang="en-US" sz="1200">
                <a:latin typeface="TimesTen-Roman"/>
              </a:rPr>
              <a:t>function.</a:t>
            </a:r>
            <a:endParaRPr lang="en-IN" altLang="en-US" sz="1200"/>
          </a:p>
        </p:txBody>
      </p:sp>
      <p:pic>
        <p:nvPicPr>
          <p:cNvPr id="9224" name="Picture 3">
            <a:extLst>
              <a:ext uri="{FF2B5EF4-FFF2-40B4-BE49-F238E27FC236}">
                <a16:creationId xmlns:a16="http://schemas.microsoft.com/office/drawing/2014/main" id="{55819191-64F7-4C78-828F-55188980D1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775" y="1660526"/>
            <a:ext cx="4419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Box 12">
            <a:extLst>
              <a:ext uri="{FF2B5EF4-FFF2-40B4-BE49-F238E27FC236}">
                <a16:creationId xmlns:a16="http://schemas.microsoft.com/office/drawing/2014/main" id="{339B8AA3-2997-4D78-A9D7-032A2F541FA1}"/>
              </a:ext>
            </a:extLst>
          </p:cNvPr>
          <p:cNvSpPr txBox="1">
            <a:spLocks noChangeArrowheads="1"/>
          </p:cNvSpPr>
          <p:nvPr/>
        </p:nvSpPr>
        <p:spPr bwMode="auto">
          <a:xfrm>
            <a:off x="1652589" y="5572125"/>
            <a:ext cx="8886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imesTen-Roman"/>
              </a:rPr>
              <a:t>Approaches whose results depend only on the intensity at a point sometimes are called </a:t>
            </a:r>
            <a:r>
              <a:rPr lang="en-US" altLang="en-US" i="1">
                <a:latin typeface="TimesTen-Italic"/>
              </a:rPr>
              <a:t>point processing </a:t>
            </a:r>
            <a:r>
              <a:rPr lang="en-US" altLang="en-US">
                <a:latin typeface="TimesTen-Roman"/>
              </a:rPr>
              <a:t>techniques, as opposed to the </a:t>
            </a:r>
            <a:r>
              <a:rPr lang="en-US" altLang="en-US" i="1">
                <a:latin typeface="TimesTen-Italic"/>
              </a:rPr>
              <a:t>neighborhood processing </a:t>
            </a:r>
            <a:r>
              <a:rPr lang="en-IN" altLang="en-US">
                <a:latin typeface="TimesTen-Roman"/>
              </a:rPr>
              <a:t>techniques</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a:extLst>
              <a:ext uri="{FF2B5EF4-FFF2-40B4-BE49-F238E27FC236}">
                <a16:creationId xmlns:a16="http://schemas.microsoft.com/office/drawing/2014/main" id="{5C7BD39D-0914-4D86-B117-AC7180D4E24E}"/>
              </a:ext>
            </a:extLst>
          </p:cNvPr>
          <p:cNvSpPr>
            <a:spLocks noGrp="1" noChangeArrowheads="1"/>
          </p:cNvSpPr>
          <p:nvPr>
            <p:ph type="title"/>
          </p:nvPr>
        </p:nvSpPr>
        <p:spPr bwMode="auto">
          <a:xfrm>
            <a:off x="2152650" y="365125"/>
            <a:ext cx="7886700" cy="903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t>Image Enhancement</a:t>
            </a:r>
            <a:endParaRPr lang="en-IN" altLang="en-US" sz="3200"/>
          </a:p>
        </p:txBody>
      </p:sp>
      <p:sp>
        <p:nvSpPr>
          <p:cNvPr id="10243" name="Content Placeholder 4">
            <a:extLst>
              <a:ext uri="{FF2B5EF4-FFF2-40B4-BE49-F238E27FC236}">
                <a16:creationId xmlns:a16="http://schemas.microsoft.com/office/drawing/2014/main" id="{62562BB3-5C1F-4403-A563-CC446F9149B3}"/>
              </a:ext>
            </a:extLst>
          </p:cNvPr>
          <p:cNvSpPr>
            <a:spLocks noGrp="1" noChangeArrowheads="1"/>
          </p:cNvSpPr>
          <p:nvPr>
            <p:ph idx="1"/>
          </p:nvPr>
        </p:nvSpPr>
        <p:spPr bwMode="auto">
          <a:xfrm>
            <a:off x="1524000" y="1577976"/>
            <a:ext cx="9010650" cy="470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i="1">
                <a:latin typeface="TimesTen-Italic"/>
              </a:rPr>
              <a:t>Enhancement </a:t>
            </a:r>
            <a:r>
              <a:rPr lang="en-US" altLang="en-US" sz="2400">
                <a:latin typeface="TimesTen-Roman"/>
              </a:rPr>
              <a:t>is the process of manipulating an image so that the result is more suitable than the original for a specific application</a:t>
            </a:r>
          </a:p>
          <a:p>
            <a:pPr algn="just"/>
            <a:r>
              <a:rPr lang="en-IN" altLang="en-US" sz="2400">
                <a:latin typeface="TimesTen-Roman"/>
              </a:rPr>
              <a:t>Because we deal </a:t>
            </a:r>
            <a:r>
              <a:rPr lang="en-US" altLang="en-US" sz="2400">
                <a:latin typeface="TimesTen-Roman"/>
              </a:rPr>
              <a:t>with digital quantities, values of an intensity transformation function typically are stored in a table, and the mappings from r to s are implemented via table lookups.</a:t>
            </a:r>
          </a:p>
          <a:p>
            <a:pPr algn="just"/>
            <a:r>
              <a:rPr lang="en-US" altLang="en-US" sz="2400">
                <a:latin typeface="TimesTen-Roman"/>
              </a:rPr>
              <a:t>For an 8-bit image, a lookup table containing the values of T will have 256 entries.</a:t>
            </a:r>
          </a:p>
          <a:p>
            <a:r>
              <a:rPr lang="en-US" altLang="en-US" sz="2400">
                <a:latin typeface="TimesTen-Roman"/>
              </a:rPr>
              <a:t>Three basic types of functions used in IP: linear (negative </a:t>
            </a:r>
            <a:r>
              <a:rPr lang="en-IN" altLang="en-US" sz="2400">
                <a:latin typeface="TimesTen-Roman"/>
              </a:rPr>
              <a:t>and iden- tity transformations), logarithmic (log and inverse-log transform-ations), </a:t>
            </a:r>
            <a:r>
              <a:rPr lang="en-US" altLang="en-US" sz="2400">
                <a:latin typeface="TimesTen-Roman"/>
              </a:rPr>
              <a:t>and power-law (</a:t>
            </a:r>
            <a:r>
              <a:rPr lang="en-US" altLang="en-US" sz="2400" i="1">
                <a:latin typeface="TimesTen-Italic"/>
              </a:rPr>
              <a:t>n</a:t>
            </a:r>
            <a:r>
              <a:rPr lang="en-US" altLang="en-US" sz="2400">
                <a:latin typeface="TimesTen-Roman"/>
              </a:rPr>
              <a:t>th power and </a:t>
            </a:r>
            <a:r>
              <a:rPr lang="en-US" altLang="en-US" sz="2400" i="1">
                <a:latin typeface="TimesTen-Italic"/>
              </a:rPr>
              <a:t>n</a:t>
            </a:r>
            <a:r>
              <a:rPr lang="en-US" altLang="en-US" sz="2400">
                <a:latin typeface="TimesTen-Roman"/>
              </a:rPr>
              <a:t>th root transformations).</a:t>
            </a:r>
            <a:endParaRPr lang="en-IN" altLang="en-US" sz="2400">
              <a:latin typeface="TimesTen-Roman"/>
            </a:endParaRPr>
          </a:p>
          <a:p>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A4E25E1E-3E13-4299-A91E-DF019DF8877C}"/>
              </a:ext>
            </a:extLst>
          </p:cNvPr>
          <p:cNvSpPr txBox="1">
            <a:spLocks noChangeArrowheads="1"/>
          </p:cNvSpPr>
          <p:nvPr/>
        </p:nvSpPr>
        <p:spPr bwMode="auto">
          <a:xfrm>
            <a:off x="3216275" y="911225"/>
            <a:ext cx="6307138" cy="4572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a:solidFill>
                  <a:srgbClr val="FF0000"/>
                </a:solidFill>
                <a:latin typeface="Verdana" panose="020B0604030504040204" pitchFamily="34" charset="0"/>
                <a:ea typeface="新細明體" panose="02020500000000000000" pitchFamily="18" charset="-120"/>
              </a:rPr>
              <a:t>Some Basic Gray Level Transformations</a:t>
            </a:r>
            <a:endParaRPr lang="en-US" altLang="zh-TW">
              <a:ea typeface="新細明體" panose="02020500000000000000" pitchFamily="18" charset="-120"/>
            </a:endParaRPr>
          </a:p>
        </p:txBody>
      </p:sp>
      <p:pic>
        <p:nvPicPr>
          <p:cNvPr id="11267" name="Picture 3">
            <a:extLst>
              <a:ext uri="{FF2B5EF4-FFF2-40B4-BE49-F238E27FC236}">
                <a16:creationId xmlns:a16="http://schemas.microsoft.com/office/drawing/2014/main" id="{BB490F57-306D-4C8A-BA36-4E09B81AF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25651"/>
            <a:ext cx="5943600" cy="425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1930</Words>
  <Application>Microsoft Office PowerPoint</Application>
  <PresentationFormat>Widescreen</PresentationFormat>
  <Paragraphs>190</Paragraphs>
  <Slides>45</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1" baseType="lpstr">
      <vt:lpstr>Arial</vt:lpstr>
      <vt:lpstr>Calibri</vt:lpstr>
      <vt:lpstr>Calibri Light</vt:lpstr>
      <vt:lpstr>Cambria Math</vt:lpstr>
      <vt:lpstr>Roboto</vt:lpstr>
      <vt:lpstr>Symbol</vt:lpstr>
      <vt:lpstr>Times New Roman</vt:lpstr>
      <vt:lpstr>TimesNewRomanPSMT</vt:lpstr>
      <vt:lpstr>TimesTen-Bold</vt:lpstr>
      <vt:lpstr>TimesTen-Italic</vt:lpstr>
      <vt:lpstr>TimesTen-Roman</vt:lpstr>
      <vt:lpstr>urw-din</vt:lpstr>
      <vt:lpstr>Verdana</vt:lpstr>
      <vt:lpstr>Office Theme</vt:lpstr>
      <vt:lpstr>方程式</vt:lpstr>
      <vt:lpstr>Image</vt:lpstr>
      <vt:lpstr>PowerPoint Presentation</vt:lpstr>
      <vt:lpstr>PowerPoint Presentation</vt:lpstr>
      <vt:lpstr>PowerPoint Presentation</vt:lpstr>
      <vt:lpstr>PowerPoint Presentation</vt:lpstr>
      <vt:lpstr>Spatial Filtering</vt:lpstr>
      <vt:lpstr>PowerPoint Presentation</vt:lpstr>
      <vt:lpstr>PowerPoint Presentation</vt:lpstr>
      <vt:lpstr>Image Enhancement</vt:lpstr>
      <vt:lpstr>PowerPoint Presentation</vt:lpstr>
      <vt:lpstr>PowerPoint Presentation</vt:lpstr>
      <vt:lpstr>PowerPoint Presentation</vt:lpstr>
      <vt:lpstr>PowerPoint Presentation</vt:lpstr>
      <vt:lpstr>Gamma Correction</vt:lpstr>
      <vt:lpstr>PowerPoint Presentation</vt:lpstr>
      <vt:lpstr>PowerPoint Presentation</vt:lpstr>
      <vt:lpstr>PowerPoint Presentation</vt:lpstr>
      <vt:lpstr>PowerPoint Presentation</vt:lpstr>
      <vt:lpstr>Piecewise-Linear Transformation Functions </vt:lpstr>
      <vt:lpstr>Piecewise-Linear Transformation Functions- Contrast Stretching</vt:lpstr>
      <vt:lpstr>Piecewise-Linear Transformation Functions- Contrast Stretching</vt:lpstr>
      <vt:lpstr>Piecewise-Linear Transformation Functions- Contrast Stretching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Histogram</vt:lpstr>
      <vt:lpstr>PowerPoint Presentation</vt:lpstr>
      <vt:lpstr>PowerPoint Presentation</vt:lpstr>
      <vt:lpstr>PowerPoint Presentation</vt:lpstr>
      <vt:lpstr>PowerPoint Presentation</vt:lpstr>
      <vt:lpstr>Histogram Equalization</vt:lpstr>
      <vt:lpstr>PowerPoint Presentation</vt:lpstr>
      <vt:lpstr>PowerPoint Presentation</vt:lpstr>
      <vt:lpstr>PowerPoint Presentation</vt:lpstr>
      <vt:lpstr>Histogram Equalization</vt:lpstr>
      <vt:lpstr>PowerPoint Presentation</vt:lpstr>
      <vt:lpstr>Histogram Equalization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Priti Agarwal</dc:creator>
  <cp:lastModifiedBy>Priti Agarwal</cp:lastModifiedBy>
  <cp:revision>2</cp:revision>
  <dcterms:created xsi:type="dcterms:W3CDTF">2021-02-11T03:10:12Z</dcterms:created>
  <dcterms:modified xsi:type="dcterms:W3CDTF">2021-02-11T03:14:31Z</dcterms:modified>
</cp:coreProperties>
</file>