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9" r:id="rId3"/>
    <p:sldId id="382" r:id="rId4"/>
    <p:sldId id="448" r:id="rId5"/>
    <p:sldId id="449" r:id="rId6"/>
    <p:sldId id="450" r:id="rId7"/>
    <p:sldId id="451" r:id="rId8"/>
    <p:sldId id="452" r:id="rId9"/>
    <p:sldId id="453" r:id="rId10"/>
    <p:sldId id="396" r:id="rId11"/>
    <p:sldId id="398" r:id="rId12"/>
    <p:sldId id="401" r:id="rId13"/>
    <p:sldId id="470" r:id="rId14"/>
    <p:sldId id="403" r:id="rId15"/>
    <p:sldId id="454" r:id="rId16"/>
    <p:sldId id="417" r:id="rId17"/>
    <p:sldId id="399" r:id="rId18"/>
    <p:sldId id="422" r:id="rId19"/>
    <p:sldId id="466" r:id="rId20"/>
    <p:sldId id="468" r:id="rId21"/>
    <p:sldId id="425" r:id="rId22"/>
    <p:sldId id="469" r:id="rId23"/>
    <p:sldId id="471" r:id="rId24"/>
    <p:sldId id="400" r:id="rId25"/>
    <p:sldId id="472" r:id="rId26"/>
    <p:sldId id="474" r:id="rId27"/>
    <p:sldId id="481" r:id="rId28"/>
    <p:sldId id="476" r:id="rId29"/>
    <p:sldId id="477" r:id="rId30"/>
    <p:sldId id="483" r:id="rId31"/>
    <p:sldId id="482" r:id="rId32"/>
    <p:sldId id="4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E4AFF1-5EBD-4894-B8F1-9FE21FC498E2}" type="datetimeFigureOut">
              <a:rPr lang="en-IN" smtClean="0"/>
              <a:t>24-01-2021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E2F02E-5B86-4FE1-AF3D-6150A3C8A758}" type="slidenum">
              <a:rPr lang="en-IN" smtClean="0"/>
              <a:t>‹#›</a:t>
            </a:fld>
            <a:endParaRPr lang="en-IN"/>
          </a:p>
        </p:txBody>
      </p:sp>
    </p:spTree>
    <p:extLst>
      <p:ext uri="{BB962C8B-B14F-4D97-AF65-F5344CB8AC3E}">
        <p14:creationId xmlns:p14="http://schemas.microsoft.com/office/powerpoint/2010/main" val="426102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36CE8340-9832-4C9E-87A2-6D8F715288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DE2371AB-EFB2-428A-9D8A-15B52CDB6B7D}" type="slidenum">
              <a:rPr kumimoji="0" lang="en-US" altLang="en-US"/>
              <a:pPr>
                <a:spcBef>
                  <a:spcPct val="0"/>
                </a:spcBef>
              </a:pPr>
              <a:t>2</a:t>
            </a:fld>
            <a:endParaRPr kumimoji="0" lang="en-US" altLang="en-US"/>
          </a:p>
        </p:txBody>
      </p:sp>
      <p:sp>
        <p:nvSpPr>
          <p:cNvPr id="8195" name="Rectangle 2">
            <a:extLst>
              <a:ext uri="{FF2B5EF4-FFF2-40B4-BE49-F238E27FC236}">
                <a16:creationId xmlns:a16="http://schemas.microsoft.com/office/drawing/2014/main" id="{5674AE98-FE0C-404B-8B28-4CE159D3932F}"/>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01498F18-7B9D-45B9-86F4-CE0339D071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408A8EC6-E9C7-4DB8-BB94-BB5BEFD9EB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9FB79167-34B6-43F2-AA9D-AF986AC98468}" type="slidenum">
              <a:rPr kumimoji="0" lang="en-US" altLang="en-US"/>
              <a:pPr>
                <a:spcBef>
                  <a:spcPct val="0"/>
                </a:spcBef>
              </a:pPr>
              <a:t>11</a:t>
            </a:fld>
            <a:endParaRPr kumimoji="0" lang="en-US" altLang="en-US"/>
          </a:p>
        </p:txBody>
      </p:sp>
      <p:sp>
        <p:nvSpPr>
          <p:cNvPr id="26627" name="Rectangle 2">
            <a:extLst>
              <a:ext uri="{FF2B5EF4-FFF2-40B4-BE49-F238E27FC236}">
                <a16:creationId xmlns:a16="http://schemas.microsoft.com/office/drawing/2014/main" id="{61B3A681-F7FA-4C53-90EF-E1449F343923}"/>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50980DC-AEA3-4AB8-8DC9-246D97C5AB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9305148-FB58-4FD2-ABED-A5361EA449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E38B6B35-6997-4F1F-AFA9-ACE7E4C5A977}" type="slidenum">
              <a:rPr kumimoji="0" lang="en-US" altLang="en-US"/>
              <a:pPr>
                <a:spcBef>
                  <a:spcPct val="0"/>
                </a:spcBef>
              </a:pPr>
              <a:t>12</a:t>
            </a:fld>
            <a:endParaRPr kumimoji="0" lang="en-US" altLang="en-US"/>
          </a:p>
        </p:txBody>
      </p:sp>
      <p:sp>
        <p:nvSpPr>
          <p:cNvPr id="28675" name="Rectangle 2">
            <a:extLst>
              <a:ext uri="{FF2B5EF4-FFF2-40B4-BE49-F238E27FC236}">
                <a16:creationId xmlns:a16="http://schemas.microsoft.com/office/drawing/2014/main" id="{D974E37B-F413-4E5C-A1A6-537EF54CFB82}"/>
              </a:ext>
            </a:extLst>
          </p:cNvPr>
          <p:cNvSpPr>
            <a:spLocks noGrp="1" noRot="1" noChangeAspect="1" noChangeArrowheads="1" noTextEdit="1"/>
          </p:cNvSpPr>
          <p:nvPr>
            <p:ph type="sldImg"/>
          </p:nvPr>
        </p:nvSpPr>
        <p:spPr>
          <a:xfrm>
            <a:off x="1158875" y="684213"/>
            <a:ext cx="4537075" cy="3402012"/>
          </a:xfrm>
          <a:ln w="12700" cap="flat"/>
        </p:spPr>
      </p:sp>
      <p:sp>
        <p:nvSpPr>
          <p:cNvPr id="28676" name="Rectangle 3">
            <a:extLst>
              <a:ext uri="{FF2B5EF4-FFF2-40B4-BE49-F238E27FC236}">
                <a16:creationId xmlns:a16="http://schemas.microsoft.com/office/drawing/2014/main" id="{7C3B75E2-FB7D-41D4-962A-FAFBB21FD6B7}"/>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FBAE638-0E60-4C09-9A08-114DEAF44E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20A468AE-D555-47F0-969B-AE4672994D5A}" type="slidenum">
              <a:rPr kumimoji="0" lang="en-US" altLang="en-US"/>
              <a:pPr>
                <a:spcBef>
                  <a:spcPct val="0"/>
                </a:spcBef>
              </a:pPr>
              <a:t>13</a:t>
            </a:fld>
            <a:endParaRPr kumimoji="0" lang="en-US" altLang="en-US"/>
          </a:p>
        </p:txBody>
      </p:sp>
      <p:sp>
        <p:nvSpPr>
          <p:cNvPr id="30723" name="Rectangle 2">
            <a:extLst>
              <a:ext uri="{FF2B5EF4-FFF2-40B4-BE49-F238E27FC236}">
                <a16:creationId xmlns:a16="http://schemas.microsoft.com/office/drawing/2014/main" id="{73DC5BCF-4735-4D03-AFFA-148382439FFA}"/>
              </a:ext>
            </a:extLst>
          </p:cNvPr>
          <p:cNvSpPr>
            <a:spLocks noGrp="1" noRot="1" noChangeAspect="1" noChangeArrowheads="1" noTextEdit="1"/>
          </p:cNvSpPr>
          <p:nvPr>
            <p:ph type="sldImg"/>
          </p:nvPr>
        </p:nvSpPr>
        <p:spPr>
          <a:xfrm>
            <a:off x="1158875" y="684213"/>
            <a:ext cx="4537075" cy="3402012"/>
          </a:xfrm>
          <a:ln w="12700" cap="flat"/>
        </p:spPr>
      </p:sp>
      <p:sp>
        <p:nvSpPr>
          <p:cNvPr id="30724" name="Rectangle 3">
            <a:extLst>
              <a:ext uri="{FF2B5EF4-FFF2-40B4-BE49-F238E27FC236}">
                <a16:creationId xmlns:a16="http://schemas.microsoft.com/office/drawing/2014/main" id="{72B8AFD3-18D8-47D8-BAFC-E07C77BC624F}"/>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D727A5F-BB92-4B79-B7AE-8BA0AD9543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D65B64EB-C780-4DE8-87CE-2C4795E80E79}" type="slidenum">
              <a:rPr kumimoji="0" lang="en-US" altLang="en-US"/>
              <a:pPr>
                <a:spcBef>
                  <a:spcPct val="0"/>
                </a:spcBef>
              </a:pPr>
              <a:t>14</a:t>
            </a:fld>
            <a:endParaRPr kumimoji="0" lang="en-US" altLang="en-US"/>
          </a:p>
        </p:txBody>
      </p:sp>
      <p:sp>
        <p:nvSpPr>
          <p:cNvPr id="32771" name="Rectangle 2">
            <a:extLst>
              <a:ext uri="{FF2B5EF4-FFF2-40B4-BE49-F238E27FC236}">
                <a16:creationId xmlns:a16="http://schemas.microsoft.com/office/drawing/2014/main" id="{04AC3EA5-24B6-4363-B1DE-E5D6AEE71D83}"/>
              </a:ext>
            </a:extLst>
          </p:cNvPr>
          <p:cNvSpPr>
            <a:spLocks noGrp="1" noRot="1" noChangeAspect="1" noChangeArrowheads="1" noTextEdit="1"/>
          </p:cNvSpPr>
          <p:nvPr>
            <p:ph type="sldImg"/>
          </p:nvPr>
        </p:nvSpPr>
        <p:spPr>
          <a:xfrm>
            <a:off x="1158875" y="684213"/>
            <a:ext cx="4537075" cy="3402012"/>
          </a:xfrm>
          <a:ln w="12700" cap="flat"/>
        </p:spPr>
      </p:sp>
      <p:sp>
        <p:nvSpPr>
          <p:cNvPr id="32772" name="Rectangle 3">
            <a:extLst>
              <a:ext uri="{FF2B5EF4-FFF2-40B4-BE49-F238E27FC236}">
                <a16:creationId xmlns:a16="http://schemas.microsoft.com/office/drawing/2014/main" id="{972440C4-A12D-4A76-95FA-117557FE307B}"/>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92355FE8-B875-4736-B300-DD6A6BF603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947686C8-C80A-48B0-8CBD-E7B349344A4A}" type="slidenum">
              <a:rPr kumimoji="0" lang="en-US" altLang="en-US"/>
              <a:pPr>
                <a:spcBef>
                  <a:spcPct val="0"/>
                </a:spcBef>
              </a:pPr>
              <a:t>15</a:t>
            </a:fld>
            <a:endParaRPr kumimoji="0" lang="en-US" altLang="en-US"/>
          </a:p>
        </p:txBody>
      </p:sp>
      <p:sp>
        <p:nvSpPr>
          <p:cNvPr id="34819" name="Rectangle 2">
            <a:extLst>
              <a:ext uri="{FF2B5EF4-FFF2-40B4-BE49-F238E27FC236}">
                <a16:creationId xmlns:a16="http://schemas.microsoft.com/office/drawing/2014/main" id="{D74C571D-4F7D-46C4-8641-9DBAF50855AF}"/>
              </a:ext>
            </a:extLst>
          </p:cNvPr>
          <p:cNvSpPr>
            <a:spLocks noGrp="1" noRot="1" noChangeAspect="1" noChangeArrowheads="1" noTextEdit="1"/>
          </p:cNvSpPr>
          <p:nvPr>
            <p:ph type="sldImg"/>
          </p:nvPr>
        </p:nvSpPr>
        <p:spPr>
          <a:xfrm>
            <a:off x="1158875" y="684213"/>
            <a:ext cx="4537075" cy="3402012"/>
          </a:xfrm>
          <a:ln w="12700" cap="flat"/>
        </p:spPr>
      </p:sp>
      <p:sp>
        <p:nvSpPr>
          <p:cNvPr id="34820" name="Rectangle 3">
            <a:extLst>
              <a:ext uri="{FF2B5EF4-FFF2-40B4-BE49-F238E27FC236}">
                <a16:creationId xmlns:a16="http://schemas.microsoft.com/office/drawing/2014/main" id="{A4946159-3F6D-43DD-8605-6E9CC26A2A43}"/>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29C6EA1-EF47-4115-AA91-462E31D122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3712FCAD-EDA1-4885-94E9-763FA4563EE2}" type="slidenum">
              <a:rPr kumimoji="0" lang="en-US" altLang="en-US"/>
              <a:pPr>
                <a:spcBef>
                  <a:spcPct val="0"/>
                </a:spcBef>
              </a:pPr>
              <a:t>16</a:t>
            </a:fld>
            <a:endParaRPr kumimoji="0" lang="en-US" altLang="en-US"/>
          </a:p>
        </p:txBody>
      </p:sp>
      <p:sp>
        <p:nvSpPr>
          <p:cNvPr id="36867" name="Rectangle 2">
            <a:extLst>
              <a:ext uri="{FF2B5EF4-FFF2-40B4-BE49-F238E27FC236}">
                <a16:creationId xmlns:a16="http://schemas.microsoft.com/office/drawing/2014/main" id="{B37F7B40-1E41-4974-91F5-0F1CA4E3FB29}"/>
              </a:ext>
            </a:extLst>
          </p:cNvPr>
          <p:cNvSpPr>
            <a:spLocks noGrp="1" noRot="1" noChangeAspect="1" noChangeArrowheads="1" noTextEdit="1"/>
          </p:cNvSpPr>
          <p:nvPr>
            <p:ph type="sldImg"/>
          </p:nvPr>
        </p:nvSpPr>
        <p:spPr>
          <a:xfrm>
            <a:off x="1158875" y="684213"/>
            <a:ext cx="4537075" cy="3402012"/>
          </a:xfrm>
          <a:ln/>
        </p:spPr>
      </p:sp>
      <p:sp>
        <p:nvSpPr>
          <p:cNvPr id="36868" name="Rectangle 3">
            <a:extLst>
              <a:ext uri="{FF2B5EF4-FFF2-40B4-BE49-F238E27FC236}">
                <a16:creationId xmlns:a16="http://schemas.microsoft.com/office/drawing/2014/main" id="{974C9060-6A5D-462B-92DF-AE3DA720DD69}"/>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400" b="1">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65316B70-A7E0-4039-B2BC-431868B6AA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514CC300-CC95-48BD-83D4-AD55AA6484DF}" type="slidenum">
              <a:rPr kumimoji="0" lang="en-US" altLang="en-US"/>
              <a:pPr>
                <a:spcBef>
                  <a:spcPct val="0"/>
                </a:spcBef>
              </a:pPr>
              <a:t>17</a:t>
            </a:fld>
            <a:endParaRPr kumimoji="0" lang="en-US" altLang="en-US"/>
          </a:p>
        </p:txBody>
      </p:sp>
      <p:sp>
        <p:nvSpPr>
          <p:cNvPr id="38915" name="Rectangle 2">
            <a:extLst>
              <a:ext uri="{FF2B5EF4-FFF2-40B4-BE49-F238E27FC236}">
                <a16:creationId xmlns:a16="http://schemas.microsoft.com/office/drawing/2014/main" id="{B42EF0B6-2B6F-4D21-A7B0-49A456E131E8}"/>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EC1AF65E-6738-4D95-93C2-409D5D3C6F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7A6337BE-E133-469B-8B23-8C9CAA6D53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FE27A72F-8AEB-4741-8FE2-AD51428C2B28}" type="slidenum">
              <a:rPr kumimoji="0" lang="en-US" altLang="en-US"/>
              <a:pPr>
                <a:spcBef>
                  <a:spcPct val="0"/>
                </a:spcBef>
              </a:pPr>
              <a:t>18</a:t>
            </a:fld>
            <a:endParaRPr kumimoji="0" lang="en-US" altLang="en-US"/>
          </a:p>
        </p:txBody>
      </p:sp>
      <p:sp>
        <p:nvSpPr>
          <p:cNvPr id="40963" name="Rectangle 2">
            <a:extLst>
              <a:ext uri="{FF2B5EF4-FFF2-40B4-BE49-F238E27FC236}">
                <a16:creationId xmlns:a16="http://schemas.microsoft.com/office/drawing/2014/main" id="{217BAB72-70D6-44C3-AA09-3633E386C0A5}"/>
              </a:ext>
            </a:extLst>
          </p:cNvPr>
          <p:cNvSpPr>
            <a:spLocks noGrp="1" noRot="1" noChangeAspect="1" noChangeArrowheads="1" noTextEdit="1"/>
          </p:cNvSpPr>
          <p:nvPr>
            <p:ph type="sldImg"/>
          </p:nvPr>
        </p:nvSpPr>
        <p:spPr>
          <a:xfrm>
            <a:off x="1160463" y="684213"/>
            <a:ext cx="4535487" cy="3402012"/>
          </a:xfrm>
          <a:ln w="12700" cap="flat"/>
        </p:spPr>
      </p:sp>
      <p:sp>
        <p:nvSpPr>
          <p:cNvPr id="40964" name="Rectangle 3">
            <a:extLst>
              <a:ext uri="{FF2B5EF4-FFF2-40B4-BE49-F238E27FC236}">
                <a16:creationId xmlns:a16="http://schemas.microsoft.com/office/drawing/2014/main" id="{B04B0006-80C0-4344-A1C0-A7213578E7F6}"/>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63557EED-9636-48B1-B6D6-51133076D5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FA671A43-EEBF-4579-83DE-A27955693AB9}" type="slidenum">
              <a:rPr kumimoji="0" lang="en-US" altLang="en-US"/>
              <a:pPr>
                <a:spcBef>
                  <a:spcPct val="0"/>
                </a:spcBef>
              </a:pPr>
              <a:t>19</a:t>
            </a:fld>
            <a:endParaRPr kumimoji="0" lang="en-US" altLang="en-US"/>
          </a:p>
        </p:txBody>
      </p:sp>
      <p:sp>
        <p:nvSpPr>
          <p:cNvPr id="43011" name="Rectangle 2">
            <a:extLst>
              <a:ext uri="{FF2B5EF4-FFF2-40B4-BE49-F238E27FC236}">
                <a16:creationId xmlns:a16="http://schemas.microsoft.com/office/drawing/2014/main" id="{C30E2D86-792D-490B-A1AC-9EF57A0752E0}"/>
              </a:ext>
            </a:extLst>
          </p:cNvPr>
          <p:cNvSpPr>
            <a:spLocks noGrp="1" noRot="1" noChangeAspect="1" noChangeArrowheads="1" noTextEdit="1"/>
          </p:cNvSpPr>
          <p:nvPr>
            <p:ph type="sldImg"/>
          </p:nvPr>
        </p:nvSpPr>
        <p:spPr>
          <a:xfrm>
            <a:off x="1160463" y="684213"/>
            <a:ext cx="4535487" cy="3402012"/>
          </a:xfrm>
          <a:ln w="12700" cap="flat"/>
        </p:spPr>
      </p:sp>
      <p:sp>
        <p:nvSpPr>
          <p:cNvPr id="43012" name="Rectangle 3">
            <a:extLst>
              <a:ext uri="{FF2B5EF4-FFF2-40B4-BE49-F238E27FC236}">
                <a16:creationId xmlns:a16="http://schemas.microsoft.com/office/drawing/2014/main" id="{DC4EB364-3465-452D-84DB-1DF8A0B62E19}"/>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EFD27C1-AADB-4A1D-9D92-976A5E5133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53784653-32A1-4D2E-BC5D-4E9D725FF869}" type="slidenum">
              <a:rPr kumimoji="0" lang="en-US" altLang="en-US"/>
              <a:pPr>
                <a:spcBef>
                  <a:spcPct val="0"/>
                </a:spcBef>
              </a:pPr>
              <a:t>20</a:t>
            </a:fld>
            <a:endParaRPr kumimoji="0" lang="en-US" altLang="en-US"/>
          </a:p>
        </p:txBody>
      </p:sp>
      <p:sp>
        <p:nvSpPr>
          <p:cNvPr id="45059" name="Rectangle 2">
            <a:extLst>
              <a:ext uri="{FF2B5EF4-FFF2-40B4-BE49-F238E27FC236}">
                <a16:creationId xmlns:a16="http://schemas.microsoft.com/office/drawing/2014/main" id="{2EE30574-F9A2-4F14-A98C-4A90E198AE2A}"/>
              </a:ext>
            </a:extLst>
          </p:cNvPr>
          <p:cNvSpPr>
            <a:spLocks noGrp="1" noRot="1" noChangeAspect="1" noChangeArrowheads="1" noTextEdit="1"/>
          </p:cNvSpPr>
          <p:nvPr>
            <p:ph type="sldImg"/>
          </p:nvPr>
        </p:nvSpPr>
        <p:spPr>
          <a:xfrm>
            <a:off x="1160463" y="684213"/>
            <a:ext cx="4535487" cy="3402012"/>
          </a:xfrm>
          <a:ln w="12700" cap="flat"/>
        </p:spPr>
      </p:sp>
      <p:sp>
        <p:nvSpPr>
          <p:cNvPr id="45060" name="Rectangle 3">
            <a:extLst>
              <a:ext uri="{FF2B5EF4-FFF2-40B4-BE49-F238E27FC236}">
                <a16:creationId xmlns:a16="http://schemas.microsoft.com/office/drawing/2014/main" id="{DCD4FBC9-A7E7-4028-B6F8-3935CB39B2A9}"/>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CEE9BBD1-591C-4528-AD58-A3FCA0A96F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4BD3341F-EB1E-4400-8E78-073162B5D74B}" type="slidenum">
              <a:rPr kumimoji="0" lang="en-US" altLang="en-US"/>
              <a:pPr>
                <a:spcBef>
                  <a:spcPct val="0"/>
                </a:spcBef>
              </a:pPr>
              <a:t>3</a:t>
            </a:fld>
            <a:endParaRPr kumimoji="0" lang="en-US" altLang="en-US"/>
          </a:p>
        </p:txBody>
      </p:sp>
      <p:sp>
        <p:nvSpPr>
          <p:cNvPr id="10243" name="Rectangle 2">
            <a:extLst>
              <a:ext uri="{FF2B5EF4-FFF2-40B4-BE49-F238E27FC236}">
                <a16:creationId xmlns:a16="http://schemas.microsoft.com/office/drawing/2014/main" id="{9EFEE820-8CC6-464D-AF27-25D821DFE5F1}"/>
              </a:ext>
            </a:extLst>
          </p:cNvPr>
          <p:cNvSpPr>
            <a:spLocks noGrp="1" noRot="1" noChangeAspect="1" noChangeArrowheads="1" noTextEdit="1"/>
          </p:cNvSpPr>
          <p:nvPr>
            <p:ph type="sldImg"/>
          </p:nvPr>
        </p:nvSpPr>
        <p:spPr>
          <a:xfrm>
            <a:off x="1160463" y="684213"/>
            <a:ext cx="4535487" cy="3402012"/>
          </a:xfrm>
          <a:ln w="12700" cap="flat"/>
        </p:spPr>
      </p:sp>
      <p:sp>
        <p:nvSpPr>
          <p:cNvPr id="10244" name="Rectangle 3">
            <a:extLst>
              <a:ext uri="{FF2B5EF4-FFF2-40B4-BE49-F238E27FC236}">
                <a16:creationId xmlns:a16="http://schemas.microsoft.com/office/drawing/2014/main" id="{59258221-25B0-424C-8AEC-254927E46BA9}"/>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8C2B108-1D06-46C3-ABF8-9D03712DC8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773FC0A3-57E7-4B18-9109-FA51588772E7}" type="slidenum">
              <a:rPr kumimoji="0" lang="en-US" altLang="en-US"/>
              <a:pPr>
                <a:spcBef>
                  <a:spcPct val="0"/>
                </a:spcBef>
              </a:pPr>
              <a:t>21</a:t>
            </a:fld>
            <a:endParaRPr kumimoji="0" lang="en-US" altLang="en-US"/>
          </a:p>
        </p:txBody>
      </p:sp>
      <p:sp>
        <p:nvSpPr>
          <p:cNvPr id="47107" name="Rectangle 2">
            <a:extLst>
              <a:ext uri="{FF2B5EF4-FFF2-40B4-BE49-F238E27FC236}">
                <a16:creationId xmlns:a16="http://schemas.microsoft.com/office/drawing/2014/main" id="{443DE11C-2C06-4C94-BBF6-7FACD8ADD57C}"/>
              </a:ext>
            </a:extLst>
          </p:cNvPr>
          <p:cNvSpPr>
            <a:spLocks noGrp="1" noRot="1" noChangeAspect="1" noChangeArrowheads="1" noTextEdit="1"/>
          </p:cNvSpPr>
          <p:nvPr>
            <p:ph type="sldImg"/>
          </p:nvPr>
        </p:nvSpPr>
        <p:spPr>
          <a:xfrm>
            <a:off x="1160463" y="684213"/>
            <a:ext cx="4535487" cy="3402012"/>
          </a:xfrm>
          <a:ln w="12700" cap="flat"/>
        </p:spPr>
      </p:sp>
      <p:sp>
        <p:nvSpPr>
          <p:cNvPr id="47108" name="Rectangle 4">
            <a:extLst>
              <a:ext uri="{FF2B5EF4-FFF2-40B4-BE49-F238E27FC236}">
                <a16:creationId xmlns:a16="http://schemas.microsoft.com/office/drawing/2014/main" id="{4F85C2DE-136A-446E-AF42-2F7D81AD5B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62AE9B9-8CBA-4B5A-BD37-341067FA7D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DF27D838-D6A5-4AB6-ADD0-842F8C94ABB0}" type="slidenum">
              <a:rPr kumimoji="0" lang="en-US" altLang="en-US"/>
              <a:pPr>
                <a:spcBef>
                  <a:spcPct val="0"/>
                </a:spcBef>
              </a:pPr>
              <a:t>22</a:t>
            </a:fld>
            <a:endParaRPr kumimoji="0" lang="en-US" altLang="en-US"/>
          </a:p>
        </p:txBody>
      </p:sp>
      <p:sp>
        <p:nvSpPr>
          <p:cNvPr id="49155" name="Rectangle 2">
            <a:extLst>
              <a:ext uri="{FF2B5EF4-FFF2-40B4-BE49-F238E27FC236}">
                <a16:creationId xmlns:a16="http://schemas.microsoft.com/office/drawing/2014/main" id="{21742380-65CF-49D5-9277-42CB47A4872E}"/>
              </a:ext>
            </a:extLst>
          </p:cNvPr>
          <p:cNvSpPr>
            <a:spLocks noGrp="1" noRot="1" noChangeAspect="1" noChangeArrowheads="1" noTextEdit="1"/>
          </p:cNvSpPr>
          <p:nvPr>
            <p:ph type="sldImg"/>
          </p:nvPr>
        </p:nvSpPr>
        <p:spPr>
          <a:xfrm>
            <a:off x="1160463" y="684213"/>
            <a:ext cx="4535487" cy="3402012"/>
          </a:xfrm>
          <a:ln w="12700" cap="flat"/>
        </p:spPr>
      </p:sp>
      <p:sp>
        <p:nvSpPr>
          <p:cNvPr id="49156" name="Rectangle 4">
            <a:extLst>
              <a:ext uri="{FF2B5EF4-FFF2-40B4-BE49-F238E27FC236}">
                <a16:creationId xmlns:a16="http://schemas.microsoft.com/office/drawing/2014/main" id="{BE05FDF8-ED04-4912-8AC6-4EA7DAD434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274D47C1-EAE7-4C27-9ACA-25EB581966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193CD4E6-34C2-498D-8C9D-361DC45E1FA8}" type="slidenum">
              <a:rPr kumimoji="0" lang="en-US" altLang="en-US"/>
              <a:pPr>
                <a:spcBef>
                  <a:spcPct val="0"/>
                </a:spcBef>
              </a:pPr>
              <a:t>23</a:t>
            </a:fld>
            <a:endParaRPr kumimoji="0" lang="en-US" altLang="en-US"/>
          </a:p>
        </p:txBody>
      </p:sp>
      <p:sp>
        <p:nvSpPr>
          <p:cNvPr id="51203" name="Rectangle 2">
            <a:extLst>
              <a:ext uri="{FF2B5EF4-FFF2-40B4-BE49-F238E27FC236}">
                <a16:creationId xmlns:a16="http://schemas.microsoft.com/office/drawing/2014/main" id="{91B86A46-758E-4384-B9A9-2F0180B7414C}"/>
              </a:ext>
            </a:extLst>
          </p:cNvPr>
          <p:cNvSpPr>
            <a:spLocks noGrp="1" noRot="1" noChangeAspect="1" noChangeArrowheads="1" noTextEdit="1"/>
          </p:cNvSpPr>
          <p:nvPr>
            <p:ph type="sldImg"/>
          </p:nvPr>
        </p:nvSpPr>
        <p:spPr>
          <a:xfrm>
            <a:off x="404813" y="684213"/>
            <a:ext cx="6045200" cy="3402012"/>
          </a:xfrm>
          <a:ln w="12700" cap="flat"/>
        </p:spPr>
      </p:sp>
      <p:sp>
        <p:nvSpPr>
          <p:cNvPr id="51204" name="Rectangle 3">
            <a:extLst>
              <a:ext uri="{FF2B5EF4-FFF2-40B4-BE49-F238E27FC236}">
                <a16:creationId xmlns:a16="http://schemas.microsoft.com/office/drawing/2014/main" id="{5B8BE672-EF76-4E7C-8DF4-9250DA966B36}"/>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F59BCF39-62A7-4054-8658-473D073E5D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F94384EE-6346-4964-B64A-2CCD5704A406}" type="slidenum">
              <a:rPr kumimoji="0" lang="en-US" altLang="en-US"/>
              <a:pPr>
                <a:spcBef>
                  <a:spcPct val="0"/>
                </a:spcBef>
              </a:pPr>
              <a:t>24</a:t>
            </a:fld>
            <a:endParaRPr kumimoji="0" lang="en-US" altLang="en-US"/>
          </a:p>
        </p:txBody>
      </p:sp>
      <p:sp>
        <p:nvSpPr>
          <p:cNvPr id="53251" name="Rectangle 2">
            <a:extLst>
              <a:ext uri="{FF2B5EF4-FFF2-40B4-BE49-F238E27FC236}">
                <a16:creationId xmlns:a16="http://schemas.microsoft.com/office/drawing/2014/main" id="{DBE152EF-5DCE-4B58-B2B4-59E1E7BFF1C0}"/>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66136AB-1C83-4EA0-9FCA-06388F18D8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8B065CF6-C42B-484C-AE8F-2CC270B937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D0579223-2A91-4B28-B572-825B9B845ECC}" type="slidenum">
              <a:rPr kumimoji="0" lang="en-US" altLang="en-US"/>
              <a:pPr>
                <a:spcBef>
                  <a:spcPct val="0"/>
                </a:spcBef>
              </a:pPr>
              <a:t>25</a:t>
            </a:fld>
            <a:endParaRPr kumimoji="0" lang="en-US" altLang="en-US"/>
          </a:p>
        </p:txBody>
      </p:sp>
      <p:sp>
        <p:nvSpPr>
          <p:cNvPr id="55299" name="Rectangle 2">
            <a:extLst>
              <a:ext uri="{FF2B5EF4-FFF2-40B4-BE49-F238E27FC236}">
                <a16:creationId xmlns:a16="http://schemas.microsoft.com/office/drawing/2014/main" id="{354140C6-2B48-438D-B973-DBED5A16D67D}"/>
              </a:ext>
            </a:extLst>
          </p:cNvPr>
          <p:cNvSpPr>
            <a:spLocks noGrp="1" noRot="1" noChangeAspect="1" noChangeArrowheads="1" noTextEdit="1"/>
          </p:cNvSpPr>
          <p:nvPr>
            <p:ph type="sldImg"/>
          </p:nvPr>
        </p:nvSpPr>
        <p:spPr>
          <a:xfrm>
            <a:off x="1158875" y="684213"/>
            <a:ext cx="4537075" cy="3402012"/>
          </a:xfrm>
          <a:ln/>
        </p:spPr>
      </p:sp>
      <p:sp>
        <p:nvSpPr>
          <p:cNvPr id="55300" name="Rectangle 3">
            <a:extLst>
              <a:ext uri="{FF2B5EF4-FFF2-40B4-BE49-F238E27FC236}">
                <a16:creationId xmlns:a16="http://schemas.microsoft.com/office/drawing/2014/main" id="{CACB2167-19E9-414B-B721-0326E9A8542A}"/>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6EA095B6-A83E-43EB-B0B8-8E85BC5BF3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36BEF722-DD2F-4B5F-AF49-AFFF97B8A7A6}" type="slidenum">
              <a:rPr kumimoji="0" lang="en-US" altLang="en-US"/>
              <a:pPr>
                <a:spcBef>
                  <a:spcPct val="0"/>
                </a:spcBef>
              </a:pPr>
              <a:t>26</a:t>
            </a:fld>
            <a:endParaRPr kumimoji="0" lang="en-US" altLang="en-US"/>
          </a:p>
        </p:txBody>
      </p:sp>
      <p:sp>
        <p:nvSpPr>
          <p:cNvPr id="57347" name="Rectangle 2">
            <a:extLst>
              <a:ext uri="{FF2B5EF4-FFF2-40B4-BE49-F238E27FC236}">
                <a16:creationId xmlns:a16="http://schemas.microsoft.com/office/drawing/2014/main" id="{413EF48F-9D9F-448E-A5ED-FFE52841C98F}"/>
              </a:ext>
            </a:extLst>
          </p:cNvPr>
          <p:cNvSpPr>
            <a:spLocks noGrp="1" noRot="1" noChangeAspect="1" noChangeArrowheads="1" noTextEdit="1"/>
          </p:cNvSpPr>
          <p:nvPr>
            <p:ph type="sldImg"/>
          </p:nvPr>
        </p:nvSpPr>
        <p:spPr>
          <a:xfrm>
            <a:off x="1158875" y="684213"/>
            <a:ext cx="4537075" cy="3402012"/>
          </a:xfrm>
          <a:ln/>
        </p:spPr>
      </p:sp>
      <p:sp>
        <p:nvSpPr>
          <p:cNvPr id="57348" name="Rectangle 3">
            <a:extLst>
              <a:ext uri="{FF2B5EF4-FFF2-40B4-BE49-F238E27FC236}">
                <a16:creationId xmlns:a16="http://schemas.microsoft.com/office/drawing/2014/main" id="{0005553A-43C3-4C7D-BB37-081353A9F7A0}"/>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64EA4EE-B5BD-4084-81E5-AAB46E3587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3E1C6CFE-1902-4D8B-98B8-8A009034F4BB}" type="slidenum">
              <a:rPr kumimoji="0" lang="en-US" altLang="en-US"/>
              <a:pPr>
                <a:spcBef>
                  <a:spcPct val="0"/>
                </a:spcBef>
              </a:pPr>
              <a:t>27</a:t>
            </a:fld>
            <a:endParaRPr kumimoji="0" lang="en-US" altLang="en-US"/>
          </a:p>
        </p:txBody>
      </p:sp>
      <p:sp>
        <p:nvSpPr>
          <p:cNvPr id="59395" name="Rectangle 2">
            <a:extLst>
              <a:ext uri="{FF2B5EF4-FFF2-40B4-BE49-F238E27FC236}">
                <a16:creationId xmlns:a16="http://schemas.microsoft.com/office/drawing/2014/main" id="{CBB2ED70-8E09-4EBD-8911-E04B425DDA8F}"/>
              </a:ext>
            </a:extLst>
          </p:cNvPr>
          <p:cNvSpPr>
            <a:spLocks noGrp="1" noRot="1" noChangeAspect="1" noChangeArrowheads="1" noTextEdit="1"/>
          </p:cNvSpPr>
          <p:nvPr>
            <p:ph type="sldImg"/>
          </p:nvPr>
        </p:nvSpPr>
        <p:spPr>
          <a:xfrm>
            <a:off x="1158875" y="684213"/>
            <a:ext cx="4537075" cy="3402012"/>
          </a:xfrm>
          <a:ln/>
        </p:spPr>
      </p:sp>
      <p:sp>
        <p:nvSpPr>
          <p:cNvPr id="59396" name="Rectangle 3">
            <a:extLst>
              <a:ext uri="{FF2B5EF4-FFF2-40B4-BE49-F238E27FC236}">
                <a16:creationId xmlns:a16="http://schemas.microsoft.com/office/drawing/2014/main" id="{702D723F-348A-43B4-B670-9994A0650EE7}"/>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53B51A3F-9AE0-4281-8C34-9B46C5839F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BF1F7A5E-726B-42C5-B022-1189733900CA}" type="slidenum">
              <a:rPr kumimoji="0" lang="en-US" altLang="en-US"/>
              <a:pPr>
                <a:spcBef>
                  <a:spcPct val="0"/>
                </a:spcBef>
              </a:pPr>
              <a:t>28</a:t>
            </a:fld>
            <a:endParaRPr kumimoji="0" lang="en-US" altLang="en-US"/>
          </a:p>
        </p:txBody>
      </p:sp>
      <p:sp>
        <p:nvSpPr>
          <p:cNvPr id="61443" name="Rectangle 2">
            <a:extLst>
              <a:ext uri="{FF2B5EF4-FFF2-40B4-BE49-F238E27FC236}">
                <a16:creationId xmlns:a16="http://schemas.microsoft.com/office/drawing/2014/main" id="{69146E8D-D856-435D-BC95-8EE70CF41157}"/>
              </a:ext>
            </a:extLst>
          </p:cNvPr>
          <p:cNvSpPr>
            <a:spLocks noGrp="1" noRot="1" noChangeAspect="1" noChangeArrowheads="1" noTextEdit="1"/>
          </p:cNvSpPr>
          <p:nvPr>
            <p:ph type="sldImg"/>
          </p:nvPr>
        </p:nvSpPr>
        <p:spPr>
          <a:xfrm>
            <a:off x="1158875" y="684213"/>
            <a:ext cx="4537075" cy="3402012"/>
          </a:xfrm>
          <a:ln/>
        </p:spPr>
      </p:sp>
      <p:sp>
        <p:nvSpPr>
          <p:cNvPr id="61444" name="Rectangle 3">
            <a:extLst>
              <a:ext uri="{FF2B5EF4-FFF2-40B4-BE49-F238E27FC236}">
                <a16:creationId xmlns:a16="http://schemas.microsoft.com/office/drawing/2014/main" id="{A0B33D56-B71F-4C9B-AA87-6ADD72013800}"/>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endParaRPr lang="en-US" altLang="en-US" sz="1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F7A0795B-79A4-4455-B489-9A76CA4FC7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3BEADF20-16F9-4544-9253-04A20209E966}" type="slidenum">
              <a:rPr kumimoji="0" lang="en-US" altLang="en-US"/>
              <a:pPr>
                <a:spcBef>
                  <a:spcPct val="0"/>
                </a:spcBef>
              </a:pPr>
              <a:t>29</a:t>
            </a:fld>
            <a:endParaRPr kumimoji="0" lang="en-US" altLang="en-US"/>
          </a:p>
        </p:txBody>
      </p:sp>
      <p:sp>
        <p:nvSpPr>
          <p:cNvPr id="63491" name="Rectangle 2">
            <a:extLst>
              <a:ext uri="{FF2B5EF4-FFF2-40B4-BE49-F238E27FC236}">
                <a16:creationId xmlns:a16="http://schemas.microsoft.com/office/drawing/2014/main" id="{2CC358C1-CA3A-4C6B-8315-20657336FD04}"/>
              </a:ext>
            </a:extLst>
          </p:cNvPr>
          <p:cNvSpPr>
            <a:spLocks noGrp="1" noRot="1" noChangeAspect="1" noChangeArrowheads="1" noTextEdit="1"/>
          </p:cNvSpPr>
          <p:nvPr>
            <p:ph type="sldImg"/>
          </p:nvPr>
        </p:nvSpPr>
        <p:spPr>
          <a:xfrm>
            <a:off x="1158875" y="684213"/>
            <a:ext cx="4537075" cy="3402012"/>
          </a:xfrm>
          <a:ln/>
        </p:spPr>
      </p:sp>
      <p:sp>
        <p:nvSpPr>
          <p:cNvPr id="63492" name="Rectangle 3">
            <a:extLst>
              <a:ext uri="{FF2B5EF4-FFF2-40B4-BE49-F238E27FC236}">
                <a16:creationId xmlns:a16="http://schemas.microsoft.com/office/drawing/2014/main" id="{1368DC08-AFAF-4775-A82C-77827A6705B4}"/>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1AD3F20-C946-43AC-BDBB-25DD1DA3CD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C5AC13AD-95A2-42DB-9638-EA3EC9AD61FA}" type="slidenum">
              <a:rPr kumimoji="0" lang="en-US" altLang="en-US"/>
              <a:pPr>
                <a:spcBef>
                  <a:spcPct val="0"/>
                </a:spcBef>
              </a:pPr>
              <a:t>30</a:t>
            </a:fld>
            <a:endParaRPr kumimoji="0" lang="en-US" altLang="en-US"/>
          </a:p>
        </p:txBody>
      </p:sp>
      <p:sp>
        <p:nvSpPr>
          <p:cNvPr id="65539" name="Rectangle 2">
            <a:extLst>
              <a:ext uri="{FF2B5EF4-FFF2-40B4-BE49-F238E27FC236}">
                <a16:creationId xmlns:a16="http://schemas.microsoft.com/office/drawing/2014/main" id="{877E3257-61AB-46B1-A433-FE73EA533896}"/>
              </a:ext>
            </a:extLst>
          </p:cNvPr>
          <p:cNvSpPr>
            <a:spLocks noGrp="1" noRot="1" noChangeAspect="1" noChangeArrowheads="1" noTextEdit="1"/>
          </p:cNvSpPr>
          <p:nvPr>
            <p:ph type="sldImg"/>
          </p:nvPr>
        </p:nvSpPr>
        <p:spPr>
          <a:xfrm>
            <a:off x="1158875" y="684213"/>
            <a:ext cx="4537075" cy="3402012"/>
          </a:xfrm>
          <a:ln/>
        </p:spPr>
      </p:sp>
      <p:sp>
        <p:nvSpPr>
          <p:cNvPr id="65540" name="Rectangle 3">
            <a:extLst>
              <a:ext uri="{FF2B5EF4-FFF2-40B4-BE49-F238E27FC236}">
                <a16:creationId xmlns:a16="http://schemas.microsoft.com/office/drawing/2014/main" id="{3DA68D66-7630-4FBE-867B-9B26AF9F3A50}"/>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E9AB7A4-53D5-4AD8-B81C-B005499710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A0EF680A-C600-48CC-B6DF-53B7CFDF13AC}" type="slidenum">
              <a:rPr kumimoji="0" lang="en-US" altLang="en-US"/>
              <a:pPr>
                <a:spcBef>
                  <a:spcPct val="0"/>
                </a:spcBef>
              </a:pPr>
              <a:t>4</a:t>
            </a:fld>
            <a:endParaRPr kumimoji="0" lang="en-US" altLang="en-US"/>
          </a:p>
        </p:txBody>
      </p:sp>
      <p:sp>
        <p:nvSpPr>
          <p:cNvPr id="12291" name="Rectangle 2">
            <a:extLst>
              <a:ext uri="{FF2B5EF4-FFF2-40B4-BE49-F238E27FC236}">
                <a16:creationId xmlns:a16="http://schemas.microsoft.com/office/drawing/2014/main" id="{4FB767EB-CFAF-4E70-B516-3F0A11AB844E}"/>
              </a:ext>
            </a:extLst>
          </p:cNvPr>
          <p:cNvSpPr>
            <a:spLocks noGrp="1" noRot="1" noChangeAspect="1" noChangeArrowheads="1" noTextEdit="1"/>
          </p:cNvSpPr>
          <p:nvPr>
            <p:ph type="sldImg"/>
          </p:nvPr>
        </p:nvSpPr>
        <p:spPr>
          <a:xfrm>
            <a:off x="1160463" y="684213"/>
            <a:ext cx="4535487" cy="3402012"/>
          </a:xfrm>
          <a:ln w="12700" cap="flat"/>
        </p:spPr>
      </p:sp>
      <p:sp>
        <p:nvSpPr>
          <p:cNvPr id="12292" name="Rectangle 3">
            <a:extLst>
              <a:ext uri="{FF2B5EF4-FFF2-40B4-BE49-F238E27FC236}">
                <a16:creationId xmlns:a16="http://schemas.microsoft.com/office/drawing/2014/main" id="{4162DED0-5879-4422-A140-BEC5C96CC72B}"/>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8F142889-8B77-47B5-B79E-3C32C297BA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4193AD22-D5AD-4B9D-81CC-F436EA0CE84C}" type="slidenum">
              <a:rPr kumimoji="0" lang="en-US" altLang="en-US"/>
              <a:pPr>
                <a:spcBef>
                  <a:spcPct val="0"/>
                </a:spcBef>
              </a:pPr>
              <a:t>31</a:t>
            </a:fld>
            <a:endParaRPr kumimoji="0" lang="en-US" altLang="en-US"/>
          </a:p>
        </p:txBody>
      </p:sp>
      <p:sp>
        <p:nvSpPr>
          <p:cNvPr id="67587" name="Rectangle 2">
            <a:extLst>
              <a:ext uri="{FF2B5EF4-FFF2-40B4-BE49-F238E27FC236}">
                <a16:creationId xmlns:a16="http://schemas.microsoft.com/office/drawing/2014/main" id="{69609269-D023-4EFC-933D-94C7E0A4F02B}"/>
              </a:ext>
            </a:extLst>
          </p:cNvPr>
          <p:cNvSpPr>
            <a:spLocks noGrp="1" noRot="1" noChangeAspect="1" noChangeArrowheads="1" noTextEdit="1"/>
          </p:cNvSpPr>
          <p:nvPr>
            <p:ph type="sldImg"/>
          </p:nvPr>
        </p:nvSpPr>
        <p:spPr>
          <a:xfrm>
            <a:off x="1158875" y="684213"/>
            <a:ext cx="4537075" cy="3402012"/>
          </a:xfrm>
          <a:ln/>
        </p:spPr>
      </p:sp>
      <p:sp>
        <p:nvSpPr>
          <p:cNvPr id="67588" name="Rectangle 3">
            <a:extLst>
              <a:ext uri="{FF2B5EF4-FFF2-40B4-BE49-F238E27FC236}">
                <a16:creationId xmlns:a16="http://schemas.microsoft.com/office/drawing/2014/main" id="{A8514C79-CD0B-41D0-A9DF-974F1493CDB6}"/>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57A6A0FB-D6BC-4F50-A9AB-50570FDC95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9A085000-CD5C-40C6-8CB0-A8F1AADC2CC7}" type="slidenum">
              <a:rPr kumimoji="0" lang="en-US" altLang="en-US"/>
              <a:pPr>
                <a:spcBef>
                  <a:spcPct val="0"/>
                </a:spcBef>
              </a:pPr>
              <a:t>32</a:t>
            </a:fld>
            <a:endParaRPr kumimoji="0" lang="en-US" altLang="en-US"/>
          </a:p>
        </p:txBody>
      </p:sp>
      <p:sp>
        <p:nvSpPr>
          <p:cNvPr id="69635" name="Rectangle 2">
            <a:extLst>
              <a:ext uri="{FF2B5EF4-FFF2-40B4-BE49-F238E27FC236}">
                <a16:creationId xmlns:a16="http://schemas.microsoft.com/office/drawing/2014/main" id="{8F760B96-7E8A-4EEC-A29A-D6DE55EF9C2F}"/>
              </a:ext>
            </a:extLst>
          </p:cNvPr>
          <p:cNvSpPr>
            <a:spLocks noGrp="1" noRot="1" noChangeAspect="1" noChangeArrowheads="1" noTextEdit="1"/>
          </p:cNvSpPr>
          <p:nvPr>
            <p:ph type="sldImg"/>
          </p:nvPr>
        </p:nvSpPr>
        <p:spPr>
          <a:xfrm>
            <a:off x="1158875" y="684213"/>
            <a:ext cx="4537075" cy="3402012"/>
          </a:xfrm>
          <a:ln/>
        </p:spPr>
      </p:sp>
      <p:sp>
        <p:nvSpPr>
          <p:cNvPr id="69636" name="Rectangle 3">
            <a:extLst>
              <a:ext uri="{FF2B5EF4-FFF2-40B4-BE49-F238E27FC236}">
                <a16:creationId xmlns:a16="http://schemas.microsoft.com/office/drawing/2014/main" id="{176CB98F-B59D-48EA-A677-460776B64A05}"/>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1EC689F-576A-4C4B-AFD4-C4E9D8783B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D8195C82-4A02-44A0-95B3-E3D5A7A2D3F3}" type="slidenum">
              <a:rPr kumimoji="0" lang="en-US" altLang="en-US"/>
              <a:pPr>
                <a:spcBef>
                  <a:spcPct val="0"/>
                </a:spcBef>
              </a:pPr>
              <a:t>5</a:t>
            </a:fld>
            <a:endParaRPr kumimoji="0" lang="en-US" altLang="en-US"/>
          </a:p>
        </p:txBody>
      </p:sp>
      <p:sp>
        <p:nvSpPr>
          <p:cNvPr id="14339" name="Rectangle 2">
            <a:extLst>
              <a:ext uri="{FF2B5EF4-FFF2-40B4-BE49-F238E27FC236}">
                <a16:creationId xmlns:a16="http://schemas.microsoft.com/office/drawing/2014/main" id="{B685199A-B989-452E-8380-CB5C1C0F9C7D}"/>
              </a:ext>
            </a:extLst>
          </p:cNvPr>
          <p:cNvSpPr>
            <a:spLocks noGrp="1" noRot="1" noChangeAspect="1" noChangeArrowheads="1" noTextEdit="1"/>
          </p:cNvSpPr>
          <p:nvPr>
            <p:ph type="sldImg"/>
          </p:nvPr>
        </p:nvSpPr>
        <p:spPr>
          <a:xfrm>
            <a:off x="1160463" y="684213"/>
            <a:ext cx="4535487" cy="3402012"/>
          </a:xfrm>
          <a:ln w="12700" cap="flat"/>
        </p:spPr>
      </p:sp>
      <p:sp>
        <p:nvSpPr>
          <p:cNvPr id="14340" name="Rectangle 3">
            <a:extLst>
              <a:ext uri="{FF2B5EF4-FFF2-40B4-BE49-F238E27FC236}">
                <a16:creationId xmlns:a16="http://schemas.microsoft.com/office/drawing/2014/main" id="{949A9BB2-C1B1-49B4-BA4C-2FBEF001295D}"/>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A04A7FF2-3512-4169-9C5C-FB008F14E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2A36CF56-CD67-478B-A6D5-0C7388FCCD40}" type="slidenum">
              <a:rPr kumimoji="0" lang="en-US" altLang="en-US"/>
              <a:pPr>
                <a:spcBef>
                  <a:spcPct val="0"/>
                </a:spcBef>
              </a:pPr>
              <a:t>6</a:t>
            </a:fld>
            <a:endParaRPr kumimoji="0" lang="en-US" altLang="en-US"/>
          </a:p>
        </p:txBody>
      </p:sp>
      <p:sp>
        <p:nvSpPr>
          <p:cNvPr id="16387" name="Rectangle 2">
            <a:extLst>
              <a:ext uri="{FF2B5EF4-FFF2-40B4-BE49-F238E27FC236}">
                <a16:creationId xmlns:a16="http://schemas.microsoft.com/office/drawing/2014/main" id="{E5F47E18-FE9E-417E-83E9-C721BC8086DA}"/>
              </a:ext>
            </a:extLst>
          </p:cNvPr>
          <p:cNvSpPr>
            <a:spLocks noGrp="1" noRot="1" noChangeAspect="1" noChangeArrowheads="1" noTextEdit="1"/>
          </p:cNvSpPr>
          <p:nvPr>
            <p:ph type="sldImg"/>
          </p:nvPr>
        </p:nvSpPr>
        <p:spPr>
          <a:xfrm>
            <a:off x="1160463" y="684213"/>
            <a:ext cx="4535487" cy="3402012"/>
          </a:xfrm>
          <a:ln w="12700" cap="flat"/>
        </p:spPr>
      </p:sp>
      <p:sp>
        <p:nvSpPr>
          <p:cNvPr id="16388" name="Rectangle 3">
            <a:extLst>
              <a:ext uri="{FF2B5EF4-FFF2-40B4-BE49-F238E27FC236}">
                <a16:creationId xmlns:a16="http://schemas.microsoft.com/office/drawing/2014/main" id="{42CB83F8-285A-4944-AAB3-D4438CBCD80C}"/>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431C883-FB33-4E07-9569-4D6C75C4F2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D4117CB6-714B-434B-B1BB-2EE37FAD36C8}" type="slidenum">
              <a:rPr kumimoji="0" lang="en-US" altLang="en-US"/>
              <a:pPr>
                <a:spcBef>
                  <a:spcPct val="0"/>
                </a:spcBef>
              </a:pPr>
              <a:t>7</a:t>
            </a:fld>
            <a:endParaRPr kumimoji="0" lang="en-US" altLang="en-US"/>
          </a:p>
        </p:txBody>
      </p:sp>
      <p:sp>
        <p:nvSpPr>
          <p:cNvPr id="18435" name="Rectangle 2">
            <a:extLst>
              <a:ext uri="{FF2B5EF4-FFF2-40B4-BE49-F238E27FC236}">
                <a16:creationId xmlns:a16="http://schemas.microsoft.com/office/drawing/2014/main" id="{7F36944B-5B61-4934-9B0B-8E74BB3BFD5A}"/>
              </a:ext>
            </a:extLst>
          </p:cNvPr>
          <p:cNvSpPr>
            <a:spLocks noGrp="1" noRot="1" noChangeAspect="1" noChangeArrowheads="1" noTextEdit="1"/>
          </p:cNvSpPr>
          <p:nvPr>
            <p:ph type="sldImg"/>
          </p:nvPr>
        </p:nvSpPr>
        <p:spPr>
          <a:xfrm>
            <a:off x="1160463" y="684213"/>
            <a:ext cx="4535487" cy="3402012"/>
          </a:xfrm>
          <a:ln w="12700" cap="flat"/>
        </p:spPr>
      </p:sp>
      <p:sp>
        <p:nvSpPr>
          <p:cNvPr id="18436" name="Rectangle 3">
            <a:extLst>
              <a:ext uri="{FF2B5EF4-FFF2-40B4-BE49-F238E27FC236}">
                <a16:creationId xmlns:a16="http://schemas.microsoft.com/office/drawing/2014/main" id="{605EBB97-6DB6-4FCB-B0D1-276D4EA93153}"/>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96DA9F7E-6757-4738-BC8A-50CFCC1B86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75744555-E81D-449D-AEC5-B1F057EA7D69}" type="slidenum">
              <a:rPr kumimoji="0" lang="en-US" altLang="en-US"/>
              <a:pPr>
                <a:spcBef>
                  <a:spcPct val="0"/>
                </a:spcBef>
              </a:pPr>
              <a:t>8</a:t>
            </a:fld>
            <a:endParaRPr kumimoji="0" lang="en-US" altLang="en-US"/>
          </a:p>
        </p:txBody>
      </p:sp>
      <p:sp>
        <p:nvSpPr>
          <p:cNvPr id="20483" name="Rectangle 2">
            <a:extLst>
              <a:ext uri="{FF2B5EF4-FFF2-40B4-BE49-F238E27FC236}">
                <a16:creationId xmlns:a16="http://schemas.microsoft.com/office/drawing/2014/main" id="{538C6F84-0B5C-4652-873D-3D815720F806}"/>
              </a:ext>
            </a:extLst>
          </p:cNvPr>
          <p:cNvSpPr>
            <a:spLocks noGrp="1" noRot="1" noChangeAspect="1" noChangeArrowheads="1" noTextEdit="1"/>
          </p:cNvSpPr>
          <p:nvPr>
            <p:ph type="sldImg"/>
          </p:nvPr>
        </p:nvSpPr>
        <p:spPr>
          <a:xfrm>
            <a:off x="1160463" y="684213"/>
            <a:ext cx="4535487" cy="3402012"/>
          </a:xfrm>
          <a:ln w="12700" cap="flat"/>
        </p:spPr>
      </p:sp>
      <p:sp>
        <p:nvSpPr>
          <p:cNvPr id="20484" name="Rectangle 3">
            <a:extLst>
              <a:ext uri="{FF2B5EF4-FFF2-40B4-BE49-F238E27FC236}">
                <a16:creationId xmlns:a16="http://schemas.microsoft.com/office/drawing/2014/main" id="{4596B776-9442-4900-85AA-405050D9F5BA}"/>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6E86D80-2D5E-47FE-9068-9F9A7BB08B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7A6EC604-E664-4254-A1FF-A895C206298E}" type="slidenum">
              <a:rPr kumimoji="0" lang="en-US" altLang="en-US"/>
              <a:pPr>
                <a:spcBef>
                  <a:spcPct val="0"/>
                </a:spcBef>
              </a:pPr>
              <a:t>9</a:t>
            </a:fld>
            <a:endParaRPr kumimoji="0" lang="en-US" altLang="en-US"/>
          </a:p>
        </p:txBody>
      </p:sp>
      <p:sp>
        <p:nvSpPr>
          <p:cNvPr id="22531" name="Rectangle 2">
            <a:extLst>
              <a:ext uri="{FF2B5EF4-FFF2-40B4-BE49-F238E27FC236}">
                <a16:creationId xmlns:a16="http://schemas.microsoft.com/office/drawing/2014/main" id="{37227867-0F1B-4F9D-92F9-1BA0000C7E32}"/>
              </a:ext>
            </a:extLst>
          </p:cNvPr>
          <p:cNvSpPr>
            <a:spLocks noGrp="1" noRot="1" noChangeAspect="1" noChangeArrowheads="1" noTextEdit="1"/>
          </p:cNvSpPr>
          <p:nvPr>
            <p:ph type="sldImg"/>
          </p:nvPr>
        </p:nvSpPr>
        <p:spPr>
          <a:xfrm>
            <a:off x="1160463" y="684213"/>
            <a:ext cx="4535487" cy="3402012"/>
          </a:xfrm>
          <a:ln w="12700" cap="flat"/>
        </p:spPr>
      </p:sp>
      <p:sp>
        <p:nvSpPr>
          <p:cNvPr id="22532" name="Rectangle 3">
            <a:extLst>
              <a:ext uri="{FF2B5EF4-FFF2-40B4-BE49-F238E27FC236}">
                <a16:creationId xmlns:a16="http://schemas.microsoft.com/office/drawing/2014/main" id="{1F0CC20E-7E35-4A96-B24B-0B45F83F39BB}"/>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D0DCE187-6C59-4BD4-8EFD-9AF997EA5E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Narrow" panose="020B0606020202030204" pitchFamily="34" charset="0"/>
              </a:defRPr>
            </a:lvl1pPr>
            <a:lvl2pPr marL="742950" indent="-285750">
              <a:spcBef>
                <a:spcPct val="30000"/>
              </a:spcBef>
              <a:defRPr kumimoji="1" sz="1200">
                <a:solidFill>
                  <a:schemeClr val="tx1"/>
                </a:solidFill>
                <a:latin typeface="Arial Narrow" panose="020B0606020202030204" pitchFamily="34" charset="0"/>
              </a:defRPr>
            </a:lvl2pPr>
            <a:lvl3pPr marL="1143000" indent="-228600">
              <a:spcBef>
                <a:spcPct val="30000"/>
              </a:spcBef>
              <a:defRPr kumimoji="1" sz="1200">
                <a:solidFill>
                  <a:schemeClr val="tx1"/>
                </a:solidFill>
                <a:latin typeface="Arial Narrow" panose="020B0606020202030204" pitchFamily="34" charset="0"/>
              </a:defRPr>
            </a:lvl3pPr>
            <a:lvl4pPr marL="1600200" indent="-228600">
              <a:spcBef>
                <a:spcPct val="30000"/>
              </a:spcBef>
              <a:defRPr kumimoji="1" sz="1200">
                <a:solidFill>
                  <a:schemeClr val="tx1"/>
                </a:solidFill>
                <a:latin typeface="Arial Narrow" panose="020B0606020202030204" pitchFamily="34" charset="0"/>
              </a:defRPr>
            </a:lvl4pPr>
            <a:lvl5pPr marL="2057400" indent="-228600">
              <a:spcBef>
                <a:spcPct val="30000"/>
              </a:spcBef>
              <a:defRPr kumimoji="1" sz="1200">
                <a:solidFill>
                  <a:schemeClr val="tx1"/>
                </a:solidFill>
                <a:latin typeface="Arial Narrow" panose="020B0606020202030204" pitchFamily="34" charset="0"/>
              </a:defRPr>
            </a:lvl5pPr>
            <a:lvl6pPr marL="2514600" indent="-228600" eaLnBrk="0" fontAlgn="base" hangingPunct="0">
              <a:spcBef>
                <a:spcPct val="30000"/>
              </a:spcBef>
              <a:spcAft>
                <a:spcPct val="0"/>
              </a:spcAft>
              <a:defRPr kumimoji="1" sz="1200">
                <a:solidFill>
                  <a:schemeClr val="tx1"/>
                </a:solidFill>
                <a:latin typeface="Arial Narrow" panose="020B0606020202030204" pitchFamily="34" charset="0"/>
              </a:defRPr>
            </a:lvl6pPr>
            <a:lvl7pPr marL="2971800" indent="-228600" eaLnBrk="0" fontAlgn="base" hangingPunct="0">
              <a:spcBef>
                <a:spcPct val="30000"/>
              </a:spcBef>
              <a:spcAft>
                <a:spcPct val="0"/>
              </a:spcAft>
              <a:defRPr kumimoji="1" sz="1200">
                <a:solidFill>
                  <a:schemeClr val="tx1"/>
                </a:solidFill>
                <a:latin typeface="Arial Narrow" panose="020B0606020202030204" pitchFamily="34" charset="0"/>
              </a:defRPr>
            </a:lvl7pPr>
            <a:lvl8pPr marL="3429000" indent="-228600" eaLnBrk="0" fontAlgn="base" hangingPunct="0">
              <a:spcBef>
                <a:spcPct val="30000"/>
              </a:spcBef>
              <a:spcAft>
                <a:spcPct val="0"/>
              </a:spcAft>
              <a:defRPr kumimoji="1" sz="1200">
                <a:solidFill>
                  <a:schemeClr val="tx1"/>
                </a:solidFill>
                <a:latin typeface="Arial Narrow" panose="020B0606020202030204" pitchFamily="34" charset="0"/>
              </a:defRPr>
            </a:lvl8pPr>
            <a:lvl9pPr marL="3886200" indent="-228600" eaLnBrk="0" fontAlgn="base" hangingPunct="0">
              <a:spcBef>
                <a:spcPct val="30000"/>
              </a:spcBef>
              <a:spcAft>
                <a:spcPct val="0"/>
              </a:spcAft>
              <a:defRPr kumimoji="1" sz="1200">
                <a:solidFill>
                  <a:schemeClr val="tx1"/>
                </a:solidFill>
                <a:latin typeface="Arial Narrow" panose="020B0606020202030204" pitchFamily="34" charset="0"/>
              </a:defRPr>
            </a:lvl9pPr>
          </a:lstStyle>
          <a:p>
            <a:pPr>
              <a:spcBef>
                <a:spcPct val="0"/>
              </a:spcBef>
            </a:pPr>
            <a:fld id="{15FB89FE-9118-45DC-AF79-CF5741B158EB}" type="slidenum">
              <a:rPr kumimoji="0" lang="en-US" altLang="en-US"/>
              <a:pPr>
                <a:spcBef>
                  <a:spcPct val="0"/>
                </a:spcBef>
              </a:pPr>
              <a:t>10</a:t>
            </a:fld>
            <a:endParaRPr kumimoji="0" lang="en-US" altLang="en-US"/>
          </a:p>
        </p:txBody>
      </p:sp>
      <p:sp>
        <p:nvSpPr>
          <p:cNvPr id="24579" name="Rectangle 2">
            <a:extLst>
              <a:ext uri="{FF2B5EF4-FFF2-40B4-BE49-F238E27FC236}">
                <a16:creationId xmlns:a16="http://schemas.microsoft.com/office/drawing/2014/main" id="{78050C12-AB48-4CE4-9726-5DA6FDAFE5AB}"/>
              </a:ext>
            </a:extLst>
          </p:cNvPr>
          <p:cNvSpPr>
            <a:spLocks noGrp="1" noRot="1" noChangeAspect="1" noChangeArrowheads="1" noTextEdit="1"/>
          </p:cNvSpPr>
          <p:nvPr>
            <p:ph type="sldImg"/>
          </p:nvPr>
        </p:nvSpPr>
        <p:spPr>
          <a:xfrm>
            <a:off x="1160463" y="684213"/>
            <a:ext cx="4535487" cy="3402012"/>
          </a:xfrm>
          <a:ln w="12700" cap="flat"/>
        </p:spPr>
      </p:sp>
      <p:sp>
        <p:nvSpPr>
          <p:cNvPr id="24580" name="Rectangle 3">
            <a:extLst>
              <a:ext uri="{FF2B5EF4-FFF2-40B4-BE49-F238E27FC236}">
                <a16:creationId xmlns:a16="http://schemas.microsoft.com/office/drawing/2014/main" id="{6DAF42AC-FD8F-4884-A023-8F202ADDE303}"/>
              </a:ext>
            </a:extLst>
          </p:cNvPr>
          <p:cNvSpPr>
            <a:spLocks noGrp="1" noChangeArrowheads="1"/>
          </p:cNvSpPr>
          <p:nvPr>
            <p:ph type="body" idx="1"/>
          </p:nvPr>
        </p:nvSpPr>
        <p:spPr>
          <a:xfrm>
            <a:off x="914400" y="4313238"/>
            <a:ext cx="5026025" cy="4087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sz="1400" b="1">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1659-00E1-4C48-B7F4-2B50E9054C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69575C-78BF-4A60-B32B-2FCF7B32E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377BCB-C3C0-42D9-870E-0D00738C5113}"/>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5" name="Footer Placeholder 4">
            <a:extLst>
              <a:ext uri="{FF2B5EF4-FFF2-40B4-BE49-F238E27FC236}">
                <a16:creationId xmlns:a16="http://schemas.microsoft.com/office/drawing/2014/main" id="{78966CF9-6EC5-4971-8566-B3DFD6366C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8E761-6F82-49FB-8D40-9ED540592F41}"/>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81179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BEBD-9742-4A76-B7D2-93DCA48E5A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379A8B-E991-4A6B-8620-8316CA854C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1C195F-334F-4F2E-8193-C743C4B60EED}"/>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5" name="Footer Placeholder 4">
            <a:extLst>
              <a:ext uri="{FF2B5EF4-FFF2-40B4-BE49-F238E27FC236}">
                <a16:creationId xmlns:a16="http://schemas.microsoft.com/office/drawing/2014/main" id="{CD78FD15-3BA7-4380-808F-2FC43F09D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4154C-6F63-442D-81EF-0F5AC93ED1E8}"/>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307146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5491C-FFDA-4306-B3CA-FB4B581E13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E6E7C8-C23A-4AD2-9427-FBF733B4C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E51E0-CFE4-44BE-9C1E-BF4BA0FCCB85}"/>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5" name="Footer Placeholder 4">
            <a:extLst>
              <a:ext uri="{FF2B5EF4-FFF2-40B4-BE49-F238E27FC236}">
                <a16:creationId xmlns:a16="http://schemas.microsoft.com/office/drawing/2014/main" id="{789C782B-A3F3-44EF-AB33-6A2DA56238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54CDB-BC71-46FB-A57D-FBAD3C0D3A39}"/>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313483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990600"/>
          </a:xfrm>
        </p:spPr>
        <p:txBody>
          <a:bodyPr/>
          <a:lstStyle/>
          <a:p>
            <a:r>
              <a:rPr lang="en-US"/>
              <a:t>Click to edit Master title style</a:t>
            </a:r>
          </a:p>
        </p:txBody>
      </p:sp>
      <p:sp>
        <p:nvSpPr>
          <p:cNvPr id="3" name="Table Placeholder 2"/>
          <p:cNvSpPr>
            <a:spLocks noGrp="1"/>
          </p:cNvSpPr>
          <p:nvPr>
            <p:ph type="tbl" idx="1"/>
          </p:nvPr>
        </p:nvSpPr>
        <p:spPr>
          <a:xfrm>
            <a:off x="304800" y="1371600"/>
            <a:ext cx="11582400" cy="457200"/>
          </a:xfrm>
        </p:spPr>
        <p:txBody>
          <a:bodyPr/>
          <a:lstStyle/>
          <a:p>
            <a:pPr lvl="0"/>
            <a:endParaRPr lang="en-US" noProof="0"/>
          </a:p>
        </p:txBody>
      </p:sp>
    </p:spTree>
    <p:extLst>
      <p:ext uri="{BB962C8B-B14F-4D97-AF65-F5344CB8AC3E}">
        <p14:creationId xmlns:p14="http://schemas.microsoft.com/office/powerpoint/2010/main" val="235662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16F09-31C8-4A48-80E1-E20DE0B3B8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885883-EC32-4486-9CE3-948498F563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ED110E-8BC5-4E4B-84EF-09F13918CCB3}"/>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5" name="Footer Placeholder 4">
            <a:extLst>
              <a:ext uri="{FF2B5EF4-FFF2-40B4-BE49-F238E27FC236}">
                <a16:creationId xmlns:a16="http://schemas.microsoft.com/office/drawing/2014/main" id="{F4FD637F-D3FB-48DE-9795-71BBBF68EB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BCA4E4-5C6C-4894-B6BE-1399B02B8BB8}"/>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293258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A085-8019-411C-886C-799A44327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F68F6E-9229-4CA0-8017-0BF284DE3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53B173-313D-4C4D-A697-24D10D5D845F}"/>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5" name="Footer Placeholder 4">
            <a:extLst>
              <a:ext uri="{FF2B5EF4-FFF2-40B4-BE49-F238E27FC236}">
                <a16:creationId xmlns:a16="http://schemas.microsoft.com/office/drawing/2014/main" id="{70A1DE6C-D730-4C12-9304-D1B766055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A3AA9-0F93-4689-BE0C-ABE421F71D2A}"/>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201417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2950-FD29-4097-9E9A-D883FCCAE5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0CAEC4-85DD-42C1-B12A-F936ED24E6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2B846D-9F31-43B7-8088-1FC96181F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BF1571-5378-4F7E-BBCA-5F717A82BDB8}"/>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6" name="Footer Placeholder 5">
            <a:extLst>
              <a:ext uri="{FF2B5EF4-FFF2-40B4-BE49-F238E27FC236}">
                <a16:creationId xmlns:a16="http://schemas.microsoft.com/office/drawing/2014/main" id="{1A149C3F-A624-49A6-841A-DDDDEDF9C1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F69C4F-5CA6-4ACC-91B8-AAE70278F445}"/>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105041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A1A-745D-421D-9978-9DFB1BC739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8687B-D275-4A93-AE99-3F098FB402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C33992-6FC1-49FA-BD5F-420972460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A79BDC3-4BF9-430E-A7EE-A9FA77694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61FC9-718B-4E13-BAF0-EA42C197B8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00A32B-7553-46B2-AD33-7118417F32D7}"/>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8" name="Footer Placeholder 7">
            <a:extLst>
              <a:ext uri="{FF2B5EF4-FFF2-40B4-BE49-F238E27FC236}">
                <a16:creationId xmlns:a16="http://schemas.microsoft.com/office/drawing/2014/main" id="{05CCA408-3998-443F-ADFB-06D9284860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73E9C6-C319-4E00-BA8C-993AC345F4F2}"/>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383603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8A38-580B-4566-9B15-265E95C3DF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A392EE-9298-427B-B39B-3DF2F51AD299}"/>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4" name="Footer Placeholder 3">
            <a:extLst>
              <a:ext uri="{FF2B5EF4-FFF2-40B4-BE49-F238E27FC236}">
                <a16:creationId xmlns:a16="http://schemas.microsoft.com/office/drawing/2014/main" id="{483A95DF-2F9C-407E-8E9E-AF96174D18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0CDB77-DA4E-42D0-A830-6E3B48727845}"/>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141972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97B24-BA95-45DF-A1C8-0DE8C6729A0F}"/>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3" name="Footer Placeholder 2">
            <a:extLst>
              <a:ext uri="{FF2B5EF4-FFF2-40B4-BE49-F238E27FC236}">
                <a16:creationId xmlns:a16="http://schemas.microsoft.com/office/drawing/2014/main" id="{3FF0D66D-BAB5-4DE8-9F00-EC78FD81BE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D33E02-BF41-40DC-9195-46F826739DCB}"/>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2841180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14E6-9B11-4DC0-ADE1-C0B83035A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47442F-CA99-461E-8D94-978F2AD01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237F1E-9492-4598-9A5A-8A32C915D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2ABA6-01EE-49DD-BB28-9186F32AACC8}"/>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6" name="Footer Placeholder 5">
            <a:extLst>
              <a:ext uri="{FF2B5EF4-FFF2-40B4-BE49-F238E27FC236}">
                <a16:creationId xmlns:a16="http://schemas.microsoft.com/office/drawing/2014/main" id="{08A2F48D-E660-48D4-8BF9-2B2674AA91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D9890D-8DBC-4E8E-986E-1BD91C51A306}"/>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373758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6BEF6-4041-4B38-B714-393C30979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34D869-F887-4996-AEA5-CDD585EF1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AABCD0-65D3-443F-91CC-52A4664DA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637339-0F33-43BD-8DE9-0B4E0EEF992F}"/>
              </a:ext>
            </a:extLst>
          </p:cNvPr>
          <p:cNvSpPr>
            <a:spLocks noGrp="1"/>
          </p:cNvSpPr>
          <p:nvPr>
            <p:ph type="dt" sz="half" idx="10"/>
          </p:nvPr>
        </p:nvSpPr>
        <p:spPr/>
        <p:txBody>
          <a:bodyPr/>
          <a:lstStyle/>
          <a:p>
            <a:fld id="{07CCB896-96E7-462A-B50A-46246C3C3167}" type="datetimeFigureOut">
              <a:rPr lang="en-IN" smtClean="0"/>
              <a:t>24-01-2021</a:t>
            </a:fld>
            <a:endParaRPr lang="en-IN"/>
          </a:p>
        </p:txBody>
      </p:sp>
      <p:sp>
        <p:nvSpPr>
          <p:cNvPr id="6" name="Footer Placeholder 5">
            <a:extLst>
              <a:ext uri="{FF2B5EF4-FFF2-40B4-BE49-F238E27FC236}">
                <a16:creationId xmlns:a16="http://schemas.microsoft.com/office/drawing/2014/main" id="{434AE582-4B99-45EB-8FD4-377F8CD8D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999341-035D-4630-99C9-DD66EAB1534B}"/>
              </a:ext>
            </a:extLst>
          </p:cNvPr>
          <p:cNvSpPr>
            <a:spLocks noGrp="1"/>
          </p:cNvSpPr>
          <p:nvPr>
            <p:ph type="sldNum" sz="quarter" idx="12"/>
          </p:nvPr>
        </p:nvSpPr>
        <p:spPr/>
        <p:txBody>
          <a:bodyPr/>
          <a:lstStyle/>
          <a:p>
            <a:fld id="{C6B5A3DC-0270-460A-A33D-B372577D0790}" type="slidenum">
              <a:rPr lang="en-IN" smtClean="0"/>
              <a:t>‹#›</a:t>
            </a:fld>
            <a:endParaRPr lang="en-IN"/>
          </a:p>
        </p:txBody>
      </p:sp>
    </p:spTree>
    <p:extLst>
      <p:ext uri="{BB962C8B-B14F-4D97-AF65-F5344CB8AC3E}">
        <p14:creationId xmlns:p14="http://schemas.microsoft.com/office/powerpoint/2010/main" val="285450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BB2C3-146D-47CA-A5DB-62FBB7952C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786FC6-68AA-40CB-8A56-0A9F143B8F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9DE85B-52A2-4854-83B3-F86A776B58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CCB896-96E7-462A-B50A-46246C3C3167}" type="datetimeFigureOut">
              <a:rPr lang="en-IN" smtClean="0"/>
              <a:t>24-01-2021</a:t>
            </a:fld>
            <a:endParaRPr lang="en-IN"/>
          </a:p>
        </p:txBody>
      </p:sp>
      <p:sp>
        <p:nvSpPr>
          <p:cNvPr id="5" name="Footer Placeholder 4">
            <a:extLst>
              <a:ext uri="{FF2B5EF4-FFF2-40B4-BE49-F238E27FC236}">
                <a16:creationId xmlns:a16="http://schemas.microsoft.com/office/drawing/2014/main" id="{4131B07F-79BE-42C2-8231-55AC1C31D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F280A5-B2CB-4279-9E0D-E5E2251F0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5A3DC-0270-460A-A33D-B372577D0790}" type="slidenum">
              <a:rPr lang="en-IN" smtClean="0"/>
              <a:t>‹#›</a:t>
            </a:fld>
            <a:endParaRPr lang="en-IN"/>
          </a:p>
        </p:txBody>
      </p:sp>
    </p:spTree>
    <p:extLst>
      <p:ext uri="{BB962C8B-B14F-4D97-AF65-F5344CB8AC3E}">
        <p14:creationId xmlns:p14="http://schemas.microsoft.com/office/powerpoint/2010/main" val="2293770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3.w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0.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4.wmf"/></Relationships>
</file>

<file path=ppt/slides/_rels/slide2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4.wmf"/><Relationship Id="rId2" Type="http://schemas.openxmlformats.org/officeDocument/2006/relationships/notesSlide" Target="../notesSlides/notesSlide28.xml"/><Relationship Id="rId16" Type="http://schemas.openxmlformats.org/officeDocument/2006/relationships/image" Target="../media/image36.wmf"/><Relationship Id="rId1" Type="http://schemas.openxmlformats.org/officeDocument/2006/relationships/slideLayout" Target="../slideLayouts/slideLayout12.xml"/><Relationship Id="rId6" Type="http://schemas.openxmlformats.org/officeDocument/2006/relationships/image" Target="../media/image31.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2.bin"/><Relationship Id="rId14" Type="http://schemas.openxmlformats.org/officeDocument/2006/relationships/image" Target="../media/image35.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38.wmf"/><Relationship Id="rId5" Type="http://schemas.openxmlformats.org/officeDocument/2006/relationships/oleObject" Target="../embeddings/oleObject37.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9.bin"/></Relationships>
</file>

<file path=ppt/slides/_rels/slide31.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5.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2.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3.bin"/></Relationships>
</file>

<file path=ppt/slides/_rels/slide32.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46.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oleObject" Target="../embeddings/oleObject7.bin"/><Relationship Id="rId7" Type="http://schemas.openxmlformats.org/officeDocument/2006/relationships/hyperlink" Target="http://www.christianet.com/free/clipart/money/index.ht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3ED1-7E40-4BFB-9972-B02377CD72FB}"/>
              </a:ext>
            </a:extLst>
          </p:cNvPr>
          <p:cNvSpPr>
            <a:spLocks noGrp="1"/>
          </p:cNvSpPr>
          <p:nvPr>
            <p:ph type="ctrTitle"/>
          </p:nvPr>
        </p:nvSpPr>
        <p:spPr/>
        <p:txBody>
          <a:bodyPr/>
          <a:lstStyle/>
          <a:p>
            <a:r>
              <a:rPr lang="en-US" dirty="0"/>
              <a:t>Unit-2</a:t>
            </a:r>
            <a:endParaRPr lang="en-IN" dirty="0"/>
          </a:p>
        </p:txBody>
      </p:sp>
      <p:sp>
        <p:nvSpPr>
          <p:cNvPr id="3" name="Subtitle 2">
            <a:extLst>
              <a:ext uri="{FF2B5EF4-FFF2-40B4-BE49-F238E27FC236}">
                <a16:creationId xmlns:a16="http://schemas.microsoft.com/office/drawing/2014/main" id="{37258F0C-F33C-4236-9B6C-9C202D9F3CC9}"/>
              </a:ext>
            </a:extLst>
          </p:cNvPr>
          <p:cNvSpPr>
            <a:spLocks noGrp="1"/>
          </p:cNvSpPr>
          <p:nvPr>
            <p:ph type="subTitle" idx="1"/>
          </p:nvPr>
        </p:nvSpPr>
        <p:spPr/>
        <p:txBody>
          <a:bodyPr>
            <a:normAutofit/>
          </a:bodyPr>
          <a:lstStyle/>
          <a:p>
            <a:r>
              <a:rPr lang="en-US" sz="5400" b="1" dirty="0"/>
              <a:t>Probability Concepts in Simulation</a:t>
            </a:r>
            <a:endParaRPr lang="en-IN" sz="5400" b="1" dirty="0"/>
          </a:p>
        </p:txBody>
      </p:sp>
    </p:spTree>
    <p:extLst>
      <p:ext uri="{BB962C8B-B14F-4D97-AF65-F5344CB8AC3E}">
        <p14:creationId xmlns:p14="http://schemas.microsoft.com/office/powerpoint/2010/main" val="425730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6FD538B-EDD0-4695-B51C-7595D4CD3BCA}"/>
              </a:ext>
            </a:extLst>
          </p:cNvPr>
          <p:cNvSpPr>
            <a:spLocks noGrp="1" noChangeArrowheads="1"/>
          </p:cNvSpPr>
          <p:nvPr>
            <p:ph type="title"/>
          </p:nvPr>
        </p:nvSpPr>
        <p:spPr>
          <a:xfrm>
            <a:off x="2274888" y="68263"/>
            <a:ext cx="7772400" cy="857250"/>
          </a:xfrm>
          <a:noFill/>
        </p:spPr>
        <p:txBody>
          <a:bodyPr vert="horz" lIns="92075" tIns="46038" rIns="92075" bIns="46038" rtlCol="0" anchor="ctr">
            <a:normAutofit/>
          </a:bodyPr>
          <a:lstStyle/>
          <a:p>
            <a:r>
              <a:rPr lang="en-US" altLang="en-US"/>
              <a:t>Complementary Events</a:t>
            </a:r>
          </a:p>
        </p:txBody>
      </p:sp>
      <p:sp>
        <p:nvSpPr>
          <p:cNvPr id="23555" name="Rectangle 3" descr="Parchment">
            <a:extLst>
              <a:ext uri="{FF2B5EF4-FFF2-40B4-BE49-F238E27FC236}">
                <a16:creationId xmlns:a16="http://schemas.microsoft.com/office/drawing/2014/main" id="{F2C15B8A-4DDC-4A22-BF62-910293D03484}"/>
              </a:ext>
            </a:extLst>
          </p:cNvPr>
          <p:cNvSpPr>
            <a:spLocks noChangeArrowheads="1"/>
          </p:cNvSpPr>
          <p:nvPr/>
        </p:nvSpPr>
        <p:spPr bwMode="auto">
          <a:xfrm>
            <a:off x="1895475" y="1177926"/>
            <a:ext cx="813435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a:t>The </a:t>
            </a:r>
            <a:r>
              <a:rPr lang="en-US" altLang="en-US" sz="2400" b="1">
                <a:solidFill>
                  <a:schemeClr val="folHlink"/>
                </a:solidFill>
              </a:rPr>
              <a:t>complement of Event </a:t>
            </a:r>
            <a:r>
              <a:rPr lang="en-US" altLang="en-US" sz="2400" b="1" i="1">
                <a:solidFill>
                  <a:schemeClr val="folHlink"/>
                </a:solidFill>
              </a:rPr>
              <a:t>E</a:t>
            </a:r>
            <a:r>
              <a:rPr lang="en-US" altLang="en-US" sz="2400" b="1">
                <a:solidFill>
                  <a:schemeClr val="folHlink"/>
                </a:solidFill>
              </a:rPr>
              <a:t> </a:t>
            </a:r>
            <a:r>
              <a:rPr lang="en-US" altLang="en-US" sz="2400"/>
              <a:t>is the set of all outcomes in the sample space that are not included in event E. (Denoted </a:t>
            </a:r>
            <a:r>
              <a:rPr lang="en-US" altLang="en-US" sz="2400" i="1"/>
              <a:t>E′</a:t>
            </a:r>
            <a:r>
              <a:rPr lang="en-US" altLang="en-US" sz="2400"/>
              <a:t>  and read “E prime.”)</a:t>
            </a:r>
          </a:p>
        </p:txBody>
      </p:sp>
      <p:sp>
        <p:nvSpPr>
          <p:cNvPr id="1078277" name="Text Box 5">
            <a:extLst>
              <a:ext uri="{FF2B5EF4-FFF2-40B4-BE49-F238E27FC236}">
                <a16:creationId xmlns:a16="http://schemas.microsoft.com/office/drawing/2014/main" id="{99BCFD4A-5EDF-41A7-AE52-D6CF5F567A68}"/>
              </a:ext>
            </a:extLst>
          </p:cNvPr>
          <p:cNvSpPr txBox="1">
            <a:spLocks noChangeArrowheads="1"/>
          </p:cNvSpPr>
          <p:nvPr/>
        </p:nvSpPr>
        <p:spPr bwMode="auto">
          <a:xfrm>
            <a:off x="1524000" y="2514600"/>
            <a:ext cx="3297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latinLnBrk="1">
              <a:spcBef>
                <a:spcPct val="0"/>
              </a:spcBef>
              <a:buClrTx/>
              <a:buSzTx/>
              <a:buFontTx/>
              <a:buNone/>
            </a:pPr>
            <a:r>
              <a:rPr lang="en-US" altLang="en-US" sz="2400" i="1"/>
              <a:t>P</a:t>
            </a:r>
            <a:r>
              <a:rPr lang="en-US" altLang="en-US" sz="2400"/>
              <a:t>(</a:t>
            </a:r>
            <a:r>
              <a:rPr lang="en-US" altLang="en-US" sz="2400" i="1"/>
              <a:t>E</a:t>
            </a:r>
            <a:r>
              <a:rPr lang="en-US" altLang="en-US" sz="2400"/>
              <a:t>) +</a:t>
            </a:r>
            <a:r>
              <a:rPr lang="en-US" altLang="en-US" sz="2400" i="1"/>
              <a:t> P </a:t>
            </a:r>
            <a:r>
              <a:rPr lang="en-US" altLang="en-US" sz="2400"/>
              <a:t>(</a:t>
            </a:r>
            <a:r>
              <a:rPr lang="en-US" altLang="en-US" sz="2400" i="1"/>
              <a:t>E′ </a:t>
            </a:r>
            <a:r>
              <a:rPr lang="en-US" altLang="en-US" sz="2400"/>
              <a:t>)  = 1</a:t>
            </a:r>
          </a:p>
        </p:txBody>
      </p:sp>
      <p:sp>
        <p:nvSpPr>
          <p:cNvPr id="1078278" name="Rectangle 6">
            <a:extLst>
              <a:ext uri="{FF2B5EF4-FFF2-40B4-BE49-F238E27FC236}">
                <a16:creationId xmlns:a16="http://schemas.microsoft.com/office/drawing/2014/main" id="{452C9677-6D56-4694-B0BA-4A148FA1A9AE}"/>
              </a:ext>
            </a:extLst>
          </p:cNvPr>
          <p:cNvSpPr>
            <a:spLocks noChangeArrowheads="1"/>
          </p:cNvSpPr>
          <p:nvPr/>
        </p:nvSpPr>
        <p:spPr bwMode="auto">
          <a:xfrm>
            <a:off x="1873251" y="3352801"/>
            <a:ext cx="8251825"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r>
              <a:rPr lang="en-US" altLang="en-US" sz="2400"/>
              <a:t> </a:t>
            </a:r>
          </a:p>
          <a:p>
            <a:pPr>
              <a:spcBef>
                <a:spcPct val="0"/>
              </a:spcBef>
              <a:buClrTx/>
              <a:buSzTx/>
              <a:buFontTx/>
              <a:buNone/>
            </a:pPr>
            <a:r>
              <a:rPr lang="en-US" altLang="en-US" sz="2400"/>
              <a:t>There are 5 red chips, 4 blue chips, and 6 white chips in a basket.  Find the probability of randomly selecting a chip that is not blue.</a:t>
            </a:r>
          </a:p>
        </p:txBody>
      </p:sp>
      <p:sp>
        <p:nvSpPr>
          <p:cNvPr id="1078280" name="Text Box 8">
            <a:extLst>
              <a:ext uri="{FF2B5EF4-FFF2-40B4-BE49-F238E27FC236}">
                <a16:creationId xmlns:a16="http://schemas.microsoft.com/office/drawing/2014/main" id="{FD6A55C8-63C3-4EE7-97E1-9E2A65DE850D}"/>
              </a:ext>
            </a:extLst>
          </p:cNvPr>
          <p:cNvSpPr txBox="1">
            <a:spLocks noChangeArrowheads="1"/>
          </p:cNvSpPr>
          <p:nvPr/>
        </p:nvSpPr>
        <p:spPr bwMode="auto">
          <a:xfrm>
            <a:off x="4533900" y="2514600"/>
            <a:ext cx="3297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latinLnBrk="1">
              <a:spcBef>
                <a:spcPct val="0"/>
              </a:spcBef>
              <a:buClrTx/>
              <a:buSzTx/>
              <a:buFontTx/>
              <a:buNone/>
            </a:pPr>
            <a:r>
              <a:rPr lang="en-US" altLang="en-US" sz="2400" i="1"/>
              <a:t>P</a:t>
            </a:r>
            <a:r>
              <a:rPr lang="en-US" altLang="en-US" sz="2400"/>
              <a:t>(</a:t>
            </a:r>
            <a:r>
              <a:rPr lang="en-US" altLang="en-US" sz="2400" i="1"/>
              <a:t>E</a:t>
            </a:r>
            <a:r>
              <a:rPr lang="en-US" altLang="en-US" sz="2400"/>
              <a:t>)</a:t>
            </a:r>
            <a:r>
              <a:rPr lang="en-US" altLang="en-US" sz="2400" i="1"/>
              <a:t> </a:t>
            </a:r>
            <a:r>
              <a:rPr lang="en-US" altLang="en-US" sz="2400"/>
              <a:t>= 1 – </a:t>
            </a:r>
            <a:r>
              <a:rPr lang="en-US" altLang="en-US" sz="2400" i="1"/>
              <a:t>P </a:t>
            </a:r>
            <a:r>
              <a:rPr lang="en-US" altLang="en-US" sz="2400"/>
              <a:t>(</a:t>
            </a:r>
            <a:r>
              <a:rPr lang="en-US" altLang="en-US" sz="2400" i="1"/>
              <a:t>E′ </a:t>
            </a:r>
            <a:r>
              <a:rPr lang="en-US" altLang="en-US" sz="2400"/>
              <a:t>) </a:t>
            </a:r>
          </a:p>
        </p:txBody>
      </p:sp>
      <p:sp>
        <p:nvSpPr>
          <p:cNvPr id="1078281" name="Text Box 9">
            <a:extLst>
              <a:ext uri="{FF2B5EF4-FFF2-40B4-BE49-F238E27FC236}">
                <a16:creationId xmlns:a16="http://schemas.microsoft.com/office/drawing/2014/main" id="{233B2861-2B78-425B-B90C-4D15C0E02985}"/>
              </a:ext>
            </a:extLst>
          </p:cNvPr>
          <p:cNvSpPr txBox="1">
            <a:spLocks noChangeArrowheads="1"/>
          </p:cNvSpPr>
          <p:nvPr/>
        </p:nvSpPr>
        <p:spPr bwMode="auto">
          <a:xfrm>
            <a:off x="7523164" y="2514600"/>
            <a:ext cx="3297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latinLnBrk="1">
              <a:spcBef>
                <a:spcPct val="0"/>
              </a:spcBef>
              <a:buClrTx/>
              <a:buSzTx/>
              <a:buFontTx/>
              <a:buNone/>
            </a:pPr>
            <a:r>
              <a:rPr lang="en-US" altLang="en-US" sz="2400" i="1"/>
              <a:t>P </a:t>
            </a:r>
            <a:r>
              <a:rPr lang="en-US" altLang="en-US" sz="2400"/>
              <a:t>(</a:t>
            </a:r>
            <a:r>
              <a:rPr lang="en-US" altLang="en-US" sz="2400" i="1"/>
              <a:t>E′ </a:t>
            </a:r>
            <a:r>
              <a:rPr lang="en-US" altLang="en-US" sz="2400"/>
              <a:t>)  = 1 – </a:t>
            </a:r>
            <a:r>
              <a:rPr lang="en-US" altLang="en-US" sz="2400" i="1"/>
              <a:t>P</a:t>
            </a:r>
            <a:r>
              <a:rPr lang="en-US" altLang="en-US" sz="2400"/>
              <a:t>(</a:t>
            </a:r>
            <a:r>
              <a:rPr lang="en-US" altLang="en-US" sz="2400" i="1"/>
              <a:t>E</a:t>
            </a:r>
            <a:r>
              <a:rPr lang="en-US" altLang="en-US" sz="2400"/>
              <a:t>)</a:t>
            </a:r>
          </a:p>
        </p:txBody>
      </p:sp>
      <p:grpSp>
        <p:nvGrpSpPr>
          <p:cNvPr id="2" name="Group 22">
            <a:extLst>
              <a:ext uri="{FF2B5EF4-FFF2-40B4-BE49-F238E27FC236}">
                <a16:creationId xmlns:a16="http://schemas.microsoft.com/office/drawing/2014/main" id="{2435709C-1782-4488-97B8-8B466AD6BA4C}"/>
              </a:ext>
            </a:extLst>
          </p:cNvPr>
          <p:cNvGrpSpPr>
            <a:grpSpLocks/>
          </p:cNvGrpSpPr>
          <p:nvPr/>
        </p:nvGrpSpPr>
        <p:grpSpPr bwMode="auto">
          <a:xfrm>
            <a:off x="1905000" y="4938713"/>
            <a:ext cx="5175250" cy="647700"/>
            <a:chOff x="240" y="3111"/>
            <a:chExt cx="3260" cy="408"/>
          </a:xfrm>
        </p:grpSpPr>
        <p:sp>
          <p:nvSpPr>
            <p:cNvPr id="23564" name="Text Box 10">
              <a:extLst>
                <a:ext uri="{FF2B5EF4-FFF2-40B4-BE49-F238E27FC236}">
                  <a16:creationId xmlns:a16="http://schemas.microsoft.com/office/drawing/2014/main" id="{FA7FB989-E71D-41AF-8FA9-3046F22D982C}"/>
                </a:ext>
              </a:extLst>
            </p:cNvPr>
            <p:cNvSpPr txBox="1">
              <a:spLocks noChangeArrowheads="1"/>
            </p:cNvSpPr>
            <p:nvPr/>
          </p:nvSpPr>
          <p:spPr bwMode="auto">
            <a:xfrm>
              <a:off x="240" y="3171"/>
              <a:ext cx="2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i="1">
                  <a:solidFill>
                    <a:schemeClr val="folHlink"/>
                  </a:solidFill>
                </a:rPr>
                <a:t>P </a:t>
              </a:r>
              <a:r>
                <a:rPr lang="en-US" altLang="en-US" sz="2400">
                  <a:solidFill>
                    <a:schemeClr val="folHlink"/>
                  </a:solidFill>
                </a:rPr>
                <a:t>(selecting a blue chip)</a:t>
              </a:r>
              <a:r>
                <a:rPr lang="en-US" altLang="en-US" sz="2400"/>
                <a:t> </a:t>
              </a:r>
            </a:p>
          </p:txBody>
        </p:sp>
        <p:graphicFrame>
          <p:nvGraphicFramePr>
            <p:cNvPr id="23565" name="Object 11">
              <a:extLst>
                <a:ext uri="{FF2B5EF4-FFF2-40B4-BE49-F238E27FC236}">
                  <a16:creationId xmlns:a16="http://schemas.microsoft.com/office/drawing/2014/main" id="{796665B8-152B-4F0A-9062-756AFB8B9AA6}"/>
                </a:ext>
              </a:extLst>
            </p:cNvPr>
            <p:cNvGraphicFramePr>
              <a:graphicFrameLocks noChangeAspect="1"/>
            </p:cNvGraphicFramePr>
            <p:nvPr/>
          </p:nvGraphicFramePr>
          <p:xfrm>
            <a:off x="2444" y="3111"/>
            <a:ext cx="1056" cy="408"/>
          </p:xfrm>
          <a:graphic>
            <a:graphicData uri="http://schemas.openxmlformats.org/presentationml/2006/ole">
              <mc:AlternateContent xmlns:mc="http://schemas.openxmlformats.org/markup-compatibility/2006">
                <mc:Choice xmlns:v="urn:schemas-microsoft-com:vml" Requires="v">
                  <p:oleObj name="Equation" r:id="rId3" imgW="1676400" imgH="647700" progId="Equation.DSMT4">
                    <p:embed/>
                  </p:oleObj>
                </mc:Choice>
                <mc:Fallback>
                  <p:oleObj name="Equation" r:id="rId3" imgW="1676400" imgH="647700" progId="Equation.DSMT4">
                    <p:embed/>
                    <p:pic>
                      <p:nvPicPr>
                        <p:cNvPr id="23565" name="Object 11">
                          <a:extLst>
                            <a:ext uri="{FF2B5EF4-FFF2-40B4-BE49-F238E27FC236}">
                              <a16:creationId xmlns:a16="http://schemas.microsoft.com/office/drawing/2014/main" id="{796665B8-152B-4F0A-9062-756AFB8B9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 y="3111"/>
                          <a:ext cx="105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1">
            <a:extLst>
              <a:ext uri="{FF2B5EF4-FFF2-40B4-BE49-F238E27FC236}">
                <a16:creationId xmlns:a16="http://schemas.microsoft.com/office/drawing/2014/main" id="{F43C3374-1DDB-4079-AB7F-0258B11B1A63}"/>
              </a:ext>
            </a:extLst>
          </p:cNvPr>
          <p:cNvGrpSpPr>
            <a:grpSpLocks/>
          </p:cNvGrpSpPr>
          <p:nvPr/>
        </p:nvGrpSpPr>
        <p:grpSpPr bwMode="auto">
          <a:xfrm>
            <a:off x="1905001" y="5638800"/>
            <a:ext cx="6727825" cy="647700"/>
            <a:chOff x="240" y="3552"/>
            <a:chExt cx="4238" cy="408"/>
          </a:xfrm>
        </p:grpSpPr>
        <p:sp>
          <p:nvSpPr>
            <p:cNvPr id="23562" name="Text Box 14">
              <a:extLst>
                <a:ext uri="{FF2B5EF4-FFF2-40B4-BE49-F238E27FC236}">
                  <a16:creationId xmlns:a16="http://schemas.microsoft.com/office/drawing/2014/main" id="{3B2F4CC5-988F-4E13-9CA8-DB1F3D2A6788}"/>
                </a:ext>
              </a:extLst>
            </p:cNvPr>
            <p:cNvSpPr txBox="1">
              <a:spLocks noChangeArrowheads="1"/>
            </p:cNvSpPr>
            <p:nvPr/>
          </p:nvSpPr>
          <p:spPr bwMode="auto">
            <a:xfrm>
              <a:off x="240" y="3612"/>
              <a:ext cx="29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i="1">
                  <a:solidFill>
                    <a:schemeClr val="folHlink"/>
                  </a:solidFill>
                </a:rPr>
                <a:t>P </a:t>
              </a:r>
              <a:r>
                <a:rPr lang="en-US" altLang="en-US" sz="2400">
                  <a:solidFill>
                    <a:schemeClr val="folHlink"/>
                  </a:solidFill>
                </a:rPr>
                <a:t>(</a:t>
              </a:r>
              <a:r>
                <a:rPr lang="en-US" altLang="en-US" sz="2400" i="1">
                  <a:solidFill>
                    <a:schemeClr val="folHlink"/>
                  </a:solidFill>
                </a:rPr>
                <a:t>not</a:t>
              </a:r>
              <a:r>
                <a:rPr lang="en-US" altLang="en-US" sz="2400">
                  <a:solidFill>
                    <a:schemeClr val="folHlink"/>
                  </a:solidFill>
                </a:rPr>
                <a:t> selecting a blue chip) </a:t>
              </a:r>
            </a:p>
          </p:txBody>
        </p:sp>
        <p:graphicFrame>
          <p:nvGraphicFramePr>
            <p:cNvPr id="23563" name="Object 15">
              <a:extLst>
                <a:ext uri="{FF2B5EF4-FFF2-40B4-BE49-F238E27FC236}">
                  <a16:creationId xmlns:a16="http://schemas.microsoft.com/office/drawing/2014/main" id="{7B6AB0E8-B4E9-4F68-8727-23DD57CEA52D}"/>
                </a:ext>
              </a:extLst>
            </p:cNvPr>
            <p:cNvGraphicFramePr>
              <a:graphicFrameLocks noChangeAspect="1"/>
            </p:cNvGraphicFramePr>
            <p:nvPr/>
          </p:nvGraphicFramePr>
          <p:xfrm>
            <a:off x="2758" y="3552"/>
            <a:ext cx="1720" cy="408"/>
          </p:xfrm>
          <a:graphic>
            <a:graphicData uri="http://schemas.openxmlformats.org/presentationml/2006/ole">
              <mc:AlternateContent xmlns:mc="http://schemas.openxmlformats.org/markup-compatibility/2006">
                <mc:Choice xmlns:v="urn:schemas-microsoft-com:vml" Requires="v">
                  <p:oleObj name="Equation" r:id="rId5" imgW="2730500" imgH="647700" progId="Equation.DSMT4">
                    <p:embed/>
                  </p:oleObj>
                </mc:Choice>
                <mc:Fallback>
                  <p:oleObj name="Equation" r:id="rId5" imgW="2730500" imgH="647700" progId="Equation.DSMT4">
                    <p:embed/>
                    <p:pic>
                      <p:nvPicPr>
                        <p:cNvPr id="23563" name="Object 15">
                          <a:extLst>
                            <a:ext uri="{FF2B5EF4-FFF2-40B4-BE49-F238E27FC236}">
                              <a16:creationId xmlns:a16="http://schemas.microsoft.com/office/drawing/2014/main" id="{7B6AB0E8-B4E9-4F68-8727-23DD57C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8" y="3552"/>
                          <a:ext cx="1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8277"/>
                                        </p:tgtEl>
                                        <p:attrNameLst>
                                          <p:attrName>style.visibility</p:attrName>
                                        </p:attrNameLst>
                                      </p:cBhvr>
                                      <p:to>
                                        <p:strVal val="visible"/>
                                      </p:to>
                                    </p:set>
                                    <p:animEffect transition="in" filter="wipe(left)">
                                      <p:cBhvr>
                                        <p:cTn id="7" dur="500"/>
                                        <p:tgtEl>
                                          <p:spTgt spid="1078277"/>
                                        </p:tgtEl>
                                      </p:cBhvr>
                                    </p:animEffect>
                                  </p:childTnLst>
                                </p:cTn>
                              </p:par>
                            </p:childTnLst>
                          </p:cTn>
                        </p:par>
                        <p:par>
                          <p:cTn id="8" fill="hold" nodeType="afterGroup">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1078280"/>
                                        </p:tgtEl>
                                        <p:attrNameLst>
                                          <p:attrName>style.visibility</p:attrName>
                                        </p:attrNameLst>
                                      </p:cBhvr>
                                      <p:to>
                                        <p:strVal val="visible"/>
                                      </p:to>
                                    </p:set>
                                    <p:animEffect transition="in" filter="wipe(left)">
                                      <p:cBhvr>
                                        <p:cTn id="11" dur="500"/>
                                        <p:tgtEl>
                                          <p:spTgt spid="1078280"/>
                                        </p:tgtEl>
                                      </p:cBhvr>
                                    </p:animEffect>
                                  </p:childTnLst>
                                </p:cTn>
                              </p:par>
                            </p:childTnLst>
                          </p:cTn>
                        </p:par>
                        <p:par>
                          <p:cTn id="12" fill="hold" nodeType="afterGroup">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1078281"/>
                                        </p:tgtEl>
                                        <p:attrNameLst>
                                          <p:attrName>style.visibility</p:attrName>
                                        </p:attrNameLst>
                                      </p:cBhvr>
                                      <p:to>
                                        <p:strVal val="visible"/>
                                      </p:to>
                                    </p:set>
                                    <p:animEffect transition="in" filter="wipe(left)">
                                      <p:cBhvr>
                                        <p:cTn id="15" dur="500"/>
                                        <p:tgtEl>
                                          <p:spTgt spid="107828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078278"/>
                                        </p:tgtEl>
                                        <p:attrNameLst>
                                          <p:attrName>style.visibility</p:attrName>
                                        </p:attrNameLst>
                                      </p:cBhvr>
                                      <p:to>
                                        <p:strVal val="visible"/>
                                      </p:to>
                                    </p:set>
                                    <p:animEffect transition="in" filter="wipe(left)">
                                      <p:cBhvr>
                                        <p:cTn id="20" dur="500"/>
                                        <p:tgtEl>
                                          <p:spTgt spid="10782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8277" grpId="0" autoUpdateAnimBg="0"/>
      <p:bldP spid="1078278" grpId="0"/>
      <p:bldP spid="1078280" grpId="0" autoUpdateAnimBg="0"/>
      <p:bldP spid="107828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BBA78B68-168D-4E91-B0DC-AFB574F6EA60}"/>
              </a:ext>
            </a:extLst>
          </p:cNvPr>
          <p:cNvSpPr txBox="1">
            <a:spLocks noChangeArrowheads="1"/>
          </p:cNvSpPr>
          <p:nvPr/>
        </p:nvSpPr>
        <p:spPr bwMode="auto">
          <a:xfrm>
            <a:off x="2667000" y="1295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latin typeface="Times New Roman" panose="02020603050405020304" pitchFamily="18" charset="0"/>
            </a:endParaRPr>
          </a:p>
        </p:txBody>
      </p:sp>
      <p:sp>
        <p:nvSpPr>
          <p:cNvPr id="25604" name="Rectangle 4">
            <a:extLst>
              <a:ext uri="{FF2B5EF4-FFF2-40B4-BE49-F238E27FC236}">
                <a16:creationId xmlns:a16="http://schemas.microsoft.com/office/drawing/2014/main" id="{5730E793-DFC0-4771-BC35-CB6CFAF74E29}"/>
              </a:ext>
            </a:extLst>
          </p:cNvPr>
          <p:cNvSpPr>
            <a:spLocks noGrp="1" noChangeArrowheads="1"/>
          </p:cNvSpPr>
          <p:nvPr>
            <p:ph type="subTitle" idx="1"/>
          </p:nvPr>
        </p:nvSpPr>
        <p:spPr>
          <a:xfrm>
            <a:off x="2438400" y="2057400"/>
            <a:ext cx="7239000" cy="1752600"/>
          </a:xfrm>
          <a:noFill/>
        </p:spPr>
        <p:txBody>
          <a:bodyPr>
            <a:noAutofit/>
          </a:bodyPr>
          <a:lstStyle/>
          <a:p>
            <a:pPr>
              <a:spcBef>
                <a:spcPct val="0"/>
              </a:spcBef>
            </a:pPr>
            <a:r>
              <a:rPr lang="en-US" altLang="en-US" sz="4800" dirty="0"/>
              <a:t>Conditional Probability and the Multiplication Rule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AAC1127-C983-434F-A2E3-2D6F33234D91}"/>
              </a:ext>
            </a:extLst>
          </p:cNvPr>
          <p:cNvSpPr>
            <a:spLocks noChangeArrowheads="1"/>
          </p:cNvSpPr>
          <p:nvPr/>
        </p:nvSpPr>
        <p:spPr bwMode="auto">
          <a:xfrm>
            <a:off x="1770064" y="1217614"/>
            <a:ext cx="8897937"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a:t>A </a:t>
            </a:r>
            <a:r>
              <a:rPr lang="en-US" altLang="en-US" sz="2400" b="1">
                <a:solidFill>
                  <a:schemeClr val="folHlink"/>
                </a:solidFill>
              </a:rPr>
              <a:t>conditional probability</a:t>
            </a:r>
            <a:r>
              <a:rPr lang="en-US" altLang="en-US" sz="2400"/>
              <a:t> is the probability of an event occurring, given that another event has already occurred.</a:t>
            </a:r>
          </a:p>
        </p:txBody>
      </p:sp>
      <p:sp>
        <p:nvSpPr>
          <p:cNvPr id="1089539" name="Rectangle 3">
            <a:extLst>
              <a:ext uri="{FF2B5EF4-FFF2-40B4-BE49-F238E27FC236}">
                <a16:creationId xmlns:a16="http://schemas.microsoft.com/office/drawing/2014/main" id="{0D77C747-85E0-4A27-9CBC-37B3A0E975BF}"/>
              </a:ext>
            </a:extLst>
          </p:cNvPr>
          <p:cNvSpPr>
            <a:spLocks noChangeArrowheads="1"/>
          </p:cNvSpPr>
          <p:nvPr/>
        </p:nvSpPr>
        <p:spPr bwMode="auto">
          <a:xfrm>
            <a:off x="2686050" y="2209801"/>
            <a:ext cx="1447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i="1">
                <a:solidFill>
                  <a:schemeClr val="folHlink"/>
                </a:solidFill>
              </a:rPr>
              <a:t>P </a:t>
            </a:r>
            <a:r>
              <a:rPr lang="en-US" altLang="en-US" sz="2400" b="1">
                <a:solidFill>
                  <a:schemeClr val="folHlink"/>
                </a:solidFill>
              </a:rPr>
              <a:t>(</a:t>
            </a:r>
            <a:r>
              <a:rPr lang="en-US" altLang="en-US" sz="2400" b="1" i="1">
                <a:solidFill>
                  <a:schemeClr val="folHlink"/>
                </a:solidFill>
              </a:rPr>
              <a:t>B </a:t>
            </a:r>
            <a:r>
              <a:rPr lang="en-US" altLang="en-US" sz="2400" b="1">
                <a:solidFill>
                  <a:schemeClr val="folHlink"/>
                </a:solidFill>
              </a:rPr>
              <a:t>|</a:t>
            </a:r>
            <a:r>
              <a:rPr lang="en-US" altLang="en-US" sz="2400" b="1" i="1">
                <a:solidFill>
                  <a:schemeClr val="folHlink"/>
                </a:solidFill>
              </a:rPr>
              <a:t>A</a:t>
            </a:r>
            <a:r>
              <a:rPr lang="en-US" altLang="en-US" sz="2400" b="1">
                <a:solidFill>
                  <a:schemeClr val="folHlink"/>
                </a:solidFill>
              </a:rPr>
              <a:t>)</a:t>
            </a:r>
          </a:p>
        </p:txBody>
      </p:sp>
      <p:sp>
        <p:nvSpPr>
          <p:cNvPr id="27652" name="Rectangle 4">
            <a:extLst>
              <a:ext uri="{FF2B5EF4-FFF2-40B4-BE49-F238E27FC236}">
                <a16:creationId xmlns:a16="http://schemas.microsoft.com/office/drawing/2014/main" id="{70AC5934-F43D-4DCC-A4D4-F2B64F4CFB8C}"/>
              </a:ext>
            </a:extLst>
          </p:cNvPr>
          <p:cNvSpPr>
            <a:spLocks noGrp="1" noChangeArrowheads="1"/>
          </p:cNvSpPr>
          <p:nvPr>
            <p:ph type="title"/>
          </p:nvPr>
        </p:nvSpPr>
        <p:spPr>
          <a:xfrm>
            <a:off x="2119313" y="134938"/>
            <a:ext cx="7772400" cy="762000"/>
          </a:xfrm>
          <a:noFill/>
        </p:spPr>
        <p:txBody>
          <a:bodyPr/>
          <a:lstStyle/>
          <a:p>
            <a:pPr eaLnBrk="1" hangingPunct="1"/>
            <a:r>
              <a:rPr lang="en-US" altLang="en-US"/>
              <a:t>Conditional Probability</a:t>
            </a:r>
          </a:p>
        </p:txBody>
      </p:sp>
      <p:sp>
        <p:nvSpPr>
          <p:cNvPr id="1089541" name="Rectangle 5">
            <a:extLst>
              <a:ext uri="{FF2B5EF4-FFF2-40B4-BE49-F238E27FC236}">
                <a16:creationId xmlns:a16="http://schemas.microsoft.com/office/drawing/2014/main" id="{DF869E58-6404-4F7A-A4DB-B1E4C2B44FB0}"/>
              </a:ext>
            </a:extLst>
          </p:cNvPr>
          <p:cNvSpPr>
            <a:spLocks noChangeArrowheads="1"/>
          </p:cNvSpPr>
          <p:nvPr/>
        </p:nvSpPr>
        <p:spPr bwMode="auto">
          <a:xfrm>
            <a:off x="4743450" y="2209800"/>
            <a:ext cx="386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a:spcBef>
                <a:spcPct val="0"/>
              </a:spcBef>
              <a:buClrTx/>
              <a:buSzTx/>
              <a:buFontTx/>
              <a:buNone/>
            </a:pPr>
            <a:r>
              <a:rPr lang="en-US" altLang="en-US" sz="2400"/>
              <a:t>“Probability of </a:t>
            </a:r>
            <a:r>
              <a:rPr lang="en-US" altLang="en-US" sz="2400" i="1"/>
              <a:t>B</a:t>
            </a:r>
            <a:r>
              <a:rPr lang="en-US" altLang="en-US" sz="2400"/>
              <a:t>, given </a:t>
            </a:r>
            <a:r>
              <a:rPr lang="en-US" altLang="en-US" sz="2400" i="1"/>
              <a:t>A</a:t>
            </a:r>
            <a:r>
              <a:rPr lang="en-US" altLang="en-US" sz="2400"/>
              <a:t>”</a:t>
            </a:r>
          </a:p>
        </p:txBody>
      </p:sp>
      <p:sp>
        <p:nvSpPr>
          <p:cNvPr id="1089543" name="Rectangle 7">
            <a:extLst>
              <a:ext uri="{FF2B5EF4-FFF2-40B4-BE49-F238E27FC236}">
                <a16:creationId xmlns:a16="http://schemas.microsoft.com/office/drawing/2014/main" id="{76A6EBD2-DAA4-4F0A-84FA-E44AE63090C4}"/>
              </a:ext>
            </a:extLst>
          </p:cNvPr>
          <p:cNvSpPr>
            <a:spLocks noChangeArrowheads="1"/>
          </p:cNvSpPr>
          <p:nvPr/>
        </p:nvSpPr>
        <p:spPr bwMode="auto">
          <a:xfrm>
            <a:off x="1873251" y="2871789"/>
            <a:ext cx="8251825"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r>
              <a:rPr lang="en-US" altLang="en-US" sz="2400"/>
              <a:t> </a:t>
            </a:r>
          </a:p>
          <a:p>
            <a:pPr>
              <a:spcBef>
                <a:spcPct val="0"/>
              </a:spcBef>
              <a:buClrTx/>
              <a:buSzTx/>
              <a:buFontTx/>
              <a:buNone/>
            </a:pPr>
            <a:r>
              <a:rPr lang="en-US" altLang="en-US" sz="2400"/>
              <a:t>There are 5 red chip, 4 blue chips, and 6 white chips in a basket.  Two chips are randomly selected.  Find the probability that the second chip is red given that the first chip is blue.  (Assume that the first chip is not replaced.)</a:t>
            </a:r>
          </a:p>
        </p:txBody>
      </p:sp>
      <p:grpSp>
        <p:nvGrpSpPr>
          <p:cNvPr id="2" name="Group 11">
            <a:extLst>
              <a:ext uri="{FF2B5EF4-FFF2-40B4-BE49-F238E27FC236}">
                <a16:creationId xmlns:a16="http://schemas.microsoft.com/office/drawing/2014/main" id="{EE9C181F-05F9-462A-AE61-C682220C869C}"/>
              </a:ext>
            </a:extLst>
          </p:cNvPr>
          <p:cNvGrpSpPr>
            <a:grpSpLocks/>
          </p:cNvGrpSpPr>
          <p:nvPr/>
        </p:nvGrpSpPr>
        <p:grpSpPr bwMode="auto">
          <a:xfrm>
            <a:off x="1905000" y="5753100"/>
            <a:ext cx="7543800" cy="647700"/>
            <a:chOff x="240" y="3048"/>
            <a:chExt cx="4752" cy="408"/>
          </a:xfrm>
        </p:grpSpPr>
        <p:sp>
          <p:nvSpPr>
            <p:cNvPr id="27658" name="Text Box 9">
              <a:extLst>
                <a:ext uri="{FF2B5EF4-FFF2-40B4-BE49-F238E27FC236}">
                  <a16:creationId xmlns:a16="http://schemas.microsoft.com/office/drawing/2014/main" id="{19AC26DC-20D0-4085-890F-C76B25511C9A}"/>
                </a:ext>
              </a:extLst>
            </p:cNvPr>
            <p:cNvSpPr txBox="1">
              <a:spLocks noChangeArrowheads="1"/>
            </p:cNvSpPr>
            <p:nvPr/>
          </p:nvSpPr>
          <p:spPr bwMode="auto">
            <a:xfrm>
              <a:off x="240" y="3108"/>
              <a:ext cx="3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i="1">
                  <a:solidFill>
                    <a:schemeClr val="folHlink"/>
                  </a:solidFill>
                </a:rPr>
                <a:t>P </a:t>
              </a:r>
              <a:r>
                <a:rPr lang="en-US" altLang="en-US" sz="2400">
                  <a:solidFill>
                    <a:schemeClr val="folHlink"/>
                  </a:solidFill>
                </a:rPr>
                <a:t>(selecting a red chip|first chip is blue) </a:t>
              </a:r>
            </a:p>
          </p:txBody>
        </p:sp>
        <p:graphicFrame>
          <p:nvGraphicFramePr>
            <p:cNvPr id="27659" name="Object 10">
              <a:extLst>
                <a:ext uri="{FF2B5EF4-FFF2-40B4-BE49-F238E27FC236}">
                  <a16:creationId xmlns:a16="http://schemas.microsoft.com/office/drawing/2014/main" id="{17586075-7AEC-4D4C-AE6C-B053630F5093}"/>
                </a:ext>
              </a:extLst>
            </p:cNvPr>
            <p:cNvGraphicFramePr>
              <a:graphicFrameLocks noChangeAspect="1"/>
            </p:cNvGraphicFramePr>
            <p:nvPr/>
          </p:nvGraphicFramePr>
          <p:xfrm>
            <a:off x="3920" y="3048"/>
            <a:ext cx="1072" cy="408"/>
          </p:xfrm>
          <a:graphic>
            <a:graphicData uri="http://schemas.openxmlformats.org/presentationml/2006/ole">
              <mc:AlternateContent xmlns:mc="http://schemas.openxmlformats.org/markup-compatibility/2006">
                <mc:Choice xmlns:v="urn:schemas-microsoft-com:vml" Requires="v">
                  <p:oleObj name="Equation" r:id="rId3" imgW="1701800" imgH="647700" progId="Equation.DSMT4">
                    <p:embed/>
                  </p:oleObj>
                </mc:Choice>
                <mc:Fallback>
                  <p:oleObj name="Equation" r:id="rId3" imgW="1701800" imgH="647700" progId="Equation.DSMT4">
                    <p:embed/>
                    <p:pic>
                      <p:nvPicPr>
                        <p:cNvPr id="27659" name="Object 10">
                          <a:extLst>
                            <a:ext uri="{FF2B5EF4-FFF2-40B4-BE49-F238E27FC236}">
                              <a16:creationId xmlns:a16="http://schemas.microsoft.com/office/drawing/2014/main" id="{17586075-7AEC-4D4C-AE6C-B053630F5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0" y="3048"/>
                          <a:ext cx="107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89548" name="Text Box 12">
            <a:extLst>
              <a:ext uri="{FF2B5EF4-FFF2-40B4-BE49-F238E27FC236}">
                <a16:creationId xmlns:a16="http://schemas.microsoft.com/office/drawing/2014/main" id="{E1D1214C-F71E-4088-8F77-CB07EA95B280}"/>
              </a:ext>
            </a:extLst>
          </p:cNvPr>
          <p:cNvSpPr txBox="1">
            <a:spLocks noChangeArrowheads="1"/>
          </p:cNvSpPr>
          <p:nvPr/>
        </p:nvSpPr>
        <p:spPr bwMode="auto">
          <a:xfrm>
            <a:off x="1905000" y="4953001"/>
            <a:ext cx="7696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folHlink"/>
                </a:solidFill>
              </a:rPr>
              <a:t>Because the first chip is selected and not replaced, there are only 14 chips remaining.</a:t>
            </a:r>
          </a:p>
        </p:txBody>
      </p:sp>
      <p:sp>
        <p:nvSpPr>
          <p:cNvPr id="1089549" name="Line 13">
            <a:extLst>
              <a:ext uri="{FF2B5EF4-FFF2-40B4-BE49-F238E27FC236}">
                <a16:creationId xmlns:a16="http://schemas.microsoft.com/office/drawing/2014/main" id="{E33E55C6-FD85-4240-BBDA-EB52F5C66066}"/>
              </a:ext>
            </a:extLst>
          </p:cNvPr>
          <p:cNvSpPr>
            <a:spLocks noChangeShapeType="1"/>
          </p:cNvSpPr>
          <p:nvPr/>
        </p:nvSpPr>
        <p:spPr bwMode="auto">
          <a:xfrm>
            <a:off x="4114800" y="2438400"/>
            <a:ext cx="609600"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9539"/>
                                        </p:tgtEl>
                                        <p:attrNameLst>
                                          <p:attrName>style.visibility</p:attrName>
                                        </p:attrNameLst>
                                      </p:cBhvr>
                                      <p:to>
                                        <p:strVal val="visible"/>
                                      </p:to>
                                    </p:set>
                                    <p:animEffect transition="in" filter="wipe(left)">
                                      <p:cBhvr>
                                        <p:cTn id="7" dur="1000"/>
                                        <p:tgtEl>
                                          <p:spTgt spid="1089539"/>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1089549"/>
                                        </p:tgtEl>
                                        <p:attrNameLst>
                                          <p:attrName>style.visibility</p:attrName>
                                        </p:attrNameLst>
                                      </p:cBhvr>
                                      <p:to>
                                        <p:strVal val="visible"/>
                                      </p:to>
                                    </p:set>
                                    <p:animEffect transition="in" filter="wipe(left)">
                                      <p:cBhvr>
                                        <p:cTn id="11" dur="1000"/>
                                        <p:tgtEl>
                                          <p:spTgt spid="1089549"/>
                                        </p:tgtEl>
                                      </p:cBhvr>
                                    </p:animEffect>
                                  </p:childTnLst>
                                </p:cTn>
                              </p:par>
                            </p:childTnLst>
                          </p:cTn>
                        </p:par>
                        <p:par>
                          <p:cTn id="12" fill="hold" nodeType="afterGroup">
                            <p:stCondLst>
                              <p:cond delay="2500"/>
                            </p:stCondLst>
                            <p:childTnLst>
                              <p:par>
                                <p:cTn id="13" presetID="1" presetClass="entr" presetSubtype="0" fill="hold" grpId="0" nodeType="afterEffect">
                                  <p:stCondLst>
                                    <p:cond delay="0"/>
                                  </p:stCondLst>
                                  <p:childTnLst>
                                    <p:set>
                                      <p:cBhvr>
                                        <p:cTn id="14" dur="1" fill="hold">
                                          <p:stCondLst>
                                            <p:cond delay="0"/>
                                          </p:stCondLst>
                                        </p:cTn>
                                        <p:tgtEl>
                                          <p:spTgt spid="10895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89543"/>
                                        </p:tgtEl>
                                        <p:attrNameLst>
                                          <p:attrName>style.visibility</p:attrName>
                                        </p:attrNameLst>
                                      </p:cBhvr>
                                      <p:to>
                                        <p:strVal val="visible"/>
                                      </p:to>
                                    </p:set>
                                    <p:animEffect transition="in" filter="wipe(left)">
                                      <p:cBhvr>
                                        <p:cTn id="19" dur="1000"/>
                                        <p:tgtEl>
                                          <p:spTgt spid="10895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8954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39" grpId="0" autoUpdateAnimBg="0"/>
      <p:bldP spid="1089541" grpId="0" autoUpdateAnimBg="0"/>
      <p:bldP spid="1089543" grpId="0"/>
      <p:bldP spid="10895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05CD7DAA-10D6-4597-A9CF-1C7F29F86098}"/>
              </a:ext>
            </a:extLst>
          </p:cNvPr>
          <p:cNvSpPr>
            <a:spLocks noGrp="1" noChangeArrowheads="1"/>
          </p:cNvSpPr>
          <p:nvPr>
            <p:ph type="title"/>
          </p:nvPr>
        </p:nvSpPr>
        <p:spPr>
          <a:noFill/>
        </p:spPr>
        <p:txBody>
          <a:bodyPr/>
          <a:lstStyle/>
          <a:p>
            <a:pPr eaLnBrk="1" hangingPunct="1"/>
            <a:r>
              <a:rPr lang="en-US" altLang="en-US" dirty="0"/>
              <a:t>	Conditional Probability</a:t>
            </a:r>
          </a:p>
        </p:txBody>
      </p:sp>
      <p:sp>
        <p:nvSpPr>
          <p:cNvPr id="29699" name="Rectangle 6">
            <a:extLst>
              <a:ext uri="{FF2B5EF4-FFF2-40B4-BE49-F238E27FC236}">
                <a16:creationId xmlns:a16="http://schemas.microsoft.com/office/drawing/2014/main" id="{3FDDEFEC-E23B-4D98-AF03-E073ADA917E2}"/>
              </a:ext>
            </a:extLst>
          </p:cNvPr>
          <p:cNvSpPr>
            <a:spLocks noChangeArrowheads="1"/>
          </p:cNvSpPr>
          <p:nvPr/>
        </p:nvSpPr>
        <p:spPr bwMode="auto">
          <a:xfrm>
            <a:off x="1762125" y="1189039"/>
            <a:ext cx="8991600"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r>
              <a:rPr lang="en-US" altLang="en-US" sz="2400"/>
              <a:t> </a:t>
            </a:r>
          </a:p>
          <a:p>
            <a:pPr>
              <a:spcBef>
                <a:spcPct val="0"/>
              </a:spcBef>
              <a:buClrTx/>
              <a:buSzTx/>
              <a:buFontTx/>
              <a:buNone/>
            </a:pPr>
            <a:r>
              <a:rPr lang="en-US" altLang="en-US" sz="2400"/>
              <a:t>100 college students were surveyed and asked how many hours a week they spent studying.  The results are in the table below.  Find the probability that a student spends more than 10 hours studying given that the student is a male.</a:t>
            </a:r>
          </a:p>
        </p:txBody>
      </p:sp>
      <p:grpSp>
        <p:nvGrpSpPr>
          <p:cNvPr id="2" name="Group 184">
            <a:extLst>
              <a:ext uri="{FF2B5EF4-FFF2-40B4-BE49-F238E27FC236}">
                <a16:creationId xmlns:a16="http://schemas.microsoft.com/office/drawing/2014/main" id="{74A5C31E-5D7A-4CC1-BEDA-E6D939C250AA}"/>
              </a:ext>
            </a:extLst>
          </p:cNvPr>
          <p:cNvGrpSpPr>
            <a:grpSpLocks/>
          </p:cNvGrpSpPr>
          <p:nvPr/>
        </p:nvGrpSpPr>
        <p:grpSpPr bwMode="auto">
          <a:xfrm>
            <a:off x="2209800" y="5786438"/>
            <a:ext cx="6172200" cy="647700"/>
            <a:chOff x="240" y="3624"/>
            <a:chExt cx="3888" cy="408"/>
          </a:xfrm>
        </p:grpSpPr>
        <p:sp>
          <p:nvSpPr>
            <p:cNvPr id="29733" name="Text Box 8">
              <a:extLst>
                <a:ext uri="{FF2B5EF4-FFF2-40B4-BE49-F238E27FC236}">
                  <a16:creationId xmlns:a16="http://schemas.microsoft.com/office/drawing/2014/main" id="{74AC73C2-822D-4680-B8B2-B7DB07BD684B}"/>
                </a:ext>
              </a:extLst>
            </p:cNvPr>
            <p:cNvSpPr txBox="1">
              <a:spLocks noChangeArrowheads="1"/>
            </p:cNvSpPr>
            <p:nvPr/>
          </p:nvSpPr>
          <p:spPr bwMode="auto">
            <a:xfrm>
              <a:off x="240" y="3684"/>
              <a:ext cx="3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i="1">
                  <a:solidFill>
                    <a:schemeClr val="folHlink"/>
                  </a:solidFill>
                </a:rPr>
                <a:t>P </a:t>
              </a:r>
              <a:r>
                <a:rPr lang="en-US" altLang="en-US" sz="2400">
                  <a:solidFill>
                    <a:schemeClr val="folHlink"/>
                  </a:solidFill>
                </a:rPr>
                <a:t>(more than 10 hours|male) </a:t>
              </a:r>
            </a:p>
          </p:txBody>
        </p:sp>
        <p:graphicFrame>
          <p:nvGraphicFramePr>
            <p:cNvPr id="29734" name="Object 9">
              <a:extLst>
                <a:ext uri="{FF2B5EF4-FFF2-40B4-BE49-F238E27FC236}">
                  <a16:creationId xmlns:a16="http://schemas.microsoft.com/office/drawing/2014/main" id="{63AA4BF6-82D9-48FF-A86D-13BB1D7695BE}"/>
                </a:ext>
              </a:extLst>
            </p:cNvPr>
            <p:cNvGraphicFramePr>
              <a:graphicFrameLocks noChangeAspect="1"/>
            </p:cNvGraphicFramePr>
            <p:nvPr/>
          </p:nvGraphicFramePr>
          <p:xfrm>
            <a:off x="2931" y="3624"/>
            <a:ext cx="1080" cy="408"/>
          </p:xfrm>
          <a:graphic>
            <a:graphicData uri="http://schemas.openxmlformats.org/presentationml/2006/ole">
              <mc:AlternateContent xmlns:mc="http://schemas.openxmlformats.org/markup-compatibility/2006">
                <mc:Choice xmlns:v="urn:schemas-microsoft-com:vml" Requires="v">
                  <p:oleObj name="Equation" r:id="rId3" imgW="1714500" imgH="647700" progId="Equation.DSMT4">
                    <p:embed/>
                  </p:oleObj>
                </mc:Choice>
                <mc:Fallback>
                  <p:oleObj name="Equation" r:id="rId3" imgW="1714500" imgH="647700" progId="Equation.DSMT4">
                    <p:embed/>
                    <p:pic>
                      <p:nvPicPr>
                        <p:cNvPr id="29734" name="Object 9">
                          <a:extLst>
                            <a:ext uri="{FF2B5EF4-FFF2-40B4-BE49-F238E27FC236}">
                              <a16:creationId xmlns:a16="http://schemas.microsoft.com/office/drawing/2014/main" id="{63AA4BF6-82D9-48FF-A86D-13BB1D769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1" y="3624"/>
                          <a:ext cx="108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8026" name="Text Box 10">
            <a:extLst>
              <a:ext uri="{FF2B5EF4-FFF2-40B4-BE49-F238E27FC236}">
                <a16:creationId xmlns:a16="http://schemas.microsoft.com/office/drawing/2014/main" id="{FC64727B-80B3-451A-A836-B5B1562A4532}"/>
              </a:ext>
            </a:extLst>
          </p:cNvPr>
          <p:cNvSpPr txBox="1">
            <a:spLocks noChangeArrowheads="1"/>
          </p:cNvSpPr>
          <p:nvPr/>
        </p:nvSpPr>
        <p:spPr bwMode="auto">
          <a:xfrm>
            <a:off x="2209800" y="4986339"/>
            <a:ext cx="838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folHlink"/>
                </a:solidFill>
              </a:rPr>
              <a:t>The sample space consists of the 49 male students.  Of these 49, 16 spend more than 10 hours a week studying.</a:t>
            </a:r>
          </a:p>
        </p:txBody>
      </p:sp>
      <p:graphicFrame>
        <p:nvGraphicFramePr>
          <p:cNvPr id="1238205" name="Group 189">
            <a:extLst>
              <a:ext uri="{FF2B5EF4-FFF2-40B4-BE49-F238E27FC236}">
                <a16:creationId xmlns:a16="http://schemas.microsoft.com/office/drawing/2014/main" id="{3EDD90FD-4D14-4736-83D9-0BD11787818E}"/>
              </a:ext>
            </a:extLst>
          </p:cNvPr>
          <p:cNvGraphicFramePr>
            <a:graphicFrameLocks noGrp="1"/>
          </p:cNvGraphicFramePr>
          <p:nvPr>
            <p:ph idx="1"/>
          </p:nvPr>
        </p:nvGraphicFramePr>
        <p:xfrm>
          <a:off x="2819400" y="3201989"/>
          <a:ext cx="6172200" cy="1690688"/>
        </p:xfrm>
        <a:graphic>
          <a:graphicData uri="http://schemas.openxmlformats.org/drawingml/2006/table">
            <a:tbl>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68447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en-US" sz="2200" b="0" i="0" u="none" strike="noStrike" cap="none" normalizeH="0" baseline="0">
                        <a:ln>
                          <a:noFill/>
                        </a:ln>
                        <a:solidFill>
                          <a:schemeClr val="tx1"/>
                        </a:solidFill>
                        <a:effectLst/>
                        <a:latin typeface="Century" pitchFamily="18" charset="0"/>
                      </a:endParaRPr>
                    </a:p>
                  </a:txBody>
                  <a:tcPr marR="0" marT="0" marB="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Less then 5</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5 to 10</a:t>
                      </a:r>
                    </a:p>
                  </a:txBody>
                  <a:tcPr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More than 10</a:t>
                      </a:r>
                    </a:p>
                  </a:txBody>
                  <a:tcPr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Total</a:t>
                      </a:r>
                    </a:p>
                  </a:txBody>
                  <a:tcPr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extLst>
                  <a:ext uri="{0D108BD9-81ED-4DB2-BD59-A6C34878D82A}">
                    <a16:rowId xmlns:a16="http://schemas.microsoft.com/office/drawing/2014/main" val="10000"/>
                  </a:ext>
                </a:extLst>
              </a:tr>
              <a:tr h="335406">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Male</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11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22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16</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49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5406">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Female</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13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24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14</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51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406">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Total</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24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46</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30</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200" b="0" i="0" u="none" strike="noStrike" cap="none" normalizeH="0" baseline="0">
                          <a:ln>
                            <a:noFill/>
                          </a:ln>
                          <a:solidFill>
                            <a:schemeClr val="tx1"/>
                          </a:solidFill>
                          <a:effectLst/>
                          <a:latin typeface="Century" pitchFamily="18" charset="0"/>
                        </a:rPr>
                        <a:t>100</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
                                  </p:stCondLst>
                                  <p:childTnLst>
                                    <p:set>
                                      <p:cBhvr>
                                        <p:cTn id="6" dur="1" fill="hold">
                                          <p:stCondLst>
                                            <p:cond delay="0"/>
                                          </p:stCondLst>
                                        </p:cTn>
                                        <p:tgtEl>
                                          <p:spTgt spid="12382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80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80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3634" name="Rectangle 2">
            <a:extLst>
              <a:ext uri="{FF2B5EF4-FFF2-40B4-BE49-F238E27FC236}">
                <a16:creationId xmlns:a16="http://schemas.microsoft.com/office/drawing/2014/main" id="{8FCC71E8-F609-4139-9FB2-DB31B6565E3B}"/>
              </a:ext>
            </a:extLst>
          </p:cNvPr>
          <p:cNvSpPr>
            <a:spLocks noChangeArrowheads="1"/>
          </p:cNvSpPr>
          <p:nvPr/>
        </p:nvSpPr>
        <p:spPr bwMode="auto">
          <a:xfrm>
            <a:off x="1752600" y="1133476"/>
            <a:ext cx="8458200" cy="209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a:t>Two events are </a:t>
            </a:r>
            <a:r>
              <a:rPr lang="en-US" altLang="en-US" sz="2400" b="1">
                <a:solidFill>
                  <a:schemeClr val="folHlink"/>
                </a:solidFill>
              </a:rPr>
              <a:t>independent </a:t>
            </a:r>
            <a:r>
              <a:rPr lang="en-US" altLang="en-US" sz="2400"/>
              <a:t> if the occurrence of one of the events does not affect the probability of the other event.  Two events </a:t>
            </a:r>
            <a:r>
              <a:rPr lang="en-US" altLang="en-US" sz="2400" i="1"/>
              <a:t>A</a:t>
            </a:r>
            <a:r>
              <a:rPr lang="en-US" altLang="en-US" sz="2400"/>
              <a:t> and </a:t>
            </a:r>
            <a:r>
              <a:rPr lang="en-US" altLang="en-US" sz="2400" i="1"/>
              <a:t>B</a:t>
            </a:r>
            <a:r>
              <a:rPr lang="en-US" altLang="en-US" sz="2400"/>
              <a:t> are independent if</a:t>
            </a:r>
          </a:p>
          <a:p>
            <a:pPr>
              <a:spcBef>
                <a:spcPct val="0"/>
              </a:spcBef>
              <a:buClrTx/>
              <a:buSzTx/>
              <a:buFontTx/>
              <a:buNone/>
            </a:pPr>
            <a:endParaRPr lang="en-US" altLang="en-US" sz="500"/>
          </a:p>
          <a:p>
            <a:pPr>
              <a:spcBef>
                <a:spcPct val="0"/>
              </a:spcBef>
              <a:buClrTx/>
              <a:buSzTx/>
              <a:buFontTx/>
              <a:buNone/>
            </a:pPr>
            <a:r>
              <a:rPr lang="en-US" altLang="en-US" sz="2400" i="1"/>
              <a:t>	P</a:t>
            </a:r>
            <a:r>
              <a:rPr lang="en-US" altLang="en-US" sz="2400"/>
              <a:t> (</a:t>
            </a:r>
            <a:r>
              <a:rPr lang="en-US" altLang="en-US" sz="2400" i="1"/>
              <a:t>B </a:t>
            </a:r>
            <a:r>
              <a:rPr lang="en-US" altLang="en-US" sz="2400"/>
              <a:t>|</a:t>
            </a:r>
            <a:r>
              <a:rPr lang="en-US" altLang="en-US" sz="2400" i="1"/>
              <a:t>A</a:t>
            </a:r>
            <a:r>
              <a:rPr lang="en-US" altLang="en-US" sz="2400"/>
              <a:t>) = </a:t>
            </a:r>
            <a:r>
              <a:rPr lang="en-US" altLang="en-US" sz="2400" i="1"/>
              <a:t>P</a:t>
            </a:r>
            <a:r>
              <a:rPr lang="en-US" altLang="en-US" sz="2400"/>
              <a:t> (</a:t>
            </a:r>
            <a:r>
              <a:rPr lang="en-US" altLang="en-US" sz="2400" i="1"/>
              <a:t>B</a:t>
            </a:r>
            <a:r>
              <a:rPr lang="en-US" altLang="en-US" sz="2400"/>
              <a:t>) or if </a:t>
            </a:r>
            <a:r>
              <a:rPr lang="en-US" altLang="en-US" sz="2400" i="1"/>
              <a:t>P</a:t>
            </a:r>
            <a:r>
              <a:rPr lang="en-US" altLang="en-US" sz="2400"/>
              <a:t> (</a:t>
            </a:r>
            <a:r>
              <a:rPr lang="en-US" altLang="en-US" sz="2400" i="1"/>
              <a:t>A </a:t>
            </a:r>
            <a:r>
              <a:rPr lang="en-US" altLang="en-US" sz="2400"/>
              <a:t>|</a:t>
            </a:r>
            <a:r>
              <a:rPr lang="en-US" altLang="en-US" sz="2400" i="1"/>
              <a:t>B</a:t>
            </a:r>
            <a:r>
              <a:rPr lang="en-US" altLang="en-US" sz="2400"/>
              <a:t>) = </a:t>
            </a:r>
            <a:r>
              <a:rPr lang="en-US" altLang="en-US" sz="2400" i="1"/>
              <a:t>P</a:t>
            </a:r>
            <a:r>
              <a:rPr lang="en-US" altLang="en-US" sz="2400"/>
              <a:t> (</a:t>
            </a:r>
            <a:r>
              <a:rPr lang="en-US" altLang="en-US" sz="2400" i="1"/>
              <a:t>A</a:t>
            </a:r>
            <a:r>
              <a:rPr lang="en-US" altLang="en-US" sz="2400"/>
              <a:t>). </a:t>
            </a:r>
          </a:p>
          <a:p>
            <a:pPr>
              <a:spcBef>
                <a:spcPct val="0"/>
              </a:spcBef>
              <a:buClrTx/>
              <a:buSzTx/>
              <a:buFontTx/>
              <a:buNone/>
            </a:pPr>
            <a:endParaRPr lang="en-US" altLang="en-US" sz="500"/>
          </a:p>
          <a:p>
            <a:pPr>
              <a:spcBef>
                <a:spcPct val="0"/>
              </a:spcBef>
              <a:buClrTx/>
              <a:buSzTx/>
              <a:buFontTx/>
              <a:buNone/>
            </a:pPr>
            <a:r>
              <a:rPr lang="en-US" altLang="en-US" sz="2400"/>
              <a:t>Events that are not independent are </a:t>
            </a:r>
            <a:r>
              <a:rPr lang="en-US" altLang="en-US" sz="2400" b="1">
                <a:solidFill>
                  <a:schemeClr val="folHlink"/>
                </a:solidFill>
              </a:rPr>
              <a:t>dependent</a:t>
            </a:r>
            <a:r>
              <a:rPr lang="en-US" altLang="en-US" sz="2400"/>
              <a:t>.</a:t>
            </a:r>
          </a:p>
        </p:txBody>
      </p:sp>
      <p:sp>
        <p:nvSpPr>
          <p:cNvPr id="31747" name="Rectangle 3">
            <a:extLst>
              <a:ext uri="{FF2B5EF4-FFF2-40B4-BE49-F238E27FC236}">
                <a16:creationId xmlns:a16="http://schemas.microsoft.com/office/drawing/2014/main" id="{0FAE3C62-D95F-459D-B7EB-2D025028712D}"/>
              </a:ext>
            </a:extLst>
          </p:cNvPr>
          <p:cNvSpPr>
            <a:spLocks noGrp="1" noChangeArrowheads="1"/>
          </p:cNvSpPr>
          <p:nvPr>
            <p:ph type="title"/>
          </p:nvPr>
        </p:nvSpPr>
        <p:spPr>
          <a:xfrm>
            <a:off x="1600200" y="123825"/>
            <a:ext cx="8991600" cy="762000"/>
          </a:xfrm>
          <a:noFill/>
        </p:spPr>
        <p:txBody>
          <a:bodyPr/>
          <a:lstStyle/>
          <a:p>
            <a:pPr eaLnBrk="1" hangingPunct="1"/>
            <a:r>
              <a:rPr lang="en-US" altLang="en-US"/>
              <a:t>Independent Events</a:t>
            </a:r>
          </a:p>
        </p:txBody>
      </p:sp>
      <p:sp>
        <p:nvSpPr>
          <p:cNvPr id="1093649" name="Text Box 17">
            <a:extLst>
              <a:ext uri="{FF2B5EF4-FFF2-40B4-BE49-F238E27FC236}">
                <a16:creationId xmlns:a16="http://schemas.microsoft.com/office/drawing/2014/main" id="{DAEAFF22-0ED0-48A2-8282-D93D65E72B72}"/>
              </a:ext>
            </a:extLst>
          </p:cNvPr>
          <p:cNvSpPr txBox="1">
            <a:spLocks noChangeArrowheads="1"/>
          </p:cNvSpPr>
          <p:nvPr/>
        </p:nvSpPr>
        <p:spPr bwMode="auto">
          <a:xfrm>
            <a:off x="1752600" y="3352801"/>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b="1"/>
              <a:t>Example</a:t>
            </a:r>
            <a:r>
              <a:rPr lang="en-US" altLang="en-US" sz="2400">
                <a:latin typeface="Times New Roman" panose="02020603050405020304" pitchFamily="18" charset="0"/>
              </a:rPr>
              <a:t>:</a:t>
            </a:r>
          </a:p>
          <a:p>
            <a:pPr eaLnBrk="1" hangingPunct="1">
              <a:spcBef>
                <a:spcPct val="0"/>
              </a:spcBef>
              <a:buClrTx/>
              <a:buSzTx/>
              <a:buFontTx/>
              <a:buNone/>
            </a:pPr>
            <a:r>
              <a:rPr lang="en-US" altLang="en-US" sz="2400"/>
              <a:t>Decide if the events are independent or dependent.</a:t>
            </a:r>
          </a:p>
        </p:txBody>
      </p:sp>
      <p:sp>
        <p:nvSpPr>
          <p:cNvPr id="1093650" name="Text Box 18">
            <a:extLst>
              <a:ext uri="{FF2B5EF4-FFF2-40B4-BE49-F238E27FC236}">
                <a16:creationId xmlns:a16="http://schemas.microsoft.com/office/drawing/2014/main" id="{8A61B929-B97F-49FF-86A3-04125736028E}"/>
              </a:ext>
            </a:extLst>
          </p:cNvPr>
          <p:cNvSpPr txBox="1">
            <a:spLocks noChangeArrowheads="1"/>
          </p:cNvSpPr>
          <p:nvPr/>
        </p:nvSpPr>
        <p:spPr bwMode="auto">
          <a:xfrm>
            <a:off x="1676400" y="4191001"/>
            <a:ext cx="7239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569913" indent="-569913">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t>	Selecting a diamond from a standard deck of cards (</a:t>
            </a:r>
            <a:r>
              <a:rPr lang="en-US" altLang="en-US" sz="2400" i="1"/>
              <a:t>A</a:t>
            </a:r>
            <a:r>
              <a:rPr lang="en-US" altLang="en-US" sz="2400"/>
              <a:t>), putting it back in the deck, and then selecting a spade from the deck </a:t>
            </a:r>
            <a:r>
              <a:rPr lang="en-US" altLang="en-US" sz="2400" i="1"/>
              <a:t>(B</a:t>
            </a:r>
            <a:r>
              <a:rPr lang="en-US" altLang="en-US" sz="2400"/>
              <a:t>).</a:t>
            </a:r>
            <a:endParaRPr lang="en-US" altLang="en-US" sz="2400" i="1"/>
          </a:p>
        </p:txBody>
      </p:sp>
      <p:graphicFrame>
        <p:nvGraphicFramePr>
          <p:cNvPr id="1093652" name="Object 20">
            <a:extLst>
              <a:ext uri="{FF2B5EF4-FFF2-40B4-BE49-F238E27FC236}">
                <a16:creationId xmlns:a16="http://schemas.microsoft.com/office/drawing/2014/main" id="{9965B316-5C3A-4CD3-8C00-B33A8FF53A85}"/>
              </a:ext>
            </a:extLst>
          </p:cNvPr>
          <p:cNvGraphicFramePr>
            <a:graphicFrameLocks noChangeAspect="1"/>
          </p:cNvGraphicFramePr>
          <p:nvPr/>
        </p:nvGraphicFramePr>
        <p:xfrm>
          <a:off x="1838326" y="5543550"/>
          <a:ext cx="4562475" cy="577850"/>
        </p:xfrm>
        <a:graphic>
          <a:graphicData uri="http://schemas.openxmlformats.org/presentationml/2006/ole">
            <mc:AlternateContent xmlns:mc="http://schemas.openxmlformats.org/markup-compatibility/2006">
              <mc:Choice xmlns:v="urn:schemas-microsoft-com:vml" Requires="v">
                <p:oleObj name="Equation" r:id="rId3" imgW="5118100" imgH="647700" progId="Equation.DSMT4">
                  <p:embed/>
                </p:oleObj>
              </mc:Choice>
              <mc:Fallback>
                <p:oleObj name="Equation" r:id="rId3" imgW="5118100" imgH="647700" progId="Equation.DSMT4">
                  <p:embed/>
                  <p:pic>
                    <p:nvPicPr>
                      <p:cNvPr id="1093652" name="Object 20">
                        <a:extLst>
                          <a:ext uri="{FF2B5EF4-FFF2-40B4-BE49-F238E27FC236}">
                            <a16:creationId xmlns:a16="http://schemas.microsoft.com/office/drawing/2014/main" id="{9965B316-5C3A-4CD3-8C00-B33A8FF53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8326" y="5543550"/>
                        <a:ext cx="456247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3655" name="Text Box 23">
            <a:extLst>
              <a:ext uri="{FF2B5EF4-FFF2-40B4-BE49-F238E27FC236}">
                <a16:creationId xmlns:a16="http://schemas.microsoft.com/office/drawing/2014/main" id="{5AFBE662-7727-4FCB-A8F2-A04B4E454948}"/>
              </a:ext>
            </a:extLst>
          </p:cNvPr>
          <p:cNvSpPr txBox="1">
            <a:spLocks noChangeArrowheads="1"/>
          </p:cNvSpPr>
          <p:nvPr/>
        </p:nvSpPr>
        <p:spPr bwMode="auto">
          <a:xfrm>
            <a:off x="6757988" y="5394326"/>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000">
                <a:solidFill>
                  <a:schemeClr val="hlink"/>
                </a:solidFill>
              </a:rPr>
              <a:t>The occurrence of </a:t>
            </a:r>
            <a:r>
              <a:rPr lang="en-US" altLang="en-US" sz="2000" i="1">
                <a:solidFill>
                  <a:schemeClr val="hlink"/>
                </a:solidFill>
              </a:rPr>
              <a:t>A</a:t>
            </a:r>
            <a:r>
              <a:rPr lang="en-US" altLang="en-US" sz="2000">
                <a:solidFill>
                  <a:schemeClr val="hlink"/>
                </a:solidFill>
              </a:rPr>
              <a:t> does not affect the probability of </a:t>
            </a:r>
            <a:r>
              <a:rPr lang="en-US" altLang="en-US" sz="2000" i="1">
                <a:solidFill>
                  <a:schemeClr val="hlink"/>
                </a:solidFill>
              </a:rPr>
              <a:t>B</a:t>
            </a:r>
            <a:r>
              <a:rPr lang="en-US" altLang="en-US" sz="2000">
                <a:solidFill>
                  <a:schemeClr val="hlink"/>
                </a:solidFill>
              </a:rPr>
              <a:t>, so the events are independent.</a:t>
            </a:r>
          </a:p>
        </p:txBody>
      </p:sp>
      <p:grpSp>
        <p:nvGrpSpPr>
          <p:cNvPr id="2" name="Group 30">
            <a:extLst>
              <a:ext uri="{FF2B5EF4-FFF2-40B4-BE49-F238E27FC236}">
                <a16:creationId xmlns:a16="http://schemas.microsoft.com/office/drawing/2014/main" id="{1DA6CF37-DE41-4166-A480-7A3ED3881A68}"/>
              </a:ext>
            </a:extLst>
          </p:cNvPr>
          <p:cNvGrpSpPr>
            <a:grpSpLocks/>
          </p:cNvGrpSpPr>
          <p:nvPr/>
        </p:nvGrpSpPr>
        <p:grpSpPr bwMode="auto">
          <a:xfrm>
            <a:off x="8320088" y="4267201"/>
            <a:ext cx="900112" cy="962025"/>
            <a:chOff x="4281" y="2688"/>
            <a:chExt cx="567" cy="606"/>
          </a:xfrm>
        </p:grpSpPr>
        <p:sp>
          <p:nvSpPr>
            <p:cNvPr id="31753" name="Text Box 25">
              <a:extLst>
                <a:ext uri="{FF2B5EF4-FFF2-40B4-BE49-F238E27FC236}">
                  <a16:creationId xmlns:a16="http://schemas.microsoft.com/office/drawing/2014/main" id="{93FEC599-AAF8-4733-9D76-3D0BD38FC4B1}"/>
                </a:ext>
              </a:extLst>
            </p:cNvPr>
            <p:cNvSpPr txBox="1">
              <a:spLocks noChangeArrowheads="1"/>
            </p:cNvSpPr>
            <p:nvPr/>
          </p:nvSpPr>
          <p:spPr bwMode="auto">
            <a:xfrm>
              <a:off x="4281" y="2910"/>
              <a:ext cx="52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4000" b="1">
                  <a:latin typeface="Times New Roman" panose="02020603050405020304" pitchFamily="18" charset="0"/>
                  <a:sym typeface="Symbol" panose="05050102010706020507" pitchFamily="18" charset="2"/>
                </a:rPr>
                <a:t></a:t>
              </a:r>
              <a:endParaRPr lang="en-US" altLang="en-US" sz="4000" b="1">
                <a:latin typeface="Times New Roman" panose="02020603050405020304" pitchFamily="18" charset="0"/>
              </a:endParaRPr>
            </a:p>
          </p:txBody>
        </p:sp>
        <p:sp>
          <p:nvSpPr>
            <p:cNvPr id="31754" name="Rectangle 28">
              <a:extLst>
                <a:ext uri="{FF2B5EF4-FFF2-40B4-BE49-F238E27FC236}">
                  <a16:creationId xmlns:a16="http://schemas.microsoft.com/office/drawing/2014/main" id="{8788B1C3-0ACE-4E24-8088-FC1CB137B578}"/>
                </a:ext>
              </a:extLst>
            </p:cNvPr>
            <p:cNvSpPr>
              <a:spLocks noChangeArrowheads="1"/>
            </p:cNvSpPr>
            <p:nvPr/>
          </p:nvSpPr>
          <p:spPr bwMode="auto">
            <a:xfrm>
              <a:off x="4491" y="2688"/>
              <a:ext cx="3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0"/>
                </a:spcBef>
                <a:buClrTx/>
                <a:buSzTx/>
                <a:buFontTx/>
                <a:buNone/>
              </a:pPr>
              <a:r>
                <a:rPr lang="en-US" altLang="en-US" sz="4000" b="1">
                  <a:solidFill>
                    <a:srgbClr val="FF0000"/>
                  </a:solidFill>
                  <a:latin typeface="Times New Roman" panose="02020603050405020304" pitchFamily="18" charset="0"/>
                  <a:sym typeface="Symbol" panose="05050102010706020507" pitchFamily="18" charset="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093634">
                                            <p:txEl>
                                              <p:pRg st="2" end="2"/>
                                            </p:txEl>
                                          </p:spTgt>
                                        </p:tgtEl>
                                        <p:attrNameLst>
                                          <p:attrName>style.visibility</p:attrName>
                                        </p:attrNameLst>
                                      </p:cBhvr>
                                      <p:to>
                                        <p:strVal val="visible"/>
                                      </p:to>
                                    </p:set>
                                    <p:animEffect transition="in" filter="wipe(left)">
                                      <p:cBhvr>
                                        <p:cTn id="7" dur="1000"/>
                                        <p:tgtEl>
                                          <p:spTgt spid="109363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93634">
                                            <p:txEl>
                                              <p:pRg st="4" end="4"/>
                                            </p:txEl>
                                          </p:spTgt>
                                        </p:tgtEl>
                                        <p:attrNameLst>
                                          <p:attrName>style.visibility</p:attrName>
                                        </p:attrNameLst>
                                      </p:cBhvr>
                                      <p:to>
                                        <p:strVal val="visible"/>
                                      </p:to>
                                    </p:set>
                                    <p:animEffect transition="in" filter="wipe(left)">
                                      <p:cBhvr>
                                        <p:cTn id="12" dur="1000"/>
                                        <p:tgtEl>
                                          <p:spTgt spid="109363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3649"/>
                                        </p:tgtEl>
                                        <p:attrNameLst>
                                          <p:attrName>style.visibility</p:attrName>
                                        </p:attrNameLst>
                                      </p:cBhvr>
                                      <p:to>
                                        <p:strVal val="visible"/>
                                      </p:to>
                                    </p:set>
                                    <p:animEffect transition="in" filter="wipe(left)">
                                      <p:cBhvr>
                                        <p:cTn id="17" dur="1000"/>
                                        <p:tgtEl>
                                          <p:spTgt spid="1093649"/>
                                        </p:tgtEl>
                                      </p:cBhvr>
                                    </p:animEffect>
                                  </p:childTnLst>
                                </p:cTn>
                              </p:par>
                            </p:childTnLst>
                          </p:cTn>
                        </p:par>
                        <p:par>
                          <p:cTn id="18" fill="hold" nodeType="afterGroup">
                            <p:stCondLst>
                              <p:cond delay="1000"/>
                            </p:stCondLst>
                            <p:childTnLst>
                              <p:par>
                                <p:cTn id="19" presetID="22" presetClass="entr" presetSubtype="8" fill="hold" grpId="0" nodeType="afterEffect">
                                  <p:stCondLst>
                                    <p:cond delay="1000"/>
                                  </p:stCondLst>
                                  <p:childTnLst>
                                    <p:set>
                                      <p:cBhvr>
                                        <p:cTn id="20" dur="1" fill="hold">
                                          <p:stCondLst>
                                            <p:cond delay="0"/>
                                          </p:stCondLst>
                                        </p:cTn>
                                        <p:tgtEl>
                                          <p:spTgt spid="1093650"/>
                                        </p:tgtEl>
                                        <p:attrNameLst>
                                          <p:attrName>style.visibility</p:attrName>
                                        </p:attrNameLst>
                                      </p:cBhvr>
                                      <p:to>
                                        <p:strVal val="visible"/>
                                      </p:to>
                                    </p:set>
                                    <p:animEffect transition="in" filter="wipe(left)">
                                      <p:cBhvr>
                                        <p:cTn id="21" dur="1000"/>
                                        <p:tgtEl>
                                          <p:spTgt spid="1093650"/>
                                        </p:tgtEl>
                                      </p:cBhvr>
                                    </p:animEffect>
                                  </p:childTnLst>
                                </p:cTn>
                              </p:par>
                            </p:childTnLst>
                          </p:cTn>
                        </p:par>
                        <p:par>
                          <p:cTn id="22" fill="hold" nodeType="afterGroup">
                            <p:stCondLst>
                              <p:cond delay="3000"/>
                            </p:stCondLst>
                            <p:childTnLst>
                              <p:par>
                                <p:cTn id="23" presetID="1" presetClass="entr" presetSubtype="0" fill="hold" nodeType="afterEffect">
                                  <p:stCondLst>
                                    <p:cond delay="50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9365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36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34" grpId="0" build="p" autoUpdateAnimBg="0"/>
      <p:bldP spid="1093649" grpId="0"/>
      <p:bldP spid="1093650" grpId="0"/>
      <p:bldP spid="109365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Rectangle 2">
            <a:extLst>
              <a:ext uri="{FF2B5EF4-FFF2-40B4-BE49-F238E27FC236}">
                <a16:creationId xmlns:a16="http://schemas.microsoft.com/office/drawing/2014/main" id="{64885616-C22F-4B87-BAC5-94C6D8EE52E1}"/>
              </a:ext>
            </a:extLst>
          </p:cNvPr>
          <p:cNvSpPr>
            <a:spLocks noChangeArrowheads="1"/>
          </p:cNvSpPr>
          <p:nvPr/>
        </p:nvSpPr>
        <p:spPr bwMode="auto">
          <a:xfrm>
            <a:off x="1873250" y="1166813"/>
            <a:ext cx="85598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110000"/>
              </a:lnSpc>
              <a:spcBef>
                <a:spcPct val="0"/>
              </a:spcBef>
              <a:buClrTx/>
              <a:buSzTx/>
              <a:buFontTx/>
              <a:buNone/>
            </a:pPr>
            <a:r>
              <a:rPr lang="en-US" altLang="en-US" sz="2400"/>
              <a:t>The probability that two events, </a:t>
            </a:r>
            <a:r>
              <a:rPr lang="en-US" altLang="en-US" sz="2400" i="1"/>
              <a:t>A</a:t>
            </a:r>
            <a:r>
              <a:rPr lang="en-US" altLang="en-US" sz="2400"/>
              <a:t> and </a:t>
            </a:r>
            <a:r>
              <a:rPr lang="en-US" altLang="en-US" sz="2400" i="1"/>
              <a:t>B</a:t>
            </a:r>
            <a:r>
              <a:rPr lang="en-US" altLang="en-US" sz="2400"/>
              <a:t> will occur in sequence is </a:t>
            </a:r>
          </a:p>
          <a:p>
            <a:pPr>
              <a:lnSpc>
                <a:spcPct val="110000"/>
              </a:lnSpc>
              <a:spcBef>
                <a:spcPct val="0"/>
              </a:spcBef>
              <a:buClrTx/>
              <a:buSzTx/>
              <a:buFontTx/>
              <a:buNone/>
            </a:pPr>
            <a:r>
              <a:rPr lang="en-US" altLang="en-US" sz="2400"/>
              <a:t>	</a:t>
            </a:r>
            <a:r>
              <a:rPr lang="en-US" altLang="en-US" sz="2400" b="1" i="1">
                <a:solidFill>
                  <a:schemeClr val="folHlink"/>
                </a:solidFill>
              </a:rPr>
              <a:t>P </a:t>
            </a:r>
            <a:r>
              <a:rPr lang="en-US" altLang="en-US" sz="2400" b="1">
                <a:solidFill>
                  <a:schemeClr val="folHlink"/>
                </a:solidFill>
              </a:rPr>
              <a:t>(</a:t>
            </a:r>
            <a:r>
              <a:rPr lang="en-US" altLang="en-US" sz="2400" b="1" i="1">
                <a:solidFill>
                  <a:schemeClr val="folHlink"/>
                </a:solidFill>
              </a:rPr>
              <a:t>A </a:t>
            </a:r>
            <a:r>
              <a:rPr lang="en-US" altLang="en-US" sz="2400" b="1">
                <a:solidFill>
                  <a:schemeClr val="folHlink"/>
                </a:solidFill>
              </a:rPr>
              <a:t>and </a:t>
            </a:r>
            <a:r>
              <a:rPr lang="en-US" altLang="en-US" sz="2400" b="1" i="1">
                <a:solidFill>
                  <a:schemeClr val="folHlink"/>
                </a:solidFill>
              </a:rPr>
              <a:t>B</a:t>
            </a:r>
            <a:r>
              <a:rPr lang="en-US" altLang="en-US" sz="2400" b="1">
                <a:solidFill>
                  <a:schemeClr val="folHlink"/>
                </a:solidFill>
              </a:rPr>
              <a:t>) = </a:t>
            </a:r>
            <a:r>
              <a:rPr lang="en-US" altLang="en-US" sz="2400" b="1" i="1">
                <a:solidFill>
                  <a:schemeClr val="folHlink"/>
                </a:solidFill>
              </a:rPr>
              <a:t>P</a:t>
            </a:r>
            <a:r>
              <a:rPr lang="en-US" altLang="en-US" sz="2400" b="1">
                <a:solidFill>
                  <a:schemeClr val="folHlink"/>
                </a:solidFill>
              </a:rPr>
              <a:t> (</a:t>
            </a:r>
            <a:r>
              <a:rPr lang="en-US" altLang="en-US" sz="2400" b="1" i="1">
                <a:solidFill>
                  <a:schemeClr val="folHlink"/>
                </a:solidFill>
              </a:rPr>
              <a:t>A</a:t>
            </a:r>
            <a:r>
              <a:rPr lang="en-US" altLang="en-US" sz="2400" b="1">
                <a:solidFill>
                  <a:schemeClr val="folHlink"/>
                </a:solidFill>
              </a:rPr>
              <a:t>) · </a:t>
            </a:r>
            <a:r>
              <a:rPr lang="en-US" altLang="en-US" sz="2400" b="1" i="1">
                <a:solidFill>
                  <a:schemeClr val="folHlink"/>
                </a:solidFill>
              </a:rPr>
              <a:t>P</a:t>
            </a:r>
            <a:r>
              <a:rPr lang="en-US" altLang="en-US" sz="2400" b="1">
                <a:solidFill>
                  <a:schemeClr val="folHlink"/>
                </a:solidFill>
              </a:rPr>
              <a:t> (</a:t>
            </a:r>
            <a:r>
              <a:rPr lang="en-US" altLang="en-US" sz="2400" b="1" i="1">
                <a:solidFill>
                  <a:schemeClr val="folHlink"/>
                </a:solidFill>
              </a:rPr>
              <a:t>B </a:t>
            </a:r>
            <a:r>
              <a:rPr lang="en-US" altLang="en-US" sz="2400" b="1">
                <a:solidFill>
                  <a:schemeClr val="folHlink"/>
                </a:solidFill>
              </a:rPr>
              <a:t>|</a:t>
            </a:r>
            <a:r>
              <a:rPr lang="en-US" altLang="en-US" sz="2400" b="1" i="1">
                <a:solidFill>
                  <a:schemeClr val="folHlink"/>
                </a:solidFill>
              </a:rPr>
              <a:t>A</a:t>
            </a:r>
            <a:r>
              <a:rPr lang="en-US" altLang="en-US" sz="2400" b="1">
                <a:solidFill>
                  <a:schemeClr val="folHlink"/>
                </a:solidFill>
              </a:rPr>
              <a:t>)</a:t>
            </a:r>
            <a:r>
              <a:rPr lang="en-US" altLang="en-US" sz="2400"/>
              <a:t>.  </a:t>
            </a:r>
          </a:p>
          <a:p>
            <a:pPr>
              <a:lnSpc>
                <a:spcPct val="110000"/>
              </a:lnSpc>
              <a:spcBef>
                <a:spcPct val="0"/>
              </a:spcBef>
              <a:buClrTx/>
              <a:buSzTx/>
              <a:buFontTx/>
              <a:buNone/>
            </a:pPr>
            <a:r>
              <a:rPr lang="en-US" altLang="en-US" sz="2400"/>
              <a:t>If event </a:t>
            </a:r>
            <a:r>
              <a:rPr lang="en-US" altLang="en-US" sz="2400" i="1"/>
              <a:t>A</a:t>
            </a:r>
            <a:r>
              <a:rPr lang="en-US" altLang="en-US" sz="2400"/>
              <a:t> and </a:t>
            </a:r>
            <a:r>
              <a:rPr lang="en-US" altLang="en-US" sz="2400" i="1"/>
              <a:t>B</a:t>
            </a:r>
            <a:r>
              <a:rPr lang="en-US" altLang="en-US" sz="2400"/>
              <a:t> are independent, then the rule can be simplified to </a:t>
            </a:r>
            <a:r>
              <a:rPr lang="en-US" altLang="en-US" sz="2400" i="1"/>
              <a:t>P </a:t>
            </a:r>
            <a:r>
              <a:rPr lang="en-US" altLang="en-US" sz="2400"/>
              <a:t>(</a:t>
            </a:r>
            <a:r>
              <a:rPr lang="en-US" altLang="en-US" sz="2400" i="1"/>
              <a:t>A </a:t>
            </a:r>
            <a:r>
              <a:rPr lang="en-US" altLang="en-US" sz="2400"/>
              <a:t>and </a:t>
            </a:r>
            <a:r>
              <a:rPr lang="en-US" altLang="en-US" sz="2400" i="1"/>
              <a:t>B</a:t>
            </a:r>
            <a:r>
              <a:rPr lang="en-US" altLang="en-US" sz="2400"/>
              <a:t>) = </a:t>
            </a:r>
            <a:r>
              <a:rPr lang="en-US" altLang="en-US" sz="2400" i="1"/>
              <a:t>P</a:t>
            </a:r>
            <a:r>
              <a:rPr lang="en-US" altLang="en-US" sz="2400"/>
              <a:t> (</a:t>
            </a:r>
            <a:r>
              <a:rPr lang="en-US" altLang="en-US" sz="2400" i="1"/>
              <a:t>A</a:t>
            </a:r>
            <a:r>
              <a:rPr lang="en-US" altLang="en-US" sz="2400"/>
              <a:t>) · </a:t>
            </a:r>
            <a:r>
              <a:rPr lang="en-US" altLang="en-US" sz="2400" i="1"/>
              <a:t>P</a:t>
            </a:r>
            <a:r>
              <a:rPr lang="en-US" altLang="en-US" sz="2400"/>
              <a:t> (</a:t>
            </a:r>
            <a:r>
              <a:rPr lang="en-US" altLang="en-US" sz="2400" i="1"/>
              <a:t>B</a:t>
            </a:r>
            <a:r>
              <a:rPr lang="en-US" altLang="en-US" sz="2400"/>
              <a:t>). </a:t>
            </a:r>
          </a:p>
        </p:txBody>
      </p:sp>
      <p:sp>
        <p:nvSpPr>
          <p:cNvPr id="33795" name="Rectangle 3">
            <a:extLst>
              <a:ext uri="{FF2B5EF4-FFF2-40B4-BE49-F238E27FC236}">
                <a16:creationId xmlns:a16="http://schemas.microsoft.com/office/drawing/2014/main" id="{12AE35CB-34B9-4CAB-B048-2448548DA60C}"/>
              </a:ext>
            </a:extLst>
          </p:cNvPr>
          <p:cNvSpPr>
            <a:spLocks noGrp="1" noChangeArrowheads="1"/>
          </p:cNvSpPr>
          <p:nvPr>
            <p:ph type="title" idx="4294967295"/>
          </p:nvPr>
        </p:nvSpPr>
        <p:spPr>
          <a:xfrm>
            <a:off x="2209800" y="130175"/>
            <a:ext cx="7772400" cy="762000"/>
          </a:xfrm>
          <a:noFill/>
        </p:spPr>
        <p:txBody>
          <a:bodyPr/>
          <a:lstStyle/>
          <a:p>
            <a:pPr eaLnBrk="1" hangingPunct="1"/>
            <a:r>
              <a:rPr lang="en-US" altLang="en-US"/>
              <a:t>Multiplication Rule</a:t>
            </a:r>
          </a:p>
        </p:txBody>
      </p:sp>
      <p:sp>
        <p:nvSpPr>
          <p:cNvPr id="1197060" name="Text Box 4">
            <a:extLst>
              <a:ext uri="{FF2B5EF4-FFF2-40B4-BE49-F238E27FC236}">
                <a16:creationId xmlns:a16="http://schemas.microsoft.com/office/drawing/2014/main" id="{8CA9FAB6-9A72-480D-A23D-D0151C359DEC}"/>
              </a:ext>
            </a:extLst>
          </p:cNvPr>
          <p:cNvSpPr txBox="1">
            <a:spLocks noChangeArrowheads="1"/>
          </p:cNvSpPr>
          <p:nvPr/>
        </p:nvSpPr>
        <p:spPr bwMode="auto">
          <a:xfrm>
            <a:off x="1905000" y="3276600"/>
            <a:ext cx="8305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b="1"/>
              <a:t>Example</a:t>
            </a:r>
            <a:r>
              <a:rPr lang="en-US" altLang="en-US" sz="2400">
                <a:latin typeface="Times New Roman" panose="02020603050405020304" pitchFamily="18" charset="0"/>
              </a:rPr>
              <a:t>:</a:t>
            </a:r>
          </a:p>
          <a:p>
            <a:pPr eaLnBrk="1" hangingPunct="1">
              <a:spcBef>
                <a:spcPct val="0"/>
              </a:spcBef>
              <a:buClrTx/>
              <a:buSzTx/>
              <a:buFontTx/>
              <a:buNone/>
            </a:pPr>
            <a:r>
              <a:rPr lang="en-US" altLang="en-US" sz="2400"/>
              <a:t>Two cards are selected, without replacement, from a deck.  Find the probability of selecting a diamond, and then selecting a spade.</a:t>
            </a:r>
          </a:p>
        </p:txBody>
      </p:sp>
      <p:sp>
        <p:nvSpPr>
          <p:cNvPr id="1197061" name="Text Box 5">
            <a:extLst>
              <a:ext uri="{FF2B5EF4-FFF2-40B4-BE49-F238E27FC236}">
                <a16:creationId xmlns:a16="http://schemas.microsoft.com/office/drawing/2014/main" id="{648C8B75-410C-40BC-8BC1-9C6A25F3376E}"/>
              </a:ext>
            </a:extLst>
          </p:cNvPr>
          <p:cNvSpPr txBox="1">
            <a:spLocks noChangeArrowheads="1"/>
          </p:cNvSpPr>
          <p:nvPr/>
        </p:nvSpPr>
        <p:spPr bwMode="auto">
          <a:xfrm>
            <a:off x="1905000" y="48768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a:solidFill>
                  <a:schemeClr val="folHlink"/>
                </a:solidFill>
              </a:rPr>
              <a:t>Because the card is not replaced, the events are dependent.</a:t>
            </a:r>
            <a:endParaRPr lang="en-US" altLang="en-US" sz="2400" i="1">
              <a:solidFill>
                <a:schemeClr val="folHlink"/>
              </a:solidFill>
            </a:endParaRPr>
          </a:p>
        </p:txBody>
      </p:sp>
      <p:sp>
        <p:nvSpPr>
          <p:cNvPr id="1197062" name="Rectangle 6">
            <a:extLst>
              <a:ext uri="{FF2B5EF4-FFF2-40B4-BE49-F238E27FC236}">
                <a16:creationId xmlns:a16="http://schemas.microsoft.com/office/drawing/2014/main" id="{3B9F310B-1C37-40A0-83B5-9F33AA9CA34B}"/>
              </a:ext>
            </a:extLst>
          </p:cNvPr>
          <p:cNvSpPr>
            <a:spLocks noChangeArrowheads="1"/>
          </p:cNvSpPr>
          <p:nvPr/>
        </p:nvSpPr>
        <p:spPr bwMode="auto">
          <a:xfrm>
            <a:off x="1892301" y="5334000"/>
            <a:ext cx="8626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i="1">
                <a:solidFill>
                  <a:schemeClr val="folHlink"/>
                </a:solidFill>
              </a:rPr>
              <a:t>P </a:t>
            </a:r>
            <a:r>
              <a:rPr lang="en-US" altLang="en-US" sz="2400">
                <a:solidFill>
                  <a:schemeClr val="folHlink"/>
                </a:solidFill>
              </a:rPr>
              <a:t>(diamond</a:t>
            </a:r>
            <a:r>
              <a:rPr lang="en-US" altLang="en-US" sz="2400" i="1">
                <a:solidFill>
                  <a:schemeClr val="folHlink"/>
                </a:solidFill>
              </a:rPr>
              <a:t> </a:t>
            </a:r>
            <a:r>
              <a:rPr lang="en-US" altLang="en-US" sz="2400">
                <a:solidFill>
                  <a:schemeClr val="folHlink"/>
                </a:solidFill>
              </a:rPr>
              <a:t>and spade) = </a:t>
            </a:r>
            <a:r>
              <a:rPr lang="en-US" altLang="en-US" sz="2400" i="1">
                <a:solidFill>
                  <a:schemeClr val="folHlink"/>
                </a:solidFill>
              </a:rPr>
              <a:t>P</a:t>
            </a:r>
            <a:r>
              <a:rPr lang="en-US" altLang="en-US" sz="2400">
                <a:solidFill>
                  <a:schemeClr val="folHlink"/>
                </a:solidFill>
              </a:rPr>
              <a:t> (diamond) · </a:t>
            </a:r>
            <a:r>
              <a:rPr lang="en-US" altLang="en-US" sz="2400" i="1">
                <a:solidFill>
                  <a:schemeClr val="folHlink"/>
                </a:solidFill>
              </a:rPr>
              <a:t>P</a:t>
            </a:r>
            <a:r>
              <a:rPr lang="en-US" altLang="en-US" sz="2400">
                <a:solidFill>
                  <a:schemeClr val="folHlink"/>
                </a:solidFill>
              </a:rPr>
              <a:t> (spade</a:t>
            </a:r>
            <a:r>
              <a:rPr lang="en-US" altLang="en-US" sz="2400" i="1">
                <a:solidFill>
                  <a:schemeClr val="folHlink"/>
                </a:solidFill>
              </a:rPr>
              <a:t> </a:t>
            </a:r>
            <a:r>
              <a:rPr lang="en-US" altLang="en-US" sz="2400">
                <a:solidFill>
                  <a:schemeClr val="folHlink"/>
                </a:solidFill>
              </a:rPr>
              <a:t>|diamond)</a:t>
            </a:r>
            <a:r>
              <a:rPr lang="en-US" altLang="en-US" sz="2400" i="1">
                <a:solidFill>
                  <a:schemeClr val="folHlink"/>
                </a:solidFill>
              </a:rPr>
              <a:t>.</a:t>
            </a:r>
          </a:p>
        </p:txBody>
      </p:sp>
      <p:graphicFrame>
        <p:nvGraphicFramePr>
          <p:cNvPr id="1197063" name="Object 7">
            <a:extLst>
              <a:ext uri="{FF2B5EF4-FFF2-40B4-BE49-F238E27FC236}">
                <a16:creationId xmlns:a16="http://schemas.microsoft.com/office/drawing/2014/main" id="{C91C5405-54F6-4291-B3B9-94B042E24702}"/>
              </a:ext>
            </a:extLst>
          </p:cNvPr>
          <p:cNvGraphicFramePr>
            <a:graphicFrameLocks noChangeAspect="1"/>
          </p:cNvGraphicFramePr>
          <p:nvPr/>
        </p:nvGraphicFramePr>
        <p:xfrm>
          <a:off x="5283200" y="5767388"/>
          <a:ext cx="3251200" cy="647700"/>
        </p:xfrm>
        <a:graphic>
          <a:graphicData uri="http://schemas.openxmlformats.org/presentationml/2006/ole">
            <mc:AlternateContent xmlns:mc="http://schemas.openxmlformats.org/markup-compatibility/2006">
              <mc:Choice xmlns:v="urn:schemas-microsoft-com:vml" Requires="v">
                <p:oleObj name="Equation" r:id="rId3" imgW="3251200" imgH="647700" progId="Equation.DSMT4">
                  <p:embed/>
                </p:oleObj>
              </mc:Choice>
              <mc:Fallback>
                <p:oleObj name="Equation" r:id="rId3" imgW="3251200" imgH="647700" progId="Equation.DSMT4">
                  <p:embed/>
                  <p:pic>
                    <p:nvPicPr>
                      <p:cNvPr id="1197063" name="Object 7">
                        <a:extLst>
                          <a:ext uri="{FF2B5EF4-FFF2-40B4-BE49-F238E27FC236}">
                            <a16:creationId xmlns:a16="http://schemas.microsoft.com/office/drawing/2014/main" id="{C91C5405-54F6-4291-B3B9-94B042E24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3200" y="5767388"/>
                        <a:ext cx="3251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197058">
                                            <p:txEl>
                                              <p:pRg st="1" end="1"/>
                                            </p:txEl>
                                          </p:spTgt>
                                        </p:tgtEl>
                                        <p:attrNameLst>
                                          <p:attrName>style.visibility</p:attrName>
                                        </p:attrNameLst>
                                      </p:cBhvr>
                                      <p:to>
                                        <p:strVal val="visible"/>
                                      </p:to>
                                    </p:set>
                                    <p:animEffect transition="in" filter="wipe(left)">
                                      <p:cBhvr>
                                        <p:cTn id="7" dur="1000"/>
                                        <p:tgtEl>
                                          <p:spTgt spid="11970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7058">
                                            <p:txEl>
                                              <p:pRg st="2" end="2"/>
                                            </p:txEl>
                                          </p:spTgt>
                                        </p:tgtEl>
                                        <p:attrNameLst>
                                          <p:attrName>style.visibility</p:attrName>
                                        </p:attrNameLst>
                                      </p:cBhvr>
                                      <p:to>
                                        <p:strVal val="visible"/>
                                      </p:to>
                                    </p:set>
                                    <p:animEffect transition="in" filter="wipe(left)">
                                      <p:cBhvr>
                                        <p:cTn id="12" dur="1000"/>
                                        <p:tgtEl>
                                          <p:spTgt spid="11970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7060"/>
                                        </p:tgtEl>
                                        <p:attrNameLst>
                                          <p:attrName>style.visibility</p:attrName>
                                        </p:attrNameLst>
                                      </p:cBhvr>
                                      <p:to>
                                        <p:strVal val="visible"/>
                                      </p:to>
                                    </p:set>
                                    <p:animEffect transition="in" filter="wipe(left)">
                                      <p:cBhvr>
                                        <p:cTn id="17" dur="1000"/>
                                        <p:tgtEl>
                                          <p:spTgt spid="11970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9706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9706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197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7058" grpId="0" build="p"/>
      <p:bldP spid="1197060" grpId="0"/>
      <p:bldP spid="1197061" grpId="0"/>
      <p:bldP spid="11970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477745E-B9E9-4B38-8A30-2C00286791AA}"/>
              </a:ext>
            </a:extLst>
          </p:cNvPr>
          <p:cNvSpPr>
            <a:spLocks noChangeArrowheads="1"/>
          </p:cNvSpPr>
          <p:nvPr/>
        </p:nvSpPr>
        <p:spPr bwMode="auto">
          <a:xfrm>
            <a:off x="1819276" y="1238251"/>
            <a:ext cx="8334375"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r>
              <a:rPr lang="en-US" altLang="en-US" sz="2400">
                <a:latin typeface="Times New Roman" panose="02020603050405020304" pitchFamily="18" charset="0"/>
              </a:rPr>
              <a:t>:</a:t>
            </a:r>
          </a:p>
          <a:p>
            <a:pPr>
              <a:spcBef>
                <a:spcPct val="0"/>
              </a:spcBef>
              <a:buClrTx/>
              <a:buSzTx/>
              <a:buFontTx/>
              <a:buNone/>
            </a:pPr>
            <a:r>
              <a:rPr lang="en-US" altLang="en-US" sz="2400"/>
              <a:t>A die is rolled and two coins are tossed.  </a:t>
            </a:r>
          </a:p>
          <a:p>
            <a:pPr>
              <a:spcBef>
                <a:spcPct val="0"/>
              </a:spcBef>
              <a:buClrTx/>
              <a:buSzTx/>
              <a:buFontTx/>
              <a:buNone/>
            </a:pPr>
            <a:r>
              <a:rPr lang="en-US" altLang="en-US" sz="2400"/>
              <a:t>Find the probability of rolling a 5, and flipping two tails.</a:t>
            </a:r>
          </a:p>
        </p:txBody>
      </p:sp>
      <p:sp>
        <p:nvSpPr>
          <p:cNvPr id="35843" name="Rectangle 3">
            <a:extLst>
              <a:ext uri="{FF2B5EF4-FFF2-40B4-BE49-F238E27FC236}">
                <a16:creationId xmlns:a16="http://schemas.microsoft.com/office/drawing/2014/main" id="{D2CD0FBC-B8DC-4262-81CD-654BB1A37B0D}"/>
              </a:ext>
            </a:extLst>
          </p:cNvPr>
          <p:cNvSpPr>
            <a:spLocks noGrp="1" noChangeArrowheads="1"/>
          </p:cNvSpPr>
          <p:nvPr>
            <p:ph type="title" idx="4294967295"/>
          </p:nvPr>
        </p:nvSpPr>
        <p:spPr>
          <a:xfrm>
            <a:off x="2209800" y="142875"/>
            <a:ext cx="7772400" cy="762000"/>
          </a:xfrm>
          <a:noFill/>
        </p:spPr>
        <p:txBody>
          <a:bodyPr/>
          <a:lstStyle/>
          <a:p>
            <a:pPr eaLnBrk="1" hangingPunct="1"/>
            <a:r>
              <a:rPr lang="en-US" altLang="en-US"/>
              <a:t>Multiplication Rule</a:t>
            </a:r>
          </a:p>
        </p:txBody>
      </p:sp>
      <p:grpSp>
        <p:nvGrpSpPr>
          <p:cNvPr id="2" name="Group 27">
            <a:extLst>
              <a:ext uri="{FF2B5EF4-FFF2-40B4-BE49-F238E27FC236}">
                <a16:creationId xmlns:a16="http://schemas.microsoft.com/office/drawing/2014/main" id="{190D254C-0D7E-4BBB-800A-DA2DA9E37E7B}"/>
              </a:ext>
            </a:extLst>
          </p:cNvPr>
          <p:cNvGrpSpPr>
            <a:grpSpLocks/>
          </p:cNvGrpSpPr>
          <p:nvPr/>
        </p:nvGrpSpPr>
        <p:grpSpPr bwMode="auto">
          <a:xfrm>
            <a:off x="1981200" y="2628900"/>
            <a:ext cx="3048000" cy="647700"/>
            <a:chOff x="288" y="1656"/>
            <a:chExt cx="1920" cy="408"/>
          </a:xfrm>
        </p:grpSpPr>
        <p:sp>
          <p:nvSpPr>
            <p:cNvPr id="35852" name="Rectangle 5">
              <a:extLst>
                <a:ext uri="{FF2B5EF4-FFF2-40B4-BE49-F238E27FC236}">
                  <a16:creationId xmlns:a16="http://schemas.microsoft.com/office/drawing/2014/main" id="{652848AB-7EE0-4289-A697-32E64227EA6A}"/>
                </a:ext>
              </a:extLst>
            </p:cNvPr>
            <p:cNvSpPr>
              <a:spLocks noChangeArrowheads="1"/>
            </p:cNvSpPr>
            <p:nvPr/>
          </p:nvSpPr>
          <p:spPr bwMode="auto">
            <a:xfrm>
              <a:off x="288" y="1713"/>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i="1">
                  <a:solidFill>
                    <a:schemeClr val="folHlink"/>
                  </a:solidFill>
                </a:rPr>
                <a:t>P</a:t>
              </a:r>
              <a:r>
                <a:rPr lang="en-US" altLang="en-US" sz="2400">
                  <a:solidFill>
                    <a:schemeClr val="folHlink"/>
                  </a:solidFill>
                </a:rPr>
                <a:t> (rolling a 5) = </a:t>
              </a:r>
              <a:endParaRPr lang="en-US" altLang="en-US" sz="2400" i="1">
                <a:solidFill>
                  <a:schemeClr val="folHlink"/>
                </a:solidFill>
              </a:endParaRPr>
            </a:p>
          </p:txBody>
        </p:sp>
        <p:graphicFrame>
          <p:nvGraphicFramePr>
            <p:cNvPr id="35853" name="Object 7">
              <a:extLst>
                <a:ext uri="{FF2B5EF4-FFF2-40B4-BE49-F238E27FC236}">
                  <a16:creationId xmlns:a16="http://schemas.microsoft.com/office/drawing/2014/main" id="{9AEF8F1D-66DD-4B2E-927B-9855F867787D}"/>
                </a:ext>
              </a:extLst>
            </p:cNvPr>
            <p:cNvGraphicFramePr>
              <a:graphicFrameLocks noChangeAspect="1"/>
            </p:cNvGraphicFramePr>
            <p:nvPr/>
          </p:nvGraphicFramePr>
          <p:xfrm>
            <a:off x="1785" y="1656"/>
            <a:ext cx="200" cy="408"/>
          </p:xfrm>
          <a:graphic>
            <a:graphicData uri="http://schemas.openxmlformats.org/presentationml/2006/ole">
              <mc:AlternateContent xmlns:mc="http://schemas.openxmlformats.org/markup-compatibility/2006">
                <mc:Choice xmlns:v="urn:schemas-microsoft-com:vml" Requires="v">
                  <p:oleObj name="Equation" r:id="rId3" imgW="317362" imgH="647419" progId="Equation.DSMT4">
                    <p:embed/>
                  </p:oleObj>
                </mc:Choice>
                <mc:Fallback>
                  <p:oleObj name="Equation" r:id="rId3" imgW="317362" imgH="647419" progId="Equation.DSMT4">
                    <p:embed/>
                    <p:pic>
                      <p:nvPicPr>
                        <p:cNvPr id="35853" name="Object 7">
                          <a:extLst>
                            <a:ext uri="{FF2B5EF4-FFF2-40B4-BE49-F238E27FC236}">
                              <a16:creationId xmlns:a16="http://schemas.microsoft.com/office/drawing/2014/main" id="{9AEF8F1D-66DD-4B2E-927B-9855F8677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 y="1656"/>
                          <a:ext cx="20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8">
            <a:extLst>
              <a:ext uri="{FF2B5EF4-FFF2-40B4-BE49-F238E27FC236}">
                <a16:creationId xmlns:a16="http://schemas.microsoft.com/office/drawing/2014/main" id="{FA5411D2-EE5A-41C5-A86D-93278D3C66D8}"/>
              </a:ext>
            </a:extLst>
          </p:cNvPr>
          <p:cNvGrpSpPr>
            <a:grpSpLocks/>
          </p:cNvGrpSpPr>
          <p:nvPr/>
        </p:nvGrpSpPr>
        <p:grpSpPr bwMode="auto">
          <a:xfrm>
            <a:off x="1981200" y="3276603"/>
            <a:ext cx="7620000" cy="925513"/>
            <a:chOff x="288" y="2064"/>
            <a:chExt cx="4800" cy="583"/>
          </a:xfrm>
        </p:grpSpPr>
        <p:sp>
          <p:nvSpPr>
            <p:cNvPr id="35850" name="Rectangle 8">
              <a:extLst>
                <a:ext uri="{FF2B5EF4-FFF2-40B4-BE49-F238E27FC236}">
                  <a16:creationId xmlns:a16="http://schemas.microsoft.com/office/drawing/2014/main" id="{AA78FD08-0ED5-4A06-A4D7-A951AD135EAA}"/>
                </a:ext>
              </a:extLst>
            </p:cNvPr>
            <p:cNvSpPr>
              <a:spLocks noChangeArrowheads="1"/>
            </p:cNvSpPr>
            <p:nvPr/>
          </p:nvSpPr>
          <p:spPr bwMode="auto">
            <a:xfrm>
              <a:off x="288" y="2124"/>
              <a:ext cx="480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a:solidFill>
                    <a:schemeClr val="folHlink"/>
                  </a:solidFill>
                </a:rPr>
                <a:t>Whether or not the roll is a 5, </a:t>
              </a:r>
              <a:r>
                <a:rPr lang="en-US" altLang="en-US" sz="2400" i="1">
                  <a:solidFill>
                    <a:schemeClr val="folHlink"/>
                  </a:solidFill>
                </a:rPr>
                <a:t>P</a:t>
              </a:r>
              <a:r>
                <a:rPr lang="en-US" altLang="en-US" sz="2400">
                  <a:solidFill>
                    <a:schemeClr val="folHlink"/>
                  </a:solidFill>
                </a:rPr>
                <a:t> (Tail</a:t>
              </a:r>
              <a:r>
                <a:rPr lang="en-US" altLang="en-US" sz="2400" i="1">
                  <a:solidFill>
                    <a:schemeClr val="folHlink"/>
                  </a:solidFill>
                </a:rPr>
                <a:t> </a:t>
              </a:r>
              <a:r>
                <a:rPr lang="en-US" altLang="en-US" sz="2400">
                  <a:solidFill>
                    <a:schemeClr val="folHlink"/>
                  </a:solidFill>
                </a:rPr>
                <a:t>) =     </a:t>
              </a:r>
            </a:p>
            <a:p>
              <a:pPr>
                <a:spcBef>
                  <a:spcPct val="0"/>
                </a:spcBef>
                <a:buClrTx/>
                <a:buSzTx/>
                <a:buFontTx/>
                <a:buNone/>
              </a:pPr>
              <a:r>
                <a:rPr lang="en-US" altLang="en-US" sz="2400">
                  <a:solidFill>
                    <a:schemeClr val="folHlink"/>
                  </a:solidFill>
                </a:rPr>
                <a:t>so the events are independent. </a:t>
              </a:r>
            </a:p>
          </p:txBody>
        </p:sp>
        <p:graphicFrame>
          <p:nvGraphicFramePr>
            <p:cNvPr id="35851" name="Object 12">
              <a:extLst>
                <a:ext uri="{FF2B5EF4-FFF2-40B4-BE49-F238E27FC236}">
                  <a16:creationId xmlns:a16="http://schemas.microsoft.com/office/drawing/2014/main" id="{61551976-FD97-4C82-839B-976FE7D0F26C}"/>
                </a:ext>
              </a:extLst>
            </p:cNvPr>
            <p:cNvGraphicFramePr>
              <a:graphicFrameLocks noChangeAspect="1"/>
            </p:cNvGraphicFramePr>
            <p:nvPr/>
          </p:nvGraphicFramePr>
          <p:xfrm>
            <a:off x="3976" y="2064"/>
            <a:ext cx="200" cy="408"/>
          </p:xfrm>
          <a:graphic>
            <a:graphicData uri="http://schemas.openxmlformats.org/presentationml/2006/ole">
              <mc:AlternateContent xmlns:mc="http://schemas.openxmlformats.org/markup-compatibility/2006">
                <mc:Choice xmlns:v="urn:schemas-microsoft-com:vml" Requires="v">
                  <p:oleObj name="Equation" r:id="rId5" imgW="317362" imgH="647419" progId="Equation.DSMT4">
                    <p:embed/>
                  </p:oleObj>
                </mc:Choice>
                <mc:Fallback>
                  <p:oleObj name="Equation" r:id="rId5" imgW="317362" imgH="647419" progId="Equation.DSMT4">
                    <p:embed/>
                    <p:pic>
                      <p:nvPicPr>
                        <p:cNvPr id="35851" name="Object 12">
                          <a:extLst>
                            <a:ext uri="{FF2B5EF4-FFF2-40B4-BE49-F238E27FC236}">
                              <a16:creationId xmlns:a16="http://schemas.microsoft.com/office/drawing/2014/main" id="{61551976-FD97-4C82-839B-976FE7D0F2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76" y="2064"/>
                          <a:ext cx="20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2322" name="Rectangle 18">
            <a:extLst>
              <a:ext uri="{FF2B5EF4-FFF2-40B4-BE49-F238E27FC236}">
                <a16:creationId xmlns:a16="http://schemas.microsoft.com/office/drawing/2014/main" id="{ABDA9F58-59EA-4377-9D9C-B268B1BC2BFE}"/>
              </a:ext>
            </a:extLst>
          </p:cNvPr>
          <p:cNvSpPr>
            <a:spLocks noChangeArrowheads="1"/>
          </p:cNvSpPr>
          <p:nvPr/>
        </p:nvSpPr>
        <p:spPr bwMode="auto">
          <a:xfrm>
            <a:off x="1981200" y="44958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i="1">
                <a:solidFill>
                  <a:schemeClr val="folHlink"/>
                </a:solidFill>
              </a:rPr>
              <a:t>P</a:t>
            </a:r>
            <a:r>
              <a:rPr lang="en-US" altLang="en-US" sz="2400">
                <a:solidFill>
                  <a:schemeClr val="folHlink"/>
                </a:solidFill>
              </a:rPr>
              <a:t> (5 and </a:t>
            </a:r>
            <a:r>
              <a:rPr lang="en-US" altLang="en-US" sz="2400" i="1">
                <a:solidFill>
                  <a:schemeClr val="folHlink"/>
                </a:solidFill>
              </a:rPr>
              <a:t>T</a:t>
            </a:r>
            <a:r>
              <a:rPr lang="en-US" altLang="en-US" sz="2400">
                <a:solidFill>
                  <a:schemeClr val="folHlink"/>
                </a:solidFill>
              </a:rPr>
              <a:t> and </a:t>
            </a:r>
            <a:r>
              <a:rPr lang="en-US" altLang="en-US" sz="2400" i="1">
                <a:solidFill>
                  <a:schemeClr val="folHlink"/>
                </a:solidFill>
              </a:rPr>
              <a:t>T </a:t>
            </a:r>
            <a:r>
              <a:rPr lang="en-US" altLang="en-US" sz="2400">
                <a:solidFill>
                  <a:schemeClr val="folHlink"/>
                </a:solidFill>
              </a:rPr>
              <a:t>) = </a:t>
            </a:r>
            <a:r>
              <a:rPr lang="en-US" altLang="en-US" sz="2400" i="1">
                <a:solidFill>
                  <a:schemeClr val="folHlink"/>
                </a:solidFill>
              </a:rPr>
              <a:t>P</a:t>
            </a:r>
            <a:r>
              <a:rPr lang="en-US" altLang="en-US" sz="2400">
                <a:solidFill>
                  <a:schemeClr val="folHlink"/>
                </a:solidFill>
              </a:rPr>
              <a:t> (5)· </a:t>
            </a:r>
            <a:r>
              <a:rPr lang="en-US" altLang="en-US" sz="2400" i="1">
                <a:solidFill>
                  <a:schemeClr val="folHlink"/>
                </a:solidFill>
              </a:rPr>
              <a:t>P </a:t>
            </a:r>
            <a:r>
              <a:rPr lang="en-US" altLang="en-US" sz="2400">
                <a:solidFill>
                  <a:schemeClr val="folHlink"/>
                </a:solidFill>
              </a:rPr>
              <a:t>(</a:t>
            </a:r>
            <a:r>
              <a:rPr lang="en-US" altLang="en-US" sz="2400" i="1">
                <a:solidFill>
                  <a:schemeClr val="folHlink"/>
                </a:solidFill>
              </a:rPr>
              <a:t>T </a:t>
            </a:r>
            <a:r>
              <a:rPr lang="en-US" altLang="en-US" sz="2400">
                <a:solidFill>
                  <a:schemeClr val="folHlink"/>
                </a:solidFill>
              </a:rPr>
              <a:t>)· </a:t>
            </a:r>
            <a:r>
              <a:rPr lang="en-US" altLang="en-US" sz="2400" i="1">
                <a:solidFill>
                  <a:schemeClr val="folHlink"/>
                </a:solidFill>
              </a:rPr>
              <a:t>P </a:t>
            </a:r>
            <a:r>
              <a:rPr lang="en-US" altLang="en-US" sz="2400">
                <a:solidFill>
                  <a:schemeClr val="folHlink"/>
                </a:solidFill>
              </a:rPr>
              <a:t>(</a:t>
            </a:r>
            <a:r>
              <a:rPr lang="en-US" altLang="en-US" sz="2400" i="1">
                <a:solidFill>
                  <a:schemeClr val="folHlink"/>
                </a:solidFill>
              </a:rPr>
              <a:t>T </a:t>
            </a:r>
            <a:r>
              <a:rPr lang="en-US" altLang="en-US" sz="2400">
                <a:solidFill>
                  <a:schemeClr val="folHlink"/>
                </a:solidFill>
              </a:rPr>
              <a:t>) </a:t>
            </a:r>
          </a:p>
        </p:txBody>
      </p:sp>
      <p:graphicFrame>
        <p:nvGraphicFramePr>
          <p:cNvPr id="1122323" name="Object 19">
            <a:extLst>
              <a:ext uri="{FF2B5EF4-FFF2-40B4-BE49-F238E27FC236}">
                <a16:creationId xmlns:a16="http://schemas.microsoft.com/office/drawing/2014/main" id="{FB2277F3-DEBF-4729-A468-57EFC52CB7BC}"/>
              </a:ext>
            </a:extLst>
          </p:cNvPr>
          <p:cNvGraphicFramePr>
            <a:graphicFrameLocks noChangeAspect="1"/>
          </p:cNvGraphicFramePr>
          <p:nvPr/>
        </p:nvGraphicFramePr>
        <p:xfrm>
          <a:off x="4735513" y="4991100"/>
          <a:ext cx="1193800" cy="647700"/>
        </p:xfrm>
        <a:graphic>
          <a:graphicData uri="http://schemas.openxmlformats.org/presentationml/2006/ole">
            <mc:AlternateContent xmlns:mc="http://schemas.openxmlformats.org/markup-compatibility/2006">
              <mc:Choice xmlns:v="urn:schemas-microsoft-com:vml" Requires="v">
                <p:oleObj name="Equation" r:id="rId7" imgW="1193800" imgH="647700" progId="Equation.DSMT4">
                  <p:embed/>
                </p:oleObj>
              </mc:Choice>
              <mc:Fallback>
                <p:oleObj name="Equation" r:id="rId7" imgW="1193800" imgH="647700" progId="Equation.DSMT4">
                  <p:embed/>
                  <p:pic>
                    <p:nvPicPr>
                      <p:cNvPr id="1122323" name="Object 19">
                        <a:extLst>
                          <a:ext uri="{FF2B5EF4-FFF2-40B4-BE49-F238E27FC236}">
                            <a16:creationId xmlns:a16="http://schemas.microsoft.com/office/drawing/2014/main" id="{FB2277F3-DEBF-4729-A468-57EFC52CB7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5513" y="4991100"/>
                        <a:ext cx="1193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2329" name="Object 25">
            <a:extLst>
              <a:ext uri="{FF2B5EF4-FFF2-40B4-BE49-F238E27FC236}">
                <a16:creationId xmlns:a16="http://schemas.microsoft.com/office/drawing/2014/main" id="{A59196FC-D7A5-49AA-9831-BA1F51906750}"/>
              </a:ext>
            </a:extLst>
          </p:cNvPr>
          <p:cNvGraphicFramePr>
            <a:graphicFrameLocks noChangeAspect="1"/>
          </p:cNvGraphicFramePr>
          <p:nvPr/>
        </p:nvGraphicFramePr>
        <p:xfrm>
          <a:off x="4729163" y="5705475"/>
          <a:ext cx="647700" cy="647700"/>
        </p:xfrm>
        <a:graphic>
          <a:graphicData uri="http://schemas.openxmlformats.org/presentationml/2006/ole">
            <mc:AlternateContent xmlns:mc="http://schemas.openxmlformats.org/markup-compatibility/2006">
              <mc:Choice xmlns:v="urn:schemas-microsoft-com:vml" Requires="v">
                <p:oleObj name="Equation" r:id="rId9" imgW="647700" imgH="647700" progId="Equation.DSMT4">
                  <p:embed/>
                </p:oleObj>
              </mc:Choice>
              <mc:Fallback>
                <p:oleObj name="Equation" r:id="rId9" imgW="647700" imgH="647700" progId="Equation.DSMT4">
                  <p:embed/>
                  <p:pic>
                    <p:nvPicPr>
                      <p:cNvPr id="1122329" name="Object 25">
                        <a:extLst>
                          <a:ext uri="{FF2B5EF4-FFF2-40B4-BE49-F238E27FC236}">
                            <a16:creationId xmlns:a16="http://schemas.microsoft.com/office/drawing/2014/main" id="{A59196FC-D7A5-49AA-9831-BA1F519067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9163" y="5705475"/>
                        <a:ext cx="6477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2330" name="Object 26">
            <a:extLst>
              <a:ext uri="{FF2B5EF4-FFF2-40B4-BE49-F238E27FC236}">
                <a16:creationId xmlns:a16="http://schemas.microsoft.com/office/drawing/2014/main" id="{68A37587-2EE2-4E8B-8EA5-58F40A2C4809}"/>
              </a:ext>
            </a:extLst>
          </p:cNvPr>
          <p:cNvGraphicFramePr>
            <a:graphicFrameLocks noChangeAspect="1"/>
          </p:cNvGraphicFramePr>
          <p:nvPr/>
        </p:nvGraphicFramePr>
        <p:xfrm>
          <a:off x="5434013" y="5910263"/>
          <a:ext cx="1028700" cy="279400"/>
        </p:xfrm>
        <a:graphic>
          <a:graphicData uri="http://schemas.openxmlformats.org/presentationml/2006/ole">
            <mc:AlternateContent xmlns:mc="http://schemas.openxmlformats.org/markup-compatibility/2006">
              <mc:Choice xmlns:v="urn:schemas-microsoft-com:vml" Requires="v">
                <p:oleObj name="Equation" r:id="rId11" imgW="1028700" imgH="279400" progId="Equation.DSMT4">
                  <p:embed/>
                </p:oleObj>
              </mc:Choice>
              <mc:Fallback>
                <p:oleObj name="Equation" r:id="rId11" imgW="1028700" imgH="279400" progId="Equation.DSMT4">
                  <p:embed/>
                  <p:pic>
                    <p:nvPicPr>
                      <p:cNvPr id="1122330" name="Object 26">
                        <a:extLst>
                          <a:ext uri="{FF2B5EF4-FFF2-40B4-BE49-F238E27FC236}">
                            <a16:creationId xmlns:a16="http://schemas.microsoft.com/office/drawing/2014/main" id="{68A37587-2EE2-4E8B-8EA5-58F40A2C480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4013" y="5910263"/>
                        <a:ext cx="10287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23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23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22329"/>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500"/>
                                  </p:stCondLst>
                                  <p:childTnLst>
                                    <p:set>
                                      <p:cBhvr>
                                        <p:cTn id="25" dur="1" fill="hold">
                                          <p:stCondLst>
                                            <p:cond delay="0"/>
                                          </p:stCondLst>
                                        </p:cTn>
                                        <p:tgtEl>
                                          <p:spTgt spid="112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BCBB20F3-A155-4CA1-8C55-41B4D5742A58}"/>
              </a:ext>
            </a:extLst>
          </p:cNvPr>
          <p:cNvSpPr txBox="1">
            <a:spLocks noChangeArrowheads="1"/>
          </p:cNvSpPr>
          <p:nvPr/>
        </p:nvSpPr>
        <p:spPr bwMode="auto">
          <a:xfrm>
            <a:off x="2667000" y="1295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latin typeface="Times New Roman" panose="02020603050405020304" pitchFamily="18" charset="0"/>
            </a:endParaRPr>
          </a:p>
        </p:txBody>
      </p:sp>
      <p:sp>
        <p:nvSpPr>
          <p:cNvPr id="37892" name="Rectangle 4">
            <a:extLst>
              <a:ext uri="{FF2B5EF4-FFF2-40B4-BE49-F238E27FC236}">
                <a16:creationId xmlns:a16="http://schemas.microsoft.com/office/drawing/2014/main" id="{17F4F534-DD32-4D56-B79B-E7629CB8622C}"/>
              </a:ext>
            </a:extLst>
          </p:cNvPr>
          <p:cNvSpPr>
            <a:spLocks noGrp="1" noChangeArrowheads="1"/>
          </p:cNvSpPr>
          <p:nvPr>
            <p:ph type="subTitle" idx="1"/>
          </p:nvPr>
        </p:nvSpPr>
        <p:spPr>
          <a:xfrm>
            <a:off x="2438400" y="2057400"/>
            <a:ext cx="7239000" cy="1752600"/>
          </a:xfrm>
          <a:noFill/>
        </p:spPr>
        <p:txBody>
          <a:bodyPr/>
          <a:lstStyle/>
          <a:p>
            <a:pPr>
              <a:spcBef>
                <a:spcPct val="0"/>
              </a:spcBef>
            </a:pPr>
            <a:r>
              <a:rPr lang="en-US" altLang="en-US" sz="6000" dirty="0"/>
              <a:t>The Addition Rule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BD373E5-63F9-4755-9475-5273B6E4AA43}"/>
              </a:ext>
            </a:extLst>
          </p:cNvPr>
          <p:cNvSpPr>
            <a:spLocks noGrp="1" noChangeArrowheads="1"/>
          </p:cNvSpPr>
          <p:nvPr>
            <p:ph type="title"/>
          </p:nvPr>
        </p:nvSpPr>
        <p:spPr>
          <a:xfrm>
            <a:off x="1778000" y="257175"/>
            <a:ext cx="8636000" cy="628650"/>
          </a:xfrm>
          <a:noFill/>
        </p:spPr>
        <p:txBody>
          <a:bodyPr vert="horz" lIns="92075" tIns="46038" rIns="92075" bIns="46038" rtlCol="0" anchor="ctr">
            <a:normAutofit fontScale="90000"/>
          </a:bodyPr>
          <a:lstStyle/>
          <a:p>
            <a:r>
              <a:rPr lang="en-US" altLang="en-US"/>
              <a:t>Mutually Exclusive Events</a:t>
            </a:r>
          </a:p>
        </p:txBody>
      </p:sp>
      <p:sp>
        <p:nvSpPr>
          <p:cNvPr id="39939" name="Rectangle 3">
            <a:extLst>
              <a:ext uri="{FF2B5EF4-FFF2-40B4-BE49-F238E27FC236}">
                <a16:creationId xmlns:a16="http://schemas.microsoft.com/office/drawing/2014/main" id="{DB42FA8F-8871-4718-96A2-65831C5D7BB9}"/>
              </a:ext>
            </a:extLst>
          </p:cNvPr>
          <p:cNvSpPr>
            <a:spLocks noChangeArrowheads="1"/>
          </p:cNvSpPr>
          <p:nvPr/>
        </p:nvSpPr>
        <p:spPr bwMode="auto">
          <a:xfrm>
            <a:off x="1828800" y="1371601"/>
            <a:ext cx="814705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a:t>Two events, </a:t>
            </a:r>
            <a:r>
              <a:rPr lang="en-US" altLang="en-US" sz="2400" i="1"/>
              <a:t>A </a:t>
            </a:r>
            <a:r>
              <a:rPr lang="en-US" altLang="en-US" sz="2400"/>
              <a:t>and </a:t>
            </a:r>
            <a:r>
              <a:rPr lang="en-US" altLang="en-US" sz="2400" i="1"/>
              <a:t>B</a:t>
            </a:r>
            <a:r>
              <a:rPr lang="en-US" altLang="en-US" sz="2400"/>
              <a:t>, are </a:t>
            </a:r>
            <a:r>
              <a:rPr lang="en-US" altLang="en-US" sz="2400" b="1">
                <a:solidFill>
                  <a:schemeClr val="folHlink"/>
                </a:solidFill>
              </a:rPr>
              <a:t>mutually exclusive</a:t>
            </a:r>
            <a:r>
              <a:rPr lang="en-US" altLang="en-US" sz="2400"/>
              <a:t> if they cannot occur at the same time.</a:t>
            </a:r>
          </a:p>
        </p:txBody>
      </p:sp>
      <p:sp>
        <p:nvSpPr>
          <p:cNvPr id="1130542" name="Rectangle 46">
            <a:extLst>
              <a:ext uri="{FF2B5EF4-FFF2-40B4-BE49-F238E27FC236}">
                <a16:creationId xmlns:a16="http://schemas.microsoft.com/office/drawing/2014/main" id="{0AA1E715-5F1C-469A-9268-CD1565100D8C}"/>
              </a:ext>
            </a:extLst>
          </p:cNvPr>
          <p:cNvSpPr>
            <a:spLocks noChangeArrowheads="1"/>
          </p:cNvSpPr>
          <p:nvPr/>
        </p:nvSpPr>
        <p:spPr bwMode="auto">
          <a:xfrm>
            <a:off x="6934200" y="5151439"/>
            <a:ext cx="3429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i="1"/>
              <a:t>A </a:t>
            </a:r>
            <a:r>
              <a:rPr lang="en-US" altLang="en-US" sz="2400"/>
              <a:t>and </a:t>
            </a:r>
            <a:r>
              <a:rPr lang="en-US" altLang="en-US" sz="2400" i="1"/>
              <a:t>B</a:t>
            </a:r>
            <a:r>
              <a:rPr lang="en-US" altLang="en-US" sz="2400"/>
              <a:t> are </a:t>
            </a:r>
            <a:r>
              <a:rPr lang="en-US" altLang="en-US" sz="2400" u="sng"/>
              <a:t>not</a:t>
            </a:r>
            <a:r>
              <a:rPr lang="en-US" altLang="en-US" sz="2400"/>
              <a:t> mutually exclusive.</a:t>
            </a:r>
          </a:p>
        </p:txBody>
      </p:sp>
      <p:grpSp>
        <p:nvGrpSpPr>
          <p:cNvPr id="2" name="Group 61">
            <a:extLst>
              <a:ext uri="{FF2B5EF4-FFF2-40B4-BE49-F238E27FC236}">
                <a16:creationId xmlns:a16="http://schemas.microsoft.com/office/drawing/2014/main" id="{88472922-85BC-48B4-9729-66E54C31C2C5}"/>
              </a:ext>
            </a:extLst>
          </p:cNvPr>
          <p:cNvGrpSpPr>
            <a:grpSpLocks/>
          </p:cNvGrpSpPr>
          <p:nvPr/>
        </p:nvGrpSpPr>
        <p:grpSpPr bwMode="auto">
          <a:xfrm>
            <a:off x="1905001" y="2684464"/>
            <a:ext cx="4075113" cy="2174875"/>
            <a:chOff x="327" y="1691"/>
            <a:chExt cx="2567" cy="1370"/>
          </a:xfrm>
        </p:grpSpPr>
        <p:sp>
          <p:nvSpPr>
            <p:cNvPr id="39952" name="Rectangle 59">
              <a:extLst>
                <a:ext uri="{FF2B5EF4-FFF2-40B4-BE49-F238E27FC236}">
                  <a16:creationId xmlns:a16="http://schemas.microsoft.com/office/drawing/2014/main" id="{5AC1B5B0-0B4A-4608-B13F-3264A90332BA}"/>
                </a:ext>
              </a:extLst>
            </p:cNvPr>
            <p:cNvSpPr>
              <a:spLocks noChangeArrowheads="1"/>
            </p:cNvSpPr>
            <p:nvPr/>
          </p:nvSpPr>
          <p:spPr bwMode="auto">
            <a:xfrm>
              <a:off x="327" y="2222"/>
              <a:ext cx="2567" cy="291"/>
            </a:xfrm>
            <a:prstGeom prst="rect">
              <a:avLst/>
            </a:prstGeom>
            <a:solidFill>
              <a:schemeClr val="accent2">
                <a:alpha val="39999"/>
              </a:schemeClr>
            </a:solidFill>
            <a:ln w="9525" algn="ctr">
              <a:solidFill>
                <a:schemeClr val="tx1"/>
              </a:solidFill>
              <a:miter lim="800000"/>
              <a:headEnd/>
              <a:tailEnd/>
            </a:ln>
          </p:spPr>
          <p:txBody>
            <a:bodyPr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p>
          </p:txBody>
        </p:sp>
        <p:sp>
          <p:nvSpPr>
            <p:cNvPr id="39953" name="Oval 48">
              <a:extLst>
                <a:ext uri="{FF2B5EF4-FFF2-40B4-BE49-F238E27FC236}">
                  <a16:creationId xmlns:a16="http://schemas.microsoft.com/office/drawing/2014/main" id="{F1326CBB-23DF-48BA-875D-013C2B4608AC}"/>
                </a:ext>
              </a:extLst>
            </p:cNvPr>
            <p:cNvSpPr>
              <a:spLocks noChangeArrowheads="1"/>
            </p:cNvSpPr>
            <p:nvPr/>
          </p:nvSpPr>
          <p:spPr bwMode="auto">
            <a:xfrm>
              <a:off x="408" y="1691"/>
              <a:ext cx="1141" cy="1141"/>
            </a:xfrm>
            <a:prstGeom prst="ellipse">
              <a:avLst/>
            </a:prstGeom>
            <a:solidFill>
              <a:schemeClr val="hlink">
                <a:alpha val="70195"/>
              </a:schemeClr>
            </a:solidFill>
            <a:ln w="31750">
              <a:solidFill>
                <a:schemeClr val="tx1"/>
              </a:solidFill>
              <a:round/>
              <a:headEnd/>
              <a:tailEnd/>
            </a:ln>
          </p:spPr>
          <p:txBody>
            <a:bodyPr wrap="none" anchor="ct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p>
          </p:txBody>
        </p:sp>
        <p:sp>
          <p:nvSpPr>
            <p:cNvPr id="39954" name="Oval 49">
              <a:extLst>
                <a:ext uri="{FF2B5EF4-FFF2-40B4-BE49-F238E27FC236}">
                  <a16:creationId xmlns:a16="http://schemas.microsoft.com/office/drawing/2014/main" id="{AA859071-2F9E-4F53-9AB5-B6867CCB05FD}"/>
                </a:ext>
              </a:extLst>
            </p:cNvPr>
            <p:cNvSpPr>
              <a:spLocks noChangeArrowheads="1"/>
            </p:cNvSpPr>
            <p:nvPr/>
          </p:nvSpPr>
          <p:spPr bwMode="auto">
            <a:xfrm>
              <a:off x="1680" y="1920"/>
              <a:ext cx="1141" cy="1141"/>
            </a:xfrm>
            <a:prstGeom prst="ellipse">
              <a:avLst/>
            </a:prstGeom>
            <a:solidFill>
              <a:schemeClr val="folHlink">
                <a:alpha val="70195"/>
              </a:schemeClr>
            </a:solidFill>
            <a:ln w="31750">
              <a:solidFill>
                <a:schemeClr val="tx1"/>
              </a:solidFill>
              <a:round/>
              <a:headEnd/>
              <a:tailEnd/>
            </a:ln>
          </p:spPr>
          <p:txBody>
            <a:bodyPr wrap="none" anchor="ct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p>
          </p:txBody>
        </p:sp>
        <p:sp>
          <p:nvSpPr>
            <p:cNvPr id="39955" name="Rectangle 50">
              <a:extLst>
                <a:ext uri="{FF2B5EF4-FFF2-40B4-BE49-F238E27FC236}">
                  <a16:creationId xmlns:a16="http://schemas.microsoft.com/office/drawing/2014/main" id="{A8F060AA-CE6C-4049-829F-8A5E1A4356C0}"/>
                </a:ext>
              </a:extLst>
            </p:cNvPr>
            <p:cNvSpPr>
              <a:spLocks noChangeArrowheads="1"/>
            </p:cNvSpPr>
            <p:nvPr/>
          </p:nvSpPr>
          <p:spPr bwMode="auto">
            <a:xfrm>
              <a:off x="812" y="205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0"/>
                </a:spcBef>
                <a:buClrTx/>
                <a:buSzTx/>
                <a:buFontTx/>
                <a:buNone/>
              </a:pPr>
              <a:r>
                <a:rPr lang="en-US" altLang="en-US" b="1" i="1">
                  <a:cs typeface="Times New Roman" panose="02020603050405020304" pitchFamily="18" charset="0"/>
                </a:rPr>
                <a:t>A</a:t>
              </a:r>
            </a:p>
          </p:txBody>
        </p:sp>
        <p:sp>
          <p:nvSpPr>
            <p:cNvPr id="39956" name="Rectangle 53">
              <a:extLst>
                <a:ext uri="{FF2B5EF4-FFF2-40B4-BE49-F238E27FC236}">
                  <a16:creationId xmlns:a16="http://schemas.microsoft.com/office/drawing/2014/main" id="{CA2D0B13-9700-46B9-BF90-1D04AB6CA3CB}"/>
                </a:ext>
              </a:extLst>
            </p:cNvPr>
            <p:cNvSpPr>
              <a:spLocks noChangeArrowheads="1"/>
            </p:cNvSpPr>
            <p:nvPr/>
          </p:nvSpPr>
          <p:spPr bwMode="auto">
            <a:xfrm>
              <a:off x="2084" y="2327"/>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0"/>
                </a:spcBef>
                <a:buClrTx/>
                <a:buSzTx/>
                <a:buFontTx/>
                <a:buNone/>
              </a:pPr>
              <a:r>
                <a:rPr lang="en-US" altLang="en-US" b="1" i="1">
                  <a:cs typeface="Times New Roman" panose="02020603050405020304" pitchFamily="18" charset="0"/>
                </a:rPr>
                <a:t>B</a:t>
              </a:r>
            </a:p>
          </p:txBody>
        </p:sp>
      </p:grpSp>
      <p:sp>
        <p:nvSpPr>
          <p:cNvPr id="1130550" name="Rectangle 54">
            <a:extLst>
              <a:ext uri="{FF2B5EF4-FFF2-40B4-BE49-F238E27FC236}">
                <a16:creationId xmlns:a16="http://schemas.microsoft.com/office/drawing/2014/main" id="{7E9B7B42-D830-4FEC-8FFC-1E3A871B9A2E}"/>
              </a:ext>
            </a:extLst>
          </p:cNvPr>
          <p:cNvSpPr>
            <a:spLocks noChangeArrowheads="1"/>
          </p:cNvSpPr>
          <p:nvPr/>
        </p:nvSpPr>
        <p:spPr bwMode="auto">
          <a:xfrm>
            <a:off x="2514600" y="5151439"/>
            <a:ext cx="3200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i="1"/>
              <a:t>A </a:t>
            </a:r>
            <a:r>
              <a:rPr lang="en-US" altLang="en-US" sz="2400"/>
              <a:t>and </a:t>
            </a:r>
            <a:r>
              <a:rPr lang="en-US" altLang="en-US" sz="2400" i="1"/>
              <a:t>B</a:t>
            </a:r>
            <a:r>
              <a:rPr lang="en-US" altLang="en-US" sz="2400"/>
              <a:t> are mutually exclusive.</a:t>
            </a:r>
          </a:p>
        </p:txBody>
      </p:sp>
      <p:grpSp>
        <p:nvGrpSpPr>
          <p:cNvPr id="3" name="Group 62">
            <a:extLst>
              <a:ext uri="{FF2B5EF4-FFF2-40B4-BE49-F238E27FC236}">
                <a16:creationId xmlns:a16="http://schemas.microsoft.com/office/drawing/2014/main" id="{556DCD79-775D-46D0-B949-5EC55818EB41}"/>
              </a:ext>
            </a:extLst>
          </p:cNvPr>
          <p:cNvGrpSpPr>
            <a:grpSpLocks/>
          </p:cNvGrpSpPr>
          <p:nvPr/>
        </p:nvGrpSpPr>
        <p:grpSpPr bwMode="auto">
          <a:xfrm>
            <a:off x="6553200" y="2514601"/>
            <a:ext cx="3817938" cy="2309813"/>
            <a:chOff x="3168" y="1584"/>
            <a:chExt cx="2405" cy="1455"/>
          </a:xfrm>
        </p:grpSpPr>
        <p:sp>
          <p:nvSpPr>
            <p:cNvPr id="39944" name="Rectangle 60">
              <a:extLst>
                <a:ext uri="{FF2B5EF4-FFF2-40B4-BE49-F238E27FC236}">
                  <a16:creationId xmlns:a16="http://schemas.microsoft.com/office/drawing/2014/main" id="{5ECF0B39-DC0E-449E-9059-570AD59CD28C}"/>
                </a:ext>
              </a:extLst>
            </p:cNvPr>
            <p:cNvSpPr>
              <a:spLocks noChangeArrowheads="1"/>
            </p:cNvSpPr>
            <p:nvPr/>
          </p:nvSpPr>
          <p:spPr bwMode="auto">
            <a:xfrm>
              <a:off x="3168" y="2220"/>
              <a:ext cx="2405" cy="291"/>
            </a:xfrm>
            <a:prstGeom prst="rect">
              <a:avLst/>
            </a:prstGeom>
            <a:solidFill>
              <a:schemeClr val="accent2">
                <a:alpha val="39999"/>
              </a:schemeClr>
            </a:solidFill>
            <a:ln w="9525" algn="ctr">
              <a:solidFill>
                <a:schemeClr val="tx1"/>
              </a:solidFill>
              <a:miter lim="800000"/>
              <a:headEnd/>
              <a:tailEnd/>
            </a:ln>
          </p:spPr>
          <p:txBody>
            <a:bodyPr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p>
          </p:txBody>
        </p:sp>
        <p:sp>
          <p:nvSpPr>
            <p:cNvPr id="39945" name="Oval 29">
              <a:extLst>
                <a:ext uri="{FF2B5EF4-FFF2-40B4-BE49-F238E27FC236}">
                  <a16:creationId xmlns:a16="http://schemas.microsoft.com/office/drawing/2014/main" id="{4E7265E5-FE4C-431A-9AAD-E1ACEB00A445}"/>
                </a:ext>
              </a:extLst>
            </p:cNvPr>
            <p:cNvSpPr>
              <a:spLocks noChangeArrowheads="1"/>
            </p:cNvSpPr>
            <p:nvPr/>
          </p:nvSpPr>
          <p:spPr bwMode="auto">
            <a:xfrm>
              <a:off x="3360" y="1898"/>
              <a:ext cx="1141" cy="1141"/>
            </a:xfrm>
            <a:prstGeom prst="ellipse">
              <a:avLst/>
            </a:prstGeom>
            <a:solidFill>
              <a:schemeClr val="hlink">
                <a:alpha val="70195"/>
              </a:schemeClr>
            </a:solidFill>
            <a:ln w="31750">
              <a:solidFill>
                <a:schemeClr val="tx1"/>
              </a:solidFill>
              <a:round/>
              <a:headEnd/>
              <a:tailEnd/>
            </a:ln>
          </p:spPr>
          <p:txBody>
            <a:bodyPr wrap="none" anchor="ct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p>
          </p:txBody>
        </p:sp>
        <p:sp>
          <p:nvSpPr>
            <p:cNvPr id="39946" name="Oval 30">
              <a:extLst>
                <a:ext uri="{FF2B5EF4-FFF2-40B4-BE49-F238E27FC236}">
                  <a16:creationId xmlns:a16="http://schemas.microsoft.com/office/drawing/2014/main" id="{0E24B71C-54C7-4751-B01A-A56CA332DDF6}"/>
                </a:ext>
              </a:extLst>
            </p:cNvPr>
            <p:cNvSpPr>
              <a:spLocks noChangeArrowheads="1"/>
            </p:cNvSpPr>
            <p:nvPr/>
          </p:nvSpPr>
          <p:spPr bwMode="auto">
            <a:xfrm>
              <a:off x="4256" y="1874"/>
              <a:ext cx="1141" cy="1141"/>
            </a:xfrm>
            <a:prstGeom prst="ellipse">
              <a:avLst/>
            </a:prstGeom>
            <a:solidFill>
              <a:schemeClr val="folHlink">
                <a:alpha val="70195"/>
              </a:schemeClr>
            </a:solidFill>
            <a:ln w="31750">
              <a:solidFill>
                <a:schemeClr val="tx1"/>
              </a:solidFill>
              <a:round/>
              <a:headEnd/>
              <a:tailEnd/>
            </a:ln>
          </p:spPr>
          <p:txBody>
            <a:bodyPr wrap="none" anchor="ct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p>
          </p:txBody>
        </p:sp>
        <p:sp>
          <p:nvSpPr>
            <p:cNvPr id="39947" name="Rectangle 31">
              <a:extLst>
                <a:ext uri="{FF2B5EF4-FFF2-40B4-BE49-F238E27FC236}">
                  <a16:creationId xmlns:a16="http://schemas.microsoft.com/office/drawing/2014/main" id="{CF8092D1-F622-408E-9D6C-D619EA9153CF}"/>
                </a:ext>
              </a:extLst>
            </p:cNvPr>
            <p:cNvSpPr>
              <a:spLocks noChangeArrowheads="1"/>
            </p:cNvSpPr>
            <p:nvPr/>
          </p:nvSpPr>
          <p:spPr bwMode="auto">
            <a:xfrm>
              <a:off x="3784" y="2305"/>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0"/>
                </a:spcBef>
                <a:buClrTx/>
                <a:buSzTx/>
                <a:buFontTx/>
                <a:buNone/>
              </a:pPr>
              <a:r>
                <a:rPr lang="en-US" altLang="en-US" b="1" i="1">
                  <a:cs typeface="Times New Roman" panose="02020603050405020304" pitchFamily="18" charset="0"/>
                </a:rPr>
                <a:t>A</a:t>
              </a:r>
            </a:p>
          </p:txBody>
        </p:sp>
        <p:sp>
          <p:nvSpPr>
            <p:cNvPr id="39948" name="Rectangle 45">
              <a:extLst>
                <a:ext uri="{FF2B5EF4-FFF2-40B4-BE49-F238E27FC236}">
                  <a16:creationId xmlns:a16="http://schemas.microsoft.com/office/drawing/2014/main" id="{1F400058-44C7-44F6-A027-5863D85FE58C}"/>
                </a:ext>
              </a:extLst>
            </p:cNvPr>
            <p:cNvSpPr>
              <a:spLocks noChangeArrowheads="1"/>
            </p:cNvSpPr>
            <p:nvPr/>
          </p:nvSpPr>
          <p:spPr bwMode="auto">
            <a:xfrm>
              <a:off x="4687" y="228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0"/>
                </a:spcBef>
                <a:buClrTx/>
                <a:buSzTx/>
                <a:buFontTx/>
                <a:buNone/>
              </a:pPr>
              <a:r>
                <a:rPr lang="en-US" altLang="en-US" b="1" i="1">
                  <a:cs typeface="Times New Roman" panose="02020603050405020304" pitchFamily="18" charset="0"/>
                </a:rPr>
                <a:t>B</a:t>
              </a:r>
            </a:p>
          </p:txBody>
        </p:sp>
        <p:grpSp>
          <p:nvGrpSpPr>
            <p:cNvPr id="39949" name="Group 57">
              <a:extLst>
                <a:ext uri="{FF2B5EF4-FFF2-40B4-BE49-F238E27FC236}">
                  <a16:creationId xmlns:a16="http://schemas.microsoft.com/office/drawing/2014/main" id="{1F8DE593-74B6-4F8E-873A-03AC8EA084DF}"/>
                </a:ext>
              </a:extLst>
            </p:cNvPr>
            <p:cNvGrpSpPr>
              <a:grpSpLocks/>
            </p:cNvGrpSpPr>
            <p:nvPr/>
          </p:nvGrpSpPr>
          <p:grpSpPr bwMode="auto">
            <a:xfrm>
              <a:off x="3968" y="1584"/>
              <a:ext cx="834" cy="672"/>
              <a:chOff x="4050" y="1584"/>
              <a:chExt cx="834" cy="672"/>
            </a:xfrm>
          </p:grpSpPr>
          <p:sp>
            <p:nvSpPr>
              <p:cNvPr id="39950" name="Rectangle 55">
                <a:extLst>
                  <a:ext uri="{FF2B5EF4-FFF2-40B4-BE49-F238E27FC236}">
                    <a16:creationId xmlns:a16="http://schemas.microsoft.com/office/drawing/2014/main" id="{1105D6CC-54C5-47B8-ABEF-21BBB9C74C89}"/>
                  </a:ext>
                </a:extLst>
              </p:cNvPr>
              <p:cNvSpPr>
                <a:spLocks noChangeArrowheads="1"/>
              </p:cNvSpPr>
              <p:nvPr/>
            </p:nvSpPr>
            <p:spPr bwMode="auto">
              <a:xfrm>
                <a:off x="4050" y="1584"/>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i="1"/>
                  <a:t>A </a:t>
                </a:r>
                <a:r>
                  <a:rPr lang="en-US" altLang="en-US" sz="2400"/>
                  <a:t>and </a:t>
                </a:r>
                <a:r>
                  <a:rPr lang="en-US" altLang="en-US" sz="2400" i="1"/>
                  <a:t>B</a:t>
                </a:r>
              </a:p>
            </p:txBody>
          </p:sp>
          <p:sp>
            <p:nvSpPr>
              <p:cNvPr id="39951" name="Line 56">
                <a:extLst>
                  <a:ext uri="{FF2B5EF4-FFF2-40B4-BE49-F238E27FC236}">
                    <a16:creationId xmlns:a16="http://schemas.microsoft.com/office/drawing/2014/main" id="{F02175E4-B5B5-498A-A42A-B4430A64DD3C}"/>
                  </a:ext>
                </a:extLst>
              </p:cNvPr>
              <p:cNvSpPr>
                <a:spLocks noChangeShapeType="1"/>
              </p:cNvSpPr>
              <p:nvPr/>
            </p:nvSpPr>
            <p:spPr bwMode="auto">
              <a:xfrm>
                <a:off x="4464" y="1872"/>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500"/>
                                  </p:stCondLst>
                                  <p:childTnLst>
                                    <p:set>
                                      <p:cBhvr>
                                        <p:cTn id="9" dur="1" fill="hold">
                                          <p:stCondLst>
                                            <p:cond delay="0"/>
                                          </p:stCondLst>
                                        </p:cTn>
                                        <p:tgtEl>
                                          <p:spTgt spid="1130550"/>
                                        </p:tgtEl>
                                        <p:attrNameLst>
                                          <p:attrName>style.visibility</p:attrName>
                                        </p:attrNameLst>
                                      </p:cBhvr>
                                      <p:to>
                                        <p:strVal val="visible"/>
                                      </p:to>
                                    </p:set>
                                    <p:animEffect transition="in" filter="wipe(left)">
                                      <p:cBhvr>
                                        <p:cTn id="10" dur="1000"/>
                                        <p:tgtEl>
                                          <p:spTgt spid="113055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8" fill="hold" grpId="0" nodeType="afterEffect">
                                  <p:stCondLst>
                                    <p:cond delay="500"/>
                                  </p:stCondLst>
                                  <p:childTnLst>
                                    <p:set>
                                      <p:cBhvr>
                                        <p:cTn id="17" dur="1" fill="hold">
                                          <p:stCondLst>
                                            <p:cond delay="0"/>
                                          </p:stCondLst>
                                        </p:cTn>
                                        <p:tgtEl>
                                          <p:spTgt spid="1130542"/>
                                        </p:tgtEl>
                                        <p:attrNameLst>
                                          <p:attrName>style.visibility</p:attrName>
                                        </p:attrNameLst>
                                      </p:cBhvr>
                                      <p:to>
                                        <p:strVal val="visible"/>
                                      </p:to>
                                    </p:set>
                                    <p:animEffect transition="in" filter="wipe(left)">
                                      <p:cBhvr>
                                        <p:cTn id="18" dur="1000"/>
                                        <p:tgtEl>
                                          <p:spTgt spid="1130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42" grpId="0"/>
      <p:bldP spid="113055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EE75DAB-F849-4163-BB75-C90082D8AFF2}"/>
              </a:ext>
            </a:extLst>
          </p:cNvPr>
          <p:cNvSpPr>
            <a:spLocks noGrp="1" noChangeArrowheads="1"/>
          </p:cNvSpPr>
          <p:nvPr>
            <p:ph type="title"/>
          </p:nvPr>
        </p:nvSpPr>
        <p:spPr>
          <a:xfrm>
            <a:off x="1778000" y="257175"/>
            <a:ext cx="8636000" cy="628650"/>
          </a:xfrm>
          <a:noFill/>
        </p:spPr>
        <p:txBody>
          <a:bodyPr vert="horz" lIns="92075" tIns="46038" rIns="92075" bIns="46038" rtlCol="0" anchor="ctr">
            <a:normAutofit fontScale="90000"/>
          </a:bodyPr>
          <a:lstStyle/>
          <a:p>
            <a:r>
              <a:rPr lang="en-US" altLang="en-US"/>
              <a:t>Mutually Exclusive Events</a:t>
            </a:r>
          </a:p>
        </p:txBody>
      </p:sp>
      <p:sp>
        <p:nvSpPr>
          <p:cNvPr id="41987" name="Rectangle 3">
            <a:extLst>
              <a:ext uri="{FF2B5EF4-FFF2-40B4-BE49-F238E27FC236}">
                <a16:creationId xmlns:a16="http://schemas.microsoft.com/office/drawing/2014/main" id="{30A8A303-CD5A-41AC-9FF2-348256DB8284}"/>
              </a:ext>
            </a:extLst>
          </p:cNvPr>
          <p:cNvSpPr>
            <a:spLocks noChangeArrowheads="1"/>
          </p:cNvSpPr>
          <p:nvPr/>
        </p:nvSpPr>
        <p:spPr bwMode="auto">
          <a:xfrm>
            <a:off x="1828800" y="1219201"/>
            <a:ext cx="814705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r>
              <a:rPr lang="en-US" altLang="en-US" sz="2400">
                <a:latin typeface="Times New Roman" panose="02020603050405020304" pitchFamily="18" charset="0"/>
              </a:rPr>
              <a:t>:</a:t>
            </a:r>
          </a:p>
          <a:p>
            <a:pPr>
              <a:spcBef>
                <a:spcPct val="0"/>
              </a:spcBef>
              <a:buClrTx/>
              <a:buSzTx/>
              <a:buFontTx/>
              <a:buNone/>
            </a:pPr>
            <a:r>
              <a:rPr lang="en-US" altLang="en-US" sz="2400"/>
              <a:t>Decide if the two events are mutually exclusive.</a:t>
            </a:r>
          </a:p>
        </p:txBody>
      </p:sp>
      <p:sp>
        <p:nvSpPr>
          <p:cNvPr id="1229845" name="Text Box 21">
            <a:extLst>
              <a:ext uri="{FF2B5EF4-FFF2-40B4-BE49-F238E27FC236}">
                <a16:creationId xmlns:a16="http://schemas.microsoft.com/office/drawing/2014/main" id="{FEFD910C-43E1-44D4-BA54-66EA48EBCA7C}"/>
              </a:ext>
            </a:extLst>
          </p:cNvPr>
          <p:cNvSpPr txBox="1">
            <a:spLocks noChangeArrowheads="1"/>
          </p:cNvSpPr>
          <p:nvPr/>
        </p:nvSpPr>
        <p:spPr bwMode="auto">
          <a:xfrm>
            <a:off x="1844675" y="2117726"/>
            <a:ext cx="7620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125000"/>
              </a:lnSpc>
              <a:spcBef>
                <a:spcPct val="50000"/>
              </a:spcBef>
              <a:buClrTx/>
              <a:buSzTx/>
              <a:buFontTx/>
              <a:buNone/>
            </a:pPr>
            <a:r>
              <a:rPr lang="en-US" altLang="en-US" sz="2400"/>
              <a:t>Event </a:t>
            </a:r>
            <a:r>
              <a:rPr lang="en-US" altLang="en-US" sz="2400" i="1"/>
              <a:t>A</a:t>
            </a:r>
            <a:r>
              <a:rPr lang="en-US" altLang="en-US" sz="2400">
                <a:latin typeface="Times New Roman" panose="02020603050405020304" pitchFamily="18" charset="0"/>
              </a:rPr>
              <a:t>:</a:t>
            </a:r>
            <a:r>
              <a:rPr lang="en-US" altLang="en-US" sz="2400"/>
              <a:t> Roll a number less than 3 on a die.     Event </a:t>
            </a:r>
            <a:r>
              <a:rPr lang="en-US" altLang="en-US" sz="2400" i="1"/>
              <a:t>B</a:t>
            </a:r>
            <a:r>
              <a:rPr lang="en-US" altLang="en-US" sz="2400">
                <a:latin typeface="Times New Roman" panose="02020603050405020304" pitchFamily="18" charset="0"/>
              </a:rPr>
              <a:t>:</a:t>
            </a:r>
            <a:r>
              <a:rPr lang="en-US" altLang="en-US" sz="2400"/>
              <a:t> Roll a 4 on a die.</a:t>
            </a:r>
          </a:p>
        </p:txBody>
      </p:sp>
      <p:sp>
        <p:nvSpPr>
          <p:cNvPr id="1229850" name="Rectangle 26">
            <a:extLst>
              <a:ext uri="{FF2B5EF4-FFF2-40B4-BE49-F238E27FC236}">
                <a16:creationId xmlns:a16="http://schemas.microsoft.com/office/drawing/2014/main" id="{9E5B8382-EF5A-481D-9462-D90ABAF95881}"/>
              </a:ext>
            </a:extLst>
          </p:cNvPr>
          <p:cNvSpPr>
            <a:spLocks noChangeArrowheads="1"/>
          </p:cNvSpPr>
          <p:nvPr/>
        </p:nvSpPr>
        <p:spPr bwMode="auto">
          <a:xfrm>
            <a:off x="2286000" y="5562601"/>
            <a:ext cx="7543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folHlink"/>
                </a:solidFill>
              </a:rPr>
              <a:t>These events cannot happen at the same time, so the events are mutually exclusive.</a:t>
            </a:r>
          </a:p>
        </p:txBody>
      </p:sp>
      <p:grpSp>
        <p:nvGrpSpPr>
          <p:cNvPr id="2" name="Group 38">
            <a:extLst>
              <a:ext uri="{FF2B5EF4-FFF2-40B4-BE49-F238E27FC236}">
                <a16:creationId xmlns:a16="http://schemas.microsoft.com/office/drawing/2014/main" id="{D6D1A07D-AE3E-4AAE-BB29-F5C43C4ED92E}"/>
              </a:ext>
            </a:extLst>
          </p:cNvPr>
          <p:cNvGrpSpPr>
            <a:grpSpLocks/>
          </p:cNvGrpSpPr>
          <p:nvPr/>
        </p:nvGrpSpPr>
        <p:grpSpPr bwMode="auto">
          <a:xfrm>
            <a:off x="2895600" y="3400426"/>
            <a:ext cx="2146300" cy="1857375"/>
            <a:chOff x="864" y="2016"/>
            <a:chExt cx="1352" cy="1170"/>
          </a:xfrm>
        </p:grpSpPr>
        <p:sp>
          <p:nvSpPr>
            <p:cNvPr id="41996" name="Rectangle 31">
              <a:extLst>
                <a:ext uri="{FF2B5EF4-FFF2-40B4-BE49-F238E27FC236}">
                  <a16:creationId xmlns:a16="http://schemas.microsoft.com/office/drawing/2014/main" id="{FEBFC616-D284-4C87-9063-F0A650633B94}"/>
                </a:ext>
              </a:extLst>
            </p:cNvPr>
            <p:cNvSpPr>
              <a:spLocks noChangeArrowheads="1"/>
            </p:cNvSpPr>
            <p:nvPr/>
          </p:nvSpPr>
          <p:spPr bwMode="auto">
            <a:xfrm>
              <a:off x="864" y="201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0"/>
                </a:spcBef>
                <a:buClrTx/>
                <a:buSzTx/>
                <a:buFontTx/>
                <a:buNone/>
              </a:pPr>
              <a:r>
                <a:rPr lang="en-US" altLang="en-US" b="1" i="1">
                  <a:cs typeface="Times New Roman" panose="02020603050405020304" pitchFamily="18" charset="0"/>
                </a:rPr>
                <a:t>A</a:t>
              </a:r>
            </a:p>
          </p:txBody>
        </p:sp>
        <p:grpSp>
          <p:nvGrpSpPr>
            <p:cNvPr id="41997" name="Group 37">
              <a:extLst>
                <a:ext uri="{FF2B5EF4-FFF2-40B4-BE49-F238E27FC236}">
                  <a16:creationId xmlns:a16="http://schemas.microsoft.com/office/drawing/2014/main" id="{252BE4E6-5B1E-4ADF-BDC6-0F7FF730888B}"/>
                </a:ext>
              </a:extLst>
            </p:cNvPr>
            <p:cNvGrpSpPr>
              <a:grpSpLocks/>
            </p:cNvGrpSpPr>
            <p:nvPr/>
          </p:nvGrpSpPr>
          <p:grpSpPr bwMode="auto">
            <a:xfrm>
              <a:off x="1075" y="2045"/>
              <a:ext cx="1141" cy="1141"/>
              <a:chOff x="1185" y="2045"/>
              <a:chExt cx="1141" cy="1141"/>
            </a:xfrm>
          </p:grpSpPr>
          <p:sp>
            <p:nvSpPr>
              <p:cNvPr id="41998" name="Oval 29">
                <a:extLst>
                  <a:ext uri="{FF2B5EF4-FFF2-40B4-BE49-F238E27FC236}">
                    <a16:creationId xmlns:a16="http://schemas.microsoft.com/office/drawing/2014/main" id="{8418BA74-BC6B-4EDC-A38A-CA2B504D746C}"/>
                  </a:ext>
                </a:extLst>
              </p:cNvPr>
              <p:cNvSpPr>
                <a:spLocks noChangeArrowheads="1"/>
              </p:cNvSpPr>
              <p:nvPr/>
            </p:nvSpPr>
            <p:spPr bwMode="auto">
              <a:xfrm>
                <a:off x="1185" y="2045"/>
                <a:ext cx="1141" cy="1141"/>
              </a:xfrm>
              <a:prstGeom prst="ellipse">
                <a:avLst/>
              </a:prstGeom>
              <a:solidFill>
                <a:schemeClr val="hlink">
                  <a:alpha val="50195"/>
                </a:schemeClr>
              </a:solidFill>
              <a:ln w="31750">
                <a:solidFill>
                  <a:schemeClr val="tx1"/>
                </a:solidFill>
                <a:round/>
                <a:headEnd/>
                <a:tailEnd/>
              </a:ln>
            </p:spPr>
            <p:txBody>
              <a:bodyPr wrap="none" anchor="ct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endParaRPr lang="en-US" altLang="en-US" sz="2400"/>
              </a:p>
            </p:txBody>
          </p:sp>
          <p:sp>
            <p:nvSpPr>
              <p:cNvPr id="41999" name="Text Box 33">
                <a:extLst>
                  <a:ext uri="{FF2B5EF4-FFF2-40B4-BE49-F238E27FC236}">
                    <a16:creationId xmlns:a16="http://schemas.microsoft.com/office/drawing/2014/main" id="{48B6331D-AF75-4F40-ACFF-402084EACD24}"/>
                  </a:ext>
                </a:extLst>
              </p:cNvPr>
              <p:cNvSpPr txBox="1">
                <a:spLocks noChangeArrowheads="1"/>
              </p:cNvSpPr>
              <p:nvPr/>
            </p:nvSpPr>
            <p:spPr bwMode="auto">
              <a:xfrm>
                <a:off x="1488" y="23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t>1</a:t>
                </a:r>
              </a:p>
            </p:txBody>
          </p:sp>
          <p:sp>
            <p:nvSpPr>
              <p:cNvPr id="42000" name="Text Box 34">
                <a:extLst>
                  <a:ext uri="{FF2B5EF4-FFF2-40B4-BE49-F238E27FC236}">
                    <a16:creationId xmlns:a16="http://schemas.microsoft.com/office/drawing/2014/main" id="{1E8830E7-5E82-476E-A4C5-8D146C1AC247}"/>
                  </a:ext>
                </a:extLst>
              </p:cNvPr>
              <p:cNvSpPr txBox="1">
                <a:spLocks noChangeArrowheads="1"/>
              </p:cNvSpPr>
              <p:nvPr/>
            </p:nvSpPr>
            <p:spPr bwMode="auto">
              <a:xfrm>
                <a:off x="1728" y="25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t>2</a:t>
                </a:r>
              </a:p>
            </p:txBody>
          </p:sp>
        </p:grpSp>
      </p:grpSp>
      <p:grpSp>
        <p:nvGrpSpPr>
          <p:cNvPr id="4" name="Group 39">
            <a:extLst>
              <a:ext uri="{FF2B5EF4-FFF2-40B4-BE49-F238E27FC236}">
                <a16:creationId xmlns:a16="http://schemas.microsoft.com/office/drawing/2014/main" id="{B8A8089B-F95C-446E-ADD2-5B733961BDB2}"/>
              </a:ext>
            </a:extLst>
          </p:cNvPr>
          <p:cNvGrpSpPr>
            <a:grpSpLocks/>
          </p:cNvGrpSpPr>
          <p:nvPr/>
        </p:nvGrpSpPr>
        <p:grpSpPr bwMode="auto">
          <a:xfrm>
            <a:off x="5424489" y="3400426"/>
            <a:ext cx="2103437" cy="1857375"/>
            <a:chOff x="2457" y="2016"/>
            <a:chExt cx="1325" cy="1170"/>
          </a:xfrm>
        </p:grpSpPr>
        <p:sp>
          <p:nvSpPr>
            <p:cNvPr id="41992" name="Rectangle 32">
              <a:extLst>
                <a:ext uri="{FF2B5EF4-FFF2-40B4-BE49-F238E27FC236}">
                  <a16:creationId xmlns:a16="http://schemas.microsoft.com/office/drawing/2014/main" id="{C3ED2844-0EA7-4806-A23B-A0A89BC8F58D}"/>
                </a:ext>
              </a:extLst>
            </p:cNvPr>
            <p:cNvSpPr>
              <a:spLocks noChangeArrowheads="1"/>
            </p:cNvSpPr>
            <p:nvPr/>
          </p:nvSpPr>
          <p:spPr bwMode="auto">
            <a:xfrm>
              <a:off x="3504" y="201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0"/>
                </a:spcBef>
                <a:buClrTx/>
                <a:buSzTx/>
                <a:buFontTx/>
                <a:buNone/>
              </a:pPr>
              <a:r>
                <a:rPr lang="en-US" altLang="en-US" b="1" i="1">
                  <a:cs typeface="Times New Roman" panose="02020603050405020304" pitchFamily="18" charset="0"/>
                </a:rPr>
                <a:t>B</a:t>
              </a:r>
            </a:p>
          </p:txBody>
        </p:sp>
        <p:grpSp>
          <p:nvGrpSpPr>
            <p:cNvPr id="41993" name="Group 36">
              <a:extLst>
                <a:ext uri="{FF2B5EF4-FFF2-40B4-BE49-F238E27FC236}">
                  <a16:creationId xmlns:a16="http://schemas.microsoft.com/office/drawing/2014/main" id="{F7C0EC0C-4E4E-4A2D-8283-3FC576B242A3}"/>
                </a:ext>
              </a:extLst>
            </p:cNvPr>
            <p:cNvGrpSpPr>
              <a:grpSpLocks/>
            </p:cNvGrpSpPr>
            <p:nvPr/>
          </p:nvGrpSpPr>
          <p:grpSpPr bwMode="auto">
            <a:xfrm>
              <a:off x="2457" y="2045"/>
              <a:ext cx="1141" cy="1141"/>
              <a:chOff x="2457" y="2274"/>
              <a:chExt cx="1141" cy="1141"/>
            </a:xfrm>
          </p:grpSpPr>
          <p:sp>
            <p:nvSpPr>
              <p:cNvPr id="41994" name="Oval 30">
                <a:extLst>
                  <a:ext uri="{FF2B5EF4-FFF2-40B4-BE49-F238E27FC236}">
                    <a16:creationId xmlns:a16="http://schemas.microsoft.com/office/drawing/2014/main" id="{55A18DA1-9DC6-4EBE-AB83-BBD0FE083A6F}"/>
                  </a:ext>
                </a:extLst>
              </p:cNvPr>
              <p:cNvSpPr>
                <a:spLocks noChangeArrowheads="1"/>
              </p:cNvSpPr>
              <p:nvPr/>
            </p:nvSpPr>
            <p:spPr bwMode="auto">
              <a:xfrm>
                <a:off x="2457" y="2274"/>
                <a:ext cx="1141" cy="1141"/>
              </a:xfrm>
              <a:prstGeom prst="ellipse">
                <a:avLst/>
              </a:prstGeom>
              <a:solidFill>
                <a:schemeClr val="folHlink">
                  <a:alpha val="50195"/>
                </a:schemeClr>
              </a:solidFill>
              <a:ln w="31750">
                <a:solidFill>
                  <a:schemeClr val="tx1"/>
                </a:solidFill>
                <a:round/>
                <a:headEnd/>
                <a:tailEnd/>
              </a:ln>
            </p:spPr>
            <p:txBody>
              <a:bodyPr wrap="none" anchor="ct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p>
            </p:txBody>
          </p:sp>
          <p:sp>
            <p:nvSpPr>
              <p:cNvPr id="41995" name="Text Box 35">
                <a:extLst>
                  <a:ext uri="{FF2B5EF4-FFF2-40B4-BE49-F238E27FC236}">
                    <a16:creationId xmlns:a16="http://schemas.microsoft.com/office/drawing/2014/main" id="{2181D39C-EA07-430B-8A04-26A3BEE7F6D4}"/>
                  </a:ext>
                </a:extLst>
              </p:cNvPr>
              <p:cNvSpPr txBox="1">
                <a:spLocks noChangeArrowheads="1"/>
              </p:cNvSpPr>
              <p:nvPr/>
            </p:nvSpPr>
            <p:spPr bwMode="auto">
              <a:xfrm>
                <a:off x="2890" y="267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t>4</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229845"/>
                                        </p:tgtEl>
                                        <p:attrNameLst>
                                          <p:attrName>style.visibility</p:attrName>
                                        </p:attrNameLst>
                                      </p:cBhvr>
                                      <p:to>
                                        <p:strVal val="visible"/>
                                      </p:to>
                                    </p:set>
                                    <p:animEffect transition="in" filter="wipe(left)">
                                      <p:cBhvr>
                                        <p:cTn id="7" dur="1000"/>
                                        <p:tgtEl>
                                          <p:spTgt spid="1229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nodeType="afterGroup">
                            <p:stCondLst>
                              <p:cond delay="0"/>
                            </p:stCondLst>
                            <p:childTnLst>
                              <p:par>
                                <p:cTn id="17" presetID="22" presetClass="entr" presetSubtype="8" fill="hold" grpId="0" nodeType="afterEffect">
                                  <p:stCondLst>
                                    <p:cond delay="1000"/>
                                  </p:stCondLst>
                                  <p:childTnLst>
                                    <p:set>
                                      <p:cBhvr>
                                        <p:cTn id="18" dur="1" fill="hold">
                                          <p:stCondLst>
                                            <p:cond delay="0"/>
                                          </p:stCondLst>
                                        </p:cTn>
                                        <p:tgtEl>
                                          <p:spTgt spid="1229850"/>
                                        </p:tgtEl>
                                        <p:attrNameLst>
                                          <p:attrName>style.visibility</p:attrName>
                                        </p:attrNameLst>
                                      </p:cBhvr>
                                      <p:to>
                                        <p:strVal val="visible"/>
                                      </p:to>
                                    </p:set>
                                    <p:animEffect transition="in" filter="wipe(left)">
                                      <p:cBhvr>
                                        <p:cTn id="19" dur="1000"/>
                                        <p:tgtEl>
                                          <p:spTgt spid="1229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45" grpId="0"/>
      <p:bldP spid="12298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B36FBBE6-B4DF-4F72-8FF4-88CD21EE2B70}"/>
              </a:ext>
            </a:extLst>
          </p:cNvPr>
          <p:cNvSpPr txBox="1">
            <a:spLocks noChangeArrowheads="1"/>
          </p:cNvSpPr>
          <p:nvPr/>
        </p:nvSpPr>
        <p:spPr bwMode="auto">
          <a:xfrm>
            <a:off x="2667000" y="1295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latin typeface="Times New Roman" panose="02020603050405020304" pitchFamily="18" charset="0"/>
            </a:endParaRPr>
          </a:p>
        </p:txBody>
      </p:sp>
      <p:sp>
        <p:nvSpPr>
          <p:cNvPr id="7172" name="Rectangle 4">
            <a:extLst>
              <a:ext uri="{FF2B5EF4-FFF2-40B4-BE49-F238E27FC236}">
                <a16:creationId xmlns:a16="http://schemas.microsoft.com/office/drawing/2014/main" id="{3E8A04C6-F526-478C-85E5-73A1EDBA2A41}"/>
              </a:ext>
            </a:extLst>
          </p:cNvPr>
          <p:cNvSpPr>
            <a:spLocks noGrp="1" noChangeArrowheads="1"/>
          </p:cNvSpPr>
          <p:nvPr>
            <p:ph type="subTitle" idx="1"/>
          </p:nvPr>
        </p:nvSpPr>
        <p:spPr>
          <a:xfrm>
            <a:off x="2438400" y="2057400"/>
            <a:ext cx="7239000" cy="1752600"/>
          </a:xfrm>
          <a:noFill/>
        </p:spPr>
        <p:txBody>
          <a:bodyPr/>
          <a:lstStyle/>
          <a:p>
            <a:pPr>
              <a:spcBef>
                <a:spcPct val="0"/>
              </a:spcBef>
            </a:pPr>
            <a:r>
              <a:rPr lang="en-US" altLang="en-US" sz="6000" dirty="0"/>
              <a:t>Basic Concepts of Probability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36">
            <a:extLst>
              <a:ext uri="{FF2B5EF4-FFF2-40B4-BE49-F238E27FC236}">
                <a16:creationId xmlns:a16="http://schemas.microsoft.com/office/drawing/2014/main" id="{2548F780-56F7-4352-BA6B-D25AABA08BFD}"/>
              </a:ext>
            </a:extLst>
          </p:cNvPr>
          <p:cNvGrpSpPr>
            <a:grpSpLocks/>
          </p:cNvGrpSpPr>
          <p:nvPr/>
        </p:nvGrpSpPr>
        <p:grpSpPr bwMode="auto">
          <a:xfrm>
            <a:off x="3773489" y="3400426"/>
            <a:ext cx="2536825" cy="1857375"/>
            <a:chOff x="1417" y="2142"/>
            <a:chExt cx="1598" cy="1170"/>
          </a:xfrm>
        </p:grpSpPr>
        <p:grpSp>
          <p:nvGrpSpPr>
            <p:cNvPr id="44055" name="Group 35">
              <a:extLst>
                <a:ext uri="{FF2B5EF4-FFF2-40B4-BE49-F238E27FC236}">
                  <a16:creationId xmlns:a16="http://schemas.microsoft.com/office/drawing/2014/main" id="{2DDBDEFE-BAD1-4BD9-9907-09D0F0CFE7FC}"/>
                </a:ext>
              </a:extLst>
            </p:cNvPr>
            <p:cNvGrpSpPr>
              <a:grpSpLocks/>
            </p:cNvGrpSpPr>
            <p:nvPr/>
          </p:nvGrpSpPr>
          <p:grpSpPr bwMode="auto">
            <a:xfrm>
              <a:off x="1417" y="2142"/>
              <a:ext cx="1352" cy="1170"/>
              <a:chOff x="1417" y="2142"/>
              <a:chExt cx="1352" cy="1170"/>
            </a:xfrm>
          </p:grpSpPr>
          <p:sp>
            <p:nvSpPr>
              <p:cNvPr id="44057" name="Rectangle 7">
                <a:extLst>
                  <a:ext uri="{FF2B5EF4-FFF2-40B4-BE49-F238E27FC236}">
                    <a16:creationId xmlns:a16="http://schemas.microsoft.com/office/drawing/2014/main" id="{DEA0D947-43C5-40C2-8977-DA19F8C6DF2F}"/>
                  </a:ext>
                </a:extLst>
              </p:cNvPr>
              <p:cNvSpPr>
                <a:spLocks noChangeArrowheads="1"/>
              </p:cNvSpPr>
              <p:nvPr/>
            </p:nvSpPr>
            <p:spPr bwMode="auto">
              <a:xfrm>
                <a:off x="1417" y="214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0"/>
                  </a:spcBef>
                  <a:buClrTx/>
                  <a:buSzTx/>
                  <a:buFontTx/>
                  <a:buNone/>
                </a:pPr>
                <a:r>
                  <a:rPr lang="en-US" altLang="en-US" b="1" i="1">
                    <a:cs typeface="Times New Roman" panose="02020603050405020304" pitchFamily="18" charset="0"/>
                  </a:rPr>
                  <a:t>A</a:t>
                </a:r>
              </a:p>
            </p:txBody>
          </p:sp>
          <p:sp>
            <p:nvSpPr>
              <p:cNvPr id="44058" name="Oval 9">
                <a:extLst>
                  <a:ext uri="{FF2B5EF4-FFF2-40B4-BE49-F238E27FC236}">
                    <a16:creationId xmlns:a16="http://schemas.microsoft.com/office/drawing/2014/main" id="{4AF14589-F68F-459C-834C-59DF3E1509A4}"/>
                  </a:ext>
                </a:extLst>
              </p:cNvPr>
              <p:cNvSpPr>
                <a:spLocks noChangeArrowheads="1"/>
              </p:cNvSpPr>
              <p:nvPr/>
            </p:nvSpPr>
            <p:spPr bwMode="auto">
              <a:xfrm>
                <a:off x="1628" y="2171"/>
                <a:ext cx="1141" cy="1141"/>
              </a:xfrm>
              <a:prstGeom prst="ellipse">
                <a:avLst/>
              </a:prstGeom>
              <a:solidFill>
                <a:schemeClr val="accent2">
                  <a:alpha val="70195"/>
                </a:schemeClr>
              </a:solidFill>
              <a:ln w="31750">
                <a:solidFill>
                  <a:schemeClr val="tx1"/>
                </a:solidFill>
                <a:round/>
                <a:headEnd/>
                <a:tailEnd/>
              </a:ln>
            </p:spPr>
            <p:txBody>
              <a:bodyPr wrap="none" anchor="ct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endParaRPr lang="en-US" altLang="en-US" sz="2400"/>
              </a:p>
            </p:txBody>
          </p:sp>
          <p:sp>
            <p:nvSpPr>
              <p:cNvPr id="44059" name="Text Box 10">
                <a:extLst>
                  <a:ext uri="{FF2B5EF4-FFF2-40B4-BE49-F238E27FC236}">
                    <a16:creationId xmlns:a16="http://schemas.microsoft.com/office/drawing/2014/main" id="{3DB14E8D-499F-447D-AA7B-892C54BB2003}"/>
                  </a:ext>
                </a:extLst>
              </p:cNvPr>
              <p:cNvSpPr txBox="1">
                <a:spLocks noChangeArrowheads="1"/>
              </p:cNvSpPr>
              <p:nvPr/>
            </p:nvSpPr>
            <p:spPr bwMode="auto">
              <a:xfrm>
                <a:off x="1753" y="2556"/>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chemeClr val="tx2"/>
                    </a:solidFill>
                  </a:rPr>
                  <a:t>J</a:t>
                </a:r>
                <a:r>
                  <a:rPr lang="en-CA" altLang="en-US" sz="2400">
                    <a:solidFill>
                      <a:schemeClr val="tx2"/>
                    </a:solidFill>
                    <a:sym typeface="Symbol" panose="05050102010706020507" pitchFamily="18" charset="2"/>
                  </a:rPr>
                  <a:t></a:t>
                </a:r>
                <a:endParaRPr lang="en-US" altLang="en-US" sz="2400">
                  <a:solidFill>
                    <a:schemeClr val="tx2"/>
                  </a:solidFill>
                  <a:sym typeface="Symbol" panose="05050102010706020507" pitchFamily="18" charset="2"/>
                </a:endParaRPr>
              </a:p>
            </p:txBody>
          </p:sp>
          <p:sp>
            <p:nvSpPr>
              <p:cNvPr id="44060" name="Text Box 18">
                <a:extLst>
                  <a:ext uri="{FF2B5EF4-FFF2-40B4-BE49-F238E27FC236}">
                    <a16:creationId xmlns:a16="http://schemas.microsoft.com/office/drawing/2014/main" id="{E4298E04-ABBC-4123-A7D6-CDAB8DEB3F0C}"/>
                  </a:ext>
                </a:extLst>
              </p:cNvPr>
              <p:cNvSpPr txBox="1">
                <a:spLocks noChangeArrowheads="1"/>
              </p:cNvSpPr>
              <p:nvPr/>
            </p:nvSpPr>
            <p:spPr bwMode="auto">
              <a:xfrm>
                <a:off x="1923" y="2880"/>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CA" altLang="en-US" sz="2400">
                    <a:solidFill>
                      <a:schemeClr val="tx2"/>
                    </a:solidFill>
                  </a:rPr>
                  <a:t>J</a:t>
                </a:r>
                <a:r>
                  <a:rPr lang="en-CA" altLang="en-US" sz="2400">
                    <a:solidFill>
                      <a:schemeClr val="tx2"/>
                    </a:solidFill>
                    <a:sym typeface="Symbol" panose="05050102010706020507" pitchFamily="18" charset="2"/>
                  </a:rPr>
                  <a:t></a:t>
                </a:r>
                <a:endParaRPr lang="en-US" altLang="en-US" sz="2400">
                  <a:solidFill>
                    <a:schemeClr val="tx2"/>
                  </a:solidFill>
                  <a:sym typeface="Symbol" panose="05050102010706020507" pitchFamily="18" charset="2"/>
                </a:endParaRPr>
              </a:p>
            </p:txBody>
          </p:sp>
          <p:sp>
            <p:nvSpPr>
              <p:cNvPr id="44061" name="Text Box 20">
                <a:extLst>
                  <a:ext uri="{FF2B5EF4-FFF2-40B4-BE49-F238E27FC236}">
                    <a16:creationId xmlns:a16="http://schemas.microsoft.com/office/drawing/2014/main" id="{A43E5AB7-E92A-4495-9A44-1945EB6031DA}"/>
                  </a:ext>
                </a:extLst>
              </p:cNvPr>
              <p:cNvSpPr txBox="1">
                <a:spLocks noChangeArrowheads="1"/>
              </p:cNvSpPr>
              <p:nvPr/>
            </p:nvSpPr>
            <p:spPr bwMode="auto">
              <a:xfrm>
                <a:off x="1923" y="2256"/>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CA" altLang="en-US" sz="2400">
                    <a:solidFill>
                      <a:srgbClr val="FF0000"/>
                    </a:solidFill>
                  </a:rPr>
                  <a:t>J</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grpSp>
        <p:sp>
          <p:nvSpPr>
            <p:cNvPr id="44056" name="Text Box 19">
              <a:extLst>
                <a:ext uri="{FF2B5EF4-FFF2-40B4-BE49-F238E27FC236}">
                  <a16:creationId xmlns:a16="http://schemas.microsoft.com/office/drawing/2014/main" id="{9EE3F8E3-546F-4295-ABFB-06905AB5549D}"/>
                </a:ext>
              </a:extLst>
            </p:cNvPr>
            <p:cNvSpPr txBox="1">
              <a:spLocks noChangeArrowheads="1"/>
            </p:cNvSpPr>
            <p:nvPr/>
          </p:nvSpPr>
          <p:spPr bwMode="auto">
            <a:xfrm>
              <a:off x="2425" y="2556"/>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J</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grpSp>
      <p:sp>
        <p:nvSpPr>
          <p:cNvPr id="44035" name="Rectangle 2">
            <a:extLst>
              <a:ext uri="{FF2B5EF4-FFF2-40B4-BE49-F238E27FC236}">
                <a16:creationId xmlns:a16="http://schemas.microsoft.com/office/drawing/2014/main" id="{93F308FE-DC34-4E1E-9388-98A1283AF77F}"/>
              </a:ext>
            </a:extLst>
          </p:cNvPr>
          <p:cNvSpPr>
            <a:spLocks noGrp="1" noChangeArrowheads="1"/>
          </p:cNvSpPr>
          <p:nvPr>
            <p:ph type="title"/>
          </p:nvPr>
        </p:nvSpPr>
        <p:spPr>
          <a:xfrm>
            <a:off x="1778000" y="257175"/>
            <a:ext cx="8636000" cy="628650"/>
          </a:xfrm>
          <a:noFill/>
        </p:spPr>
        <p:txBody>
          <a:bodyPr vert="horz" lIns="92075" tIns="46038" rIns="92075" bIns="46038" rtlCol="0" anchor="ctr">
            <a:normAutofit fontScale="90000"/>
          </a:bodyPr>
          <a:lstStyle/>
          <a:p>
            <a:r>
              <a:rPr lang="en-US" altLang="en-US"/>
              <a:t>Mutually Exclusive Events</a:t>
            </a:r>
          </a:p>
        </p:txBody>
      </p:sp>
      <p:sp>
        <p:nvSpPr>
          <p:cNvPr id="44036" name="Rectangle 3">
            <a:extLst>
              <a:ext uri="{FF2B5EF4-FFF2-40B4-BE49-F238E27FC236}">
                <a16:creationId xmlns:a16="http://schemas.microsoft.com/office/drawing/2014/main" id="{3EF482F5-D9D5-42D9-9CC5-BCE8E64D53DA}"/>
              </a:ext>
            </a:extLst>
          </p:cNvPr>
          <p:cNvSpPr>
            <a:spLocks noChangeArrowheads="1"/>
          </p:cNvSpPr>
          <p:nvPr/>
        </p:nvSpPr>
        <p:spPr bwMode="auto">
          <a:xfrm>
            <a:off x="1828800" y="1219201"/>
            <a:ext cx="814705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r>
              <a:rPr lang="en-US" altLang="en-US" sz="2400">
                <a:latin typeface="Times New Roman" panose="02020603050405020304" pitchFamily="18" charset="0"/>
              </a:rPr>
              <a:t>:</a:t>
            </a:r>
          </a:p>
          <a:p>
            <a:pPr>
              <a:spcBef>
                <a:spcPct val="0"/>
              </a:spcBef>
              <a:buClrTx/>
              <a:buSzTx/>
              <a:buFontTx/>
              <a:buNone/>
            </a:pPr>
            <a:r>
              <a:rPr lang="en-US" altLang="en-US" sz="2400"/>
              <a:t>Decide if the two events are mutually exclusive.</a:t>
            </a:r>
          </a:p>
        </p:txBody>
      </p:sp>
      <p:sp>
        <p:nvSpPr>
          <p:cNvPr id="1233924" name="Text Box 4">
            <a:extLst>
              <a:ext uri="{FF2B5EF4-FFF2-40B4-BE49-F238E27FC236}">
                <a16:creationId xmlns:a16="http://schemas.microsoft.com/office/drawing/2014/main" id="{869B1158-60E3-4DB8-9B19-2CE5C94FF094}"/>
              </a:ext>
            </a:extLst>
          </p:cNvPr>
          <p:cNvSpPr txBox="1">
            <a:spLocks noChangeArrowheads="1"/>
          </p:cNvSpPr>
          <p:nvPr/>
        </p:nvSpPr>
        <p:spPr bwMode="auto">
          <a:xfrm>
            <a:off x="1844676" y="2117726"/>
            <a:ext cx="73755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125000"/>
              </a:lnSpc>
              <a:spcBef>
                <a:spcPct val="50000"/>
              </a:spcBef>
              <a:buClrTx/>
              <a:buSzTx/>
              <a:buFontTx/>
              <a:buNone/>
            </a:pPr>
            <a:r>
              <a:rPr lang="en-US" altLang="en-US" sz="2400"/>
              <a:t>Event </a:t>
            </a:r>
            <a:r>
              <a:rPr lang="en-US" altLang="en-US" sz="2400" i="1"/>
              <a:t>A</a:t>
            </a:r>
            <a:r>
              <a:rPr lang="en-US" altLang="en-US" sz="2400">
                <a:latin typeface="Times New Roman" panose="02020603050405020304" pitchFamily="18" charset="0"/>
              </a:rPr>
              <a:t>:</a:t>
            </a:r>
            <a:r>
              <a:rPr lang="en-US" altLang="en-US" sz="2400"/>
              <a:t> Select a Jack from a deck of cards.     Event </a:t>
            </a:r>
            <a:r>
              <a:rPr lang="en-US" altLang="en-US" sz="2400" i="1"/>
              <a:t>B</a:t>
            </a:r>
            <a:r>
              <a:rPr lang="en-US" altLang="en-US" sz="2400">
                <a:latin typeface="Times New Roman" panose="02020603050405020304" pitchFamily="18" charset="0"/>
              </a:rPr>
              <a:t>:</a:t>
            </a:r>
            <a:r>
              <a:rPr lang="en-US" altLang="en-US" sz="2400"/>
              <a:t> Select a heart from a deck of cards.</a:t>
            </a:r>
          </a:p>
        </p:txBody>
      </p:sp>
      <p:sp>
        <p:nvSpPr>
          <p:cNvPr id="1233925" name="Rectangle 5">
            <a:extLst>
              <a:ext uri="{FF2B5EF4-FFF2-40B4-BE49-F238E27FC236}">
                <a16:creationId xmlns:a16="http://schemas.microsoft.com/office/drawing/2014/main" id="{6A48418C-96AF-479A-98B4-9771CF269B92}"/>
              </a:ext>
            </a:extLst>
          </p:cNvPr>
          <p:cNvSpPr>
            <a:spLocks noChangeArrowheads="1"/>
          </p:cNvSpPr>
          <p:nvPr/>
        </p:nvSpPr>
        <p:spPr bwMode="auto">
          <a:xfrm>
            <a:off x="2200275" y="5534026"/>
            <a:ext cx="7543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folHlink"/>
                </a:solidFill>
              </a:rPr>
              <a:t>Because the card can be a Jack and a heart at the same time, the events are not mutually exclusive.</a:t>
            </a:r>
          </a:p>
        </p:txBody>
      </p:sp>
      <p:grpSp>
        <p:nvGrpSpPr>
          <p:cNvPr id="4" name="Group 38">
            <a:extLst>
              <a:ext uri="{FF2B5EF4-FFF2-40B4-BE49-F238E27FC236}">
                <a16:creationId xmlns:a16="http://schemas.microsoft.com/office/drawing/2014/main" id="{690F7BD1-7102-4134-BA71-13F162110F1B}"/>
              </a:ext>
            </a:extLst>
          </p:cNvPr>
          <p:cNvGrpSpPr>
            <a:grpSpLocks/>
          </p:cNvGrpSpPr>
          <p:nvPr/>
        </p:nvGrpSpPr>
        <p:grpSpPr bwMode="auto">
          <a:xfrm>
            <a:off x="5424489" y="3400425"/>
            <a:ext cx="2103437" cy="1866900"/>
            <a:chOff x="2457" y="2142"/>
            <a:chExt cx="1325" cy="1176"/>
          </a:xfrm>
        </p:grpSpPr>
        <p:sp>
          <p:nvSpPr>
            <p:cNvPr id="44040" name="Oval 15">
              <a:extLst>
                <a:ext uri="{FF2B5EF4-FFF2-40B4-BE49-F238E27FC236}">
                  <a16:creationId xmlns:a16="http://schemas.microsoft.com/office/drawing/2014/main" id="{194D0FD6-E884-4DE5-B499-447C461E2350}"/>
                </a:ext>
              </a:extLst>
            </p:cNvPr>
            <p:cNvSpPr>
              <a:spLocks noChangeArrowheads="1"/>
            </p:cNvSpPr>
            <p:nvPr/>
          </p:nvSpPr>
          <p:spPr bwMode="auto">
            <a:xfrm>
              <a:off x="2457" y="2171"/>
              <a:ext cx="1141" cy="1141"/>
            </a:xfrm>
            <a:prstGeom prst="ellipse">
              <a:avLst/>
            </a:prstGeom>
            <a:solidFill>
              <a:schemeClr val="folHlink">
                <a:alpha val="30196"/>
              </a:schemeClr>
            </a:solidFill>
            <a:ln w="31750">
              <a:solidFill>
                <a:schemeClr val="tx1"/>
              </a:solidFill>
              <a:round/>
              <a:headEnd/>
              <a:tailEnd/>
            </a:ln>
          </p:spPr>
          <p:txBody>
            <a:bodyPr wrap="none" anchor="ct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endParaRPr lang="en-US" altLang="en-US" sz="2400"/>
            </a:p>
          </p:txBody>
        </p:sp>
        <p:grpSp>
          <p:nvGrpSpPr>
            <p:cNvPr id="44041" name="Group 37">
              <a:extLst>
                <a:ext uri="{FF2B5EF4-FFF2-40B4-BE49-F238E27FC236}">
                  <a16:creationId xmlns:a16="http://schemas.microsoft.com/office/drawing/2014/main" id="{1713A834-B945-4B00-942B-1754EF21BEA1}"/>
                </a:ext>
              </a:extLst>
            </p:cNvPr>
            <p:cNvGrpSpPr>
              <a:grpSpLocks/>
            </p:cNvGrpSpPr>
            <p:nvPr/>
          </p:nvGrpSpPr>
          <p:grpSpPr bwMode="auto">
            <a:xfrm>
              <a:off x="2640" y="2142"/>
              <a:ext cx="1142" cy="1176"/>
              <a:chOff x="2640" y="2142"/>
              <a:chExt cx="1142" cy="1176"/>
            </a:xfrm>
          </p:grpSpPr>
          <p:sp>
            <p:nvSpPr>
              <p:cNvPr id="44042" name="Rectangle 13">
                <a:extLst>
                  <a:ext uri="{FF2B5EF4-FFF2-40B4-BE49-F238E27FC236}">
                    <a16:creationId xmlns:a16="http://schemas.microsoft.com/office/drawing/2014/main" id="{92025BD2-4623-480F-93DF-55A2D5FBB8E2}"/>
                  </a:ext>
                </a:extLst>
              </p:cNvPr>
              <p:cNvSpPr>
                <a:spLocks noChangeArrowheads="1"/>
              </p:cNvSpPr>
              <p:nvPr/>
            </p:nvSpPr>
            <p:spPr bwMode="auto">
              <a:xfrm>
                <a:off x="3504" y="214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0"/>
                  </a:spcBef>
                  <a:buClrTx/>
                  <a:buSzTx/>
                  <a:buFontTx/>
                  <a:buNone/>
                </a:pPr>
                <a:r>
                  <a:rPr lang="en-US" altLang="en-US" b="1" i="1">
                    <a:cs typeface="Times New Roman" panose="02020603050405020304" pitchFamily="18" charset="0"/>
                  </a:rPr>
                  <a:t>B</a:t>
                </a:r>
              </a:p>
            </p:txBody>
          </p:sp>
          <p:sp>
            <p:nvSpPr>
              <p:cNvPr id="44043" name="Rectangle 22">
                <a:extLst>
                  <a:ext uri="{FF2B5EF4-FFF2-40B4-BE49-F238E27FC236}">
                    <a16:creationId xmlns:a16="http://schemas.microsoft.com/office/drawing/2014/main" id="{C640EA9E-F936-4F05-B7D3-F7CB73F23958}"/>
                  </a:ext>
                </a:extLst>
              </p:cNvPr>
              <p:cNvSpPr>
                <a:spLocks noChangeArrowheads="1"/>
              </p:cNvSpPr>
              <p:nvPr/>
            </p:nvSpPr>
            <p:spPr bwMode="auto">
              <a:xfrm>
                <a:off x="2961" y="2160"/>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2</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44" name="Rectangle 23">
                <a:extLst>
                  <a:ext uri="{FF2B5EF4-FFF2-40B4-BE49-F238E27FC236}">
                    <a16:creationId xmlns:a16="http://schemas.microsoft.com/office/drawing/2014/main" id="{F460F98E-A24A-4A9D-B29A-7B2B6C0250DC}"/>
                  </a:ext>
                </a:extLst>
              </p:cNvPr>
              <p:cNvSpPr>
                <a:spLocks noChangeArrowheads="1"/>
              </p:cNvSpPr>
              <p:nvPr/>
            </p:nvSpPr>
            <p:spPr bwMode="auto">
              <a:xfrm>
                <a:off x="2800" y="2328"/>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3</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45" name="Rectangle 24">
                <a:extLst>
                  <a:ext uri="{FF2B5EF4-FFF2-40B4-BE49-F238E27FC236}">
                    <a16:creationId xmlns:a16="http://schemas.microsoft.com/office/drawing/2014/main" id="{7BEA1E7E-BCCA-484A-AF81-8E350C255C70}"/>
                  </a:ext>
                </a:extLst>
              </p:cNvPr>
              <p:cNvSpPr>
                <a:spLocks noChangeArrowheads="1"/>
              </p:cNvSpPr>
              <p:nvPr/>
            </p:nvSpPr>
            <p:spPr bwMode="auto">
              <a:xfrm>
                <a:off x="3240" y="2709"/>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4</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46" name="Rectangle 25">
                <a:extLst>
                  <a:ext uri="{FF2B5EF4-FFF2-40B4-BE49-F238E27FC236}">
                    <a16:creationId xmlns:a16="http://schemas.microsoft.com/office/drawing/2014/main" id="{39CB18F1-CBE9-4035-997C-8FA015C62FDE}"/>
                  </a:ext>
                </a:extLst>
              </p:cNvPr>
              <p:cNvSpPr>
                <a:spLocks noChangeArrowheads="1"/>
              </p:cNvSpPr>
              <p:nvPr/>
            </p:nvSpPr>
            <p:spPr bwMode="auto">
              <a:xfrm>
                <a:off x="2880" y="283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5</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47" name="Rectangle 26">
                <a:extLst>
                  <a:ext uri="{FF2B5EF4-FFF2-40B4-BE49-F238E27FC236}">
                    <a16:creationId xmlns:a16="http://schemas.microsoft.com/office/drawing/2014/main" id="{0E83ED42-5201-4D7E-9926-F499433D4705}"/>
                  </a:ext>
                </a:extLst>
              </p:cNvPr>
              <p:cNvSpPr>
                <a:spLocks noChangeArrowheads="1"/>
              </p:cNvSpPr>
              <p:nvPr/>
            </p:nvSpPr>
            <p:spPr bwMode="auto">
              <a:xfrm>
                <a:off x="2640" y="2949"/>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6</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48" name="Rectangle 27">
                <a:extLst>
                  <a:ext uri="{FF2B5EF4-FFF2-40B4-BE49-F238E27FC236}">
                    <a16:creationId xmlns:a16="http://schemas.microsoft.com/office/drawing/2014/main" id="{DC660DBB-17D9-474C-83E5-60E0A3840E05}"/>
                  </a:ext>
                </a:extLst>
              </p:cNvPr>
              <p:cNvSpPr>
                <a:spLocks noChangeArrowheads="1"/>
              </p:cNvSpPr>
              <p:nvPr/>
            </p:nvSpPr>
            <p:spPr bwMode="auto">
              <a:xfrm>
                <a:off x="2912" y="2496"/>
                <a:ext cx="4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A</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49" name="Rectangle 28">
                <a:extLst>
                  <a:ext uri="{FF2B5EF4-FFF2-40B4-BE49-F238E27FC236}">
                    <a16:creationId xmlns:a16="http://schemas.microsoft.com/office/drawing/2014/main" id="{607D7B6B-EEB1-479C-A6FA-A355CF801930}"/>
                  </a:ext>
                </a:extLst>
              </p:cNvPr>
              <p:cNvSpPr>
                <a:spLocks noChangeArrowheads="1"/>
              </p:cNvSpPr>
              <p:nvPr/>
            </p:nvSpPr>
            <p:spPr bwMode="auto">
              <a:xfrm>
                <a:off x="2739" y="2667"/>
                <a:ext cx="4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K</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50" name="Rectangle 29">
                <a:extLst>
                  <a:ext uri="{FF2B5EF4-FFF2-40B4-BE49-F238E27FC236}">
                    <a16:creationId xmlns:a16="http://schemas.microsoft.com/office/drawing/2014/main" id="{2442142F-E03B-44E9-950D-7FA9A6B3D673}"/>
                  </a:ext>
                </a:extLst>
              </p:cNvPr>
              <p:cNvSpPr>
                <a:spLocks noChangeArrowheads="1"/>
              </p:cNvSpPr>
              <p:nvPr/>
            </p:nvSpPr>
            <p:spPr bwMode="auto">
              <a:xfrm>
                <a:off x="2868" y="3030"/>
                <a:ext cx="4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Q</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51" name="Rectangle 31">
                <a:extLst>
                  <a:ext uri="{FF2B5EF4-FFF2-40B4-BE49-F238E27FC236}">
                    <a16:creationId xmlns:a16="http://schemas.microsoft.com/office/drawing/2014/main" id="{BE6A97CA-4251-4710-BC94-3F1EE5B26BD9}"/>
                  </a:ext>
                </a:extLst>
              </p:cNvPr>
              <p:cNvSpPr>
                <a:spLocks noChangeArrowheads="1"/>
              </p:cNvSpPr>
              <p:nvPr/>
            </p:nvSpPr>
            <p:spPr bwMode="auto">
              <a:xfrm>
                <a:off x="3096" y="2325"/>
                <a:ext cx="4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10</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52" name="Rectangle 32">
                <a:extLst>
                  <a:ext uri="{FF2B5EF4-FFF2-40B4-BE49-F238E27FC236}">
                    <a16:creationId xmlns:a16="http://schemas.microsoft.com/office/drawing/2014/main" id="{244EB7D6-F851-4B2D-9EDB-21D72CAC6F24}"/>
                  </a:ext>
                </a:extLst>
              </p:cNvPr>
              <p:cNvSpPr>
                <a:spLocks noChangeArrowheads="1"/>
              </p:cNvSpPr>
              <p:nvPr/>
            </p:nvSpPr>
            <p:spPr bwMode="auto">
              <a:xfrm>
                <a:off x="2694" y="2169"/>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9</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53" name="Rectangle 33">
                <a:extLst>
                  <a:ext uri="{FF2B5EF4-FFF2-40B4-BE49-F238E27FC236}">
                    <a16:creationId xmlns:a16="http://schemas.microsoft.com/office/drawing/2014/main" id="{1A81B0BE-BDB5-44FB-B87D-E7D359B2D2E4}"/>
                  </a:ext>
                </a:extLst>
              </p:cNvPr>
              <p:cNvSpPr>
                <a:spLocks noChangeArrowheads="1"/>
              </p:cNvSpPr>
              <p:nvPr/>
            </p:nvSpPr>
            <p:spPr bwMode="auto">
              <a:xfrm>
                <a:off x="3150" y="2898"/>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8</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sp>
            <p:nvSpPr>
              <p:cNvPr id="44054" name="Rectangle 34">
                <a:extLst>
                  <a:ext uri="{FF2B5EF4-FFF2-40B4-BE49-F238E27FC236}">
                    <a16:creationId xmlns:a16="http://schemas.microsoft.com/office/drawing/2014/main" id="{19651879-EA8A-4F45-AA91-81BC0EA4A114}"/>
                  </a:ext>
                </a:extLst>
              </p:cNvPr>
              <p:cNvSpPr>
                <a:spLocks noChangeArrowheads="1"/>
              </p:cNvSpPr>
              <p:nvPr/>
            </p:nvSpPr>
            <p:spPr bwMode="auto">
              <a:xfrm>
                <a:off x="3220" y="2517"/>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CA" altLang="en-US" sz="2400">
                    <a:solidFill>
                      <a:srgbClr val="FF0000"/>
                    </a:solidFill>
                  </a:rPr>
                  <a:t>7</a:t>
                </a:r>
                <a:r>
                  <a:rPr lang="en-CA" altLang="en-US" sz="2400">
                    <a:solidFill>
                      <a:srgbClr val="FF0000"/>
                    </a:solidFill>
                    <a:sym typeface="Symbol" panose="05050102010706020507" pitchFamily="18" charset="2"/>
                  </a:rPr>
                  <a:t></a:t>
                </a:r>
                <a:endParaRPr lang="en-US" altLang="en-US" sz="2400">
                  <a:solidFill>
                    <a:srgbClr val="FF0000"/>
                  </a:solidFill>
                  <a:sym typeface="Symbol" panose="05050102010706020507" pitchFamily="18" charset="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233924"/>
                                        </p:tgtEl>
                                        <p:attrNameLst>
                                          <p:attrName>style.visibility</p:attrName>
                                        </p:attrNameLst>
                                      </p:cBhvr>
                                      <p:to>
                                        <p:strVal val="visible"/>
                                      </p:to>
                                    </p:set>
                                    <p:animEffect transition="in" filter="wipe(left)">
                                      <p:cBhvr>
                                        <p:cTn id="7" dur="1000"/>
                                        <p:tgtEl>
                                          <p:spTgt spid="1233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nodeType="afterGroup">
                            <p:stCondLst>
                              <p:cond delay="0"/>
                            </p:stCondLst>
                            <p:childTnLst>
                              <p:par>
                                <p:cTn id="17" presetID="22" presetClass="entr" presetSubtype="8" fill="hold" grpId="0" nodeType="afterEffect">
                                  <p:stCondLst>
                                    <p:cond delay="1000"/>
                                  </p:stCondLst>
                                  <p:childTnLst>
                                    <p:set>
                                      <p:cBhvr>
                                        <p:cTn id="18" dur="1" fill="hold">
                                          <p:stCondLst>
                                            <p:cond delay="0"/>
                                          </p:stCondLst>
                                        </p:cTn>
                                        <p:tgtEl>
                                          <p:spTgt spid="1233925"/>
                                        </p:tgtEl>
                                        <p:attrNameLst>
                                          <p:attrName>style.visibility</p:attrName>
                                        </p:attrNameLst>
                                      </p:cBhvr>
                                      <p:to>
                                        <p:strVal val="visible"/>
                                      </p:to>
                                    </p:set>
                                    <p:animEffect transition="in" filter="wipe(left)">
                                      <p:cBhvr>
                                        <p:cTn id="19" dur="1000"/>
                                        <p:tgtEl>
                                          <p:spTgt spid="123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4" grpId="0"/>
      <p:bldP spid="12339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904005B-B048-44E1-8FCE-B49E4EF97F8D}"/>
              </a:ext>
            </a:extLst>
          </p:cNvPr>
          <p:cNvSpPr>
            <a:spLocks noGrp="1" noChangeArrowheads="1"/>
          </p:cNvSpPr>
          <p:nvPr>
            <p:ph type="title"/>
          </p:nvPr>
        </p:nvSpPr>
        <p:spPr>
          <a:xfrm>
            <a:off x="2176463" y="76200"/>
            <a:ext cx="7772400" cy="914400"/>
          </a:xfrm>
          <a:noFill/>
        </p:spPr>
        <p:txBody>
          <a:bodyPr vert="horz" lIns="92075" tIns="46038" rIns="92075" bIns="46038" rtlCol="0" anchor="ctr">
            <a:normAutofit/>
          </a:bodyPr>
          <a:lstStyle/>
          <a:p>
            <a:r>
              <a:rPr lang="en-US" altLang="en-US"/>
              <a:t>The Addition Rule</a:t>
            </a:r>
          </a:p>
        </p:txBody>
      </p:sp>
      <p:sp>
        <p:nvSpPr>
          <p:cNvPr id="1136643" name="Rectangle 3">
            <a:extLst>
              <a:ext uri="{FF2B5EF4-FFF2-40B4-BE49-F238E27FC236}">
                <a16:creationId xmlns:a16="http://schemas.microsoft.com/office/drawing/2014/main" id="{C5F991A5-2C21-45A9-B0CB-094773E326A1}"/>
              </a:ext>
            </a:extLst>
          </p:cNvPr>
          <p:cNvSpPr>
            <a:spLocks noChangeArrowheads="1"/>
          </p:cNvSpPr>
          <p:nvPr/>
        </p:nvSpPr>
        <p:spPr bwMode="auto">
          <a:xfrm>
            <a:off x="2057400" y="1295401"/>
            <a:ext cx="8027988" cy="164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a:t>The probability that event </a:t>
            </a:r>
            <a:r>
              <a:rPr lang="en-US" altLang="en-US" sz="2400" i="1"/>
              <a:t>A </a:t>
            </a:r>
            <a:r>
              <a:rPr lang="en-US" altLang="en-US" sz="2400"/>
              <a:t>or </a:t>
            </a:r>
            <a:r>
              <a:rPr lang="en-US" altLang="en-US" sz="2400" i="1"/>
              <a:t>B </a:t>
            </a:r>
            <a:r>
              <a:rPr lang="en-US" altLang="en-US" sz="2400"/>
              <a:t>will occur is given by</a:t>
            </a:r>
          </a:p>
          <a:p>
            <a:pPr>
              <a:spcBef>
                <a:spcPct val="0"/>
              </a:spcBef>
              <a:buClrTx/>
              <a:buSzTx/>
              <a:buFontTx/>
              <a:buNone/>
            </a:pPr>
            <a:endParaRPr lang="en-US" altLang="en-US" sz="500" i="1"/>
          </a:p>
          <a:p>
            <a:pPr>
              <a:spcBef>
                <a:spcPct val="0"/>
              </a:spcBef>
              <a:buClrTx/>
              <a:buSzTx/>
              <a:buFontTx/>
              <a:buNone/>
            </a:pPr>
            <a:r>
              <a:rPr lang="en-US" altLang="en-US" sz="2400" b="1" i="1"/>
              <a:t>	</a:t>
            </a:r>
            <a:r>
              <a:rPr lang="en-US" altLang="en-US" sz="2400" b="1" i="1">
                <a:solidFill>
                  <a:schemeClr val="folHlink"/>
                </a:solidFill>
              </a:rPr>
              <a:t>P </a:t>
            </a:r>
            <a:r>
              <a:rPr lang="en-US" altLang="en-US" sz="2400" b="1">
                <a:solidFill>
                  <a:schemeClr val="folHlink"/>
                </a:solidFill>
              </a:rPr>
              <a:t>(</a:t>
            </a:r>
            <a:r>
              <a:rPr lang="en-US" altLang="en-US" sz="2400" b="1" i="1">
                <a:solidFill>
                  <a:schemeClr val="folHlink"/>
                </a:solidFill>
              </a:rPr>
              <a:t>A</a:t>
            </a:r>
            <a:r>
              <a:rPr lang="en-US" altLang="en-US" sz="2400" b="1">
                <a:solidFill>
                  <a:schemeClr val="folHlink"/>
                </a:solidFill>
              </a:rPr>
              <a:t> or B) = </a:t>
            </a:r>
            <a:r>
              <a:rPr lang="en-US" altLang="en-US" sz="2400" b="1" i="1">
                <a:solidFill>
                  <a:schemeClr val="folHlink"/>
                </a:solidFill>
              </a:rPr>
              <a:t>P </a:t>
            </a:r>
            <a:r>
              <a:rPr lang="en-US" altLang="en-US" sz="2400" b="1">
                <a:solidFill>
                  <a:schemeClr val="folHlink"/>
                </a:solidFill>
              </a:rPr>
              <a:t>(</a:t>
            </a:r>
            <a:r>
              <a:rPr lang="en-US" altLang="en-US" sz="2400" b="1" i="1">
                <a:solidFill>
                  <a:schemeClr val="folHlink"/>
                </a:solidFill>
              </a:rPr>
              <a:t>A</a:t>
            </a:r>
            <a:r>
              <a:rPr lang="en-US" altLang="en-US" sz="2400" b="1">
                <a:solidFill>
                  <a:schemeClr val="folHlink"/>
                </a:solidFill>
              </a:rPr>
              <a:t>) + </a:t>
            </a:r>
            <a:r>
              <a:rPr lang="en-US" altLang="en-US" sz="2400" b="1" i="1">
                <a:solidFill>
                  <a:schemeClr val="folHlink"/>
                </a:solidFill>
              </a:rPr>
              <a:t>P </a:t>
            </a:r>
            <a:r>
              <a:rPr lang="en-US" altLang="en-US" sz="2400" b="1">
                <a:solidFill>
                  <a:schemeClr val="folHlink"/>
                </a:solidFill>
              </a:rPr>
              <a:t>(B) – </a:t>
            </a:r>
            <a:r>
              <a:rPr lang="en-US" altLang="en-US" sz="2400" b="1" i="1">
                <a:solidFill>
                  <a:schemeClr val="folHlink"/>
                </a:solidFill>
              </a:rPr>
              <a:t>P </a:t>
            </a:r>
            <a:r>
              <a:rPr lang="en-US" altLang="en-US" sz="2400" b="1">
                <a:solidFill>
                  <a:schemeClr val="folHlink"/>
                </a:solidFill>
              </a:rPr>
              <a:t>(</a:t>
            </a:r>
            <a:r>
              <a:rPr lang="en-US" altLang="en-US" sz="2400" b="1" i="1">
                <a:solidFill>
                  <a:schemeClr val="folHlink"/>
                </a:solidFill>
              </a:rPr>
              <a:t>A </a:t>
            </a:r>
            <a:r>
              <a:rPr lang="en-US" altLang="en-US" sz="2400" b="1">
                <a:solidFill>
                  <a:schemeClr val="folHlink"/>
                </a:solidFill>
              </a:rPr>
              <a:t>and</a:t>
            </a:r>
            <a:r>
              <a:rPr lang="en-US" altLang="en-US" sz="2400" b="1" i="1">
                <a:solidFill>
                  <a:schemeClr val="folHlink"/>
                </a:solidFill>
              </a:rPr>
              <a:t> B </a:t>
            </a:r>
            <a:r>
              <a:rPr lang="en-US" altLang="en-US" sz="2400" b="1">
                <a:solidFill>
                  <a:schemeClr val="folHlink"/>
                </a:solidFill>
              </a:rPr>
              <a:t>)</a:t>
            </a:r>
            <a:r>
              <a:rPr lang="en-US" altLang="en-US" sz="2400" b="1"/>
              <a:t>.</a:t>
            </a:r>
          </a:p>
          <a:p>
            <a:pPr>
              <a:spcBef>
                <a:spcPct val="0"/>
              </a:spcBef>
              <a:buClrTx/>
              <a:buSzTx/>
              <a:buFontTx/>
              <a:buNone/>
            </a:pPr>
            <a:r>
              <a:rPr lang="en-US" altLang="en-US" sz="2400"/>
              <a:t>If events </a:t>
            </a:r>
            <a:r>
              <a:rPr lang="en-US" altLang="en-US" sz="2400" i="1"/>
              <a:t>A</a:t>
            </a:r>
            <a:r>
              <a:rPr lang="en-US" altLang="en-US" sz="2400"/>
              <a:t> and </a:t>
            </a:r>
            <a:r>
              <a:rPr lang="en-US" altLang="en-US" sz="2400" i="1"/>
              <a:t>B</a:t>
            </a:r>
            <a:r>
              <a:rPr lang="en-US" altLang="en-US" sz="2400"/>
              <a:t> are mutually exclusive, then the rule can be simplified to </a:t>
            </a:r>
            <a:r>
              <a:rPr lang="en-US" altLang="en-US" sz="2400" i="1"/>
              <a:t>P </a:t>
            </a:r>
            <a:r>
              <a:rPr lang="en-US" altLang="en-US" sz="2400"/>
              <a:t>(</a:t>
            </a:r>
            <a:r>
              <a:rPr lang="en-US" altLang="en-US" sz="2400" i="1"/>
              <a:t>A</a:t>
            </a:r>
            <a:r>
              <a:rPr lang="en-US" altLang="en-US" sz="2400"/>
              <a:t> or B) = </a:t>
            </a:r>
            <a:r>
              <a:rPr lang="en-US" altLang="en-US" sz="2400" i="1"/>
              <a:t>P </a:t>
            </a:r>
            <a:r>
              <a:rPr lang="en-US" altLang="en-US" sz="2400"/>
              <a:t>(</a:t>
            </a:r>
            <a:r>
              <a:rPr lang="en-US" altLang="en-US" sz="2400" i="1"/>
              <a:t>A</a:t>
            </a:r>
            <a:r>
              <a:rPr lang="en-US" altLang="en-US" sz="2400"/>
              <a:t>) + </a:t>
            </a:r>
            <a:r>
              <a:rPr lang="en-US" altLang="en-US" sz="2400" i="1"/>
              <a:t>P </a:t>
            </a:r>
            <a:r>
              <a:rPr lang="en-US" altLang="en-US" sz="2400"/>
              <a:t>(B).</a:t>
            </a:r>
          </a:p>
        </p:txBody>
      </p:sp>
      <p:sp>
        <p:nvSpPr>
          <p:cNvPr id="1136649" name="Rectangle 9">
            <a:extLst>
              <a:ext uri="{FF2B5EF4-FFF2-40B4-BE49-F238E27FC236}">
                <a16:creationId xmlns:a16="http://schemas.microsoft.com/office/drawing/2014/main" id="{4774714F-B99A-455B-B9F7-B84B7A387376}"/>
              </a:ext>
            </a:extLst>
          </p:cNvPr>
          <p:cNvSpPr>
            <a:spLocks noChangeArrowheads="1"/>
          </p:cNvSpPr>
          <p:nvPr/>
        </p:nvSpPr>
        <p:spPr bwMode="auto">
          <a:xfrm>
            <a:off x="1828800" y="3048001"/>
            <a:ext cx="88392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r>
              <a:rPr lang="en-US" altLang="en-US" sz="2400">
                <a:latin typeface="Times New Roman" panose="02020603050405020304" pitchFamily="18" charset="0"/>
              </a:rPr>
              <a:t>:</a:t>
            </a:r>
          </a:p>
          <a:p>
            <a:pPr>
              <a:spcBef>
                <a:spcPct val="0"/>
              </a:spcBef>
              <a:buClrTx/>
              <a:buSzTx/>
              <a:buFontTx/>
              <a:buNone/>
            </a:pPr>
            <a:r>
              <a:rPr lang="en-US" altLang="en-US" sz="2400"/>
              <a:t>You roll a die.  Find the probability that you roll a number less than 3 or a 4.</a:t>
            </a:r>
          </a:p>
        </p:txBody>
      </p:sp>
      <p:sp>
        <p:nvSpPr>
          <p:cNvPr id="1136650" name="Text Box 10">
            <a:extLst>
              <a:ext uri="{FF2B5EF4-FFF2-40B4-BE49-F238E27FC236}">
                <a16:creationId xmlns:a16="http://schemas.microsoft.com/office/drawing/2014/main" id="{8DDD54BF-7428-41A2-AB05-5C9C3FC90FB3}"/>
              </a:ext>
            </a:extLst>
          </p:cNvPr>
          <p:cNvSpPr txBox="1">
            <a:spLocks noChangeArrowheads="1"/>
          </p:cNvSpPr>
          <p:nvPr/>
        </p:nvSpPr>
        <p:spPr bwMode="auto">
          <a:xfrm>
            <a:off x="2454276" y="4191000"/>
            <a:ext cx="5165725" cy="50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125000"/>
              </a:lnSpc>
              <a:spcBef>
                <a:spcPct val="50000"/>
              </a:spcBef>
              <a:buClrTx/>
              <a:buSzTx/>
              <a:buFontTx/>
              <a:buNone/>
            </a:pPr>
            <a:r>
              <a:rPr lang="en-US" altLang="en-US" sz="2400">
                <a:solidFill>
                  <a:schemeClr val="folHlink"/>
                </a:solidFill>
              </a:rPr>
              <a:t>The events are mutually exclusive.</a:t>
            </a:r>
          </a:p>
        </p:txBody>
      </p:sp>
      <p:sp>
        <p:nvSpPr>
          <p:cNvPr id="1136651" name="Text Box 11">
            <a:extLst>
              <a:ext uri="{FF2B5EF4-FFF2-40B4-BE49-F238E27FC236}">
                <a16:creationId xmlns:a16="http://schemas.microsoft.com/office/drawing/2014/main" id="{F5A6F243-FDBD-4D9D-B066-EC395BB963D7}"/>
              </a:ext>
            </a:extLst>
          </p:cNvPr>
          <p:cNvSpPr txBox="1">
            <a:spLocks noChangeArrowheads="1"/>
          </p:cNvSpPr>
          <p:nvPr/>
        </p:nvSpPr>
        <p:spPr bwMode="auto">
          <a:xfrm>
            <a:off x="2438400" y="4740275"/>
            <a:ext cx="7696200" cy="50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125000"/>
              </a:lnSpc>
              <a:spcBef>
                <a:spcPct val="50000"/>
              </a:spcBef>
              <a:buClrTx/>
              <a:buSzTx/>
              <a:buFontTx/>
              <a:buNone/>
            </a:pPr>
            <a:r>
              <a:rPr lang="en-US" altLang="en-US" sz="2400" i="1">
                <a:solidFill>
                  <a:schemeClr val="folHlink"/>
                </a:solidFill>
              </a:rPr>
              <a:t>P</a:t>
            </a:r>
            <a:r>
              <a:rPr lang="en-US" altLang="en-US" sz="2400">
                <a:solidFill>
                  <a:schemeClr val="folHlink"/>
                </a:solidFill>
              </a:rPr>
              <a:t> (roll a number less than 3 or roll a 4)</a:t>
            </a:r>
          </a:p>
        </p:txBody>
      </p:sp>
      <p:sp>
        <p:nvSpPr>
          <p:cNvPr id="1136652" name="Text Box 12">
            <a:extLst>
              <a:ext uri="{FF2B5EF4-FFF2-40B4-BE49-F238E27FC236}">
                <a16:creationId xmlns:a16="http://schemas.microsoft.com/office/drawing/2014/main" id="{40D1BE1D-2B80-4285-A1DE-3720C1BEDBA1}"/>
              </a:ext>
            </a:extLst>
          </p:cNvPr>
          <p:cNvSpPr txBox="1">
            <a:spLocks noChangeArrowheads="1"/>
          </p:cNvSpPr>
          <p:nvPr/>
        </p:nvSpPr>
        <p:spPr bwMode="auto">
          <a:xfrm>
            <a:off x="3429001" y="5262563"/>
            <a:ext cx="5165725" cy="50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125000"/>
              </a:lnSpc>
              <a:spcBef>
                <a:spcPct val="50000"/>
              </a:spcBef>
              <a:buClrTx/>
              <a:buSzTx/>
              <a:buFontTx/>
              <a:buNone/>
            </a:pPr>
            <a:r>
              <a:rPr lang="en-US" altLang="en-US" sz="2400">
                <a:solidFill>
                  <a:schemeClr val="folHlink"/>
                </a:solidFill>
              </a:rPr>
              <a:t>= </a:t>
            </a:r>
            <a:r>
              <a:rPr lang="en-US" altLang="en-US" sz="2400" i="1">
                <a:solidFill>
                  <a:schemeClr val="folHlink"/>
                </a:solidFill>
              </a:rPr>
              <a:t>P</a:t>
            </a:r>
            <a:r>
              <a:rPr lang="en-US" altLang="en-US" sz="2400">
                <a:solidFill>
                  <a:schemeClr val="folHlink"/>
                </a:solidFill>
              </a:rPr>
              <a:t> (number is less than 3) + </a:t>
            </a:r>
            <a:r>
              <a:rPr lang="en-US" altLang="en-US" sz="2400" i="1">
                <a:solidFill>
                  <a:schemeClr val="folHlink"/>
                </a:solidFill>
              </a:rPr>
              <a:t>P </a:t>
            </a:r>
            <a:r>
              <a:rPr lang="en-US" altLang="en-US" sz="2400">
                <a:solidFill>
                  <a:schemeClr val="folHlink"/>
                </a:solidFill>
              </a:rPr>
              <a:t>(4)</a:t>
            </a:r>
            <a:endParaRPr lang="en-US" altLang="en-US" sz="2400" i="1">
              <a:solidFill>
                <a:schemeClr val="folHlink"/>
              </a:solidFill>
            </a:endParaRPr>
          </a:p>
        </p:txBody>
      </p:sp>
      <p:graphicFrame>
        <p:nvGraphicFramePr>
          <p:cNvPr id="1136654" name="Object 14">
            <a:extLst>
              <a:ext uri="{FF2B5EF4-FFF2-40B4-BE49-F238E27FC236}">
                <a16:creationId xmlns:a16="http://schemas.microsoft.com/office/drawing/2014/main" id="{37BB3AD0-0551-484F-8219-00092D359C6E}"/>
              </a:ext>
            </a:extLst>
          </p:cNvPr>
          <p:cNvGraphicFramePr>
            <a:graphicFrameLocks noChangeAspect="1"/>
          </p:cNvGraphicFramePr>
          <p:nvPr/>
        </p:nvGraphicFramePr>
        <p:xfrm>
          <a:off x="3524250" y="5757863"/>
          <a:ext cx="2209800" cy="647700"/>
        </p:xfrm>
        <a:graphic>
          <a:graphicData uri="http://schemas.openxmlformats.org/presentationml/2006/ole">
            <mc:AlternateContent xmlns:mc="http://schemas.openxmlformats.org/markup-compatibility/2006">
              <mc:Choice xmlns:v="urn:schemas-microsoft-com:vml" Requires="v">
                <p:oleObj name="Equation" r:id="rId3" imgW="2209800" imgH="647700" progId="Equation.DSMT4">
                  <p:embed/>
                </p:oleObj>
              </mc:Choice>
              <mc:Fallback>
                <p:oleObj name="Equation" r:id="rId3" imgW="2209800" imgH="647700" progId="Equation.DSMT4">
                  <p:embed/>
                  <p:pic>
                    <p:nvPicPr>
                      <p:cNvPr id="1136654" name="Object 14">
                        <a:extLst>
                          <a:ext uri="{FF2B5EF4-FFF2-40B4-BE49-F238E27FC236}">
                            <a16:creationId xmlns:a16="http://schemas.microsoft.com/office/drawing/2014/main" id="{37BB3AD0-0551-484F-8219-00092D359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0" y="5757863"/>
                        <a:ext cx="2209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136643">
                                            <p:txEl>
                                              <p:pRg st="2" end="2"/>
                                            </p:txEl>
                                          </p:spTgt>
                                        </p:tgtEl>
                                        <p:attrNameLst>
                                          <p:attrName>style.visibility</p:attrName>
                                        </p:attrNameLst>
                                      </p:cBhvr>
                                      <p:to>
                                        <p:strVal val="visible"/>
                                      </p:to>
                                    </p:set>
                                    <p:animEffect transition="in" filter="wipe(left)">
                                      <p:cBhvr>
                                        <p:cTn id="7" dur="1000"/>
                                        <p:tgtEl>
                                          <p:spTgt spid="11366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43">
                                            <p:txEl>
                                              <p:pRg st="3" end="3"/>
                                            </p:txEl>
                                          </p:spTgt>
                                        </p:tgtEl>
                                        <p:attrNameLst>
                                          <p:attrName>style.visibility</p:attrName>
                                        </p:attrNameLst>
                                      </p:cBhvr>
                                      <p:to>
                                        <p:strVal val="visible"/>
                                      </p:to>
                                    </p:set>
                                    <p:animEffect transition="in" filter="wipe(left)">
                                      <p:cBhvr>
                                        <p:cTn id="12" dur="1000"/>
                                        <p:tgtEl>
                                          <p:spTgt spid="113664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649"/>
                                        </p:tgtEl>
                                        <p:attrNameLst>
                                          <p:attrName>style.visibility</p:attrName>
                                        </p:attrNameLst>
                                      </p:cBhvr>
                                      <p:to>
                                        <p:strVal val="visible"/>
                                      </p:to>
                                    </p:set>
                                    <p:animEffect transition="in" filter="wipe(left)">
                                      <p:cBhvr>
                                        <p:cTn id="17" dur="1000"/>
                                        <p:tgtEl>
                                          <p:spTgt spid="11366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3665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3665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3665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136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43" grpId="0" build="p"/>
      <p:bldP spid="1136649" grpId="0"/>
      <p:bldP spid="1136650" grpId="0"/>
      <p:bldP spid="1136651" grpId="0"/>
      <p:bldP spid="11366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7E54E23-6DB0-4447-A8F4-E3982A8254CB}"/>
              </a:ext>
            </a:extLst>
          </p:cNvPr>
          <p:cNvSpPr>
            <a:spLocks noGrp="1" noChangeArrowheads="1"/>
          </p:cNvSpPr>
          <p:nvPr>
            <p:ph type="title"/>
          </p:nvPr>
        </p:nvSpPr>
        <p:spPr>
          <a:xfrm>
            <a:off x="2176463" y="76200"/>
            <a:ext cx="7772400" cy="914400"/>
          </a:xfrm>
          <a:noFill/>
        </p:spPr>
        <p:txBody>
          <a:bodyPr vert="horz" lIns="92075" tIns="46038" rIns="92075" bIns="46038" rtlCol="0" anchor="ctr">
            <a:normAutofit/>
          </a:bodyPr>
          <a:lstStyle/>
          <a:p>
            <a:r>
              <a:rPr lang="en-US" altLang="en-US"/>
              <a:t>The Addition Rule</a:t>
            </a:r>
          </a:p>
        </p:txBody>
      </p:sp>
      <p:sp>
        <p:nvSpPr>
          <p:cNvPr id="48131" name="Rectangle 4">
            <a:extLst>
              <a:ext uri="{FF2B5EF4-FFF2-40B4-BE49-F238E27FC236}">
                <a16:creationId xmlns:a16="http://schemas.microsoft.com/office/drawing/2014/main" id="{92D03DC6-2693-44AA-AF8B-8332FCCE4EB3}"/>
              </a:ext>
            </a:extLst>
          </p:cNvPr>
          <p:cNvSpPr>
            <a:spLocks noChangeArrowheads="1"/>
          </p:cNvSpPr>
          <p:nvPr/>
        </p:nvSpPr>
        <p:spPr bwMode="auto">
          <a:xfrm>
            <a:off x="1828800" y="1295401"/>
            <a:ext cx="88392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r>
              <a:rPr lang="en-US" altLang="en-US" sz="2400">
                <a:latin typeface="Times New Roman" panose="02020603050405020304" pitchFamily="18" charset="0"/>
              </a:rPr>
              <a:t>:</a:t>
            </a:r>
          </a:p>
          <a:p>
            <a:pPr>
              <a:spcBef>
                <a:spcPct val="0"/>
              </a:spcBef>
              <a:buClrTx/>
              <a:buSzTx/>
              <a:buFontTx/>
              <a:buNone/>
            </a:pPr>
            <a:r>
              <a:rPr lang="en-US" altLang="en-US" sz="2400"/>
              <a:t>A card is randomly selected from a deck of cards.  Find the probability that the card is a Jack or the card is a heart.  </a:t>
            </a:r>
          </a:p>
        </p:txBody>
      </p:sp>
      <p:sp>
        <p:nvSpPr>
          <p:cNvPr id="1235973" name="Text Box 5">
            <a:extLst>
              <a:ext uri="{FF2B5EF4-FFF2-40B4-BE49-F238E27FC236}">
                <a16:creationId xmlns:a16="http://schemas.microsoft.com/office/drawing/2014/main" id="{2618AB49-6859-4C11-B801-91318CEB407F}"/>
              </a:ext>
            </a:extLst>
          </p:cNvPr>
          <p:cNvSpPr txBox="1">
            <a:spLocks noChangeArrowheads="1"/>
          </p:cNvSpPr>
          <p:nvPr/>
        </p:nvSpPr>
        <p:spPr bwMode="auto">
          <a:xfrm>
            <a:off x="2454276" y="2509839"/>
            <a:ext cx="7604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folHlink"/>
                </a:solidFill>
              </a:rPr>
              <a:t>The events are not mutually exclusive because the Jack of hearts can occur in both events.</a:t>
            </a:r>
          </a:p>
        </p:txBody>
      </p:sp>
      <p:sp>
        <p:nvSpPr>
          <p:cNvPr id="1235974" name="Text Box 6">
            <a:extLst>
              <a:ext uri="{FF2B5EF4-FFF2-40B4-BE49-F238E27FC236}">
                <a16:creationId xmlns:a16="http://schemas.microsoft.com/office/drawing/2014/main" id="{6F5110BA-0543-457A-9E58-CE54892F1187}"/>
              </a:ext>
            </a:extLst>
          </p:cNvPr>
          <p:cNvSpPr txBox="1">
            <a:spLocks noChangeArrowheads="1"/>
          </p:cNvSpPr>
          <p:nvPr/>
        </p:nvSpPr>
        <p:spPr bwMode="auto">
          <a:xfrm>
            <a:off x="2438400" y="3505200"/>
            <a:ext cx="7696200" cy="50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125000"/>
              </a:lnSpc>
              <a:spcBef>
                <a:spcPct val="50000"/>
              </a:spcBef>
              <a:buClrTx/>
              <a:buSzTx/>
              <a:buFontTx/>
              <a:buNone/>
            </a:pPr>
            <a:r>
              <a:rPr lang="en-US" altLang="en-US" sz="2400" i="1">
                <a:solidFill>
                  <a:schemeClr val="folHlink"/>
                </a:solidFill>
              </a:rPr>
              <a:t>P</a:t>
            </a:r>
            <a:r>
              <a:rPr lang="en-US" altLang="en-US" sz="2400">
                <a:solidFill>
                  <a:schemeClr val="folHlink"/>
                </a:solidFill>
              </a:rPr>
              <a:t> (select a Jack or select a heart)</a:t>
            </a:r>
          </a:p>
        </p:txBody>
      </p:sp>
      <p:sp>
        <p:nvSpPr>
          <p:cNvPr id="1235975" name="Text Box 7">
            <a:extLst>
              <a:ext uri="{FF2B5EF4-FFF2-40B4-BE49-F238E27FC236}">
                <a16:creationId xmlns:a16="http://schemas.microsoft.com/office/drawing/2014/main" id="{71D8741F-8A68-4B2D-B371-745DD674CE35}"/>
              </a:ext>
            </a:extLst>
          </p:cNvPr>
          <p:cNvSpPr txBox="1">
            <a:spLocks noChangeArrowheads="1"/>
          </p:cNvSpPr>
          <p:nvPr/>
        </p:nvSpPr>
        <p:spPr bwMode="auto">
          <a:xfrm>
            <a:off x="3276600" y="4038600"/>
            <a:ext cx="6172200" cy="504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125000"/>
              </a:lnSpc>
              <a:spcBef>
                <a:spcPct val="50000"/>
              </a:spcBef>
              <a:buClrTx/>
              <a:buSzTx/>
              <a:buFontTx/>
              <a:buNone/>
            </a:pPr>
            <a:r>
              <a:rPr lang="en-US" altLang="en-US" sz="2400">
                <a:solidFill>
                  <a:schemeClr val="folHlink"/>
                </a:solidFill>
              </a:rPr>
              <a:t>= </a:t>
            </a:r>
            <a:r>
              <a:rPr lang="en-US" altLang="en-US" sz="2400" i="1">
                <a:solidFill>
                  <a:schemeClr val="folHlink"/>
                </a:solidFill>
              </a:rPr>
              <a:t>P</a:t>
            </a:r>
            <a:r>
              <a:rPr lang="en-US" altLang="en-US" sz="2400">
                <a:solidFill>
                  <a:schemeClr val="folHlink"/>
                </a:solidFill>
              </a:rPr>
              <a:t> (Jack) + </a:t>
            </a:r>
            <a:r>
              <a:rPr lang="en-US" altLang="en-US" sz="2400" i="1">
                <a:solidFill>
                  <a:schemeClr val="folHlink"/>
                </a:solidFill>
              </a:rPr>
              <a:t>P </a:t>
            </a:r>
            <a:r>
              <a:rPr lang="en-US" altLang="en-US" sz="2400">
                <a:solidFill>
                  <a:schemeClr val="folHlink"/>
                </a:solidFill>
              </a:rPr>
              <a:t>(heart) – </a:t>
            </a:r>
            <a:r>
              <a:rPr lang="en-US" altLang="en-US" sz="2400" i="1">
                <a:solidFill>
                  <a:schemeClr val="folHlink"/>
                </a:solidFill>
              </a:rPr>
              <a:t>P</a:t>
            </a:r>
            <a:r>
              <a:rPr lang="en-US" altLang="en-US" sz="2400">
                <a:solidFill>
                  <a:schemeClr val="folHlink"/>
                </a:solidFill>
              </a:rPr>
              <a:t> (Jack of hearts)</a:t>
            </a:r>
            <a:endParaRPr lang="en-US" altLang="en-US" sz="2400" i="1">
              <a:solidFill>
                <a:schemeClr val="folHlink"/>
              </a:solidFill>
            </a:endParaRPr>
          </a:p>
        </p:txBody>
      </p:sp>
      <p:graphicFrame>
        <p:nvGraphicFramePr>
          <p:cNvPr id="1235976" name="Object 8">
            <a:extLst>
              <a:ext uri="{FF2B5EF4-FFF2-40B4-BE49-F238E27FC236}">
                <a16:creationId xmlns:a16="http://schemas.microsoft.com/office/drawing/2014/main" id="{1E146513-B910-498A-887B-23DC415B4676}"/>
              </a:ext>
            </a:extLst>
          </p:cNvPr>
          <p:cNvGraphicFramePr>
            <a:graphicFrameLocks noChangeAspect="1"/>
          </p:cNvGraphicFramePr>
          <p:nvPr/>
        </p:nvGraphicFramePr>
        <p:xfrm>
          <a:off x="3390900" y="4694238"/>
          <a:ext cx="1930400" cy="647700"/>
        </p:xfrm>
        <a:graphic>
          <a:graphicData uri="http://schemas.openxmlformats.org/presentationml/2006/ole">
            <mc:AlternateContent xmlns:mc="http://schemas.openxmlformats.org/markup-compatibility/2006">
              <mc:Choice xmlns:v="urn:schemas-microsoft-com:vml" Requires="v">
                <p:oleObj name="Equation" r:id="rId3" imgW="1930400" imgH="647700" progId="Equation.DSMT4">
                  <p:embed/>
                </p:oleObj>
              </mc:Choice>
              <mc:Fallback>
                <p:oleObj name="Equation" r:id="rId3" imgW="1930400" imgH="647700" progId="Equation.DSMT4">
                  <p:embed/>
                  <p:pic>
                    <p:nvPicPr>
                      <p:cNvPr id="1235976" name="Object 8">
                        <a:extLst>
                          <a:ext uri="{FF2B5EF4-FFF2-40B4-BE49-F238E27FC236}">
                            <a16:creationId xmlns:a16="http://schemas.microsoft.com/office/drawing/2014/main" id="{1E146513-B910-498A-887B-23DC415B46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900" y="4694238"/>
                        <a:ext cx="19304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5977" name="Object 9">
            <a:extLst>
              <a:ext uri="{FF2B5EF4-FFF2-40B4-BE49-F238E27FC236}">
                <a16:creationId xmlns:a16="http://schemas.microsoft.com/office/drawing/2014/main" id="{0333FB33-FE5F-4DDA-9EFD-BF2E168733E9}"/>
              </a:ext>
            </a:extLst>
          </p:cNvPr>
          <p:cNvGraphicFramePr>
            <a:graphicFrameLocks noChangeAspect="1"/>
          </p:cNvGraphicFramePr>
          <p:nvPr/>
        </p:nvGraphicFramePr>
        <p:xfrm>
          <a:off x="3930650" y="5448300"/>
          <a:ext cx="635000" cy="647700"/>
        </p:xfrm>
        <a:graphic>
          <a:graphicData uri="http://schemas.openxmlformats.org/presentationml/2006/ole">
            <mc:AlternateContent xmlns:mc="http://schemas.openxmlformats.org/markup-compatibility/2006">
              <mc:Choice xmlns:v="urn:schemas-microsoft-com:vml" Requires="v">
                <p:oleObj name="Equation" r:id="rId5" imgW="634725" imgH="647419" progId="Equation.DSMT4">
                  <p:embed/>
                </p:oleObj>
              </mc:Choice>
              <mc:Fallback>
                <p:oleObj name="Equation" r:id="rId5" imgW="634725" imgH="647419" progId="Equation.DSMT4">
                  <p:embed/>
                  <p:pic>
                    <p:nvPicPr>
                      <p:cNvPr id="1235977" name="Object 9">
                        <a:extLst>
                          <a:ext uri="{FF2B5EF4-FFF2-40B4-BE49-F238E27FC236}">
                            <a16:creationId xmlns:a16="http://schemas.microsoft.com/office/drawing/2014/main" id="{0333FB33-FE5F-4DDA-9EFD-BF2E168733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0650" y="5448300"/>
                        <a:ext cx="6350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5978" name="Object 10">
            <a:extLst>
              <a:ext uri="{FF2B5EF4-FFF2-40B4-BE49-F238E27FC236}">
                <a16:creationId xmlns:a16="http://schemas.microsoft.com/office/drawing/2014/main" id="{84AAAEF6-BD9C-43A9-AB45-AEA470FDAE9A}"/>
              </a:ext>
            </a:extLst>
          </p:cNvPr>
          <p:cNvGraphicFramePr>
            <a:graphicFrameLocks noChangeAspect="1"/>
          </p:cNvGraphicFramePr>
          <p:nvPr/>
        </p:nvGraphicFramePr>
        <p:xfrm>
          <a:off x="4662488" y="5675313"/>
          <a:ext cx="1028700" cy="279400"/>
        </p:xfrm>
        <a:graphic>
          <a:graphicData uri="http://schemas.openxmlformats.org/presentationml/2006/ole">
            <mc:AlternateContent xmlns:mc="http://schemas.openxmlformats.org/markup-compatibility/2006">
              <mc:Choice xmlns:v="urn:schemas-microsoft-com:vml" Requires="v">
                <p:oleObj name="Equation" r:id="rId7" imgW="1028700" imgH="279400" progId="Equation.DSMT4">
                  <p:embed/>
                </p:oleObj>
              </mc:Choice>
              <mc:Fallback>
                <p:oleObj name="Equation" r:id="rId7" imgW="1028700" imgH="279400" progId="Equation.DSMT4">
                  <p:embed/>
                  <p:pic>
                    <p:nvPicPr>
                      <p:cNvPr id="1235978" name="Object 10">
                        <a:extLst>
                          <a:ext uri="{FF2B5EF4-FFF2-40B4-BE49-F238E27FC236}">
                            <a16:creationId xmlns:a16="http://schemas.microsoft.com/office/drawing/2014/main" id="{84AAAEF6-BD9C-43A9-AB45-AEA470FDAE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2488" y="5675313"/>
                        <a:ext cx="10287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59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59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59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3597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35977"/>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500"/>
                                  </p:stCondLst>
                                  <p:childTnLst>
                                    <p:set>
                                      <p:cBhvr>
                                        <p:cTn id="25" dur="1" fill="hold">
                                          <p:stCondLst>
                                            <p:cond delay="0"/>
                                          </p:stCondLst>
                                        </p:cTn>
                                        <p:tgtEl>
                                          <p:spTgt spid="1235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973" grpId="0"/>
      <p:bldP spid="1235974" grpId="0"/>
      <p:bldP spid="123597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51469DE-F00D-42A0-8F6A-4C5D50799CF2}"/>
              </a:ext>
            </a:extLst>
          </p:cNvPr>
          <p:cNvSpPr>
            <a:spLocks noGrp="1" noChangeArrowheads="1"/>
          </p:cNvSpPr>
          <p:nvPr>
            <p:ph type="title"/>
          </p:nvPr>
        </p:nvSpPr>
        <p:spPr>
          <a:noFill/>
        </p:spPr>
        <p:txBody>
          <a:bodyPr/>
          <a:lstStyle/>
          <a:p>
            <a:pPr eaLnBrk="1" hangingPunct="1"/>
            <a:r>
              <a:rPr lang="en-US" altLang="en-US" dirty="0"/>
              <a:t>	The Addition Rule</a:t>
            </a:r>
          </a:p>
        </p:txBody>
      </p:sp>
      <p:sp>
        <p:nvSpPr>
          <p:cNvPr id="50179" name="Rectangle 3">
            <a:extLst>
              <a:ext uri="{FF2B5EF4-FFF2-40B4-BE49-F238E27FC236}">
                <a16:creationId xmlns:a16="http://schemas.microsoft.com/office/drawing/2014/main" id="{89C76BC4-40F5-49E8-845A-644BEEBB6754}"/>
              </a:ext>
            </a:extLst>
          </p:cNvPr>
          <p:cNvSpPr>
            <a:spLocks noChangeArrowheads="1"/>
          </p:cNvSpPr>
          <p:nvPr/>
        </p:nvSpPr>
        <p:spPr bwMode="auto">
          <a:xfrm>
            <a:off x="1762125" y="1189039"/>
            <a:ext cx="8991600"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r>
              <a:rPr lang="en-US" altLang="en-US" sz="2400"/>
              <a:t> </a:t>
            </a:r>
          </a:p>
          <a:p>
            <a:pPr>
              <a:spcBef>
                <a:spcPct val="0"/>
              </a:spcBef>
              <a:buClrTx/>
              <a:buSzTx/>
              <a:buFontTx/>
              <a:buNone/>
            </a:pPr>
            <a:r>
              <a:rPr lang="en-US" altLang="en-US" sz="2400"/>
              <a:t>100 college students were surveyed and asked how many hours a week they spent studying.  The results are in the table below.  Find the probability that a student spends between 5 and 10 hours or more than 10 hours studying.</a:t>
            </a:r>
          </a:p>
        </p:txBody>
      </p:sp>
      <p:sp>
        <p:nvSpPr>
          <p:cNvPr id="1241093" name="Text Box 5">
            <a:extLst>
              <a:ext uri="{FF2B5EF4-FFF2-40B4-BE49-F238E27FC236}">
                <a16:creationId xmlns:a16="http://schemas.microsoft.com/office/drawing/2014/main" id="{E3E5200B-AEBD-4752-A109-58B420838B12}"/>
              </a:ext>
            </a:extLst>
          </p:cNvPr>
          <p:cNvSpPr txBox="1">
            <a:spLocks noChangeArrowheads="1"/>
          </p:cNvSpPr>
          <p:nvPr/>
        </p:nvSpPr>
        <p:spPr bwMode="auto">
          <a:xfrm>
            <a:off x="7843838" y="524827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i="1">
                <a:solidFill>
                  <a:schemeClr val="folHlink"/>
                </a:solidFill>
              </a:rPr>
              <a:t>P </a:t>
            </a:r>
            <a:r>
              <a:rPr lang="en-US" altLang="en-US" sz="2400">
                <a:solidFill>
                  <a:schemeClr val="folHlink"/>
                </a:solidFill>
              </a:rPr>
              <a:t>(5 to10) + </a:t>
            </a:r>
            <a:r>
              <a:rPr lang="en-US" altLang="en-US" sz="2400" i="1">
                <a:solidFill>
                  <a:schemeClr val="folHlink"/>
                </a:solidFill>
              </a:rPr>
              <a:t>P </a:t>
            </a:r>
            <a:r>
              <a:rPr lang="en-US" altLang="en-US" sz="2400">
                <a:solidFill>
                  <a:schemeClr val="folHlink"/>
                </a:solidFill>
              </a:rPr>
              <a:t>(10) </a:t>
            </a:r>
          </a:p>
        </p:txBody>
      </p:sp>
      <p:graphicFrame>
        <p:nvGraphicFramePr>
          <p:cNvPr id="1241094" name="Object 6">
            <a:extLst>
              <a:ext uri="{FF2B5EF4-FFF2-40B4-BE49-F238E27FC236}">
                <a16:creationId xmlns:a16="http://schemas.microsoft.com/office/drawing/2014/main" id="{818F6138-A025-43FD-8FBF-5A944242F3C6}"/>
              </a:ext>
            </a:extLst>
          </p:cNvPr>
          <p:cNvGraphicFramePr>
            <a:graphicFrameLocks noChangeAspect="1"/>
          </p:cNvGraphicFramePr>
          <p:nvPr/>
        </p:nvGraphicFramePr>
        <p:xfrm>
          <a:off x="4572000" y="5676900"/>
          <a:ext cx="1574800" cy="647700"/>
        </p:xfrm>
        <a:graphic>
          <a:graphicData uri="http://schemas.openxmlformats.org/presentationml/2006/ole">
            <mc:AlternateContent xmlns:mc="http://schemas.openxmlformats.org/markup-compatibility/2006">
              <mc:Choice xmlns:v="urn:schemas-microsoft-com:vml" Requires="v">
                <p:oleObj name="Equation" r:id="rId3" imgW="1574800" imgH="647700" progId="Equation.DSMT4">
                  <p:embed/>
                </p:oleObj>
              </mc:Choice>
              <mc:Fallback>
                <p:oleObj name="Equation" r:id="rId3" imgW="1574800" imgH="647700" progId="Equation.DSMT4">
                  <p:embed/>
                  <p:pic>
                    <p:nvPicPr>
                      <p:cNvPr id="1241094" name="Object 6">
                        <a:extLst>
                          <a:ext uri="{FF2B5EF4-FFF2-40B4-BE49-F238E27FC236}">
                            <a16:creationId xmlns:a16="http://schemas.microsoft.com/office/drawing/2014/main" id="{818F6138-A025-43FD-8FBF-5A944242F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676900"/>
                        <a:ext cx="15748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1095" name="Text Box 7">
            <a:extLst>
              <a:ext uri="{FF2B5EF4-FFF2-40B4-BE49-F238E27FC236}">
                <a16:creationId xmlns:a16="http://schemas.microsoft.com/office/drawing/2014/main" id="{DC7EEF28-B68C-4C86-A711-13C2ED85DC65}"/>
              </a:ext>
            </a:extLst>
          </p:cNvPr>
          <p:cNvSpPr txBox="1">
            <a:spLocks noChangeArrowheads="1"/>
          </p:cNvSpPr>
          <p:nvPr/>
        </p:nvSpPr>
        <p:spPr bwMode="auto">
          <a:xfrm>
            <a:off x="2057400" y="48006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folHlink"/>
                </a:solidFill>
              </a:rPr>
              <a:t>The events are mutually exclusive.</a:t>
            </a:r>
          </a:p>
        </p:txBody>
      </p:sp>
      <p:graphicFrame>
        <p:nvGraphicFramePr>
          <p:cNvPr id="1241136" name="Group 48">
            <a:extLst>
              <a:ext uri="{FF2B5EF4-FFF2-40B4-BE49-F238E27FC236}">
                <a16:creationId xmlns:a16="http://schemas.microsoft.com/office/drawing/2014/main" id="{964D0C27-6B9A-4BDD-8618-79DEB57C3D57}"/>
              </a:ext>
            </a:extLst>
          </p:cNvPr>
          <p:cNvGraphicFramePr>
            <a:graphicFrameLocks noGrp="1"/>
          </p:cNvGraphicFramePr>
          <p:nvPr>
            <p:ph idx="1"/>
          </p:nvPr>
        </p:nvGraphicFramePr>
        <p:xfrm>
          <a:off x="2819400" y="3152775"/>
          <a:ext cx="5791200" cy="1524000"/>
        </p:xfrm>
        <a:graphic>
          <a:graphicData uri="http://schemas.openxmlformats.org/drawingml/2006/table">
            <a:tbl>
              <a:tblPr/>
              <a:tblGrid>
                <a:gridCol w="1219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90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en-US" sz="2000" b="0" i="0" u="none" strike="noStrike" cap="none" normalizeH="0" baseline="0">
                        <a:ln>
                          <a:noFill/>
                        </a:ln>
                        <a:solidFill>
                          <a:schemeClr val="tx1"/>
                        </a:solidFill>
                        <a:effectLst/>
                        <a:latin typeface="Century" pitchFamily="18" charset="0"/>
                      </a:endParaRPr>
                    </a:p>
                  </a:txBody>
                  <a:tcPr marR="0" marT="0" marB="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Less then 5</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5 to 10</a:t>
                      </a:r>
                    </a:p>
                  </a:txBody>
                  <a:tcPr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More than 10</a:t>
                      </a:r>
                    </a:p>
                  </a:txBody>
                  <a:tcPr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Total</a:t>
                      </a:r>
                    </a:p>
                  </a:txBody>
                  <a:tcPr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extLst>
                  <a:ext uri="{0D108BD9-81ED-4DB2-BD59-A6C34878D82A}">
                    <a16:rowId xmlns:a16="http://schemas.microsoft.com/office/drawing/2014/main" val="10000"/>
                  </a:ext>
                </a:extLst>
              </a:tr>
              <a:tr h="90488">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Male</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11</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22</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16</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49</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114300">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Female</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13</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24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14</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51</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Total</a:t>
                      </a:r>
                    </a:p>
                  </a:txBody>
                  <a:tcPr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24</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46</a:t>
                      </a:r>
                    </a:p>
                  </a:txBody>
                  <a:tcPr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30</a:t>
                      </a:r>
                    </a:p>
                  </a:txBody>
                  <a:tcPr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Century" pitchFamily="18" charset="0"/>
                        </a:rPr>
                        <a:t>100</a:t>
                      </a:r>
                    </a:p>
                  </a:txBody>
                  <a:tcPr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41137" name="Text Box 49">
            <a:extLst>
              <a:ext uri="{FF2B5EF4-FFF2-40B4-BE49-F238E27FC236}">
                <a16:creationId xmlns:a16="http://schemas.microsoft.com/office/drawing/2014/main" id="{39DCFA34-3133-4E64-8B00-4B21C6E0E9F2}"/>
              </a:ext>
            </a:extLst>
          </p:cNvPr>
          <p:cNvSpPr txBox="1">
            <a:spLocks noChangeArrowheads="1"/>
          </p:cNvSpPr>
          <p:nvPr/>
        </p:nvSpPr>
        <p:spPr bwMode="auto">
          <a:xfrm>
            <a:off x="2057400" y="52578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i="1">
                <a:solidFill>
                  <a:schemeClr val="folHlink"/>
                </a:solidFill>
              </a:rPr>
              <a:t>P </a:t>
            </a:r>
            <a:r>
              <a:rPr lang="en-US" altLang="en-US" sz="2400">
                <a:solidFill>
                  <a:schemeClr val="folHlink"/>
                </a:solidFill>
              </a:rPr>
              <a:t>(5 to10 hours or more than 10 hours) =</a:t>
            </a:r>
          </a:p>
        </p:txBody>
      </p:sp>
      <p:graphicFrame>
        <p:nvGraphicFramePr>
          <p:cNvPr id="1241138" name="Object 50">
            <a:extLst>
              <a:ext uri="{FF2B5EF4-FFF2-40B4-BE49-F238E27FC236}">
                <a16:creationId xmlns:a16="http://schemas.microsoft.com/office/drawing/2014/main" id="{344BFC62-76D3-44EB-A147-E9006355A2E5}"/>
              </a:ext>
            </a:extLst>
          </p:cNvPr>
          <p:cNvGraphicFramePr>
            <a:graphicFrameLocks noChangeAspect="1"/>
          </p:cNvGraphicFramePr>
          <p:nvPr/>
        </p:nvGraphicFramePr>
        <p:xfrm>
          <a:off x="6200775" y="5681663"/>
          <a:ext cx="1689100" cy="647700"/>
        </p:xfrm>
        <a:graphic>
          <a:graphicData uri="http://schemas.openxmlformats.org/presentationml/2006/ole">
            <mc:AlternateContent xmlns:mc="http://schemas.openxmlformats.org/markup-compatibility/2006">
              <mc:Choice xmlns:v="urn:schemas-microsoft-com:vml" Requires="v">
                <p:oleObj name="Equation" r:id="rId5" imgW="1689100" imgH="647700" progId="Equation.DSMT4">
                  <p:embed/>
                </p:oleObj>
              </mc:Choice>
              <mc:Fallback>
                <p:oleObj name="Equation" r:id="rId5" imgW="1689100" imgH="647700" progId="Equation.DSMT4">
                  <p:embed/>
                  <p:pic>
                    <p:nvPicPr>
                      <p:cNvPr id="1241138" name="Object 50">
                        <a:extLst>
                          <a:ext uri="{FF2B5EF4-FFF2-40B4-BE49-F238E27FC236}">
                            <a16:creationId xmlns:a16="http://schemas.microsoft.com/office/drawing/2014/main" id="{344BFC62-76D3-44EB-A147-E9006355A2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0775" y="5681663"/>
                        <a:ext cx="16891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
                                  </p:stCondLst>
                                  <p:childTnLst>
                                    <p:set>
                                      <p:cBhvr>
                                        <p:cTn id="6" dur="1" fill="hold">
                                          <p:stCondLst>
                                            <p:cond delay="0"/>
                                          </p:stCondLst>
                                        </p:cTn>
                                        <p:tgtEl>
                                          <p:spTgt spid="12411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410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41137"/>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500"/>
                                  </p:stCondLst>
                                  <p:childTnLst>
                                    <p:set>
                                      <p:cBhvr>
                                        <p:cTn id="17" dur="1" fill="hold">
                                          <p:stCondLst>
                                            <p:cond delay="0"/>
                                          </p:stCondLst>
                                        </p:cTn>
                                        <p:tgtEl>
                                          <p:spTgt spid="124109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4109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41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093" grpId="0"/>
      <p:bldP spid="1241095" grpId="0"/>
      <p:bldP spid="12411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7B5AC35F-9DDE-43D9-966B-C3B02EB7517A}"/>
              </a:ext>
            </a:extLst>
          </p:cNvPr>
          <p:cNvSpPr txBox="1">
            <a:spLocks noChangeArrowheads="1"/>
          </p:cNvSpPr>
          <p:nvPr/>
        </p:nvSpPr>
        <p:spPr bwMode="auto">
          <a:xfrm>
            <a:off x="2667000" y="12954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latin typeface="Times New Roman" panose="02020603050405020304" pitchFamily="18" charset="0"/>
            </a:endParaRPr>
          </a:p>
        </p:txBody>
      </p:sp>
      <p:sp>
        <p:nvSpPr>
          <p:cNvPr id="52228" name="Rectangle 4">
            <a:extLst>
              <a:ext uri="{FF2B5EF4-FFF2-40B4-BE49-F238E27FC236}">
                <a16:creationId xmlns:a16="http://schemas.microsoft.com/office/drawing/2014/main" id="{2F629C0A-CBA9-4748-854E-2F89205B9EA3}"/>
              </a:ext>
            </a:extLst>
          </p:cNvPr>
          <p:cNvSpPr>
            <a:spLocks noGrp="1" noChangeArrowheads="1"/>
          </p:cNvSpPr>
          <p:nvPr>
            <p:ph type="subTitle" idx="1"/>
          </p:nvPr>
        </p:nvSpPr>
        <p:spPr>
          <a:xfrm>
            <a:off x="2438400" y="2057400"/>
            <a:ext cx="7239000" cy="1752600"/>
          </a:xfrm>
          <a:noFill/>
        </p:spPr>
        <p:txBody>
          <a:bodyPr/>
          <a:lstStyle/>
          <a:p>
            <a:pPr>
              <a:spcBef>
                <a:spcPct val="0"/>
              </a:spcBef>
            </a:pPr>
            <a:r>
              <a:rPr lang="en-US" altLang="en-US" sz="6000"/>
              <a:t>Counting Principles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2C555714-2956-4760-8EA4-24B4D0F1F281}"/>
              </a:ext>
            </a:extLst>
          </p:cNvPr>
          <p:cNvSpPr txBox="1">
            <a:spLocks noChangeArrowheads="1"/>
          </p:cNvSpPr>
          <p:nvPr/>
        </p:nvSpPr>
        <p:spPr bwMode="auto">
          <a:xfrm>
            <a:off x="1827213" y="1223964"/>
            <a:ext cx="8183562"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a:t>If one event can occur in </a:t>
            </a:r>
            <a:r>
              <a:rPr lang="en-US" altLang="en-US" sz="2400" i="1"/>
              <a:t>m</a:t>
            </a:r>
            <a:r>
              <a:rPr lang="en-US" altLang="en-US" sz="2400"/>
              <a:t> ways and a second event can     occur in </a:t>
            </a:r>
            <a:r>
              <a:rPr lang="en-US" altLang="en-US" sz="2400" i="1"/>
              <a:t>n</a:t>
            </a:r>
            <a:r>
              <a:rPr lang="en-US" altLang="en-US" sz="2400"/>
              <a:t> ways, the number of ways the two events can occur in sequence is </a:t>
            </a:r>
            <a:r>
              <a:rPr lang="en-US" altLang="en-US" sz="2400" b="1" i="1">
                <a:solidFill>
                  <a:schemeClr val="folHlink"/>
                </a:solidFill>
              </a:rPr>
              <a:t>m·</a:t>
            </a:r>
            <a:r>
              <a:rPr lang="en-US" altLang="en-US" sz="2400" b="1">
                <a:solidFill>
                  <a:schemeClr val="folHlink"/>
                </a:solidFill>
              </a:rPr>
              <a:t>  </a:t>
            </a:r>
            <a:r>
              <a:rPr lang="en-US" altLang="en-US" sz="2400" b="1" i="1">
                <a:solidFill>
                  <a:schemeClr val="folHlink"/>
                </a:solidFill>
              </a:rPr>
              <a:t>n</a:t>
            </a:r>
            <a:r>
              <a:rPr lang="en-US" altLang="en-US" sz="2400" i="1"/>
              <a:t>.  </a:t>
            </a:r>
            <a:r>
              <a:rPr lang="en-US" altLang="en-US" sz="2400"/>
              <a:t>This rule can be extended      for any number of events occurring in a sequence. </a:t>
            </a:r>
          </a:p>
        </p:txBody>
      </p:sp>
      <p:sp>
        <p:nvSpPr>
          <p:cNvPr id="54275" name="Rectangle 3">
            <a:extLst>
              <a:ext uri="{FF2B5EF4-FFF2-40B4-BE49-F238E27FC236}">
                <a16:creationId xmlns:a16="http://schemas.microsoft.com/office/drawing/2014/main" id="{9BD34D23-8909-483B-B261-C982823C9DDF}"/>
              </a:ext>
            </a:extLst>
          </p:cNvPr>
          <p:cNvSpPr>
            <a:spLocks noGrp="1" noChangeArrowheads="1"/>
          </p:cNvSpPr>
          <p:nvPr>
            <p:ph type="title"/>
          </p:nvPr>
        </p:nvSpPr>
        <p:spPr>
          <a:xfrm>
            <a:off x="1524000" y="171450"/>
            <a:ext cx="9080500" cy="731838"/>
          </a:xfrm>
          <a:noFill/>
        </p:spPr>
        <p:txBody>
          <a:bodyPr/>
          <a:lstStyle/>
          <a:p>
            <a:pPr eaLnBrk="1" hangingPunct="1"/>
            <a:r>
              <a:rPr lang="en-US" altLang="en-US"/>
              <a:t>Fundamental Counting Principle</a:t>
            </a:r>
          </a:p>
        </p:txBody>
      </p:sp>
      <p:sp>
        <p:nvSpPr>
          <p:cNvPr id="1245191" name="Rectangle 7">
            <a:extLst>
              <a:ext uri="{FF2B5EF4-FFF2-40B4-BE49-F238E27FC236}">
                <a16:creationId xmlns:a16="http://schemas.microsoft.com/office/drawing/2014/main" id="{55DF14F8-8ACA-4EC1-9316-AEF19D47A909}"/>
              </a:ext>
            </a:extLst>
          </p:cNvPr>
          <p:cNvSpPr>
            <a:spLocks noChangeArrowheads="1"/>
          </p:cNvSpPr>
          <p:nvPr/>
        </p:nvSpPr>
        <p:spPr bwMode="auto">
          <a:xfrm>
            <a:off x="1822450" y="2971800"/>
            <a:ext cx="86169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b="1"/>
              <a:t>Example</a:t>
            </a:r>
            <a:r>
              <a:rPr lang="en-US" altLang="en-US" sz="2400">
                <a:latin typeface="Times New Roman" panose="02020603050405020304" pitchFamily="18" charset="0"/>
              </a:rPr>
              <a:t>:</a:t>
            </a:r>
          </a:p>
          <a:p>
            <a:pPr eaLnBrk="1" hangingPunct="1">
              <a:spcBef>
                <a:spcPct val="0"/>
              </a:spcBef>
              <a:buClrTx/>
              <a:buSzTx/>
              <a:buFontTx/>
              <a:buNone/>
            </a:pPr>
            <a:r>
              <a:rPr lang="en-US" altLang="en-US" sz="2400"/>
              <a:t>A meal consists of a main dish, a side dish, and a dessert.  How many different meals can be selected if there are 4 main dishes, 2 side dishes and 5 desserts available? </a:t>
            </a:r>
          </a:p>
        </p:txBody>
      </p:sp>
      <p:sp>
        <p:nvSpPr>
          <p:cNvPr id="1245192" name="Text Box 8">
            <a:extLst>
              <a:ext uri="{FF2B5EF4-FFF2-40B4-BE49-F238E27FC236}">
                <a16:creationId xmlns:a16="http://schemas.microsoft.com/office/drawing/2014/main" id="{74280F7C-D4C9-47CC-B579-75F7516D551F}"/>
              </a:ext>
            </a:extLst>
          </p:cNvPr>
          <p:cNvSpPr txBox="1">
            <a:spLocks noChangeArrowheads="1"/>
          </p:cNvSpPr>
          <p:nvPr/>
        </p:nvSpPr>
        <p:spPr bwMode="auto">
          <a:xfrm>
            <a:off x="2354264" y="4664075"/>
            <a:ext cx="1684337"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a:solidFill>
                  <a:schemeClr val="folHlink"/>
                </a:solidFill>
                <a:latin typeface="Times New Roman" panose="02020603050405020304" pitchFamily="18" charset="0"/>
                <a:cs typeface="Times New Roman" panose="02020603050405020304" pitchFamily="18" charset="0"/>
              </a:rPr>
              <a:t># of main dishes</a:t>
            </a:r>
          </a:p>
        </p:txBody>
      </p:sp>
      <p:sp>
        <p:nvSpPr>
          <p:cNvPr id="1245193" name="Text Box 9">
            <a:extLst>
              <a:ext uri="{FF2B5EF4-FFF2-40B4-BE49-F238E27FC236}">
                <a16:creationId xmlns:a16="http://schemas.microsoft.com/office/drawing/2014/main" id="{4E28ADF0-D118-4188-9DA2-2201A7134744}"/>
              </a:ext>
            </a:extLst>
          </p:cNvPr>
          <p:cNvSpPr txBox="1">
            <a:spLocks noChangeArrowheads="1"/>
          </p:cNvSpPr>
          <p:nvPr/>
        </p:nvSpPr>
        <p:spPr bwMode="auto">
          <a:xfrm>
            <a:off x="4743450" y="4664075"/>
            <a:ext cx="188595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a:solidFill>
                  <a:schemeClr val="hlink"/>
                </a:solidFill>
                <a:latin typeface="Times New Roman" panose="02020603050405020304" pitchFamily="18" charset="0"/>
                <a:cs typeface="Times New Roman" panose="02020603050405020304" pitchFamily="18" charset="0"/>
              </a:rPr>
              <a:t># of side dishes</a:t>
            </a:r>
          </a:p>
        </p:txBody>
      </p:sp>
      <p:sp>
        <p:nvSpPr>
          <p:cNvPr id="1245194" name="Text Box 10">
            <a:extLst>
              <a:ext uri="{FF2B5EF4-FFF2-40B4-BE49-F238E27FC236}">
                <a16:creationId xmlns:a16="http://schemas.microsoft.com/office/drawing/2014/main" id="{6D1AEDAB-E17D-4DDB-B353-2DD0546659AC}"/>
              </a:ext>
            </a:extLst>
          </p:cNvPr>
          <p:cNvSpPr txBox="1">
            <a:spLocks noChangeArrowheads="1"/>
          </p:cNvSpPr>
          <p:nvPr/>
        </p:nvSpPr>
        <p:spPr bwMode="auto">
          <a:xfrm>
            <a:off x="7526338" y="4664075"/>
            <a:ext cx="1465262"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a:solidFill>
                  <a:srgbClr val="465212"/>
                </a:solidFill>
                <a:latin typeface="Times New Roman" panose="02020603050405020304" pitchFamily="18" charset="0"/>
                <a:cs typeface="Times New Roman" panose="02020603050405020304" pitchFamily="18" charset="0"/>
              </a:rPr>
              <a:t># of desserts</a:t>
            </a:r>
          </a:p>
        </p:txBody>
      </p:sp>
      <p:sp>
        <p:nvSpPr>
          <p:cNvPr id="1245195" name="Text Box 11">
            <a:extLst>
              <a:ext uri="{FF2B5EF4-FFF2-40B4-BE49-F238E27FC236}">
                <a16:creationId xmlns:a16="http://schemas.microsoft.com/office/drawing/2014/main" id="{5829C7D8-EAE6-4130-99F8-8334CCE89B74}"/>
              </a:ext>
            </a:extLst>
          </p:cNvPr>
          <p:cNvSpPr txBox="1">
            <a:spLocks noChangeArrowheads="1"/>
          </p:cNvSpPr>
          <p:nvPr/>
        </p:nvSpPr>
        <p:spPr bwMode="auto">
          <a:xfrm>
            <a:off x="2517776" y="5486400"/>
            <a:ext cx="1357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b="1">
                <a:solidFill>
                  <a:schemeClr val="folHlink"/>
                </a:solidFill>
                <a:latin typeface="Times New Roman" panose="02020603050405020304" pitchFamily="18" charset="0"/>
                <a:cs typeface="Times New Roman" panose="02020603050405020304" pitchFamily="18" charset="0"/>
              </a:rPr>
              <a:t>4</a:t>
            </a:r>
          </a:p>
        </p:txBody>
      </p:sp>
      <p:sp>
        <p:nvSpPr>
          <p:cNvPr id="1245196" name="Text Box 12">
            <a:extLst>
              <a:ext uri="{FF2B5EF4-FFF2-40B4-BE49-F238E27FC236}">
                <a16:creationId xmlns:a16="http://schemas.microsoft.com/office/drawing/2014/main" id="{AD883C19-F89C-460B-8C26-BF5FC181D38A}"/>
              </a:ext>
            </a:extLst>
          </p:cNvPr>
          <p:cNvSpPr txBox="1">
            <a:spLocks noChangeArrowheads="1"/>
          </p:cNvSpPr>
          <p:nvPr/>
        </p:nvSpPr>
        <p:spPr bwMode="auto">
          <a:xfrm>
            <a:off x="7580313" y="5486400"/>
            <a:ext cx="1357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b="1">
                <a:solidFill>
                  <a:srgbClr val="465212"/>
                </a:solidFill>
                <a:latin typeface="Times New Roman" panose="02020603050405020304" pitchFamily="18" charset="0"/>
                <a:cs typeface="Times New Roman" panose="02020603050405020304" pitchFamily="18" charset="0"/>
              </a:rPr>
              <a:t>5</a:t>
            </a:r>
          </a:p>
        </p:txBody>
      </p:sp>
      <p:sp>
        <p:nvSpPr>
          <p:cNvPr id="1245197" name="Text Box 13">
            <a:extLst>
              <a:ext uri="{FF2B5EF4-FFF2-40B4-BE49-F238E27FC236}">
                <a16:creationId xmlns:a16="http://schemas.microsoft.com/office/drawing/2014/main" id="{AC9F444E-8B37-49CB-8898-5B501900609F}"/>
              </a:ext>
            </a:extLst>
          </p:cNvPr>
          <p:cNvSpPr txBox="1">
            <a:spLocks noChangeArrowheads="1"/>
          </p:cNvSpPr>
          <p:nvPr/>
        </p:nvSpPr>
        <p:spPr bwMode="auto">
          <a:xfrm>
            <a:off x="5008563" y="5486400"/>
            <a:ext cx="1357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b="1">
                <a:solidFill>
                  <a:schemeClr val="hlink"/>
                </a:solidFill>
                <a:latin typeface="Times New Roman" panose="02020603050405020304" pitchFamily="18" charset="0"/>
                <a:cs typeface="Times New Roman" panose="02020603050405020304" pitchFamily="18" charset="0"/>
              </a:rPr>
              <a:t>2</a:t>
            </a:r>
          </a:p>
        </p:txBody>
      </p:sp>
      <p:sp>
        <p:nvSpPr>
          <p:cNvPr id="1245198" name="Text Box 14">
            <a:extLst>
              <a:ext uri="{FF2B5EF4-FFF2-40B4-BE49-F238E27FC236}">
                <a16:creationId xmlns:a16="http://schemas.microsoft.com/office/drawing/2014/main" id="{BB4C0049-20D4-4037-8799-E61FA99228F3}"/>
              </a:ext>
            </a:extLst>
          </p:cNvPr>
          <p:cNvSpPr txBox="1">
            <a:spLocks noChangeArrowheads="1"/>
          </p:cNvSpPr>
          <p:nvPr/>
        </p:nvSpPr>
        <p:spPr bwMode="auto">
          <a:xfrm>
            <a:off x="4176713" y="54864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400">
              <a:latin typeface="Times New Roman" panose="02020603050405020304" pitchFamily="18" charset="0"/>
              <a:cs typeface="Times New Roman" panose="02020603050405020304" pitchFamily="18" charset="0"/>
            </a:endParaRPr>
          </a:p>
        </p:txBody>
      </p:sp>
      <p:sp>
        <p:nvSpPr>
          <p:cNvPr id="1245199" name="Text Box 15">
            <a:extLst>
              <a:ext uri="{FF2B5EF4-FFF2-40B4-BE49-F238E27FC236}">
                <a16:creationId xmlns:a16="http://schemas.microsoft.com/office/drawing/2014/main" id="{6E2F509B-DB14-41DD-BD7F-D995372FFC62}"/>
              </a:ext>
            </a:extLst>
          </p:cNvPr>
          <p:cNvSpPr txBox="1">
            <a:spLocks noChangeArrowheads="1"/>
          </p:cNvSpPr>
          <p:nvPr/>
        </p:nvSpPr>
        <p:spPr bwMode="auto">
          <a:xfrm>
            <a:off x="6653213" y="54864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1245200" name="Text Box 16">
            <a:extLst>
              <a:ext uri="{FF2B5EF4-FFF2-40B4-BE49-F238E27FC236}">
                <a16:creationId xmlns:a16="http://schemas.microsoft.com/office/drawing/2014/main" id="{9FB24B4E-0001-4147-B768-0188E09D04BB}"/>
              </a:ext>
            </a:extLst>
          </p:cNvPr>
          <p:cNvSpPr txBox="1">
            <a:spLocks noChangeArrowheads="1"/>
          </p:cNvSpPr>
          <p:nvPr/>
        </p:nvSpPr>
        <p:spPr bwMode="auto">
          <a:xfrm>
            <a:off x="8843963" y="5486400"/>
            <a:ext cx="66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400">
                <a:latin typeface="Times New Roman" panose="02020603050405020304" pitchFamily="18" charset="0"/>
                <a:cs typeface="Times New Roman" panose="02020603050405020304" pitchFamily="18" charset="0"/>
              </a:rPr>
              <a:t>=</a:t>
            </a:r>
          </a:p>
        </p:txBody>
      </p:sp>
      <p:sp>
        <p:nvSpPr>
          <p:cNvPr id="1245201" name="Rectangle 17">
            <a:extLst>
              <a:ext uri="{FF2B5EF4-FFF2-40B4-BE49-F238E27FC236}">
                <a16:creationId xmlns:a16="http://schemas.microsoft.com/office/drawing/2014/main" id="{15DF1998-1D03-4DEA-A6FB-5A96C9467EB5}"/>
              </a:ext>
            </a:extLst>
          </p:cNvPr>
          <p:cNvSpPr>
            <a:spLocks noChangeArrowheads="1"/>
          </p:cNvSpPr>
          <p:nvPr/>
        </p:nvSpPr>
        <p:spPr bwMode="auto">
          <a:xfrm>
            <a:off x="2265364" y="5867400"/>
            <a:ext cx="5202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a:cs typeface="Times New Roman" panose="02020603050405020304" pitchFamily="18" charset="0"/>
              </a:rPr>
              <a:t>There are 40 meals available.</a:t>
            </a:r>
          </a:p>
        </p:txBody>
      </p:sp>
      <p:sp>
        <p:nvSpPr>
          <p:cNvPr id="1245202" name="Rectangle 18">
            <a:extLst>
              <a:ext uri="{FF2B5EF4-FFF2-40B4-BE49-F238E27FC236}">
                <a16:creationId xmlns:a16="http://schemas.microsoft.com/office/drawing/2014/main" id="{F6E49BD1-39F3-4319-B033-946DEE1C9771}"/>
              </a:ext>
            </a:extLst>
          </p:cNvPr>
          <p:cNvSpPr>
            <a:spLocks noChangeArrowheads="1"/>
          </p:cNvSpPr>
          <p:nvPr/>
        </p:nvSpPr>
        <p:spPr bwMode="auto">
          <a:xfrm>
            <a:off x="9525000" y="5486400"/>
            <a:ext cx="55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0"/>
              </a:spcBef>
              <a:buClrTx/>
              <a:buSzTx/>
              <a:buFontTx/>
              <a:buNone/>
            </a:pPr>
            <a:r>
              <a:rPr lang="en-US" altLang="en-US" sz="2400" b="1">
                <a:latin typeface="Times New Roman" panose="02020603050405020304" pitchFamily="18" charset="0"/>
                <a:cs typeface="Times New Roman" panose="02020603050405020304" pitchFamily="18" charset="0"/>
              </a:rPr>
              <a:t>40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5191"/>
                                        </p:tgtEl>
                                        <p:attrNameLst>
                                          <p:attrName>style.visibility</p:attrName>
                                        </p:attrNameLst>
                                      </p:cBhvr>
                                      <p:to>
                                        <p:strVal val="visible"/>
                                      </p:to>
                                    </p:set>
                                    <p:animEffect transition="in" filter="wipe(left)">
                                      <p:cBhvr>
                                        <p:cTn id="7" dur="1000"/>
                                        <p:tgtEl>
                                          <p:spTgt spid="12451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45192"/>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500"/>
                                  </p:stCondLst>
                                  <p:childTnLst>
                                    <p:set>
                                      <p:cBhvr>
                                        <p:cTn id="14" dur="1" fill="hold">
                                          <p:stCondLst>
                                            <p:cond delay="0"/>
                                          </p:stCondLst>
                                        </p:cTn>
                                        <p:tgtEl>
                                          <p:spTgt spid="1245195"/>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500"/>
                                  </p:stCondLst>
                                  <p:childTnLst>
                                    <p:set>
                                      <p:cBhvr>
                                        <p:cTn id="17" dur="1" fill="hold">
                                          <p:stCondLst>
                                            <p:cond delay="0"/>
                                          </p:stCondLst>
                                        </p:cTn>
                                        <p:tgtEl>
                                          <p:spTgt spid="1245198"/>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grpId="0" nodeType="afterEffect">
                                  <p:stCondLst>
                                    <p:cond delay="500"/>
                                  </p:stCondLst>
                                  <p:childTnLst>
                                    <p:set>
                                      <p:cBhvr>
                                        <p:cTn id="20" dur="1" fill="hold">
                                          <p:stCondLst>
                                            <p:cond delay="0"/>
                                          </p:stCondLst>
                                        </p:cTn>
                                        <p:tgtEl>
                                          <p:spTgt spid="1245193"/>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grpId="0" nodeType="afterEffect">
                                  <p:stCondLst>
                                    <p:cond delay="500"/>
                                  </p:stCondLst>
                                  <p:childTnLst>
                                    <p:set>
                                      <p:cBhvr>
                                        <p:cTn id="23" dur="1" fill="hold">
                                          <p:stCondLst>
                                            <p:cond delay="0"/>
                                          </p:stCondLst>
                                        </p:cTn>
                                        <p:tgtEl>
                                          <p:spTgt spid="1245197"/>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grpId="0" nodeType="afterEffect">
                                  <p:stCondLst>
                                    <p:cond delay="500"/>
                                  </p:stCondLst>
                                  <p:childTnLst>
                                    <p:set>
                                      <p:cBhvr>
                                        <p:cTn id="26" dur="1" fill="hold">
                                          <p:stCondLst>
                                            <p:cond delay="0"/>
                                          </p:stCondLst>
                                        </p:cTn>
                                        <p:tgtEl>
                                          <p:spTgt spid="1245199"/>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grpId="0" nodeType="afterEffect">
                                  <p:stCondLst>
                                    <p:cond delay="500"/>
                                  </p:stCondLst>
                                  <p:childTnLst>
                                    <p:set>
                                      <p:cBhvr>
                                        <p:cTn id="29" dur="1" fill="hold">
                                          <p:stCondLst>
                                            <p:cond delay="0"/>
                                          </p:stCondLst>
                                        </p:cTn>
                                        <p:tgtEl>
                                          <p:spTgt spid="1245194"/>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500"/>
                                  </p:stCondLst>
                                  <p:childTnLst>
                                    <p:set>
                                      <p:cBhvr>
                                        <p:cTn id="32" dur="1" fill="hold">
                                          <p:stCondLst>
                                            <p:cond delay="0"/>
                                          </p:stCondLst>
                                        </p:cTn>
                                        <p:tgtEl>
                                          <p:spTgt spid="1245196"/>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500"/>
                                  </p:stCondLst>
                                  <p:childTnLst>
                                    <p:set>
                                      <p:cBhvr>
                                        <p:cTn id="35" dur="1" fill="hold">
                                          <p:stCondLst>
                                            <p:cond delay="0"/>
                                          </p:stCondLst>
                                        </p:cTn>
                                        <p:tgtEl>
                                          <p:spTgt spid="1245200"/>
                                        </p:tgtEl>
                                        <p:attrNameLst>
                                          <p:attrName>style.visibility</p:attrName>
                                        </p:attrNameLst>
                                      </p:cBhvr>
                                      <p:to>
                                        <p:strVal val="visible"/>
                                      </p:to>
                                    </p:set>
                                  </p:childTnLst>
                                </p:cTn>
                              </p:par>
                            </p:childTnLst>
                          </p:cTn>
                        </p:par>
                        <p:par>
                          <p:cTn id="36" fill="hold" nodeType="afterGroup">
                            <p:stCondLst>
                              <p:cond delay="4000"/>
                            </p:stCondLst>
                            <p:childTnLst>
                              <p:par>
                                <p:cTn id="37" presetID="1" presetClass="entr" presetSubtype="0" fill="hold" grpId="0" nodeType="afterEffect">
                                  <p:stCondLst>
                                    <p:cond delay="500"/>
                                  </p:stCondLst>
                                  <p:childTnLst>
                                    <p:set>
                                      <p:cBhvr>
                                        <p:cTn id="38" dur="1" fill="hold">
                                          <p:stCondLst>
                                            <p:cond delay="0"/>
                                          </p:stCondLst>
                                        </p:cTn>
                                        <p:tgtEl>
                                          <p:spTgt spid="1245202"/>
                                        </p:tgtEl>
                                        <p:attrNameLst>
                                          <p:attrName>style.visibility</p:attrName>
                                        </p:attrNameLst>
                                      </p:cBhvr>
                                      <p:to>
                                        <p:strVal val="visible"/>
                                      </p:to>
                                    </p:set>
                                  </p:childTnLst>
                                </p:cTn>
                              </p:par>
                            </p:childTnLst>
                          </p:cTn>
                        </p:par>
                        <p:par>
                          <p:cTn id="39" fill="hold" nodeType="afterGroup">
                            <p:stCondLst>
                              <p:cond delay="4500"/>
                            </p:stCondLst>
                            <p:childTnLst>
                              <p:par>
                                <p:cTn id="40" presetID="22" presetClass="entr" presetSubtype="8" fill="hold" grpId="0" nodeType="afterEffect">
                                  <p:stCondLst>
                                    <p:cond delay="500"/>
                                  </p:stCondLst>
                                  <p:childTnLst>
                                    <p:set>
                                      <p:cBhvr>
                                        <p:cTn id="41" dur="1" fill="hold">
                                          <p:stCondLst>
                                            <p:cond delay="0"/>
                                          </p:stCondLst>
                                        </p:cTn>
                                        <p:tgtEl>
                                          <p:spTgt spid="1245201"/>
                                        </p:tgtEl>
                                        <p:attrNameLst>
                                          <p:attrName>style.visibility</p:attrName>
                                        </p:attrNameLst>
                                      </p:cBhvr>
                                      <p:to>
                                        <p:strVal val="visible"/>
                                      </p:to>
                                    </p:set>
                                    <p:animEffect transition="in" filter="wipe(left)">
                                      <p:cBhvr>
                                        <p:cTn id="42" dur="1000"/>
                                        <p:tgtEl>
                                          <p:spTgt spid="1245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5191" grpId="0"/>
      <p:bldP spid="1245192" grpId="0" animBg="1" autoUpdateAnimBg="0"/>
      <p:bldP spid="1245193" grpId="0" animBg="1" autoUpdateAnimBg="0"/>
      <p:bldP spid="1245194" grpId="0" animBg="1" autoUpdateAnimBg="0"/>
      <p:bldP spid="1245195" grpId="0" autoUpdateAnimBg="0"/>
      <p:bldP spid="1245196" grpId="0" autoUpdateAnimBg="0"/>
      <p:bldP spid="1245197" grpId="0" autoUpdateAnimBg="0"/>
      <p:bldP spid="1245198" grpId="0" autoUpdateAnimBg="0"/>
      <p:bldP spid="1245199" grpId="0" autoUpdateAnimBg="0"/>
      <p:bldP spid="1245200" grpId="0" autoUpdateAnimBg="0"/>
      <p:bldP spid="1245201" grpId="0" autoUpdateAnimBg="0"/>
      <p:bldP spid="124520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a:extLst>
              <a:ext uri="{FF2B5EF4-FFF2-40B4-BE49-F238E27FC236}">
                <a16:creationId xmlns:a16="http://schemas.microsoft.com/office/drawing/2014/main" id="{5C5B1402-289F-4175-82DB-816EDEC569DC}"/>
              </a:ext>
            </a:extLst>
          </p:cNvPr>
          <p:cNvSpPr>
            <a:spLocks noGrp="1" noChangeArrowheads="1"/>
          </p:cNvSpPr>
          <p:nvPr>
            <p:ph type="title"/>
          </p:nvPr>
        </p:nvSpPr>
        <p:spPr>
          <a:xfrm>
            <a:off x="1524000" y="171450"/>
            <a:ext cx="9080500" cy="731838"/>
          </a:xfrm>
          <a:noFill/>
        </p:spPr>
        <p:txBody>
          <a:bodyPr/>
          <a:lstStyle/>
          <a:p>
            <a:pPr eaLnBrk="1" hangingPunct="1"/>
            <a:r>
              <a:rPr lang="en-US" altLang="en-US"/>
              <a:t>Fundamental Counting Principle</a:t>
            </a:r>
          </a:p>
        </p:txBody>
      </p:sp>
      <p:sp>
        <p:nvSpPr>
          <p:cNvPr id="56323" name="Rectangle 4">
            <a:extLst>
              <a:ext uri="{FF2B5EF4-FFF2-40B4-BE49-F238E27FC236}">
                <a16:creationId xmlns:a16="http://schemas.microsoft.com/office/drawing/2014/main" id="{1FFC2111-26EC-49ED-9B4A-15501F3B307C}"/>
              </a:ext>
            </a:extLst>
          </p:cNvPr>
          <p:cNvSpPr>
            <a:spLocks noChangeArrowheads="1"/>
          </p:cNvSpPr>
          <p:nvPr/>
        </p:nvSpPr>
        <p:spPr bwMode="auto">
          <a:xfrm>
            <a:off x="1822450" y="1190626"/>
            <a:ext cx="86169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b="1"/>
              <a:t>Example</a:t>
            </a:r>
            <a:r>
              <a:rPr lang="en-US" altLang="en-US" sz="2400"/>
              <a:t>:</a:t>
            </a:r>
          </a:p>
          <a:p>
            <a:pPr eaLnBrk="1" hangingPunct="1">
              <a:spcBef>
                <a:spcPct val="0"/>
              </a:spcBef>
              <a:buClrTx/>
              <a:buSzTx/>
              <a:buFontTx/>
              <a:buNone/>
            </a:pPr>
            <a:r>
              <a:rPr lang="en-US" altLang="en-US" sz="2400"/>
              <a:t>Two coins are flipped.  How many different outcomes are there?  List the sample space.</a:t>
            </a:r>
          </a:p>
        </p:txBody>
      </p:sp>
      <p:sp>
        <p:nvSpPr>
          <p:cNvPr id="1249296" name="Rectangle 16">
            <a:extLst>
              <a:ext uri="{FF2B5EF4-FFF2-40B4-BE49-F238E27FC236}">
                <a16:creationId xmlns:a16="http://schemas.microsoft.com/office/drawing/2014/main" id="{1DC8B470-0FA3-4652-910B-ED523EDB50CA}"/>
              </a:ext>
            </a:extLst>
          </p:cNvPr>
          <p:cNvSpPr>
            <a:spLocks noChangeArrowheads="1"/>
          </p:cNvSpPr>
          <p:nvPr/>
        </p:nvSpPr>
        <p:spPr bwMode="auto">
          <a:xfrm>
            <a:off x="2346326" y="2933700"/>
            <a:ext cx="1565275"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a:spcBef>
                <a:spcPct val="0"/>
              </a:spcBef>
              <a:buClrTx/>
              <a:buSzTx/>
              <a:buFontTx/>
              <a:buNone/>
            </a:pPr>
            <a:r>
              <a:rPr lang="en-US" altLang="en-US" sz="2200" b="1">
                <a:solidFill>
                  <a:schemeClr val="folHlink"/>
                </a:solidFill>
              </a:rPr>
              <a:t>1</a:t>
            </a:r>
            <a:r>
              <a:rPr lang="en-US" altLang="en-US" sz="2200" b="1" baseline="30000">
                <a:solidFill>
                  <a:schemeClr val="folHlink"/>
                </a:solidFill>
              </a:rPr>
              <a:t>st </a:t>
            </a:r>
            <a:r>
              <a:rPr lang="en-US" altLang="en-US" sz="2200" b="1">
                <a:solidFill>
                  <a:schemeClr val="folHlink"/>
                </a:solidFill>
              </a:rPr>
              <a:t>Coin Tossed</a:t>
            </a:r>
          </a:p>
        </p:txBody>
      </p:sp>
      <p:sp>
        <p:nvSpPr>
          <p:cNvPr id="1249297" name="Text Box 17">
            <a:extLst>
              <a:ext uri="{FF2B5EF4-FFF2-40B4-BE49-F238E27FC236}">
                <a16:creationId xmlns:a16="http://schemas.microsoft.com/office/drawing/2014/main" id="{BCDF14E5-5908-41E6-97D6-09F94270704A}"/>
              </a:ext>
            </a:extLst>
          </p:cNvPr>
          <p:cNvSpPr txBox="1">
            <a:spLocks noChangeArrowheads="1"/>
          </p:cNvSpPr>
          <p:nvPr/>
        </p:nvSpPr>
        <p:spPr bwMode="auto">
          <a:xfrm>
            <a:off x="4565651" y="2722563"/>
            <a:ext cx="919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a:t>Start</a:t>
            </a:r>
          </a:p>
        </p:txBody>
      </p:sp>
      <p:sp>
        <p:nvSpPr>
          <p:cNvPr id="1249298" name="Text Box 18">
            <a:extLst>
              <a:ext uri="{FF2B5EF4-FFF2-40B4-BE49-F238E27FC236}">
                <a16:creationId xmlns:a16="http://schemas.microsoft.com/office/drawing/2014/main" id="{8E897758-A1B9-44C4-9A8E-9C297554221B}"/>
              </a:ext>
            </a:extLst>
          </p:cNvPr>
          <p:cNvSpPr txBox="1">
            <a:spLocks noChangeArrowheads="1"/>
          </p:cNvSpPr>
          <p:nvPr/>
        </p:nvSpPr>
        <p:spPr bwMode="auto">
          <a:xfrm>
            <a:off x="3498850" y="3582989"/>
            <a:ext cx="927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000"/>
              <a:t>Heads</a:t>
            </a:r>
          </a:p>
        </p:txBody>
      </p:sp>
      <p:sp>
        <p:nvSpPr>
          <p:cNvPr id="1249299" name="Text Box 19">
            <a:extLst>
              <a:ext uri="{FF2B5EF4-FFF2-40B4-BE49-F238E27FC236}">
                <a16:creationId xmlns:a16="http://schemas.microsoft.com/office/drawing/2014/main" id="{B67A249E-8B0D-47D3-A50A-BAB8F50DC01D}"/>
              </a:ext>
            </a:extLst>
          </p:cNvPr>
          <p:cNvSpPr txBox="1">
            <a:spLocks noChangeArrowheads="1"/>
          </p:cNvSpPr>
          <p:nvPr/>
        </p:nvSpPr>
        <p:spPr bwMode="auto">
          <a:xfrm>
            <a:off x="5772151" y="3582989"/>
            <a:ext cx="771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000"/>
              <a:t>Tails</a:t>
            </a:r>
          </a:p>
        </p:txBody>
      </p:sp>
      <p:sp>
        <p:nvSpPr>
          <p:cNvPr id="1249300" name="Text Box 20">
            <a:extLst>
              <a:ext uri="{FF2B5EF4-FFF2-40B4-BE49-F238E27FC236}">
                <a16:creationId xmlns:a16="http://schemas.microsoft.com/office/drawing/2014/main" id="{2107745F-0397-459E-9EAF-32782CF4606C}"/>
              </a:ext>
            </a:extLst>
          </p:cNvPr>
          <p:cNvSpPr txBox="1">
            <a:spLocks noChangeArrowheads="1"/>
          </p:cNvSpPr>
          <p:nvPr/>
        </p:nvSpPr>
        <p:spPr bwMode="auto">
          <a:xfrm>
            <a:off x="2908300" y="4664076"/>
            <a:ext cx="927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000"/>
              <a:t>Heads</a:t>
            </a:r>
          </a:p>
        </p:txBody>
      </p:sp>
      <p:sp>
        <p:nvSpPr>
          <p:cNvPr id="1249301" name="Text Box 21">
            <a:extLst>
              <a:ext uri="{FF2B5EF4-FFF2-40B4-BE49-F238E27FC236}">
                <a16:creationId xmlns:a16="http://schemas.microsoft.com/office/drawing/2014/main" id="{9B713668-CE71-4C59-A404-B9E03F671918}"/>
              </a:ext>
            </a:extLst>
          </p:cNvPr>
          <p:cNvSpPr txBox="1">
            <a:spLocks noChangeArrowheads="1"/>
          </p:cNvSpPr>
          <p:nvPr/>
        </p:nvSpPr>
        <p:spPr bwMode="auto">
          <a:xfrm>
            <a:off x="4013201" y="4678364"/>
            <a:ext cx="771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000"/>
              <a:t>Tails</a:t>
            </a:r>
          </a:p>
        </p:txBody>
      </p:sp>
      <p:sp>
        <p:nvSpPr>
          <p:cNvPr id="1249302" name="Rectangle 22">
            <a:extLst>
              <a:ext uri="{FF2B5EF4-FFF2-40B4-BE49-F238E27FC236}">
                <a16:creationId xmlns:a16="http://schemas.microsoft.com/office/drawing/2014/main" id="{D6E355C9-CB71-4650-963C-D43401121D1E}"/>
              </a:ext>
            </a:extLst>
          </p:cNvPr>
          <p:cNvSpPr>
            <a:spLocks noChangeArrowheads="1"/>
          </p:cNvSpPr>
          <p:nvPr/>
        </p:nvSpPr>
        <p:spPr bwMode="auto">
          <a:xfrm>
            <a:off x="1524000" y="3978275"/>
            <a:ext cx="1638300"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a:spcBef>
                <a:spcPct val="0"/>
              </a:spcBef>
              <a:buClrTx/>
              <a:buSzTx/>
              <a:buFontTx/>
              <a:buNone/>
            </a:pPr>
            <a:r>
              <a:rPr lang="en-US" altLang="en-US" sz="2200" b="1">
                <a:solidFill>
                  <a:schemeClr val="hlink"/>
                </a:solidFill>
              </a:rPr>
              <a:t>2</a:t>
            </a:r>
            <a:r>
              <a:rPr lang="en-US" altLang="en-US" sz="2200" b="1" baseline="30000">
                <a:solidFill>
                  <a:schemeClr val="hlink"/>
                </a:solidFill>
              </a:rPr>
              <a:t>nd </a:t>
            </a:r>
            <a:r>
              <a:rPr lang="en-US" altLang="en-US" sz="2200" b="1">
                <a:solidFill>
                  <a:schemeClr val="hlink"/>
                </a:solidFill>
              </a:rPr>
              <a:t>Coin Tossed</a:t>
            </a:r>
          </a:p>
        </p:txBody>
      </p:sp>
      <p:grpSp>
        <p:nvGrpSpPr>
          <p:cNvPr id="2" name="Group 37">
            <a:extLst>
              <a:ext uri="{FF2B5EF4-FFF2-40B4-BE49-F238E27FC236}">
                <a16:creationId xmlns:a16="http://schemas.microsoft.com/office/drawing/2014/main" id="{653A0BD7-8363-4BB9-888D-4AC5DB80BC0D}"/>
              </a:ext>
            </a:extLst>
          </p:cNvPr>
          <p:cNvGrpSpPr>
            <a:grpSpLocks/>
          </p:cNvGrpSpPr>
          <p:nvPr/>
        </p:nvGrpSpPr>
        <p:grpSpPr bwMode="auto">
          <a:xfrm>
            <a:off x="3906838" y="3135313"/>
            <a:ext cx="2216150" cy="501650"/>
            <a:chOff x="1645" y="1975"/>
            <a:chExt cx="1396" cy="316"/>
          </a:xfrm>
        </p:grpSpPr>
        <p:sp>
          <p:nvSpPr>
            <p:cNvPr id="56343" name="Line 24">
              <a:extLst>
                <a:ext uri="{FF2B5EF4-FFF2-40B4-BE49-F238E27FC236}">
                  <a16:creationId xmlns:a16="http://schemas.microsoft.com/office/drawing/2014/main" id="{63215C92-26E6-4294-B8B6-8411E8E65B86}"/>
                </a:ext>
              </a:extLst>
            </p:cNvPr>
            <p:cNvSpPr>
              <a:spLocks noChangeShapeType="1"/>
            </p:cNvSpPr>
            <p:nvPr/>
          </p:nvSpPr>
          <p:spPr bwMode="auto">
            <a:xfrm flipH="1">
              <a:off x="1645" y="1975"/>
              <a:ext cx="692" cy="311"/>
            </a:xfrm>
            <a:prstGeom prst="line">
              <a:avLst/>
            </a:prstGeom>
            <a:noFill/>
            <a:ln w="952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6344" name="Line 25">
              <a:extLst>
                <a:ext uri="{FF2B5EF4-FFF2-40B4-BE49-F238E27FC236}">
                  <a16:creationId xmlns:a16="http://schemas.microsoft.com/office/drawing/2014/main" id="{DDC3437E-5446-423F-A1CA-6CD0B14731D4}"/>
                </a:ext>
              </a:extLst>
            </p:cNvPr>
            <p:cNvSpPr>
              <a:spLocks noChangeShapeType="1"/>
            </p:cNvSpPr>
            <p:nvPr/>
          </p:nvSpPr>
          <p:spPr bwMode="auto">
            <a:xfrm>
              <a:off x="2339" y="1980"/>
              <a:ext cx="702" cy="311"/>
            </a:xfrm>
            <a:prstGeom prst="line">
              <a:avLst/>
            </a:prstGeom>
            <a:noFill/>
            <a:ln w="9525">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3" name="Group 38">
            <a:extLst>
              <a:ext uri="{FF2B5EF4-FFF2-40B4-BE49-F238E27FC236}">
                <a16:creationId xmlns:a16="http://schemas.microsoft.com/office/drawing/2014/main" id="{E7009B85-A2E4-485A-A35D-2ED182CE1A9F}"/>
              </a:ext>
            </a:extLst>
          </p:cNvPr>
          <p:cNvGrpSpPr>
            <a:grpSpLocks/>
          </p:cNvGrpSpPr>
          <p:nvPr/>
        </p:nvGrpSpPr>
        <p:grpSpPr bwMode="auto">
          <a:xfrm>
            <a:off x="3325814" y="3913188"/>
            <a:ext cx="992187" cy="811212"/>
            <a:chOff x="1279" y="2465"/>
            <a:chExt cx="625" cy="511"/>
          </a:xfrm>
        </p:grpSpPr>
        <p:sp>
          <p:nvSpPr>
            <p:cNvPr id="56341" name="Line 27">
              <a:extLst>
                <a:ext uri="{FF2B5EF4-FFF2-40B4-BE49-F238E27FC236}">
                  <a16:creationId xmlns:a16="http://schemas.microsoft.com/office/drawing/2014/main" id="{D15E08C7-858E-48F7-B334-1E3B8736A031}"/>
                </a:ext>
              </a:extLst>
            </p:cNvPr>
            <p:cNvSpPr>
              <a:spLocks noChangeShapeType="1"/>
            </p:cNvSpPr>
            <p:nvPr/>
          </p:nvSpPr>
          <p:spPr bwMode="auto">
            <a:xfrm rot="5400000">
              <a:off x="1180" y="2564"/>
              <a:ext cx="510" cy="312"/>
            </a:xfrm>
            <a:prstGeom prst="line">
              <a:avLst/>
            </a:prstGeom>
            <a:noFill/>
            <a:ln w="952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6342" name="Line 28">
              <a:extLst>
                <a:ext uri="{FF2B5EF4-FFF2-40B4-BE49-F238E27FC236}">
                  <a16:creationId xmlns:a16="http://schemas.microsoft.com/office/drawing/2014/main" id="{F9731848-EA92-48DD-B70D-9486D218E236}"/>
                </a:ext>
              </a:extLst>
            </p:cNvPr>
            <p:cNvSpPr>
              <a:spLocks noChangeShapeType="1"/>
            </p:cNvSpPr>
            <p:nvPr/>
          </p:nvSpPr>
          <p:spPr bwMode="auto">
            <a:xfrm rot="16200000" flipH="1">
              <a:off x="1493" y="2565"/>
              <a:ext cx="510" cy="312"/>
            </a:xfrm>
            <a:prstGeom prst="line">
              <a:avLst/>
            </a:prstGeom>
            <a:noFill/>
            <a:ln w="952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 name="Group 39">
            <a:extLst>
              <a:ext uri="{FF2B5EF4-FFF2-40B4-BE49-F238E27FC236}">
                <a16:creationId xmlns:a16="http://schemas.microsoft.com/office/drawing/2014/main" id="{8590C131-7C52-47BC-9E7A-81128B7A1BF2}"/>
              </a:ext>
            </a:extLst>
          </p:cNvPr>
          <p:cNvGrpSpPr>
            <a:grpSpLocks/>
          </p:cNvGrpSpPr>
          <p:nvPr/>
        </p:nvGrpSpPr>
        <p:grpSpPr bwMode="auto">
          <a:xfrm>
            <a:off x="5651500" y="3910013"/>
            <a:ext cx="990600" cy="812800"/>
            <a:chOff x="2744" y="2463"/>
            <a:chExt cx="624" cy="512"/>
          </a:xfrm>
        </p:grpSpPr>
        <p:sp>
          <p:nvSpPr>
            <p:cNvPr id="56339" name="Line 30">
              <a:extLst>
                <a:ext uri="{FF2B5EF4-FFF2-40B4-BE49-F238E27FC236}">
                  <a16:creationId xmlns:a16="http://schemas.microsoft.com/office/drawing/2014/main" id="{6F1E2FFF-3BFC-466F-8698-84AE953BFB4E}"/>
                </a:ext>
              </a:extLst>
            </p:cNvPr>
            <p:cNvSpPr>
              <a:spLocks noChangeShapeType="1"/>
            </p:cNvSpPr>
            <p:nvPr/>
          </p:nvSpPr>
          <p:spPr bwMode="auto">
            <a:xfrm rot="5400000">
              <a:off x="2645" y="2564"/>
              <a:ext cx="510" cy="312"/>
            </a:xfrm>
            <a:prstGeom prst="line">
              <a:avLst/>
            </a:prstGeom>
            <a:noFill/>
            <a:ln w="952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6340" name="Line 31">
              <a:extLst>
                <a:ext uri="{FF2B5EF4-FFF2-40B4-BE49-F238E27FC236}">
                  <a16:creationId xmlns:a16="http://schemas.microsoft.com/office/drawing/2014/main" id="{1B78E9EF-A8C6-44E4-A9B5-BAF0D2B3F434}"/>
                </a:ext>
              </a:extLst>
            </p:cNvPr>
            <p:cNvSpPr>
              <a:spLocks noChangeShapeType="1"/>
            </p:cNvSpPr>
            <p:nvPr/>
          </p:nvSpPr>
          <p:spPr bwMode="auto">
            <a:xfrm rot="16200000" flipH="1">
              <a:off x="2957" y="2562"/>
              <a:ext cx="510" cy="312"/>
            </a:xfrm>
            <a:prstGeom prst="line">
              <a:avLst/>
            </a:prstGeom>
            <a:noFill/>
            <a:ln w="9525">
              <a:solidFill>
                <a:schemeClr va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grpSp>
      <p:sp>
        <p:nvSpPr>
          <p:cNvPr id="1249312" name="Rectangle 32">
            <a:extLst>
              <a:ext uri="{FF2B5EF4-FFF2-40B4-BE49-F238E27FC236}">
                <a16:creationId xmlns:a16="http://schemas.microsoft.com/office/drawing/2014/main" id="{F6886C11-9C44-4398-AF1C-BD20D9A7FE14}"/>
              </a:ext>
            </a:extLst>
          </p:cNvPr>
          <p:cNvSpPr>
            <a:spLocks noChangeArrowheads="1"/>
          </p:cNvSpPr>
          <p:nvPr/>
        </p:nvSpPr>
        <p:spPr bwMode="auto">
          <a:xfrm>
            <a:off x="1828800" y="5562600"/>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a:t>There are </a:t>
            </a:r>
            <a:r>
              <a:rPr lang="en-US" altLang="en-US" sz="2400" b="1">
                <a:solidFill>
                  <a:schemeClr val="folHlink"/>
                </a:solidFill>
              </a:rPr>
              <a:t>2</a:t>
            </a:r>
            <a:r>
              <a:rPr lang="en-US" altLang="en-US" sz="2400"/>
              <a:t> </a:t>
            </a:r>
            <a:r>
              <a:rPr lang="en-US" altLang="en-US" sz="2400">
                <a:sym typeface="Symbol" panose="05050102010706020507" pitchFamily="18" charset="2"/>
              </a:rPr>
              <a:t> </a:t>
            </a:r>
            <a:r>
              <a:rPr lang="en-US" altLang="en-US" sz="2400" b="1">
                <a:solidFill>
                  <a:schemeClr val="hlink"/>
                </a:solidFill>
              </a:rPr>
              <a:t>2</a:t>
            </a:r>
            <a:r>
              <a:rPr lang="en-US" altLang="en-US" sz="2400">
                <a:sym typeface="Symbol" panose="05050102010706020507" pitchFamily="18" charset="2"/>
              </a:rPr>
              <a:t> = 4 </a:t>
            </a:r>
            <a:r>
              <a:rPr lang="en-US" altLang="en-US" sz="2400"/>
              <a:t>different outcomes</a:t>
            </a:r>
            <a:r>
              <a:rPr lang="en-US" altLang="en-US" sz="2400">
                <a:latin typeface="Times New Roman" panose="02020603050405020304" pitchFamily="18" charset="0"/>
              </a:rPr>
              <a:t>: </a:t>
            </a:r>
            <a:r>
              <a:rPr lang="en-US" altLang="en-US" sz="2400"/>
              <a:t>{HH, HT, TH, TT}.</a:t>
            </a:r>
          </a:p>
        </p:txBody>
      </p:sp>
      <p:sp>
        <p:nvSpPr>
          <p:cNvPr id="1249313" name="Text Box 33">
            <a:extLst>
              <a:ext uri="{FF2B5EF4-FFF2-40B4-BE49-F238E27FC236}">
                <a16:creationId xmlns:a16="http://schemas.microsoft.com/office/drawing/2014/main" id="{B07546BD-1358-42DB-A697-CFE43EBBDD81}"/>
              </a:ext>
            </a:extLst>
          </p:cNvPr>
          <p:cNvSpPr txBox="1">
            <a:spLocks noChangeArrowheads="1"/>
          </p:cNvSpPr>
          <p:nvPr/>
        </p:nvSpPr>
        <p:spPr bwMode="auto">
          <a:xfrm>
            <a:off x="5260975" y="4659314"/>
            <a:ext cx="927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000"/>
              <a:t>Heads</a:t>
            </a:r>
          </a:p>
        </p:txBody>
      </p:sp>
      <p:sp>
        <p:nvSpPr>
          <p:cNvPr id="1249314" name="Text Box 34">
            <a:extLst>
              <a:ext uri="{FF2B5EF4-FFF2-40B4-BE49-F238E27FC236}">
                <a16:creationId xmlns:a16="http://schemas.microsoft.com/office/drawing/2014/main" id="{72780BEE-CA42-45DA-9957-C7F9B40F176D}"/>
              </a:ext>
            </a:extLst>
          </p:cNvPr>
          <p:cNvSpPr txBox="1">
            <a:spLocks noChangeArrowheads="1"/>
          </p:cNvSpPr>
          <p:nvPr/>
        </p:nvSpPr>
        <p:spPr bwMode="auto">
          <a:xfrm>
            <a:off x="6365876" y="4673601"/>
            <a:ext cx="771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000"/>
              <a:t>Tails</a:t>
            </a:r>
          </a:p>
        </p:txBody>
      </p:sp>
      <p:sp>
        <p:nvSpPr>
          <p:cNvPr id="1249315" name="Text Box 35">
            <a:extLst>
              <a:ext uri="{FF2B5EF4-FFF2-40B4-BE49-F238E27FC236}">
                <a16:creationId xmlns:a16="http://schemas.microsoft.com/office/drawing/2014/main" id="{505FDFD5-A0AE-45EC-89EA-EBFCF0780B49}"/>
              </a:ext>
            </a:extLst>
          </p:cNvPr>
          <p:cNvSpPr txBox="1">
            <a:spLocks noChangeArrowheads="1"/>
          </p:cNvSpPr>
          <p:nvPr/>
        </p:nvSpPr>
        <p:spPr bwMode="auto">
          <a:xfrm>
            <a:off x="7410450" y="3557589"/>
            <a:ext cx="3181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200" b="1">
                <a:solidFill>
                  <a:schemeClr val="folHlink"/>
                </a:solidFill>
              </a:rPr>
              <a:t>2</a:t>
            </a:r>
            <a:r>
              <a:rPr lang="en-US" altLang="en-US" sz="2200"/>
              <a:t> ways to flip the coin</a:t>
            </a:r>
          </a:p>
        </p:txBody>
      </p:sp>
      <p:sp>
        <p:nvSpPr>
          <p:cNvPr id="1249316" name="Text Box 36">
            <a:extLst>
              <a:ext uri="{FF2B5EF4-FFF2-40B4-BE49-F238E27FC236}">
                <a16:creationId xmlns:a16="http://schemas.microsoft.com/office/drawing/2014/main" id="{141AC8C1-2070-4464-B248-F3A828B83C80}"/>
              </a:ext>
            </a:extLst>
          </p:cNvPr>
          <p:cNvSpPr txBox="1">
            <a:spLocks noChangeArrowheads="1"/>
          </p:cNvSpPr>
          <p:nvPr/>
        </p:nvSpPr>
        <p:spPr bwMode="auto">
          <a:xfrm>
            <a:off x="7410450" y="4648200"/>
            <a:ext cx="3181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200" b="1">
                <a:solidFill>
                  <a:schemeClr val="hlink"/>
                </a:solidFill>
              </a:rPr>
              <a:t>2</a:t>
            </a:r>
            <a:r>
              <a:rPr lang="en-US" altLang="en-US" sz="2200"/>
              <a:t> ways to flip the coin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297"/>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1000"/>
                                  </p:stCondLst>
                                  <p:childTnLst>
                                    <p:set>
                                      <p:cBhvr>
                                        <p:cTn id="9" dur="1" fill="hold">
                                          <p:stCondLst>
                                            <p:cond delay="0"/>
                                          </p:stCondLst>
                                        </p:cTn>
                                        <p:tgtEl>
                                          <p:spTgt spid="1249296"/>
                                        </p:tgtEl>
                                        <p:attrNameLst>
                                          <p:attrName>style.visibility</p:attrName>
                                        </p:attrNameLst>
                                      </p:cBhvr>
                                      <p:to>
                                        <p:strVal val="visible"/>
                                      </p:to>
                                    </p:set>
                                    <p:animEffect transition="in" filter="wipe(left)">
                                      <p:cBhvr>
                                        <p:cTn id="10" dur="500"/>
                                        <p:tgtEl>
                                          <p:spTgt spid="1249296"/>
                                        </p:tgtEl>
                                      </p:cBhvr>
                                    </p:animEffect>
                                  </p:childTnLst>
                                </p:cTn>
                              </p:par>
                            </p:childTnLst>
                          </p:cTn>
                        </p:par>
                        <p:par>
                          <p:cTn id="11" fill="hold" nodeType="afterGroup">
                            <p:stCondLst>
                              <p:cond delay="1500"/>
                            </p:stCondLst>
                            <p:childTnLst>
                              <p:par>
                                <p:cTn id="12" presetID="22" presetClass="entr" presetSubtype="1" fill="hold" nodeType="afterEffect">
                                  <p:stCondLst>
                                    <p:cond delay="100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1000"/>
                                        <p:tgtEl>
                                          <p:spTgt spid="2"/>
                                        </p:tgtEl>
                                      </p:cBhvr>
                                    </p:animEffect>
                                  </p:childTnLst>
                                </p:cTn>
                              </p:par>
                            </p:childTnLst>
                          </p:cTn>
                        </p:par>
                        <p:par>
                          <p:cTn id="15" fill="hold" nodeType="afterGroup">
                            <p:stCondLst>
                              <p:cond delay="3500"/>
                            </p:stCondLst>
                            <p:childTnLst>
                              <p:par>
                                <p:cTn id="16" presetID="1" presetClass="entr" presetSubtype="0" fill="hold" grpId="0" nodeType="afterEffect">
                                  <p:stCondLst>
                                    <p:cond delay="1000"/>
                                  </p:stCondLst>
                                  <p:childTnLst>
                                    <p:set>
                                      <p:cBhvr>
                                        <p:cTn id="17" dur="1" fill="hold">
                                          <p:stCondLst>
                                            <p:cond delay="0"/>
                                          </p:stCondLst>
                                        </p:cTn>
                                        <p:tgtEl>
                                          <p:spTgt spid="1249298"/>
                                        </p:tgtEl>
                                        <p:attrNameLst>
                                          <p:attrName>style.visibility</p:attrName>
                                        </p:attrNameLst>
                                      </p:cBhvr>
                                      <p:to>
                                        <p:strVal val="visible"/>
                                      </p:to>
                                    </p:set>
                                  </p:childTnLst>
                                </p:cTn>
                              </p:par>
                            </p:childTnLst>
                          </p:cTn>
                        </p:par>
                        <p:par>
                          <p:cTn id="18" fill="hold" nodeType="afterGroup">
                            <p:stCondLst>
                              <p:cond delay="4500"/>
                            </p:stCondLst>
                            <p:childTnLst>
                              <p:par>
                                <p:cTn id="19" presetID="1" presetClass="entr" presetSubtype="0" fill="hold" grpId="0" nodeType="afterEffect">
                                  <p:stCondLst>
                                    <p:cond delay="1000"/>
                                  </p:stCondLst>
                                  <p:childTnLst>
                                    <p:set>
                                      <p:cBhvr>
                                        <p:cTn id="20" dur="1" fill="hold">
                                          <p:stCondLst>
                                            <p:cond delay="0"/>
                                          </p:stCondLst>
                                        </p:cTn>
                                        <p:tgtEl>
                                          <p:spTgt spid="1249299"/>
                                        </p:tgtEl>
                                        <p:attrNameLst>
                                          <p:attrName>style.visibility</p:attrName>
                                        </p:attrNameLst>
                                      </p:cBhvr>
                                      <p:to>
                                        <p:strVal val="visible"/>
                                      </p:to>
                                    </p:set>
                                  </p:childTnLst>
                                </p:cTn>
                              </p:par>
                            </p:childTnLst>
                          </p:cTn>
                        </p:par>
                        <p:par>
                          <p:cTn id="21" fill="hold" nodeType="afterGroup">
                            <p:stCondLst>
                              <p:cond delay="5500"/>
                            </p:stCondLst>
                            <p:childTnLst>
                              <p:par>
                                <p:cTn id="22" presetID="22" presetClass="entr" presetSubtype="8" fill="hold" grpId="0" nodeType="afterEffect">
                                  <p:stCondLst>
                                    <p:cond delay="1000"/>
                                  </p:stCondLst>
                                  <p:childTnLst>
                                    <p:set>
                                      <p:cBhvr>
                                        <p:cTn id="23" dur="1" fill="hold">
                                          <p:stCondLst>
                                            <p:cond delay="0"/>
                                          </p:stCondLst>
                                        </p:cTn>
                                        <p:tgtEl>
                                          <p:spTgt spid="1249315"/>
                                        </p:tgtEl>
                                        <p:attrNameLst>
                                          <p:attrName>style.visibility</p:attrName>
                                        </p:attrNameLst>
                                      </p:cBhvr>
                                      <p:to>
                                        <p:strVal val="visible"/>
                                      </p:to>
                                    </p:set>
                                    <p:animEffect transition="in" filter="wipe(left)">
                                      <p:cBhvr>
                                        <p:cTn id="24" dur="500"/>
                                        <p:tgtEl>
                                          <p:spTgt spid="124931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49302"/>
                                        </p:tgtEl>
                                        <p:attrNameLst>
                                          <p:attrName>style.visibility</p:attrName>
                                        </p:attrNameLst>
                                      </p:cBhvr>
                                      <p:to>
                                        <p:strVal val="visible"/>
                                      </p:to>
                                    </p:set>
                                    <p:animEffect transition="in" filter="wipe(left)">
                                      <p:cBhvr>
                                        <p:cTn id="29" dur="500"/>
                                        <p:tgtEl>
                                          <p:spTgt spid="1249302"/>
                                        </p:tgtEl>
                                      </p:cBhvr>
                                    </p:animEffect>
                                  </p:childTnLst>
                                </p:cTn>
                              </p:par>
                            </p:childTnLst>
                          </p:cTn>
                        </p:par>
                        <p:par>
                          <p:cTn id="30" fill="hold" nodeType="afterGroup">
                            <p:stCondLst>
                              <p:cond delay="500"/>
                            </p:stCondLst>
                            <p:childTnLst>
                              <p:par>
                                <p:cTn id="31" presetID="22" presetClass="entr" presetSubtype="1" fill="hold" nodeType="afterEffect">
                                  <p:stCondLst>
                                    <p:cond delay="100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childTnLst>
                          </p:cTn>
                        </p:par>
                        <p:par>
                          <p:cTn id="34" fill="hold" nodeType="afterGroup">
                            <p:stCondLst>
                              <p:cond delay="2500"/>
                            </p:stCondLst>
                            <p:childTnLst>
                              <p:par>
                                <p:cTn id="35" presetID="1" presetClass="entr" presetSubtype="0" fill="hold" grpId="0" nodeType="afterEffect">
                                  <p:stCondLst>
                                    <p:cond delay="1000"/>
                                  </p:stCondLst>
                                  <p:childTnLst>
                                    <p:set>
                                      <p:cBhvr>
                                        <p:cTn id="36" dur="1" fill="hold">
                                          <p:stCondLst>
                                            <p:cond delay="0"/>
                                          </p:stCondLst>
                                        </p:cTn>
                                        <p:tgtEl>
                                          <p:spTgt spid="1249300"/>
                                        </p:tgtEl>
                                        <p:attrNameLst>
                                          <p:attrName>style.visibility</p:attrName>
                                        </p:attrNameLst>
                                      </p:cBhvr>
                                      <p:to>
                                        <p:strVal val="visible"/>
                                      </p:to>
                                    </p:set>
                                  </p:childTnLst>
                                </p:cTn>
                              </p:par>
                            </p:childTnLst>
                          </p:cTn>
                        </p:par>
                        <p:par>
                          <p:cTn id="37" fill="hold" nodeType="afterGroup">
                            <p:stCondLst>
                              <p:cond delay="3500"/>
                            </p:stCondLst>
                            <p:childTnLst>
                              <p:par>
                                <p:cTn id="38" presetID="1" presetClass="entr" presetSubtype="0" fill="hold" grpId="0" nodeType="afterEffect">
                                  <p:stCondLst>
                                    <p:cond delay="1000"/>
                                  </p:stCondLst>
                                  <p:childTnLst>
                                    <p:set>
                                      <p:cBhvr>
                                        <p:cTn id="39" dur="1" fill="hold">
                                          <p:stCondLst>
                                            <p:cond delay="0"/>
                                          </p:stCondLst>
                                        </p:cTn>
                                        <p:tgtEl>
                                          <p:spTgt spid="1249301"/>
                                        </p:tgtEl>
                                        <p:attrNameLst>
                                          <p:attrName>style.visibility</p:attrName>
                                        </p:attrNameLst>
                                      </p:cBhvr>
                                      <p:to>
                                        <p:strVal val="visible"/>
                                      </p:to>
                                    </p:set>
                                  </p:childTnLst>
                                </p:cTn>
                              </p:par>
                            </p:childTnLst>
                          </p:cTn>
                        </p:par>
                        <p:par>
                          <p:cTn id="40" fill="hold" nodeType="afterGroup">
                            <p:stCondLst>
                              <p:cond delay="4500"/>
                            </p:stCondLst>
                            <p:childTnLst>
                              <p:par>
                                <p:cTn id="41" presetID="22" presetClass="entr" presetSubtype="1" fill="hold" nodeType="afterEffect">
                                  <p:stCondLst>
                                    <p:cond delay="1000"/>
                                  </p:stCondLst>
                                  <p:childTnLst>
                                    <p:set>
                                      <p:cBhvr>
                                        <p:cTn id="42" dur="1" fill="hold">
                                          <p:stCondLst>
                                            <p:cond delay="0"/>
                                          </p:stCondLst>
                                        </p:cTn>
                                        <p:tgtEl>
                                          <p:spTgt spid="4"/>
                                        </p:tgtEl>
                                        <p:attrNameLst>
                                          <p:attrName>style.visibility</p:attrName>
                                        </p:attrNameLst>
                                      </p:cBhvr>
                                      <p:to>
                                        <p:strVal val="visible"/>
                                      </p:to>
                                    </p:set>
                                    <p:animEffect transition="in" filter="wipe(up)">
                                      <p:cBhvr>
                                        <p:cTn id="43" dur="1000"/>
                                        <p:tgtEl>
                                          <p:spTgt spid="4"/>
                                        </p:tgtEl>
                                      </p:cBhvr>
                                    </p:animEffect>
                                  </p:childTnLst>
                                </p:cTn>
                              </p:par>
                            </p:childTnLst>
                          </p:cTn>
                        </p:par>
                        <p:par>
                          <p:cTn id="44" fill="hold" nodeType="afterGroup">
                            <p:stCondLst>
                              <p:cond delay="6500"/>
                            </p:stCondLst>
                            <p:childTnLst>
                              <p:par>
                                <p:cTn id="45" presetID="1" presetClass="entr" presetSubtype="0" fill="hold" grpId="0" nodeType="afterEffect">
                                  <p:stCondLst>
                                    <p:cond delay="1000"/>
                                  </p:stCondLst>
                                  <p:childTnLst>
                                    <p:set>
                                      <p:cBhvr>
                                        <p:cTn id="46" dur="1" fill="hold">
                                          <p:stCondLst>
                                            <p:cond delay="0"/>
                                          </p:stCondLst>
                                        </p:cTn>
                                        <p:tgtEl>
                                          <p:spTgt spid="1249313"/>
                                        </p:tgtEl>
                                        <p:attrNameLst>
                                          <p:attrName>style.visibility</p:attrName>
                                        </p:attrNameLst>
                                      </p:cBhvr>
                                      <p:to>
                                        <p:strVal val="visible"/>
                                      </p:to>
                                    </p:set>
                                  </p:childTnLst>
                                </p:cTn>
                              </p:par>
                            </p:childTnLst>
                          </p:cTn>
                        </p:par>
                        <p:par>
                          <p:cTn id="47" fill="hold" nodeType="afterGroup">
                            <p:stCondLst>
                              <p:cond delay="7500"/>
                            </p:stCondLst>
                            <p:childTnLst>
                              <p:par>
                                <p:cTn id="48" presetID="1" presetClass="entr" presetSubtype="0" fill="hold" grpId="0" nodeType="afterEffect">
                                  <p:stCondLst>
                                    <p:cond delay="1000"/>
                                  </p:stCondLst>
                                  <p:childTnLst>
                                    <p:set>
                                      <p:cBhvr>
                                        <p:cTn id="49" dur="1" fill="hold">
                                          <p:stCondLst>
                                            <p:cond delay="0"/>
                                          </p:stCondLst>
                                        </p:cTn>
                                        <p:tgtEl>
                                          <p:spTgt spid="1249314"/>
                                        </p:tgtEl>
                                        <p:attrNameLst>
                                          <p:attrName>style.visibility</p:attrName>
                                        </p:attrNameLst>
                                      </p:cBhvr>
                                      <p:to>
                                        <p:strVal val="visible"/>
                                      </p:to>
                                    </p:set>
                                  </p:childTnLst>
                                </p:cTn>
                              </p:par>
                            </p:childTnLst>
                          </p:cTn>
                        </p:par>
                        <p:par>
                          <p:cTn id="50" fill="hold" nodeType="afterGroup">
                            <p:stCondLst>
                              <p:cond delay="8500"/>
                            </p:stCondLst>
                            <p:childTnLst>
                              <p:par>
                                <p:cTn id="51" presetID="22" presetClass="entr" presetSubtype="8" fill="hold" grpId="0" nodeType="afterEffect">
                                  <p:stCondLst>
                                    <p:cond delay="1000"/>
                                  </p:stCondLst>
                                  <p:childTnLst>
                                    <p:set>
                                      <p:cBhvr>
                                        <p:cTn id="52" dur="1" fill="hold">
                                          <p:stCondLst>
                                            <p:cond delay="0"/>
                                          </p:stCondLst>
                                        </p:cTn>
                                        <p:tgtEl>
                                          <p:spTgt spid="1249316"/>
                                        </p:tgtEl>
                                        <p:attrNameLst>
                                          <p:attrName>style.visibility</p:attrName>
                                        </p:attrNameLst>
                                      </p:cBhvr>
                                      <p:to>
                                        <p:strVal val="visible"/>
                                      </p:to>
                                    </p:set>
                                    <p:animEffect transition="in" filter="wipe(left)">
                                      <p:cBhvr>
                                        <p:cTn id="53" dur="500"/>
                                        <p:tgtEl>
                                          <p:spTgt spid="1249316"/>
                                        </p:tgtEl>
                                      </p:cBhvr>
                                    </p:animEffect>
                                  </p:childTnLst>
                                </p:cTn>
                              </p:par>
                            </p:childTnLst>
                          </p:cTn>
                        </p:par>
                        <p:par>
                          <p:cTn id="54" fill="hold" nodeType="afterGroup">
                            <p:stCondLst>
                              <p:cond delay="10000"/>
                            </p:stCondLst>
                            <p:childTnLst>
                              <p:par>
                                <p:cTn id="55" presetID="22" presetClass="entr" presetSubtype="8" fill="hold" grpId="0" nodeType="afterEffect">
                                  <p:stCondLst>
                                    <p:cond delay="2000"/>
                                  </p:stCondLst>
                                  <p:childTnLst>
                                    <p:set>
                                      <p:cBhvr>
                                        <p:cTn id="56" dur="1" fill="hold">
                                          <p:stCondLst>
                                            <p:cond delay="0"/>
                                          </p:stCondLst>
                                        </p:cTn>
                                        <p:tgtEl>
                                          <p:spTgt spid="1249312"/>
                                        </p:tgtEl>
                                        <p:attrNameLst>
                                          <p:attrName>style.visibility</p:attrName>
                                        </p:attrNameLst>
                                      </p:cBhvr>
                                      <p:to>
                                        <p:strVal val="visible"/>
                                      </p:to>
                                    </p:set>
                                    <p:animEffect transition="in" filter="wipe(left)">
                                      <p:cBhvr>
                                        <p:cTn id="57" dur="1000"/>
                                        <p:tgtEl>
                                          <p:spTgt spid="1249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296" grpId="0" autoUpdateAnimBg="0"/>
      <p:bldP spid="1249297" grpId="0" autoUpdateAnimBg="0"/>
      <p:bldP spid="1249298" grpId="0" autoUpdateAnimBg="0"/>
      <p:bldP spid="1249299" grpId="0" autoUpdateAnimBg="0"/>
      <p:bldP spid="1249300" grpId="0" autoUpdateAnimBg="0"/>
      <p:bldP spid="1249301" grpId="0" autoUpdateAnimBg="0"/>
      <p:bldP spid="1249302" grpId="0" autoUpdateAnimBg="0"/>
      <p:bldP spid="1249312" grpId="0" autoUpdateAnimBg="0"/>
      <p:bldP spid="1249313" grpId="0" autoUpdateAnimBg="0"/>
      <p:bldP spid="1249314" grpId="0" autoUpdateAnimBg="0"/>
      <p:bldP spid="1249315" grpId="0" autoUpdateAnimBg="0"/>
      <p:bldP spid="124931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8C60E56-39A9-43C1-BF87-077B5AD44634}"/>
              </a:ext>
            </a:extLst>
          </p:cNvPr>
          <p:cNvSpPr>
            <a:spLocks noGrp="1" noChangeArrowheads="1"/>
          </p:cNvSpPr>
          <p:nvPr>
            <p:ph type="title"/>
          </p:nvPr>
        </p:nvSpPr>
        <p:spPr>
          <a:xfrm>
            <a:off x="1524000" y="171450"/>
            <a:ext cx="9080500" cy="731838"/>
          </a:xfrm>
          <a:noFill/>
        </p:spPr>
        <p:txBody>
          <a:bodyPr/>
          <a:lstStyle/>
          <a:p>
            <a:pPr eaLnBrk="1" hangingPunct="1"/>
            <a:r>
              <a:rPr lang="en-US" altLang="en-US"/>
              <a:t>Fundamental Counting Principle</a:t>
            </a:r>
          </a:p>
        </p:txBody>
      </p:sp>
      <p:sp>
        <p:nvSpPr>
          <p:cNvPr id="1267715" name="Rectangle 3">
            <a:extLst>
              <a:ext uri="{FF2B5EF4-FFF2-40B4-BE49-F238E27FC236}">
                <a16:creationId xmlns:a16="http://schemas.microsoft.com/office/drawing/2014/main" id="{EB7E3972-8A53-46C2-AEA4-D73EB67F4A02}"/>
              </a:ext>
            </a:extLst>
          </p:cNvPr>
          <p:cNvSpPr>
            <a:spLocks noChangeArrowheads="1"/>
          </p:cNvSpPr>
          <p:nvPr/>
        </p:nvSpPr>
        <p:spPr bwMode="auto">
          <a:xfrm>
            <a:off x="1822450" y="1219201"/>
            <a:ext cx="861695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105000"/>
              </a:lnSpc>
              <a:spcBef>
                <a:spcPct val="0"/>
              </a:spcBef>
              <a:buClrTx/>
              <a:buSzTx/>
              <a:buFontTx/>
              <a:buNone/>
            </a:pPr>
            <a:r>
              <a:rPr lang="en-US" altLang="en-US" sz="2400" b="1"/>
              <a:t>Example</a:t>
            </a:r>
            <a:r>
              <a:rPr lang="en-US" altLang="en-US" sz="2400"/>
              <a:t>:</a:t>
            </a:r>
          </a:p>
          <a:p>
            <a:pPr eaLnBrk="1" hangingPunct="1">
              <a:lnSpc>
                <a:spcPct val="105000"/>
              </a:lnSpc>
              <a:spcBef>
                <a:spcPct val="0"/>
              </a:spcBef>
              <a:buClrTx/>
              <a:buSzTx/>
              <a:buFontTx/>
              <a:buNone/>
            </a:pPr>
            <a:r>
              <a:rPr lang="en-US" altLang="en-US" sz="2400"/>
              <a:t>The access code to a house's security system consists of 5 digits. Each digit can be 0 through 9.  How many different codes are available if </a:t>
            </a:r>
          </a:p>
          <a:p>
            <a:pPr eaLnBrk="1" hangingPunct="1">
              <a:lnSpc>
                <a:spcPct val="105000"/>
              </a:lnSpc>
              <a:spcBef>
                <a:spcPct val="0"/>
              </a:spcBef>
              <a:buClrTx/>
              <a:buSzTx/>
              <a:buFontTx/>
              <a:buNone/>
            </a:pPr>
            <a:r>
              <a:rPr lang="en-US" altLang="en-US" sz="2400"/>
              <a:t>a.) each digit can be repeated?</a:t>
            </a:r>
          </a:p>
          <a:p>
            <a:pPr eaLnBrk="1" hangingPunct="1">
              <a:lnSpc>
                <a:spcPct val="105000"/>
              </a:lnSpc>
              <a:spcBef>
                <a:spcPct val="0"/>
              </a:spcBef>
              <a:buClrTx/>
              <a:buSzTx/>
              <a:buFontTx/>
              <a:buNone/>
            </a:pPr>
            <a:r>
              <a:rPr lang="en-US" altLang="en-US" sz="2400"/>
              <a:t>b.) each digit can only be used once and not repeated?</a:t>
            </a:r>
          </a:p>
        </p:txBody>
      </p:sp>
      <p:sp>
        <p:nvSpPr>
          <p:cNvPr id="1267737" name="Text Box 25">
            <a:extLst>
              <a:ext uri="{FF2B5EF4-FFF2-40B4-BE49-F238E27FC236}">
                <a16:creationId xmlns:a16="http://schemas.microsoft.com/office/drawing/2014/main" id="{25D40ACA-9D78-428D-B91B-E0446E2F8E9C}"/>
              </a:ext>
            </a:extLst>
          </p:cNvPr>
          <p:cNvSpPr txBox="1">
            <a:spLocks noChangeArrowheads="1"/>
          </p:cNvSpPr>
          <p:nvPr/>
        </p:nvSpPr>
        <p:spPr bwMode="auto">
          <a:xfrm>
            <a:off x="1822450" y="3657600"/>
            <a:ext cx="815340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569913" indent="-569913">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90000"/>
              </a:lnSpc>
              <a:spcBef>
                <a:spcPct val="50000"/>
              </a:spcBef>
              <a:buClrTx/>
              <a:buSzTx/>
              <a:buFontTx/>
              <a:buNone/>
            </a:pPr>
            <a:r>
              <a:rPr lang="en-US" altLang="en-US" sz="2400">
                <a:solidFill>
                  <a:schemeClr val="folHlink"/>
                </a:solidFill>
              </a:rPr>
              <a:t>a.)  Because each digit can be repeated, there are 10 choices for each of the 5 digits. </a:t>
            </a:r>
          </a:p>
        </p:txBody>
      </p:sp>
      <p:sp>
        <p:nvSpPr>
          <p:cNvPr id="1267738" name="Text Box 26">
            <a:extLst>
              <a:ext uri="{FF2B5EF4-FFF2-40B4-BE49-F238E27FC236}">
                <a16:creationId xmlns:a16="http://schemas.microsoft.com/office/drawing/2014/main" id="{E89D940B-365D-4C4D-8593-9D274854A768}"/>
              </a:ext>
            </a:extLst>
          </p:cNvPr>
          <p:cNvSpPr txBox="1">
            <a:spLocks noChangeArrowheads="1"/>
          </p:cNvSpPr>
          <p:nvPr/>
        </p:nvSpPr>
        <p:spPr bwMode="auto">
          <a:xfrm>
            <a:off x="2395538" y="4391025"/>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569913" indent="-569913">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folHlink"/>
                </a:solidFill>
              </a:rPr>
              <a:t>10 · 10 · 10 · 10 · 10 = 100,000 codes</a:t>
            </a:r>
          </a:p>
        </p:txBody>
      </p:sp>
      <p:sp>
        <p:nvSpPr>
          <p:cNvPr id="1267739" name="Text Box 27">
            <a:extLst>
              <a:ext uri="{FF2B5EF4-FFF2-40B4-BE49-F238E27FC236}">
                <a16:creationId xmlns:a16="http://schemas.microsoft.com/office/drawing/2014/main" id="{A5662350-6C00-43C4-848A-31AA04764B58}"/>
              </a:ext>
            </a:extLst>
          </p:cNvPr>
          <p:cNvSpPr txBox="1">
            <a:spLocks noChangeArrowheads="1"/>
          </p:cNvSpPr>
          <p:nvPr/>
        </p:nvSpPr>
        <p:spPr bwMode="auto">
          <a:xfrm>
            <a:off x="1822450" y="5005389"/>
            <a:ext cx="869315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569913" indent="-569913">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90000"/>
              </a:lnSpc>
              <a:spcBef>
                <a:spcPct val="50000"/>
              </a:spcBef>
              <a:buClrTx/>
              <a:buSzTx/>
              <a:buFontTx/>
              <a:buNone/>
            </a:pPr>
            <a:r>
              <a:rPr lang="en-US" altLang="en-US" sz="2400">
                <a:solidFill>
                  <a:schemeClr val="folHlink"/>
                </a:solidFill>
              </a:rPr>
              <a:t>b.)  Because each digit cannot be repeated, there are 10 choices for the first digit, 9 choices left for the second digit, 8 for the third, 7 for the fourth and 6 for the fifth. </a:t>
            </a:r>
          </a:p>
        </p:txBody>
      </p:sp>
      <p:sp>
        <p:nvSpPr>
          <p:cNvPr id="1267740" name="Text Box 28">
            <a:extLst>
              <a:ext uri="{FF2B5EF4-FFF2-40B4-BE49-F238E27FC236}">
                <a16:creationId xmlns:a16="http://schemas.microsoft.com/office/drawing/2014/main" id="{922FABCF-046E-4057-BAD5-09551CEF1ED0}"/>
              </a:ext>
            </a:extLst>
          </p:cNvPr>
          <p:cNvSpPr txBox="1">
            <a:spLocks noChangeArrowheads="1"/>
          </p:cNvSpPr>
          <p:nvPr/>
        </p:nvSpPr>
        <p:spPr bwMode="auto">
          <a:xfrm>
            <a:off x="2395538" y="603885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569913" indent="-569913">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folHlink"/>
                </a:solidFill>
              </a:rPr>
              <a:t>10 · 9 · 8 · 7 · 6  = 30,240 codes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500"/>
                                  </p:stCondLst>
                                  <p:childTnLst>
                                    <p:set>
                                      <p:cBhvr>
                                        <p:cTn id="6" dur="1" fill="hold">
                                          <p:stCondLst>
                                            <p:cond delay="0"/>
                                          </p:stCondLst>
                                        </p:cTn>
                                        <p:tgtEl>
                                          <p:spTgt spid="1267715">
                                            <p:txEl>
                                              <p:pRg st="2" end="2"/>
                                            </p:txEl>
                                          </p:spTgt>
                                        </p:tgtEl>
                                        <p:attrNameLst>
                                          <p:attrName>style.visibility</p:attrName>
                                        </p:attrNameLst>
                                      </p:cBhvr>
                                      <p:to>
                                        <p:strVal val="visible"/>
                                      </p:to>
                                    </p:set>
                                    <p:animEffect transition="in" filter="wipe(left)">
                                      <p:cBhvr>
                                        <p:cTn id="7" dur="1000"/>
                                        <p:tgtEl>
                                          <p:spTgt spid="1267715">
                                            <p:txEl>
                                              <p:pRg st="2" end="2"/>
                                            </p:txEl>
                                          </p:spTgt>
                                        </p:tgtEl>
                                      </p:cBhvr>
                                    </p:animEffect>
                                  </p:childTnLst>
                                </p:cTn>
                              </p:par>
                            </p:childTnLst>
                          </p:cTn>
                        </p:par>
                        <p:par>
                          <p:cTn id="8" fill="hold" nodeType="afterGroup">
                            <p:stCondLst>
                              <p:cond delay="2500"/>
                            </p:stCondLst>
                            <p:childTnLst>
                              <p:par>
                                <p:cTn id="9" presetID="22" presetClass="entr" presetSubtype="8" fill="hold" grpId="0" nodeType="afterEffect">
                                  <p:stCondLst>
                                    <p:cond delay="500"/>
                                  </p:stCondLst>
                                  <p:childTnLst>
                                    <p:set>
                                      <p:cBhvr>
                                        <p:cTn id="10" dur="1" fill="hold">
                                          <p:stCondLst>
                                            <p:cond delay="0"/>
                                          </p:stCondLst>
                                        </p:cTn>
                                        <p:tgtEl>
                                          <p:spTgt spid="1267715">
                                            <p:txEl>
                                              <p:pRg st="3" end="3"/>
                                            </p:txEl>
                                          </p:spTgt>
                                        </p:tgtEl>
                                        <p:attrNameLst>
                                          <p:attrName>style.visibility</p:attrName>
                                        </p:attrNameLst>
                                      </p:cBhvr>
                                      <p:to>
                                        <p:strVal val="visible"/>
                                      </p:to>
                                    </p:set>
                                    <p:animEffect transition="in" filter="wipe(left)">
                                      <p:cBhvr>
                                        <p:cTn id="11" dur="1000"/>
                                        <p:tgtEl>
                                          <p:spTgt spid="1267715">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6773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67738"/>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67739"/>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67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7715" grpId="0" build="p"/>
      <p:bldP spid="1267737" grpId="0"/>
      <p:bldP spid="1267738" grpId="0"/>
      <p:bldP spid="1267739" grpId="0"/>
      <p:bldP spid="126774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D54A75B-A3A5-4AD2-9F62-2216F0BDF09A}"/>
              </a:ext>
            </a:extLst>
          </p:cNvPr>
          <p:cNvSpPr>
            <a:spLocks noGrp="1" noChangeArrowheads="1"/>
          </p:cNvSpPr>
          <p:nvPr>
            <p:ph type="title"/>
          </p:nvPr>
        </p:nvSpPr>
        <p:spPr>
          <a:xfrm>
            <a:off x="1524000" y="177800"/>
            <a:ext cx="9144000" cy="762000"/>
          </a:xfrm>
          <a:noFill/>
        </p:spPr>
        <p:txBody>
          <a:bodyPr/>
          <a:lstStyle/>
          <a:p>
            <a:pPr eaLnBrk="1" hangingPunct="1"/>
            <a:r>
              <a:rPr lang="en-US" altLang="en-US"/>
              <a:t>Permutations</a:t>
            </a:r>
          </a:p>
        </p:txBody>
      </p:sp>
      <p:sp>
        <p:nvSpPr>
          <p:cNvPr id="1253379" name="Rectangle 3">
            <a:extLst>
              <a:ext uri="{FF2B5EF4-FFF2-40B4-BE49-F238E27FC236}">
                <a16:creationId xmlns:a16="http://schemas.microsoft.com/office/drawing/2014/main" id="{CC8170EC-474D-4423-BD8C-66F6690EB491}"/>
              </a:ext>
            </a:extLst>
          </p:cNvPr>
          <p:cNvSpPr>
            <a:spLocks noChangeArrowheads="1"/>
          </p:cNvSpPr>
          <p:nvPr/>
        </p:nvSpPr>
        <p:spPr bwMode="auto">
          <a:xfrm>
            <a:off x="1828801" y="3781425"/>
            <a:ext cx="85201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b="1"/>
              <a:t>Example</a:t>
            </a:r>
            <a:r>
              <a:rPr lang="en-US" altLang="en-US" sz="2400">
                <a:latin typeface="Times New Roman" panose="02020603050405020304" pitchFamily="18" charset="0"/>
              </a:rPr>
              <a:t>:</a:t>
            </a:r>
          </a:p>
          <a:p>
            <a:pPr eaLnBrk="1" hangingPunct="1">
              <a:spcBef>
                <a:spcPct val="0"/>
              </a:spcBef>
              <a:buClrTx/>
              <a:buSzTx/>
              <a:buFontTx/>
              <a:buNone/>
            </a:pPr>
            <a:r>
              <a:rPr lang="en-US" altLang="en-US" sz="2400"/>
              <a:t>How many different surveys are required to cover all possible question arrangements if there are 7 questions in a survey?</a:t>
            </a:r>
          </a:p>
        </p:txBody>
      </p:sp>
      <p:sp>
        <p:nvSpPr>
          <p:cNvPr id="60420" name="Text Box 23">
            <a:extLst>
              <a:ext uri="{FF2B5EF4-FFF2-40B4-BE49-F238E27FC236}">
                <a16:creationId xmlns:a16="http://schemas.microsoft.com/office/drawing/2014/main" id="{4599FF97-D517-43B1-AC5D-843E097D85EA}"/>
              </a:ext>
            </a:extLst>
          </p:cNvPr>
          <p:cNvSpPr txBox="1">
            <a:spLocks noChangeArrowheads="1"/>
          </p:cNvSpPr>
          <p:nvPr/>
        </p:nvSpPr>
        <p:spPr bwMode="auto">
          <a:xfrm>
            <a:off x="1828800" y="1400176"/>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a:t>A </a:t>
            </a:r>
            <a:r>
              <a:rPr lang="en-US" altLang="en-US" sz="2400" b="1">
                <a:solidFill>
                  <a:schemeClr val="folHlink"/>
                </a:solidFill>
              </a:rPr>
              <a:t>permutation</a:t>
            </a:r>
            <a:r>
              <a:rPr lang="en-US" altLang="en-US" sz="2400"/>
              <a:t> is an ordered arrangement of objects.  The number of different permutations of </a:t>
            </a:r>
            <a:r>
              <a:rPr lang="en-US" altLang="en-US" sz="2400" i="1"/>
              <a:t>n</a:t>
            </a:r>
            <a:r>
              <a:rPr lang="en-US" altLang="en-US" sz="2400"/>
              <a:t> distinct objects is </a:t>
            </a:r>
            <a:r>
              <a:rPr lang="en-US" altLang="en-US" sz="2400" i="1"/>
              <a:t>n</a:t>
            </a:r>
            <a:r>
              <a:rPr lang="en-US" altLang="en-US" sz="2400"/>
              <a:t>!.</a:t>
            </a:r>
          </a:p>
        </p:txBody>
      </p:sp>
      <p:grpSp>
        <p:nvGrpSpPr>
          <p:cNvPr id="2" name="Group 26">
            <a:extLst>
              <a:ext uri="{FF2B5EF4-FFF2-40B4-BE49-F238E27FC236}">
                <a16:creationId xmlns:a16="http://schemas.microsoft.com/office/drawing/2014/main" id="{D03DA92E-D789-4782-8D8D-4DCEE9B26A69}"/>
              </a:ext>
            </a:extLst>
          </p:cNvPr>
          <p:cNvGrpSpPr>
            <a:grpSpLocks/>
          </p:cNvGrpSpPr>
          <p:nvPr/>
        </p:nvGrpSpPr>
        <p:grpSpPr bwMode="auto">
          <a:xfrm>
            <a:off x="7599364" y="2209802"/>
            <a:ext cx="2382837" cy="594719"/>
            <a:chOff x="3827" y="1392"/>
            <a:chExt cx="1501" cy="428"/>
          </a:xfrm>
        </p:grpSpPr>
        <p:sp>
          <p:nvSpPr>
            <p:cNvPr id="60424" name="Text Box 24">
              <a:extLst>
                <a:ext uri="{FF2B5EF4-FFF2-40B4-BE49-F238E27FC236}">
                  <a16:creationId xmlns:a16="http://schemas.microsoft.com/office/drawing/2014/main" id="{404EB6B5-E5E3-4AA8-B62E-7CB31BF54EF8}"/>
                </a:ext>
              </a:extLst>
            </p:cNvPr>
            <p:cNvSpPr txBox="1">
              <a:spLocks noChangeArrowheads="1"/>
            </p:cNvSpPr>
            <p:nvPr/>
          </p:nvSpPr>
          <p:spPr bwMode="auto">
            <a:xfrm>
              <a:off x="3827" y="1488"/>
              <a:ext cx="135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hlink"/>
                  </a:solidFill>
                </a:rPr>
                <a:t>“</a:t>
              </a:r>
              <a:r>
                <a:rPr lang="en-US" altLang="en-US" sz="2400" i="1">
                  <a:solidFill>
                    <a:schemeClr val="hlink"/>
                  </a:solidFill>
                </a:rPr>
                <a:t>n</a:t>
              </a:r>
              <a:r>
                <a:rPr lang="en-US" altLang="en-US" sz="2400">
                  <a:solidFill>
                    <a:schemeClr val="hlink"/>
                  </a:solidFill>
                </a:rPr>
                <a:t> factorial”</a:t>
              </a:r>
              <a:endParaRPr lang="en-US" altLang="en-US" sz="2400" i="1">
                <a:solidFill>
                  <a:schemeClr val="hlink"/>
                </a:solidFill>
              </a:endParaRPr>
            </a:p>
          </p:txBody>
        </p:sp>
        <p:sp>
          <p:nvSpPr>
            <p:cNvPr id="60425" name="Freeform 25">
              <a:extLst>
                <a:ext uri="{FF2B5EF4-FFF2-40B4-BE49-F238E27FC236}">
                  <a16:creationId xmlns:a16="http://schemas.microsoft.com/office/drawing/2014/main" id="{DE5629C7-EBED-4E37-8233-FFC5D7FA7688}"/>
                </a:ext>
              </a:extLst>
            </p:cNvPr>
            <p:cNvSpPr>
              <a:spLocks/>
            </p:cNvSpPr>
            <p:nvPr/>
          </p:nvSpPr>
          <p:spPr bwMode="auto">
            <a:xfrm>
              <a:off x="4944" y="1392"/>
              <a:ext cx="384" cy="266"/>
            </a:xfrm>
            <a:custGeom>
              <a:avLst/>
              <a:gdLst>
                <a:gd name="T0" fmla="*/ 0 w 384"/>
                <a:gd name="T1" fmla="*/ 288 h 288"/>
                <a:gd name="T2" fmla="*/ 384 w 384"/>
                <a:gd name="T3" fmla="*/ 288 h 288"/>
                <a:gd name="T4" fmla="*/ 384 w 384"/>
                <a:gd name="T5" fmla="*/ 0 h 288"/>
                <a:gd name="T6" fmla="*/ 0 60000 65536"/>
                <a:gd name="T7" fmla="*/ 0 60000 65536"/>
                <a:gd name="T8" fmla="*/ 0 60000 65536"/>
                <a:gd name="T9" fmla="*/ 0 w 384"/>
                <a:gd name="T10" fmla="*/ 0 h 288"/>
                <a:gd name="T11" fmla="*/ 384 w 384"/>
                <a:gd name="T12" fmla="*/ 288 h 288"/>
              </a:gdLst>
              <a:ahLst/>
              <a:cxnLst>
                <a:cxn ang="T6">
                  <a:pos x="T0" y="T1"/>
                </a:cxn>
                <a:cxn ang="T7">
                  <a:pos x="T2" y="T3"/>
                </a:cxn>
                <a:cxn ang="T8">
                  <a:pos x="T4" y="T5"/>
                </a:cxn>
              </a:cxnLst>
              <a:rect l="T9" t="T10" r="T11" b="T12"/>
              <a:pathLst>
                <a:path w="384" h="288">
                  <a:moveTo>
                    <a:pt x="0" y="288"/>
                  </a:moveTo>
                  <a:lnTo>
                    <a:pt x="384" y="288"/>
                  </a:lnTo>
                  <a:lnTo>
                    <a:pt x="384" y="0"/>
                  </a:ln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IN"/>
            </a:p>
          </p:txBody>
        </p:sp>
      </p:grpSp>
      <p:sp>
        <p:nvSpPr>
          <p:cNvPr id="1253403" name="Rectangle 27">
            <a:extLst>
              <a:ext uri="{FF2B5EF4-FFF2-40B4-BE49-F238E27FC236}">
                <a16:creationId xmlns:a16="http://schemas.microsoft.com/office/drawing/2014/main" id="{E4F9F9A2-6C3F-472F-BB72-3F2CFB8CC171}"/>
              </a:ext>
            </a:extLst>
          </p:cNvPr>
          <p:cNvSpPr>
            <a:spLocks noChangeArrowheads="1"/>
          </p:cNvSpPr>
          <p:nvPr/>
        </p:nvSpPr>
        <p:spPr bwMode="auto">
          <a:xfrm>
            <a:off x="2971800" y="3048000"/>
            <a:ext cx="5888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b="1" i="1">
                <a:solidFill>
                  <a:schemeClr val="folHlink"/>
                </a:solidFill>
              </a:rPr>
              <a:t>n</a:t>
            </a:r>
            <a:r>
              <a:rPr lang="en-US" altLang="en-US" sz="2400" b="1">
                <a:solidFill>
                  <a:schemeClr val="folHlink"/>
                </a:solidFill>
              </a:rPr>
              <a:t>! = </a:t>
            </a:r>
            <a:r>
              <a:rPr lang="en-US" altLang="en-US" sz="2400" b="1" i="1">
                <a:solidFill>
                  <a:schemeClr val="folHlink"/>
                </a:solidFill>
              </a:rPr>
              <a:t>n</a:t>
            </a:r>
            <a:r>
              <a:rPr lang="en-US" altLang="en-US" sz="2400" b="1">
                <a:solidFill>
                  <a:schemeClr val="folHlink"/>
                </a:solidFill>
              </a:rPr>
              <a:t> · (</a:t>
            </a:r>
            <a:r>
              <a:rPr lang="en-US" altLang="en-US" sz="2400" b="1" i="1">
                <a:solidFill>
                  <a:schemeClr val="folHlink"/>
                </a:solidFill>
              </a:rPr>
              <a:t>n</a:t>
            </a:r>
            <a:r>
              <a:rPr lang="en-US" altLang="en-US" sz="2400" b="1">
                <a:solidFill>
                  <a:schemeClr val="folHlink"/>
                </a:solidFill>
              </a:rPr>
              <a:t> – 1)· (</a:t>
            </a:r>
            <a:r>
              <a:rPr lang="en-US" altLang="en-US" sz="2400" b="1" i="1">
                <a:solidFill>
                  <a:schemeClr val="folHlink"/>
                </a:solidFill>
              </a:rPr>
              <a:t>n</a:t>
            </a:r>
            <a:r>
              <a:rPr lang="en-US" altLang="en-US" sz="2400" b="1">
                <a:solidFill>
                  <a:schemeClr val="folHlink"/>
                </a:solidFill>
              </a:rPr>
              <a:t> – 2)· (</a:t>
            </a:r>
            <a:r>
              <a:rPr lang="en-US" altLang="en-US" sz="2400" b="1" i="1">
                <a:solidFill>
                  <a:schemeClr val="folHlink"/>
                </a:solidFill>
              </a:rPr>
              <a:t>n</a:t>
            </a:r>
            <a:r>
              <a:rPr lang="en-US" altLang="en-US" sz="2400" b="1">
                <a:solidFill>
                  <a:schemeClr val="folHlink"/>
                </a:solidFill>
              </a:rPr>
              <a:t> – 3)· …· 3· 2· 1</a:t>
            </a:r>
          </a:p>
        </p:txBody>
      </p:sp>
      <p:sp>
        <p:nvSpPr>
          <p:cNvPr id="1253405" name="Rectangle 29">
            <a:extLst>
              <a:ext uri="{FF2B5EF4-FFF2-40B4-BE49-F238E27FC236}">
                <a16:creationId xmlns:a16="http://schemas.microsoft.com/office/drawing/2014/main" id="{51A395C3-2C78-417A-938A-CE3DFB1A0DD4}"/>
              </a:ext>
            </a:extLst>
          </p:cNvPr>
          <p:cNvSpPr>
            <a:spLocks noChangeArrowheads="1"/>
          </p:cNvSpPr>
          <p:nvPr/>
        </p:nvSpPr>
        <p:spPr bwMode="auto">
          <a:xfrm>
            <a:off x="3048000" y="5562600"/>
            <a:ext cx="5888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folHlink"/>
                </a:solidFill>
              </a:rPr>
              <a:t>7! = 7 · 6 · 5 · 4 · 3 · 2 · 1 = 5040 surveys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53403">
                                            <p:txEl>
                                              <p:pRg st="0" end="0"/>
                                            </p:txEl>
                                          </p:spTgt>
                                        </p:tgtEl>
                                        <p:attrNameLst>
                                          <p:attrName>style.visibility</p:attrName>
                                        </p:attrNameLst>
                                      </p:cBhvr>
                                      <p:to>
                                        <p:strVal val="visible"/>
                                      </p:to>
                                    </p:set>
                                    <p:animEffect transition="in" filter="wipe(left)">
                                      <p:cBhvr>
                                        <p:cTn id="12" dur="1000"/>
                                        <p:tgtEl>
                                          <p:spTgt spid="12534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53379">
                                            <p:txEl>
                                              <p:pRg st="0" end="0"/>
                                            </p:txEl>
                                          </p:spTgt>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253379">
                                            <p:txEl>
                                              <p:pRg st="1" end="1"/>
                                            </p:txEl>
                                          </p:spTgt>
                                        </p:tgtEl>
                                        <p:attrNameLst>
                                          <p:attrName>style.visibility</p:attrName>
                                        </p:attrNameLst>
                                      </p:cBhvr>
                                      <p:to>
                                        <p:strVal val="visible"/>
                                      </p:to>
                                    </p:set>
                                    <p:animEffect transition="in" filter="wipe(left)">
                                      <p:cBhvr>
                                        <p:cTn id="20" dur="1000"/>
                                        <p:tgtEl>
                                          <p:spTgt spid="1253379">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53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379" grpId="0" build="allAtOnce" autoUpdateAnimBg="0"/>
      <p:bldP spid="12534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F08E453E-1478-4729-BE64-7526F9254D58}"/>
              </a:ext>
            </a:extLst>
          </p:cNvPr>
          <p:cNvSpPr>
            <a:spLocks noGrp="1" noChangeArrowheads="1"/>
          </p:cNvSpPr>
          <p:nvPr>
            <p:ph type="title"/>
          </p:nvPr>
        </p:nvSpPr>
        <p:spPr>
          <a:xfrm>
            <a:off x="1352551" y="252413"/>
            <a:ext cx="9401175" cy="641350"/>
          </a:xfrm>
          <a:noFill/>
        </p:spPr>
        <p:txBody>
          <a:bodyPr/>
          <a:lstStyle/>
          <a:p>
            <a:pPr eaLnBrk="1" hangingPunct="1"/>
            <a:r>
              <a:rPr lang="en-US" altLang="en-US" sz="3400"/>
              <a:t>Permutation of </a:t>
            </a:r>
            <a:r>
              <a:rPr lang="en-US" altLang="en-US" sz="3400" i="1"/>
              <a:t>n</a:t>
            </a:r>
            <a:r>
              <a:rPr lang="en-US" altLang="en-US" sz="3400"/>
              <a:t> Objects Taken </a:t>
            </a:r>
            <a:r>
              <a:rPr lang="en-US" altLang="en-US" sz="3400" i="1"/>
              <a:t>r</a:t>
            </a:r>
            <a:r>
              <a:rPr lang="en-US" altLang="en-US" sz="3400"/>
              <a:t> at a Time</a:t>
            </a:r>
          </a:p>
        </p:txBody>
      </p:sp>
      <p:sp>
        <p:nvSpPr>
          <p:cNvPr id="62467" name="Rectangle 18">
            <a:extLst>
              <a:ext uri="{FF2B5EF4-FFF2-40B4-BE49-F238E27FC236}">
                <a16:creationId xmlns:a16="http://schemas.microsoft.com/office/drawing/2014/main" id="{E0AB5AE9-7A58-459B-BA53-C9A0C6B71B43}"/>
              </a:ext>
            </a:extLst>
          </p:cNvPr>
          <p:cNvSpPr>
            <a:spLocks noChangeArrowheads="1"/>
          </p:cNvSpPr>
          <p:nvPr/>
        </p:nvSpPr>
        <p:spPr bwMode="auto">
          <a:xfrm>
            <a:off x="1817688" y="1295401"/>
            <a:ext cx="8001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a:t>The number of </a:t>
            </a:r>
            <a:r>
              <a:rPr lang="en-US" altLang="en-US" sz="2400" b="1">
                <a:solidFill>
                  <a:schemeClr val="folHlink"/>
                </a:solidFill>
              </a:rPr>
              <a:t>permutations of </a:t>
            </a:r>
            <a:r>
              <a:rPr lang="en-US" altLang="en-US" sz="2400" b="1" i="1">
                <a:solidFill>
                  <a:schemeClr val="folHlink"/>
                </a:solidFill>
              </a:rPr>
              <a:t>n</a:t>
            </a:r>
            <a:r>
              <a:rPr lang="en-US" altLang="en-US" sz="2400" b="1">
                <a:solidFill>
                  <a:schemeClr val="folHlink"/>
                </a:solidFill>
              </a:rPr>
              <a:t> elements taken </a:t>
            </a:r>
            <a:r>
              <a:rPr lang="en-US" altLang="en-US" sz="2400" b="1" i="1">
                <a:solidFill>
                  <a:schemeClr val="folHlink"/>
                </a:solidFill>
              </a:rPr>
              <a:t>r</a:t>
            </a:r>
            <a:r>
              <a:rPr lang="en-US" altLang="en-US" sz="2400" b="1">
                <a:solidFill>
                  <a:schemeClr val="folHlink"/>
                </a:solidFill>
              </a:rPr>
              <a:t>  at a time</a:t>
            </a:r>
            <a:r>
              <a:rPr lang="en-US" altLang="en-US" sz="2400"/>
              <a:t> is</a:t>
            </a:r>
          </a:p>
        </p:txBody>
      </p:sp>
      <p:graphicFrame>
        <p:nvGraphicFramePr>
          <p:cNvPr id="1255443" name="Object 19">
            <a:extLst>
              <a:ext uri="{FF2B5EF4-FFF2-40B4-BE49-F238E27FC236}">
                <a16:creationId xmlns:a16="http://schemas.microsoft.com/office/drawing/2014/main" id="{31DA70DA-E23D-4982-A6AC-7E5F75733763}"/>
              </a:ext>
            </a:extLst>
          </p:cNvPr>
          <p:cNvGraphicFramePr>
            <a:graphicFrameLocks noChangeAspect="1"/>
          </p:cNvGraphicFramePr>
          <p:nvPr/>
        </p:nvGraphicFramePr>
        <p:xfrm>
          <a:off x="2119313" y="5329238"/>
          <a:ext cx="1327150" cy="468312"/>
        </p:xfrm>
        <a:graphic>
          <a:graphicData uri="http://schemas.openxmlformats.org/presentationml/2006/ole">
            <mc:AlternateContent xmlns:mc="http://schemas.openxmlformats.org/markup-compatibility/2006">
              <mc:Choice xmlns:v="urn:schemas-microsoft-com:vml" Requires="v">
                <p:oleObj name="Equation" r:id="rId3" imgW="647700" imgH="228600" progId="Equation.DSMT4">
                  <p:embed/>
                </p:oleObj>
              </mc:Choice>
              <mc:Fallback>
                <p:oleObj name="Equation" r:id="rId3" imgW="647700" imgH="228600" progId="Equation.DSMT4">
                  <p:embed/>
                  <p:pic>
                    <p:nvPicPr>
                      <p:cNvPr id="1255443" name="Object 19">
                        <a:extLst>
                          <a:ext uri="{FF2B5EF4-FFF2-40B4-BE49-F238E27FC236}">
                            <a16:creationId xmlns:a16="http://schemas.microsoft.com/office/drawing/2014/main" id="{31DA70DA-E23D-4982-A6AC-7E5F75733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5329238"/>
                        <a:ext cx="132715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5444" name="Object 20">
            <a:extLst>
              <a:ext uri="{FF2B5EF4-FFF2-40B4-BE49-F238E27FC236}">
                <a16:creationId xmlns:a16="http://schemas.microsoft.com/office/drawing/2014/main" id="{986EE174-5685-4F1F-86D2-25AA02527990}"/>
              </a:ext>
            </a:extLst>
          </p:cNvPr>
          <p:cNvGraphicFramePr>
            <a:graphicFrameLocks noChangeAspect="1"/>
          </p:cNvGraphicFramePr>
          <p:nvPr/>
        </p:nvGraphicFramePr>
        <p:xfrm>
          <a:off x="5381626" y="5267325"/>
          <a:ext cx="2925763" cy="679450"/>
        </p:xfrm>
        <a:graphic>
          <a:graphicData uri="http://schemas.openxmlformats.org/presentationml/2006/ole">
            <mc:AlternateContent xmlns:mc="http://schemas.openxmlformats.org/markup-compatibility/2006">
              <mc:Choice xmlns:v="urn:schemas-microsoft-com:vml" Requires="v">
                <p:oleObj name="Equation" r:id="rId5" imgW="1422400" imgH="330200" progId="Equation.DSMT4">
                  <p:embed/>
                </p:oleObj>
              </mc:Choice>
              <mc:Fallback>
                <p:oleObj name="Equation" r:id="rId5" imgW="1422400" imgH="330200" progId="Equation.DSMT4">
                  <p:embed/>
                  <p:pic>
                    <p:nvPicPr>
                      <p:cNvPr id="1255444" name="Object 20">
                        <a:extLst>
                          <a:ext uri="{FF2B5EF4-FFF2-40B4-BE49-F238E27FC236}">
                            <a16:creationId xmlns:a16="http://schemas.microsoft.com/office/drawing/2014/main" id="{986EE174-5685-4F1F-86D2-25AA025279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1626" y="5267325"/>
                        <a:ext cx="2925763"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5445" name="Object 21">
            <a:extLst>
              <a:ext uri="{FF2B5EF4-FFF2-40B4-BE49-F238E27FC236}">
                <a16:creationId xmlns:a16="http://schemas.microsoft.com/office/drawing/2014/main" id="{23A182F7-AF1C-4624-9CE1-203E0E05EA7D}"/>
              </a:ext>
            </a:extLst>
          </p:cNvPr>
          <p:cNvGraphicFramePr>
            <a:graphicFrameLocks noChangeAspect="1"/>
          </p:cNvGraphicFramePr>
          <p:nvPr/>
        </p:nvGraphicFramePr>
        <p:xfrm>
          <a:off x="8326439" y="5397501"/>
          <a:ext cx="1774825" cy="417513"/>
        </p:xfrm>
        <a:graphic>
          <a:graphicData uri="http://schemas.openxmlformats.org/presentationml/2006/ole">
            <mc:AlternateContent xmlns:mc="http://schemas.openxmlformats.org/markup-compatibility/2006">
              <mc:Choice xmlns:v="urn:schemas-microsoft-com:vml" Requires="v">
                <p:oleObj name="Equation" r:id="rId7" imgW="863225" imgH="203112" progId="Equation.DSMT4">
                  <p:embed/>
                </p:oleObj>
              </mc:Choice>
              <mc:Fallback>
                <p:oleObj name="Equation" r:id="rId7" imgW="863225" imgH="203112" progId="Equation.DSMT4">
                  <p:embed/>
                  <p:pic>
                    <p:nvPicPr>
                      <p:cNvPr id="1255445" name="Object 21">
                        <a:extLst>
                          <a:ext uri="{FF2B5EF4-FFF2-40B4-BE49-F238E27FC236}">
                            <a16:creationId xmlns:a16="http://schemas.microsoft.com/office/drawing/2014/main" id="{23A182F7-AF1C-4624-9CE1-203E0E05EA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26439" y="5397501"/>
                        <a:ext cx="1774825"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5446" name="Line 22">
            <a:extLst>
              <a:ext uri="{FF2B5EF4-FFF2-40B4-BE49-F238E27FC236}">
                <a16:creationId xmlns:a16="http://schemas.microsoft.com/office/drawing/2014/main" id="{9D3F6F2D-CD77-4CEB-822A-02456C9F3BC7}"/>
              </a:ext>
            </a:extLst>
          </p:cNvPr>
          <p:cNvSpPr>
            <a:spLocks noChangeShapeType="1"/>
          </p:cNvSpPr>
          <p:nvPr/>
        </p:nvSpPr>
        <p:spPr bwMode="auto">
          <a:xfrm flipH="1">
            <a:off x="7405688" y="5367338"/>
            <a:ext cx="228600" cy="2540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graphicFrame>
        <p:nvGraphicFramePr>
          <p:cNvPr id="1255450" name="Object 26">
            <a:extLst>
              <a:ext uri="{FF2B5EF4-FFF2-40B4-BE49-F238E27FC236}">
                <a16:creationId xmlns:a16="http://schemas.microsoft.com/office/drawing/2014/main" id="{B4274140-6B11-487F-A467-2B34E4A68AA1}"/>
              </a:ext>
            </a:extLst>
          </p:cNvPr>
          <p:cNvGraphicFramePr>
            <a:graphicFrameLocks noChangeAspect="1"/>
          </p:cNvGraphicFramePr>
          <p:nvPr/>
        </p:nvGraphicFramePr>
        <p:xfrm>
          <a:off x="4375150" y="1979614"/>
          <a:ext cx="973138" cy="547687"/>
        </p:xfrm>
        <a:graphic>
          <a:graphicData uri="http://schemas.openxmlformats.org/presentationml/2006/ole">
            <mc:AlternateContent xmlns:mc="http://schemas.openxmlformats.org/markup-compatibility/2006">
              <mc:Choice xmlns:v="urn:schemas-microsoft-com:vml" Requires="v">
                <p:oleObj name="Equation" r:id="rId9" imgW="406224" imgH="228501" progId="Equation.DSMT4">
                  <p:embed/>
                </p:oleObj>
              </mc:Choice>
              <mc:Fallback>
                <p:oleObj name="Equation" r:id="rId9" imgW="406224" imgH="228501" progId="Equation.DSMT4">
                  <p:embed/>
                  <p:pic>
                    <p:nvPicPr>
                      <p:cNvPr id="1255450" name="Object 26">
                        <a:extLst>
                          <a:ext uri="{FF2B5EF4-FFF2-40B4-BE49-F238E27FC236}">
                            <a16:creationId xmlns:a16="http://schemas.microsoft.com/office/drawing/2014/main" id="{B4274140-6B11-487F-A467-2B34E4A68A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5150" y="1979614"/>
                        <a:ext cx="973138"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5451" name="Text Box 27">
            <a:extLst>
              <a:ext uri="{FF2B5EF4-FFF2-40B4-BE49-F238E27FC236}">
                <a16:creationId xmlns:a16="http://schemas.microsoft.com/office/drawing/2014/main" id="{3DE10D66-5F52-46D1-BE3F-0AC59DDB6683}"/>
              </a:ext>
            </a:extLst>
          </p:cNvPr>
          <p:cNvSpPr txBox="1">
            <a:spLocks noChangeArrowheads="1"/>
          </p:cNvSpPr>
          <p:nvPr/>
        </p:nvSpPr>
        <p:spPr bwMode="auto">
          <a:xfrm>
            <a:off x="2366963" y="2549526"/>
            <a:ext cx="1511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000">
                <a:solidFill>
                  <a:schemeClr val="folHlink"/>
                </a:solidFill>
                <a:cs typeface="Times New Roman" panose="02020603050405020304" pitchFamily="18" charset="0"/>
              </a:rPr>
              <a:t># in the group</a:t>
            </a:r>
          </a:p>
        </p:txBody>
      </p:sp>
      <p:sp>
        <p:nvSpPr>
          <p:cNvPr id="1255452" name="Text Box 28">
            <a:extLst>
              <a:ext uri="{FF2B5EF4-FFF2-40B4-BE49-F238E27FC236}">
                <a16:creationId xmlns:a16="http://schemas.microsoft.com/office/drawing/2014/main" id="{FC26B25F-54F6-4272-B907-0C907879B6ED}"/>
              </a:ext>
            </a:extLst>
          </p:cNvPr>
          <p:cNvSpPr txBox="1">
            <a:spLocks noChangeArrowheads="1"/>
          </p:cNvSpPr>
          <p:nvPr/>
        </p:nvSpPr>
        <p:spPr bwMode="auto">
          <a:xfrm>
            <a:off x="4513264" y="2803526"/>
            <a:ext cx="17351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000">
                <a:solidFill>
                  <a:schemeClr val="hlink"/>
                </a:solidFill>
                <a:cs typeface="Times New Roman" panose="02020603050405020304" pitchFamily="18" charset="0"/>
              </a:rPr>
              <a:t># taken from the group</a:t>
            </a:r>
          </a:p>
        </p:txBody>
      </p:sp>
      <p:sp>
        <p:nvSpPr>
          <p:cNvPr id="1255453" name="Line 29">
            <a:extLst>
              <a:ext uri="{FF2B5EF4-FFF2-40B4-BE49-F238E27FC236}">
                <a16:creationId xmlns:a16="http://schemas.microsoft.com/office/drawing/2014/main" id="{33608A7B-2361-4090-8A3D-6B99544CDEFE}"/>
              </a:ext>
            </a:extLst>
          </p:cNvPr>
          <p:cNvSpPr>
            <a:spLocks noChangeShapeType="1"/>
          </p:cNvSpPr>
          <p:nvPr/>
        </p:nvSpPr>
        <p:spPr bwMode="auto">
          <a:xfrm flipV="1">
            <a:off x="3668713" y="2447925"/>
            <a:ext cx="698500" cy="2540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55454" name="Line 30">
            <a:extLst>
              <a:ext uri="{FF2B5EF4-FFF2-40B4-BE49-F238E27FC236}">
                <a16:creationId xmlns:a16="http://schemas.microsoft.com/office/drawing/2014/main" id="{5A044C06-3A05-4E2C-ADB4-F6A77CC5733B}"/>
              </a:ext>
            </a:extLst>
          </p:cNvPr>
          <p:cNvSpPr>
            <a:spLocks noChangeShapeType="1"/>
          </p:cNvSpPr>
          <p:nvPr/>
        </p:nvSpPr>
        <p:spPr bwMode="auto">
          <a:xfrm flipH="1" flipV="1">
            <a:off x="4970464" y="2470150"/>
            <a:ext cx="134937" cy="4064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aphicFrame>
        <p:nvGraphicFramePr>
          <p:cNvPr id="1255455" name="Object 31">
            <a:extLst>
              <a:ext uri="{FF2B5EF4-FFF2-40B4-BE49-F238E27FC236}">
                <a16:creationId xmlns:a16="http://schemas.microsoft.com/office/drawing/2014/main" id="{0B4F36D9-14C2-4736-96DA-7C15DE8D3FC6}"/>
              </a:ext>
            </a:extLst>
          </p:cNvPr>
          <p:cNvGraphicFramePr>
            <a:graphicFrameLocks noChangeAspect="1"/>
          </p:cNvGraphicFramePr>
          <p:nvPr/>
        </p:nvGraphicFramePr>
        <p:xfrm>
          <a:off x="5368926" y="1847850"/>
          <a:ext cx="1336675" cy="850900"/>
        </p:xfrm>
        <a:graphic>
          <a:graphicData uri="http://schemas.openxmlformats.org/presentationml/2006/ole">
            <mc:AlternateContent xmlns:mc="http://schemas.openxmlformats.org/markup-compatibility/2006">
              <mc:Choice xmlns:v="urn:schemas-microsoft-com:vml" Requires="v">
                <p:oleObj name="Equation" r:id="rId11" imgW="558558" imgH="355446" progId="Equation.DSMT4">
                  <p:embed/>
                </p:oleObj>
              </mc:Choice>
              <mc:Fallback>
                <p:oleObj name="Equation" r:id="rId11" imgW="558558" imgH="355446" progId="Equation.DSMT4">
                  <p:embed/>
                  <p:pic>
                    <p:nvPicPr>
                      <p:cNvPr id="1255455" name="Object 31">
                        <a:extLst>
                          <a:ext uri="{FF2B5EF4-FFF2-40B4-BE49-F238E27FC236}">
                            <a16:creationId xmlns:a16="http://schemas.microsoft.com/office/drawing/2014/main" id="{0B4F36D9-14C2-4736-96DA-7C15DE8D3F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8926" y="1847850"/>
                        <a:ext cx="133667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5456" name="Text Box 32">
            <a:extLst>
              <a:ext uri="{FF2B5EF4-FFF2-40B4-BE49-F238E27FC236}">
                <a16:creationId xmlns:a16="http://schemas.microsoft.com/office/drawing/2014/main" id="{D85DB0EE-B0B3-4D06-9B55-D4B6E0426193}"/>
              </a:ext>
            </a:extLst>
          </p:cNvPr>
          <p:cNvSpPr txBox="1">
            <a:spLocks noChangeArrowheads="1"/>
          </p:cNvSpPr>
          <p:nvPr/>
        </p:nvSpPr>
        <p:spPr bwMode="auto">
          <a:xfrm>
            <a:off x="1817688" y="3841751"/>
            <a:ext cx="85455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b="1"/>
              <a:t>Example:</a:t>
            </a:r>
          </a:p>
          <a:p>
            <a:pPr latinLnBrk="1">
              <a:spcBef>
                <a:spcPct val="0"/>
              </a:spcBef>
              <a:buClrTx/>
              <a:buSzTx/>
              <a:buFontTx/>
              <a:buNone/>
            </a:pPr>
            <a:r>
              <a:rPr lang="en-US" altLang="en-US" sz="2400"/>
              <a:t>You are required to read 5 books from a list of 8. In how    many different orders can you do so?  </a:t>
            </a:r>
          </a:p>
        </p:txBody>
      </p:sp>
      <p:sp>
        <p:nvSpPr>
          <p:cNvPr id="1255457" name="Line 33">
            <a:extLst>
              <a:ext uri="{FF2B5EF4-FFF2-40B4-BE49-F238E27FC236}">
                <a16:creationId xmlns:a16="http://schemas.microsoft.com/office/drawing/2014/main" id="{8B916DA0-81AF-49A6-8DBF-DC70C86AFAF9}"/>
              </a:ext>
            </a:extLst>
          </p:cNvPr>
          <p:cNvSpPr>
            <a:spLocks noChangeShapeType="1"/>
          </p:cNvSpPr>
          <p:nvPr/>
        </p:nvSpPr>
        <p:spPr bwMode="auto">
          <a:xfrm flipH="1">
            <a:off x="6619875" y="5646738"/>
            <a:ext cx="228600" cy="2540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55458" name="Line 34">
            <a:extLst>
              <a:ext uri="{FF2B5EF4-FFF2-40B4-BE49-F238E27FC236}">
                <a16:creationId xmlns:a16="http://schemas.microsoft.com/office/drawing/2014/main" id="{631EA962-7B32-41A9-BD3F-5A3358AEDCFC}"/>
              </a:ext>
            </a:extLst>
          </p:cNvPr>
          <p:cNvSpPr>
            <a:spLocks noChangeShapeType="1"/>
          </p:cNvSpPr>
          <p:nvPr/>
        </p:nvSpPr>
        <p:spPr bwMode="auto">
          <a:xfrm flipH="1">
            <a:off x="7710488" y="5367338"/>
            <a:ext cx="228600" cy="2540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55459" name="Line 35">
            <a:extLst>
              <a:ext uri="{FF2B5EF4-FFF2-40B4-BE49-F238E27FC236}">
                <a16:creationId xmlns:a16="http://schemas.microsoft.com/office/drawing/2014/main" id="{B1763F81-4C06-4671-A686-F8FEEA5AB6C0}"/>
              </a:ext>
            </a:extLst>
          </p:cNvPr>
          <p:cNvSpPr>
            <a:spLocks noChangeShapeType="1"/>
          </p:cNvSpPr>
          <p:nvPr/>
        </p:nvSpPr>
        <p:spPr bwMode="auto">
          <a:xfrm flipH="1">
            <a:off x="6907213" y="5646738"/>
            <a:ext cx="228600" cy="2540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55460" name="Line 36">
            <a:extLst>
              <a:ext uri="{FF2B5EF4-FFF2-40B4-BE49-F238E27FC236}">
                <a16:creationId xmlns:a16="http://schemas.microsoft.com/office/drawing/2014/main" id="{04CBF7AB-3251-4D91-A280-91D90F82BB8C}"/>
              </a:ext>
            </a:extLst>
          </p:cNvPr>
          <p:cNvSpPr>
            <a:spLocks noChangeShapeType="1"/>
          </p:cNvSpPr>
          <p:nvPr/>
        </p:nvSpPr>
        <p:spPr bwMode="auto">
          <a:xfrm flipH="1">
            <a:off x="8015288" y="5367338"/>
            <a:ext cx="228600" cy="2540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55461" name="Line 37">
            <a:extLst>
              <a:ext uri="{FF2B5EF4-FFF2-40B4-BE49-F238E27FC236}">
                <a16:creationId xmlns:a16="http://schemas.microsoft.com/office/drawing/2014/main" id="{FC981CA6-50D1-4710-AEAC-933EA1E53A5B}"/>
              </a:ext>
            </a:extLst>
          </p:cNvPr>
          <p:cNvSpPr>
            <a:spLocks noChangeShapeType="1"/>
          </p:cNvSpPr>
          <p:nvPr/>
        </p:nvSpPr>
        <p:spPr bwMode="auto">
          <a:xfrm flipH="1">
            <a:off x="7196138" y="5646738"/>
            <a:ext cx="228600" cy="25400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graphicFrame>
        <p:nvGraphicFramePr>
          <p:cNvPr id="1255462" name="Object 38">
            <a:extLst>
              <a:ext uri="{FF2B5EF4-FFF2-40B4-BE49-F238E27FC236}">
                <a16:creationId xmlns:a16="http://schemas.microsoft.com/office/drawing/2014/main" id="{A53A2447-76F0-41B4-8B84-2B774184E75A}"/>
              </a:ext>
            </a:extLst>
          </p:cNvPr>
          <p:cNvGraphicFramePr>
            <a:graphicFrameLocks noChangeAspect="1"/>
          </p:cNvGraphicFramePr>
          <p:nvPr/>
        </p:nvGraphicFramePr>
        <p:xfrm>
          <a:off x="3475038" y="5232400"/>
          <a:ext cx="1331912" cy="731838"/>
        </p:xfrm>
        <a:graphic>
          <a:graphicData uri="http://schemas.openxmlformats.org/presentationml/2006/ole">
            <mc:AlternateContent xmlns:mc="http://schemas.openxmlformats.org/markup-compatibility/2006">
              <mc:Choice xmlns:v="urn:schemas-microsoft-com:vml" Requires="v">
                <p:oleObj name="Equation" r:id="rId13" imgW="647419" imgH="355446" progId="Equation.DSMT4">
                  <p:embed/>
                </p:oleObj>
              </mc:Choice>
              <mc:Fallback>
                <p:oleObj name="Equation" r:id="rId13" imgW="647419" imgH="355446" progId="Equation.DSMT4">
                  <p:embed/>
                  <p:pic>
                    <p:nvPicPr>
                      <p:cNvPr id="1255462" name="Object 38">
                        <a:extLst>
                          <a:ext uri="{FF2B5EF4-FFF2-40B4-BE49-F238E27FC236}">
                            <a16:creationId xmlns:a16="http://schemas.microsoft.com/office/drawing/2014/main" id="{A53A2447-76F0-41B4-8B84-2B774184E75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5038" y="5232400"/>
                        <a:ext cx="1331912"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55463" name="Object 39">
            <a:extLst>
              <a:ext uri="{FF2B5EF4-FFF2-40B4-BE49-F238E27FC236}">
                <a16:creationId xmlns:a16="http://schemas.microsoft.com/office/drawing/2014/main" id="{B64244A4-FAD7-481F-8D42-E5F228DC2180}"/>
              </a:ext>
            </a:extLst>
          </p:cNvPr>
          <p:cNvGraphicFramePr>
            <a:graphicFrameLocks noChangeAspect="1"/>
          </p:cNvGraphicFramePr>
          <p:nvPr/>
        </p:nvGraphicFramePr>
        <p:xfrm>
          <a:off x="4757738" y="5257800"/>
          <a:ext cx="652462" cy="679450"/>
        </p:xfrm>
        <a:graphic>
          <a:graphicData uri="http://schemas.openxmlformats.org/presentationml/2006/ole">
            <mc:AlternateContent xmlns:mc="http://schemas.openxmlformats.org/markup-compatibility/2006">
              <mc:Choice xmlns:v="urn:schemas-microsoft-com:vml" Requires="v">
                <p:oleObj name="Equation" r:id="rId15" imgW="317362" imgH="330057" progId="Equation.DSMT4">
                  <p:embed/>
                </p:oleObj>
              </mc:Choice>
              <mc:Fallback>
                <p:oleObj name="Equation" r:id="rId15" imgW="317362" imgH="330057" progId="Equation.DSMT4">
                  <p:embed/>
                  <p:pic>
                    <p:nvPicPr>
                      <p:cNvPr id="1255463" name="Object 39">
                        <a:extLst>
                          <a:ext uri="{FF2B5EF4-FFF2-40B4-BE49-F238E27FC236}">
                            <a16:creationId xmlns:a16="http://schemas.microsoft.com/office/drawing/2014/main" id="{B64244A4-FAD7-481F-8D42-E5F228DC218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7738" y="5257800"/>
                        <a:ext cx="652462"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500"/>
                                  </p:stCondLst>
                                  <p:childTnLst>
                                    <p:set>
                                      <p:cBhvr>
                                        <p:cTn id="6" dur="1" fill="hold">
                                          <p:stCondLst>
                                            <p:cond delay="0"/>
                                          </p:stCondLst>
                                        </p:cTn>
                                        <p:tgtEl>
                                          <p:spTgt spid="1255450"/>
                                        </p:tgtEl>
                                        <p:attrNameLst>
                                          <p:attrName>style.visibility</p:attrName>
                                        </p:attrNameLst>
                                      </p:cBhvr>
                                      <p:to>
                                        <p:strVal val="visible"/>
                                      </p:to>
                                    </p:set>
                                    <p:animEffect transition="in" filter="wipe(left)">
                                      <p:cBhvr>
                                        <p:cTn id="7" dur="500"/>
                                        <p:tgtEl>
                                          <p:spTgt spid="1255450"/>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1255451"/>
                                        </p:tgtEl>
                                        <p:attrNameLst>
                                          <p:attrName>style.visibility</p:attrName>
                                        </p:attrNameLst>
                                      </p:cBhvr>
                                      <p:to>
                                        <p:strVal val="visible"/>
                                      </p:to>
                                    </p:set>
                                    <p:animEffect transition="in" filter="wipe(left)">
                                      <p:cBhvr>
                                        <p:cTn id="11" dur="500"/>
                                        <p:tgtEl>
                                          <p:spTgt spid="1255451"/>
                                        </p:tgtEl>
                                      </p:cBhvr>
                                    </p:animEffect>
                                  </p:childTnLst>
                                </p:cTn>
                              </p:par>
                            </p:childTnLst>
                          </p:cTn>
                        </p:par>
                        <p:par>
                          <p:cTn id="12" fill="hold" nodeType="afterGroup">
                            <p:stCondLst>
                              <p:cond delay="3500"/>
                            </p:stCondLst>
                            <p:childTnLst>
                              <p:par>
                                <p:cTn id="13" presetID="22" presetClass="entr" presetSubtype="4" fill="hold" nodeType="afterEffect">
                                  <p:stCondLst>
                                    <p:cond delay="0"/>
                                  </p:stCondLst>
                                  <p:childTnLst>
                                    <p:set>
                                      <p:cBhvr>
                                        <p:cTn id="14" dur="1" fill="hold">
                                          <p:stCondLst>
                                            <p:cond delay="0"/>
                                          </p:stCondLst>
                                        </p:cTn>
                                        <p:tgtEl>
                                          <p:spTgt spid="1255453"/>
                                        </p:tgtEl>
                                        <p:attrNameLst>
                                          <p:attrName>style.visibility</p:attrName>
                                        </p:attrNameLst>
                                      </p:cBhvr>
                                      <p:to>
                                        <p:strVal val="visible"/>
                                      </p:to>
                                    </p:set>
                                    <p:animEffect transition="in" filter="wipe(down)">
                                      <p:cBhvr>
                                        <p:cTn id="15" dur="500"/>
                                        <p:tgtEl>
                                          <p:spTgt spid="1255453"/>
                                        </p:tgtEl>
                                      </p:cBhvr>
                                    </p:animEffect>
                                  </p:childTnLst>
                                </p:cTn>
                              </p:par>
                            </p:childTnLst>
                          </p:cTn>
                        </p:par>
                        <p:par>
                          <p:cTn id="16" fill="hold" nodeType="afterGroup">
                            <p:stCondLst>
                              <p:cond delay="4000"/>
                            </p:stCondLst>
                            <p:childTnLst>
                              <p:par>
                                <p:cTn id="17" presetID="22" presetClass="entr" presetSubtype="8" fill="hold" grpId="0" nodeType="afterEffect">
                                  <p:stCondLst>
                                    <p:cond delay="1000"/>
                                  </p:stCondLst>
                                  <p:childTnLst>
                                    <p:set>
                                      <p:cBhvr>
                                        <p:cTn id="18" dur="1" fill="hold">
                                          <p:stCondLst>
                                            <p:cond delay="0"/>
                                          </p:stCondLst>
                                        </p:cTn>
                                        <p:tgtEl>
                                          <p:spTgt spid="1255452"/>
                                        </p:tgtEl>
                                        <p:attrNameLst>
                                          <p:attrName>style.visibility</p:attrName>
                                        </p:attrNameLst>
                                      </p:cBhvr>
                                      <p:to>
                                        <p:strVal val="visible"/>
                                      </p:to>
                                    </p:set>
                                    <p:animEffect transition="in" filter="wipe(left)">
                                      <p:cBhvr>
                                        <p:cTn id="19" dur="500"/>
                                        <p:tgtEl>
                                          <p:spTgt spid="1255452"/>
                                        </p:tgtEl>
                                      </p:cBhvr>
                                    </p:animEffect>
                                  </p:childTnLst>
                                </p:cTn>
                              </p:par>
                            </p:childTnLst>
                          </p:cTn>
                        </p:par>
                        <p:par>
                          <p:cTn id="20" fill="hold" nodeType="afterGroup">
                            <p:stCondLst>
                              <p:cond delay="5500"/>
                            </p:stCondLst>
                            <p:childTnLst>
                              <p:par>
                                <p:cTn id="21" presetID="22" presetClass="entr" presetSubtype="4" fill="hold" nodeType="afterEffect">
                                  <p:stCondLst>
                                    <p:cond delay="0"/>
                                  </p:stCondLst>
                                  <p:childTnLst>
                                    <p:set>
                                      <p:cBhvr>
                                        <p:cTn id="22" dur="1" fill="hold">
                                          <p:stCondLst>
                                            <p:cond delay="0"/>
                                          </p:stCondLst>
                                        </p:cTn>
                                        <p:tgtEl>
                                          <p:spTgt spid="1255454"/>
                                        </p:tgtEl>
                                        <p:attrNameLst>
                                          <p:attrName>style.visibility</p:attrName>
                                        </p:attrNameLst>
                                      </p:cBhvr>
                                      <p:to>
                                        <p:strVal val="visible"/>
                                      </p:to>
                                    </p:set>
                                    <p:animEffect transition="in" filter="wipe(down)">
                                      <p:cBhvr>
                                        <p:cTn id="23" dur="500"/>
                                        <p:tgtEl>
                                          <p:spTgt spid="1255454"/>
                                        </p:tgtEl>
                                      </p:cBhvr>
                                    </p:animEffect>
                                  </p:childTnLst>
                                </p:cTn>
                              </p:par>
                            </p:childTnLst>
                          </p:cTn>
                        </p:par>
                        <p:par>
                          <p:cTn id="24" fill="hold" nodeType="afterGroup">
                            <p:stCondLst>
                              <p:cond delay="6000"/>
                            </p:stCondLst>
                            <p:childTnLst>
                              <p:par>
                                <p:cTn id="25" presetID="22" presetClass="entr" presetSubtype="8" fill="hold" nodeType="afterEffect">
                                  <p:stCondLst>
                                    <p:cond delay="1000"/>
                                  </p:stCondLst>
                                  <p:childTnLst>
                                    <p:set>
                                      <p:cBhvr>
                                        <p:cTn id="26" dur="1" fill="hold">
                                          <p:stCondLst>
                                            <p:cond delay="0"/>
                                          </p:stCondLst>
                                        </p:cTn>
                                        <p:tgtEl>
                                          <p:spTgt spid="1255455"/>
                                        </p:tgtEl>
                                        <p:attrNameLst>
                                          <p:attrName>style.visibility</p:attrName>
                                        </p:attrNameLst>
                                      </p:cBhvr>
                                      <p:to>
                                        <p:strVal val="visible"/>
                                      </p:to>
                                    </p:set>
                                    <p:animEffect transition="in" filter="wipe(left)">
                                      <p:cBhvr>
                                        <p:cTn id="27" dur="500"/>
                                        <p:tgtEl>
                                          <p:spTgt spid="12554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55456"/>
                                        </p:tgtEl>
                                        <p:attrNameLst>
                                          <p:attrName>style.visibility</p:attrName>
                                        </p:attrNameLst>
                                      </p:cBhvr>
                                      <p:to>
                                        <p:strVal val="visible"/>
                                      </p:to>
                                    </p:set>
                                    <p:animEffect transition="in" filter="wipe(left)">
                                      <p:cBhvr>
                                        <p:cTn id="32" dur="1000"/>
                                        <p:tgtEl>
                                          <p:spTgt spid="12554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25544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25546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25546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255444"/>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1" fill="hold" nodeType="afterEffect">
                                  <p:stCondLst>
                                    <p:cond delay="1000"/>
                                  </p:stCondLst>
                                  <p:childTnLst>
                                    <p:set>
                                      <p:cBhvr>
                                        <p:cTn id="51" dur="1" fill="hold">
                                          <p:stCondLst>
                                            <p:cond delay="0"/>
                                          </p:stCondLst>
                                        </p:cTn>
                                        <p:tgtEl>
                                          <p:spTgt spid="1255446"/>
                                        </p:tgtEl>
                                        <p:attrNameLst>
                                          <p:attrName>style.visibility</p:attrName>
                                        </p:attrNameLst>
                                      </p:cBhvr>
                                      <p:to>
                                        <p:strVal val="visible"/>
                                      </p:to>
                                    </p:set>
                                    <p:animEffect transition="in" filter="wipe(up)">
                                      <p:cBhvr>
                                        <p:cTn id="52" dur="500"/>
                                        <p:tgtEl>
                                          <p:spTgt spid="1255446"/>
                                        </p:tgtEl>
                                      </p:cBhvr>
                                    </p:animEffect>
                                  </p:childTnLst>
                                </p:cTn>
                              </p:par>
                            </p:childTnLst>
                          </p:cTn>
                        </p:par>
                        <p:par>
                          <p:cTn id="53" fill="hold" nodeType="afterGroup">
                            <p:stCondLst>
                              <p:cond delay="1500"/>
                            </p:stCondLst>
                            <p:childTnLst>
                              <p:par>
                                <p:cTn id="54" presetID="22" presetClass="entr" presetSubtype="1" fill="hold" nodeType="afterEffect">
                                  <p:stCondLst>
                                    <p:cond delay="1000"/>
                                  </p:stCondLst>
                                  <p:childTnLst>
                                    <p:set>
                                      <p:cBhvr>
                                        <p:cTn id="55" dur="1" fill="hold">
                                          <p:stCondLst>
                                            <p:cond delay="0"/>
                                          </p:stCondLst>
                                        </p:cTn>
                                        <p:tgtEl>
                                          <p:spTgt spid="1255457"/>
                                        </p:tgtEl>
                                        <p:attrNameLst>
                                          <p:attrName>style.visibility</p:attrName>
                                        </p:attrNameLst>
                                      </p:cBhvr>
                                      <p:to>
                                        <p:strVal val="visible"/>
                                      </p:to>
                                    </p:set>
                                    <p:animEffect transition="in" filter="wipe(up)">
                                      <p:cBhvr>
                                        <p:cTn id="56" dur="500"/>
                                        <p:tgtEl>
                                          <p:spTgt spid="1255457"/>
                                        </p:tgtEl>
                                      </p:cBhvr>
                                    </p:animEffect>
                                  </p:childTnLst>
                                </p:cTn>
                              </p:par>
                            </p:childTnLst>
                          </p:cTn>
                        </p:par>
                        <p:par>
                          <p:cTn id="57" fill="hold" nodeType="afterGroup">
                            <p:stCondLst>
                              <p:cond delay="3000"/>
                            </p:stCondLst>
                            <p:childTnLst>
                              <p:par>
                                <p:cTn id="58" presetID="22" presetClass="entr" presetSubtype="1" fill="hold" nodeType="afterEffect">
                                  <p:stCondLst>
                                    <p:cond delay="1000"/>
                                  </p:stCondLst>
                                  <p:childTnLst>
                                    <p:set>
                                      <p:cBhvr>
                                        <p:cTn id="59" dur="1" fill="hold">
                                          <p:stCondLst>
                                            <p:cond delay="0"/>
                                          </p:stCondLst>
                                        </p:cTn>
                                        <p:tgtEl>
                                          <p:spTgt spid="1255458"/>
                                        </p:tgtEl>
                                        <p:attrNameLst>
                                          <p:attrName>style.visibility</p:attrName>
                                        </p:attrNameLst>
                                      </p:cBhvr>
                                      <p:to>
                                        <p:strVal val="visible"/>
                                      </p:to>
                                    </p:set>
                                    <p:animEffect transition="in" filter="wipe(up)">
                                      <p:cBhvr>
                                        <p:cTn id="60" dur="500"/>
                                        <p:tgtEl>
                                          <p:spTgt spid="1255458"/>
                                        </p:tgtEl>
                                      </p:cBhvr>
                                    </p:animEffect>
                                  </p:childTnLst>
                                </p:cTn>
                              </p:par>
                            </p:childTnLst>
                          </p:cTn>
                        </p:par>
                        <p:par>
                          <p:cTn id="61" fill="hold" nodeType="afterGroup">
                            <p:stCondLst>
                              <p:cond delay="4500"/>
                            </p:stCondLst>
                            <p:childTnLst>
                              <p:par>
                                <p:cTn id="62" presetID="22" presetClass="entr" presetSubtype="1" fill="hold" nodeType="afterEffect">
                                  <p:stCondLst>
                                    <p:cond delay="1000"/>
                                  </p:stCondLst>
                                  <p:childTnLst>
                                    <p:set>
                                      <p:cBhvr>
                                        <p:cTn id="63" dur="1" fill="hold">
                                          <p:stCondLst>
                                            <p:cond delay="0"/>
                                          </p:stCondLst>
                                        </p:cTn>
                                        <p:tgtEl>
                                          <p:spTgt spid="1255459"/>
                                        </p:tgtEl>
                                        <p:attrNameLst>
                                          <p:attrName>style.visibility</p:attrName>
                                        </p:attrNameLst>
                                      </p:cBhvr>
                                      <p:to>
                                        <p:strVal val="visible"/>
                                      </p:to>
                                    </p:set>
                                    <p:animEffect transition="in" filter="wipe(up)">
                                      <p:cBhvr>
                                        <p:cTn id="64" dur="500"/>
                                        <p:tgtEl>
                                          <p:spTgt spid="1255459"/>
                                        </p:tgtEl>
                                      </p:cBhvr>
                                    </p:animEffect>
                                  </p:childTnLst>
                                </p:cTn>
                              </p:par>
                            </p:childTnLst>
                          </p:cTn>
                        </p:par>
                        <p:par>
                          <p:cTn id="65" fill="hold" nodeType="afterGroup">
                            <p:stCondLst>
                              <p:cond delay="6000"/>
                            </p:stCondLst>
                            <p:childTnLst>
                              <p:par>
                                <p:cTn id="66" presetID="22" presetClass="entr" presetSubtype="1" fill="hold" nodeType="afterEffect">
                                  <p:stCondLst>
                                    <p:cond delay="1000"/>
                                  </p:stCondLst>
                                  <p:childTnLst>
                                    <p:set>
                                      <p:cBhvr>
                                        <p:cTn id="67" dur="1" fill="hold">
                                          <p:stCondLst>
                                            <p:cond delay="0"/>
                                          </p:stCondLst>
                                        </p:cTn>
                                        <p:tgtEl>
                                          <p:spTgt spid="1255460"/>
                                        </p:tgtEl>
                                        <p:attrNameLst>
                                          <p:attrName>style.visibility</p:attrName>
                                        </p:attrNameLst>
                                      </p:cBhvr>
                                      <p:to>
                                        <p:strVal val="visible"/>
                                      </p:to>
                                    </p:set>
                                    <p:animEffect transition="in" filter="wipe(up)">
                                      <p:cBhvr>
                                        <p:cTn id="68" dur="500"/>
                                        <p:tgtEl>
                                          <p:spTgt spid="1255460"/>
                                        </p:tgtEl>
                                      </p:cBhvr>
                                    </p:animEffect>
                                  </p:childTnLst>
                                </p:cTn>
                              </p:par>
                            </p:childTnLst>
                          </p:cTn>
                        </p:par>
                        <p:par>
                          <p:cTn id="69" fill="hold" nodeType="afterGroup">
                            <p:stCondLst>
                              <p:cond delay="7500"/>
                            </p:stCondLst>
                            <p:childTnLst>
                              <p:par>
                                <p:cTn id="70" presetID="22" presetClass="entr" presetSubtype="1" fill="hold" nodeType="afterEffect">
                                  <p:stCondLst>
                                    <p:cond delay="1000"/>
                                  </p:stCondLst>
                                  <p:childTnLst>
                                    <p:set>
                                      <p:cBhvr>
                                        <p:cTn id="71" dur="1" fill="hold">
                                          <p:stCondLst>
                                            <p:cond delay="0"/>
                                          </p:stCondLst>
                                        </p:cTn>
                                        <p:tgtEl>
                                          <p:spTgt spid="1255461"/>
                                        </p:tgtEl>
                                        <p:attrNameLst>
                                          <p:attrName>style.visibility</p:attrName>
                                        </p:attrNameLst>
                                      </p:cBhvr>
                                      <p:to>
                                        <p:strVal val="visible"/>
                                      </p:to>
                                    </p:set>
                                    <p:animEffect transition="in" filter="wipe(up)">
                                      <p:cBhvr>
                                        <p:cTn id="72" dur="500"/>
                                        <p:tgtEl>
                                          <p:spTgt spid="125546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1255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51" grpId="0" autoUpdateAnimBg="0"/>
      <p:bldP spid="1255452" grpId="0" autoUpdateAnimBg="0"/>
      <p:bldP spid="125545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47E6830E-089F-45A7-8446-926E54F2B8BF}"/>
              </a:ext>
            </a:extLst>
          </p:cNvPr>
          <p:cNvSpPr>
            <a:spLocks noChangeArrowheads="1"/>
          </p:cNvSpPr>
          <p:nvPr/>
        </p:nvSpPr>
        <p:spPr bwMode="auto">
          <a:xfrm>
            <a:off x="1752600" y="1367365"/>
            <a:ext cx="8686800"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90000"/>
              </a:lnSpc>
              <a:spcBef>
                <a:spcPct val="0"/>
              </a:spcBef>
              <a:buClrTx/>
              <a:buSzTx/>
              <a:buFontTx/>
              <a:buNone/>
            </a:pPr>
            <a:r>
              <a:rPr lang="en-US" altLang="en-US" sz="2400"/>
              <a:t>A </a:t>
            </a:r>
            <a:r>
              <a:rPr lang="en-US" altLang="en-US" sz="2400" b="1">
                <a:solidFill>
                  <a:schemeClr val="folHlink"/>
                </a:solidFill>
              </a:rPr>
              <a:t>probability experiment</a:t>
            </a:r>
            <a:r>
              <a:rPr lang="en-US" altLang="en-US" sz="2400"/>
              <a:t> is an action through which specific results (counts, measurements or responses) are obtained.</a:t>
            </a:r>
          </a:p>
        </p:txBody>
      </p:sp>
      <p:sp>
        <p:nvSpPr>
          <p:cNvPr id="9219" name="Rectangle 6">
            <a:extLst>
              <a:ext uri="{FF2B5EF4-FFF2-40B4-BE49-F238E27FC236}">
                <a16:creationId xmlns:a16="http://schemas.microsoft.com/office/drawing/2014/main" id="{ABC82272-0F1A-4DC7-A41B-B02573C90735}"/>
              </a:ext>
            </a:extLst>
          </p:cNvPr>
          <p:cNvSpPr>
            <a:spLocks noGrp="1" noChangeArrowheads="1"/>
          </p:cNvSpPr>
          <p:nvPr>
            <p:ph type="title"/>
          </p:nvPr>
        </p:nvSpPr>
        <p:spPr>
          <a:xfrm>
            <a:off x="1524000" y="152400"/>
            <a:ext cx="9144000" cy="762000"/>
          </a:xfrm>
          <a:noFill/>
        </p:spPr>
        <p:txBody>
          <a:bodyPr/>
          <a:lstStyle/>
          <a:p>
            <a:pPr eaLnBrk="1" hangingPunct="1"/>
            <a:r>
              <a:rPr lang="en-US" altLang="en-US"/>
              <a:t>Probability Experiments</a:t>
            </a:r>
          </a:p>
        </p:txBody>
      </p:sp>
      <p:sp>
        <p:nvSpPr>
          <p:cNvPr id="1052679" name="Rectangle 7">
            <a:extLst>
              <a:ext uri="{FF2B5EF4-FFF2-40B4-BE49-F238E27FC236}">
                <a16:creationId xmlns:a16="http://schemas.microsoft.com/office/drawing/2014/main" id="{8EF91BDE-95B0-4556-A8FD-A04562586803}"/>
              </a:ext>
            </a:extLst>
          </p:cNvPr>
          <p:cNvSpPr>
            <a:spLocks noChangeArrowheads="1"/>
          </p:cNvSpPr>
          <p:nvPr/>
        </p:nvSpPr>
        <p:spPr bwMode="auto">
          <a:xfrm>
            <a:off x="2362200" y="2017714"/>
            <a:ext cx="54102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105000"/>
              </a:lnSpc>
              <a:spcBef>
                <a:spcPct val="0"/>
              </a:spcBef>
              <a:buClrTx/>
              <a:buSzTx/>
              <a:buFontTx/>
              <a:buNone/>
            </a:pPr>
            <a:r>
              <a:rPr lang="en-US" altLang="en-US" sz="2400" b="1"/>
              <a:t>Example:</a:t>
            </a:r>
          </a:p>
          <a:p>
            <a:pPr>
              <a:lnSpc>
                <a:spcPct val="105000"/>
              </a:lnSpc>
              <a:spcBef>
                <a:spcPct val="0"/>
              </a:spcBef>
              <a:buClrTx/>
              <a:buSzTx/>
              <a:buFontTx/>
              <a:buNone/>
            </a:pPr>
            <a:r>
              <a:rPr lang="en-US" altLang="en-US" sz="2400"/>
              <a:t>Rolling a die and observing the number that is rolled is a probability experiment.</a:t>
            </a:r>
          </a:p>
        </p:txBody>
      </p:sp>
      <p:graphicFrame>
        <p:nvGraphicFramePr>
          <p:cNvPr id="1052683" name="Object 11">
            <a:extLst>
              <a:ext uri="{FF2B5EF4-FFF2-40B4-BE49-F238E27FC236}">
                <a16:creationId xmlns:a16="http://schemas.microsoft.com/office/drawing/2014/main" id="{F43D0D52-263C-437A-9D51-C213C73DB6CF}"/>
              </a:ext>
            </a:extLst>
          </p:cNvPr>
          <p:cNvGraphicFramePr>
            <a:graphicFrameLocks noChangeAspect="1"/>
          </p:cNvGraphicFramePr>
          <p:nvPr/>
        </p:nvGraphicFramePr>
        <p:xfrm>
          <a:off x="8229600" y="2263776"/>
          <a:ext cx="1219200" cy="1165225"/>
        </p:xfrm>
        <a:graphic>
          <a:graphicData uri="http://schemas.openxmlformats.org/presentationml/2006/ole">
            <mc:AlternateContent xmlns:mc="http://schemas.openxmlformats.org/markup-compatibility/2006">
              <mc:Choice xmlns:v="urn:schemas-microsoft-com:vml" Requires="v">
                <p:oleObj name="Bitmap Image" r:id="rId3" imgW="1386667" imgH="1325995" progId="Paint.Picture">
                  <p:embed/>
                </p:oleObj>
              </mc:Choice>
              <mc:Fallback>
                <p:oleObj name="Bitmap Image" r:id="rId3" imgW="1386667" imgH="1325995" progId="Paint.Picture">
                  <p:embed/>
                  <p:pic>
                    <p:nvPicPr>
                      <p:cNvPr id="1052683" name="Object 11">
                        <a:extLst>
                          <a:ext uri="{FF2B5EF4-FFF2-40B4-BE49-F238E27FC236}">
                            <a16:creationId xmlns:a16="http://schemas.microsoft.com/office/drawing/2014/main" id="{F43D0D52-263C-437A-9D51-C213C73DB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2263776"/>
                        <a:ext cx="1219200" cy="1165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2684" name="Rectangle 12">
            <a:extLst>
              <a:ext uri="{FF2B5EF4-FFF2-40B4-BE49-F238E27FC236}">
                <a16:creationId xmlns:a16="http://schemas.microsoft.com/office/drawing/2014/main" id="{8E4C16EB-B6F0-4E27-BB07-2BF8DFB0D61D}"/>
              </a:ext>
            </a:extLst>
          </p:cNvPr>
          <p:cNvSpPr>
            <a:spLocks noChangeArrowheads="1"/>
          </p:cNvSpPr>
          <p:nvPr/>
        </p:nvSpPr>
        <p:spPr bwMode="auto">
          <a:xfrm>
            <a:off x="1752601" y="3666065"/>
            <a:ext cx="840422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90000"/>
              </a:lnSpc>
              <a:spcBef>
                <a:spcPct val="0"/>
              </a:spcBef>
              <a:buClrTx/>
              <a:buSzTx/>
              <a:buFontTx/>
              <a:buNone/>
            </a:pPr>
            <a:r>
              <a:rPr lang="en-US" altLang="en-US" sz="2400"/>
              <a:t>The result of a single trial in a probability experiment is the </a:t>
            </a:r>
            <a:r>
              <a:rPr lang="en-US" altLang="en-US" sz="2400" b="1">
                <a:solidFill>
                  <a:schemeClr val="folHlink"/>
                </a:solidFill>
              </a:rPr>
              <a:t>outcome</a:t>
            </a:r>
            <a:r>
              <a:rPr lang="en-US" altLang="en-US" sz="2400"/>
              <a:t>.</a:t>
            </a:r>
          </a:p>
        </p:txBody>
      </p:sp>
      <p:sp>
        <p:nvSpPr>
          <p:cNvPr id="1052685" name="Rectangle 13">
            <a:extLst>
              <a:ext uri="{FF2B5EF4-FFF2-40B4-BE49-F238E27FC236}">
                <a16:creationId xmlns:a16="http://schemas.microsoft.com/office/drawing/2014/main" id="{45957571-2C9A-4FAB-B0BC-261170F4F658}"/>
              </a:ext>
            </a:extLst>
          </p:cNvPr>
          <p:cNvSpPr>
            <a:spLocks noChangeArrowheads="1"/>
          </p:cNvSpPr>
          <p:nvPr/>
        </p:nvSpPr>
        <p:spPr bwMode="auto">
          <a:xfrm>
            <a:off x="1752601" y="4491565"/>
            <a:ext cx="840422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90000"/>
              </a:lnSpc>
              <a:spcBef>
                <a:spcPct val="0"/>
              </a:spcBef>
              <a:buClrTx/>
              <a:buSzTx/>
              <a:buFontTx/>
              <a:buNone/>
            </a:pPr>
            <a:r>
              <a:rPr lang="en-US" altLang="en-US" sz="2400"/>
              <a:t>The set of all possible outcomes for an experiment is the </a:t>
            </a:r>
            <a:r>
              <a:rPr lang="en-US" altLang="en-US" sz="2400" b="1">
                <a:solidFill>
                  <a:schemeClr val="folHlink"/>
                </a:solidFill>
              </a:rPr>
              <a:t>sample</a:t>
            </a:r>
            <a:r>
              <a:rPr lang="en-US" altLang="en-US" sz="2400"/>
              <a:t> </a:t>
            </a:r>
            <a:r>
              <a:rPr lang="en-US" altLang="en-US" sz="2400" b="1">
                <a:solidFill>
                  <a:schemeClr val="folHlink"/>
                </a:solidFill>
              </a:rPr>
              <a:t>space</a:t>
            </a:r>
            <a:r>
              <a:rPr lang="en-US" altLang="en-US" sz="2400"/>
              <a:t>.</a:t>
            </a:r>
          </a:p>
        </p:txBody>
      </p:sp>
      <p:sp>
        <p:nvSpPr>
          <p:cNvPr id="1052686" name="Rectangle 14">
            <a:extLst>
              <a:ext uri="{FF2B5EF4-FFF2-40B4-BE49-F238E27FC236}">
                <a16:creationId xmlns:a16="http://schemas.microsoft.com/office/drawing/2014/main" id="{231A5D88-A9EA-4DA0-8E6D-4C40013AB114}"/>
              </a:ext>
            </a:extLst>
          </p:cNvPr>
          <p:cNvSpPr>
            <a:spLocks noChangeArrowheads="1"/>
          </p:cNvSpPr>
          <p:nvPr/>
        </p:nvSpPr>
        <p:spPr bwMode="auto">
          <a:xfrm>
            <a:off x="2362200" y="5257800"/>
            <a:ext cx="7848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105000"/>
              </a:lnSpc>
              <a:spcBef>
                <a:spcPct val="0"/>
              </a:spcBef>
              <a:buClrTx/>
              <a:buSzTx/>
              <a:buFontTx/>
              <a:buNone/>
            </a:pPr>
            <a:r>
              <a:rPr lang="en-US" altLang="en-US" sz="2400" b="1"/>
              <a:t>Example:</a:t>
            </a:r>
          </a:p>
          <a:p>
            <a:pPr>
              <a:lnSpc>
                <a:spcPct val="105000"/>
              </a:lnSpc>
              <a:spcBef>
                <a:spcPct val="0"/>
              </a:spcBef>
              <a:buClrTx/>
              <a:buSzTx/>
              <a:buFontTx/>
              <a:buNone/>
            </a:pPr>
            <a:r>
              <a:rPr lang="en-US" altLang="en-US" sz="2400"/>
              <a:t>The sample space when rolling a die has six outcomes.  </a:t>
            </a:r>
          </a:p>
          <a:p>
            <a:pPr>
              <a:lnSpc>
                <a:spcPct val="105000"/>
              </a:lnSpc>
              <a:spcBef>
                <a:spcPct val="0"/>
              </a:spcBef>
              <a:buClrTx/>
              <a:buSzTx/>
              <a:buFontTx/>
              <a:buNone/>
            </a:pPr>
            <a:r>
              <a:rPr lang="en-US" altLang="en-US" sz="2400"/>
              <a:t>	{1, 2, 3, 4, 5, 6}</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2679">
                                            <p:txEl>
                                              <p:pRg st="0" end="0"/>
                                            </p:txEl>
                                          </p:spTgt>
                                        </p:tgtEl>
                                        <p:attrNameLst>
                                          <p:attrName>style.visibility</p:attrName>
                                        </p:attrNameLst>
                                      </p:cBhvr>
                                      <p:to>
                                        <p:strVal val="visible"/>
                                      </p:to>
                                    </p:set>
                                    <p:animEffect transition="in" filter="wipe(left)">
                                      <p:cBhvr>
                                        <p:cTn id="7" dur="1000"/>
                                        <p:tgtEl>
                                          <p:spTgt spid="1052679">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52679">
                                            <p:txEl>
                                              <p:pRg st="1" end="1"/>
                                            </p:txEl>
                                          </p:spTgt>
                                        </p:tgtEl>
                                        <p:attrNameLst>
                                          <p:attrName>style.visibility</p:attrName>
                                        </p:attrNameLst>
                                      </p:cBhvr>
                                      <p:to>
                                        <p:strVal val="visible"/>
                                      </p:to>
                                    </p:set>
                                    <p:animEffect transition="in" filter="wipe(left)">
                                      <p:cBhvr>
                                        <p:cTn id="11" dur="1000"/>
                                        <p:tgtEl>
                                          <p:spTgt spid="1052679">
                                            <p:txEl>
                                              <p:pRg st="1" end="1"/>
                                            </p:txEl>
                                          </p:spTgt>
                                        </p:tgtEl>
                                      </p:cBhvr>
                                    </p:animEffect>
                                  </p:childTnLst>
                                </p:cTn>
                              </p:par>
                            </p:childTnLst>
                          </p:cTn>
                        </p:par>
                        <p:par>
                          <p:cTn id="12" fill="hold" nodeType="afterGroup">
                            <p:stCondLst>
                              <p:cond delay="2000"/>
                            </p:stCondLst>
                            <p:childTnLst>
                              <p:par>
                                <p:cTn id="13" presetID="48" presetClass="entr" presetSubtype="0" accel="50000" fill="hold" nodeType="afterEffect">
                                  <p:stCondLst>
                                    <p:cond delay="1500"/>
                                  </p:stCondLst>
                                  <p:childTnLst>
                                    <p:set>
                                      <p:cBhvr>
                                        <p:cTn id="14" dur="1" fill="hold">
                                          <p:stCondLst>
                                            <p:cond delay="0"/>
                                          </p:stCondLst>
                                        </p:cTn>
                                        <p:tgtEl>
                                          <p:spTgt spid="1052683"/>
                                        </p:tgtEl>
                                        <p:attrNameLst>
                                          <p:attrName>style.visibility</p:attrName>
                                        </p:attrNameLst>
                                      </p:cBhvr>
                                      <p:to>
                                        <p:strVal val="visible"/>
                                      </p:to>
                                    </p:set>
                                    <p:anim calcmode="lin" valueType="num">
                                      <p:cBhvr>
                                        <p:cTn id="15" dur="1000" fill="hold"/>
                                        <p:tgtEl>
                                          <p:spTgt spid="105268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1052683"/>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1052683"/>
                                        </p:tgtEl>
                                        <p:attrNameLst>
                                          <p:attrName>ppt_y</p:attrName>
                                        </p:attrNameLst>
                                      </p:cBhvr>
                                      <p:tavLst>
                                        <p:tav tm="0">
                                          <p:val>
                                            <p:strVal val="#ppt_y"/>
                                          </p:val>
                                        </p:tav>
                                        <p:tav tm="100000">
                                          <p:val>
                                            <p:strVal val="#ppt_y"/>
                                          </p:val>
                                        </p:tav>
                                      </p:tavLst>
                                    </p:anim>
                                    <p:animEffect transition="in" filter="fade">
                                      <p:cBhvr>
                                        <p:cTn id="18" dur="1000"/>
                                        <p:tgtEl>
                                          <p:spTgt spid="105268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52684"/>
                                        </p:tgtEl>
                                        <p:attrNameLst>
                                          <p:attrName>style.visibility</p:attrName>
                                        </p:attrNameLst>
                                      </p:cBhvr>
                                      <p:to>
                                        <p:strVal val="visible"/>
                                      </p:to>
                                    </p:set>
                                    <p:animEffect transition="in" filter="wipe(left)">
                                      <p:cBhvr>
                                        <p:cTn id="23" dur="1000"/>
                                        <p:tgtEl>
                                          <p:spTgt spid="10526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52685"/>
                                        </p:tgtEl>
                                        <p:attrNameLst>
                                          <p:attrName>style.visibility</p:attrName>
                                        </p:attrNameLst>
                                      </p:cBhvr>
                                      <p:to>
                                        <p:strVal val="visible"/>
                                      </p:to>
                                    </p:set>
                                    <p:animEffect transition="in" filter="wipe(left)">
                                      <p:cBhvr>
                                        <p:cTn id="28" dur="1000"/>
                                        <p:tgtEl>
                                          <p:spTgt spid="105268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52686">
                                            <p:txEl>
                                              <p:pRg st="0" end="0"/>
                                            </p:txEl>
                                          </p:spTgt>
                                        </p:tgtEl>
                                        <p:attrNameLst>
                                          <p:attrName>style.visibility</p:attrName>
                                        </p:attrNameLst>
                                      </p:cBhvr>
                                      <p:to>
                                        <p:strVal val="visible"/>
                                      </p:to>
                                    </p:set>
                                    <p:animEffect transition="in" filter="wipe(left)">
                                      <p:cBhvr>
                                        <p:cTn id="33" dur="1000"/>
                                        <p:tgtEl>
                                          <p:spTgt spid="1052686">
                                            <p:txEl>
                                              <p:pRg st="0" end="0"/>
                                            </p:txEl>
                                          </p:spTgt>
                                        </p:tgtEl>
                                      </p:cBhvr>
                                    </p:animEffec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052686">
                                            <p:txEl>
                                              <p:pRg st="1" end="1"/>
                                            </p:txEl>
                                          </p:spTgt>
                                        </p:tgtEl>
                                        <p:attrNameLst>
                                          <p:attrName>style.visibility</p:attrName>
                                        </p:attrNameLst>
                                      </p:cBhvr>
                                      <p:to>
                                        <p:strVal val="visible"/>
                                      </p:to>
                                    </p:set>
                                    <p:animEffect transition="in" filter="wipe(left)">
                                      <p:cBhvr>
                                        <p:cTn id="37" dur="1000"/>
                                        <p:tgtEl>
                                          <p:spTgt spid="1052686">
                                            <p:txEl>
                                              <p:pRg st="1" end="1"/>
                                            </p:txEl>
                                          </p:spTgt>
                                        </p:tgtEl>
                                      </p:cBhvr>
                                    </p:animEffect>
                                  </p:childTnLst>
                                </p:cTn>
                              </p:par>
                            </p:childTnLst>
                          </p:cTn>
                        </p:par>
                        <p:par>
                          <p:cTn id="38" fill="hold" nodeType="afterGroup">
                            <p:stCondLst>
                              <p:cond delay="2000"/>
                            </p:stCondLst>
                            <p:childTnLst>
                              <p:par>
                                <p:cTn id="39" presetID="22" presetClass="entr" presetSubtype="8" fill="hold" grpId="0" nodeType="afterEffect">
                                  <p:stCondLst>
                                    <p:cond delay="1000"/>
                                  </p:stCondLst>
                                  <p:childTnLst>
                                    <p:set>
                                      <p:cBhvr>
                                        <p:cTn id="40" dur="1" fill="hold">
                                          <p:stCondLst>
                                            <p:cond delay="0"/>
                                          </p:stCondLst>
                                        </p:cTn>
                                        <p:tgtEl>
                                          <p:spTgt spid="1052686">
                                            <p:txEl>
                                              <p:pRg st="2" end="2"/>
                                            </p:txEl>
                                          </p:spTgt>
                                        </p:tgtEl>
                                        <p:attrNameLst>
                                          <p:attrName>style.visibility</p:attrName>
                                        </p:attrNameLst>
                                      </p:cBhvr>
                                      <p:to>
                                        <p:strVal val="visible"/>
                                      </p:to>
                                    </p:set>
                                    <p:animEffect transition="in" filter="wipe(left)">
                                      <p:cBhvr>
                                        <p:cTn id="41" dur="1000"/>
                                        <p:tgtEl>
                                          <p:spTgt spid="10526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79" grpId="0" build="p" autoUpdateAnimBg="0"/>
      <p:bldP spid="1052684" grpId="0"/>
      <p:bldP spid="1052685" grpId="0"/>
      <p:bldP spid="105268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A1E0EE6-D5E7-4DCD-937E-5B0B7E09DFB5}"/>
              </a:ext>
            </a:extLst>
          </p:cNvPr>
          <p:cNvSpPr>
            <a:spLocks noGrp="1" noChangeArrowheads="1"/>
          </p:cNvSpPr>
          <p:nvPr>
            <p:ph type="title"/>
          </p:nvPr>
        </p:nvSpPr>
        <p:spPr>
          <a:xfrm>
            <a:off x="1524000" y="192088"/>
            <a:ext cx="9144000" cy="762000"/>
          </a:xfrm>
          <a:noFill/>
        </p:spPr>
        <p:txBody>
          <a:bodyPr/>
          <a:lstStyle/>
          <a:p>
            <a:pPr eaLnBrk="1" hangingPunct="1"/>
            <a:r>
              <a:rPr lang="en-US" altLang="en-US"/>
              <a:t>Distinguishable Permutations</a:t>
            </a:r>
          </a:p>
        </p:txBody>
      </p:sp>
      <p:sp>
        <p:nvSpPr>
          <p:cNvPr id="64515" name="Text Box 3">
            <a:extLst>
              <a:ext uri="{FF2B5EF4-FFF2-40B4-BE49-F238E27FC236}">
                <a16:creationId xmlns:a16="http://schemas.microsoft.com/office/drawing/2014/main" id="{5692E0B3-59A0-421B-96C9-198D6028606A}"/>
              </a:ext>
            </a:extLst>
          </p:cNvPr>
          <p:cNvSpPr txBox="1">
            <a:spLocks noChangeArrowheads="1"/>
          </p:cNvSpPr>
          <p:nvPr/>
        </p:nvSpPr>
        <p:spPr bwMode="auto">
          <a:xfrm>
            <a:off x="1828801" y="1295401"/>
            <a:ext cx="88185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a:t>The number of </a:t>
            </a:r>
            <a:r>
              <a:rPr lang="en-US" altLang="en-US" sz="2400" b="1">
                <a:solidFill>
                  <a:schemeClr val="folHlink"/>
                </a:solidFill>
              </a:rPr>
              <a:t>distinguishable permutations</a:t>
            </a:r>
            <a:r>
              <a:rPr lang="en-US" altLang="en-US" sz="2400"/>
              <a:t> of </a:t>
            </a:r>
            <a:r>
              <a:rPr lang="en-US" altLang="en-US" sz="2400" i="1"/>
              <a:t>n</a:t>
            </a:r>
            <a:r>
              <a:rPr lang="en-US" altLang="en-US" sz="2400"/>
              <a:t> objects,      where </a:t>
            </a:r>
            <a:r>
              <a:rPr lang="en-US" altLang="en-US" sz="2400" i="1"/>
              <a:t>n</a:t>
            </a:r>
            <a:r>
              <a:rPr lang="en-US" altLang="en-US" sz="2400" baseline="-25000"/>
              <a:t>1</a:t>
            </a:r>
            <a:r>
              <a:rPr lang="en-US" altLang="en-US" sz="2400"/>
              <a:t> are one type, </a:t>
            </a:r>
            <a:r>
              <a:rPr lang="en-US" altLang="en-US" sz="2400" i="1"/>
              <a:t>n</a:t>
            </a:r>
            <a:r>
              <a:rPr lang="en-US" altLang="en-US" sz="2400" baseline="-25000"/>
              <a:t>2</a:t>
            </a:r>
            <a:r>
              <a:rPr lang="en-US" altLang="en-US" sz="2400"/>
              <a:t> are another type, and so on is </a:t>
            </a:r>
          </a:p>
        </p:txBody>
      </p:sp>
      <p:graphicFrame>
        <p:nvGraphicFramePr>
          <p:cNvPr id="1274884" name="Object 4">
            <a:extLst>
              <a:ext uri="{FF2B5EF4-FFF2-40B4-BE49-F238E27FC236}">
                <a16:creationId xmlns:a16="http://schemas.microsoft.com/office/drawing/2014/main" id="{7CF5CDFC-8AA1-4BC6-86B6-79572A905157}"/>
              </a:ext>
            </a:extLst>
          </p:cNvPr>
          <p:cNvGraphicFramePr>
            <a:graphicFrameLocks noChangeAspect="1"/>
          </p:cNvGraphicFramePr>
          <p:nvPr/>
        </p:nvGraphicFramePr>
        <p:xfrm>
          <a:off x="2384425" y="2133600"/>
          <a:ext cx="7272338" cy="736600"/>
        </p:xfrm>
        <a:graphic>
          <a:graphicData uri="http://schemas.openxmlformats.org/presentationml/2006/ole">
            <mc:AlternateContent xmlns:mc="http://schemas.openxmlformats.org/markup-compatibility/2006">
              <mc:Choice xmlns:v="urn:schemas-microsoft-com:vml" Requires="v">
                <p:oleObj name="Equation" r:id="rId3" imgW="7594600" imgH="736600" progId="Equation.DSMT4">
                  <p:embed/>
                </p:oleObj>
              </mc:Choice>
              <mc:Fallback>
                <p:oleObj name="Equation" r:id="rId3" imgW="7594600" imgH="736600" progId="Equation.DSMT4">
                  <p:embed/>
                  <p:pic>
                    <p:nvPicPr>
                      <p:cNvPr id="1274884" name="Object 4">
                        <a:extLst>
                          <a:ext uri="{FF2B5EF4-FFF2-40B4-BE49-F238E27FC236}">
                            <a16:creationId xmlns:a16="http://schemas.microsoft.com/office/drawing/2014/main" id="{7CF5CDFC-8AA1-4BC6-86B6-79572A905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4425" y="2133600"/>
                        <a:ext cx="7272338"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4885" name="Text Box 5">
            <a:extLst>
              <a:ext uri="{FF2B5EF4-FFF2-40B4-BE49-F238E27FC236}">
                <a16:creationId xmlns:a16="http://schemas.microsoft.com/office/drawing/2014/main" id="{CE198000-BE70-4285-A607-A221C862DA7B}"/>
              </a:ext>
            </a:extLst>
          </p:cNvPr>
          <p:cNvSpPr txBox="1">
            <a:spLocks noChangeArrowheads="1"/>
          </p:cNvSpPr>
          <p:nvPr/>
        </p:nvSpPr>
        <p:spPr bwMode="auto">
          <a:xfrm>
            <a:off x="1817688" y="3048000"/>
            <a:ext cx="83931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b="1"/>
              <a:t>Example:</a:t>
            </a:r>
          </a:p>
          <a:p>
            <a:pPr latinLnBrk="1">
              <a:spcBef>
                <a:spcPct val="0"/>
              </a:spcBef>
              <a:buClrTx/>
              <a:buSzTx/>
              <a:buFontTx/>
              <a:buNone/>
            </a:pPr>
            <a:r>
              <a:rPr lang="en-US" altLang="en-US" sz="2400">
                <a:solidFill>
                  <a:schemeClr val="tx2"/>
                </a:solidFill>
              </a:rPr>
              <a:t>Jessie wants to plant 10 plants along the sidewalk in her  front yard.  She has 3 rose bushes, 4 daffodils, and 3 lilies.  In how many distinguishable ways can the plants be        arranged?</a:t>
            </a:r>
            <a:endParaRPr lang="en-US" altLang="en-US" sz="2400"/>
          </a:p>
        </p:txBody>
      </p:sp>
      <p:graphicFrame>
        <p:nvGraphicFramePr>
          <p:cNvPr id="1274886" name="Object 6">
            <a:extLst>
              <a:ext uri="{FF2B5EF4-FFF2-40B4-BE49-F238E27FC236}">
                <a16:creationId xmlns:a16="http://schemas.microsoft.com/office/drawing/2014/main" id="{DC33410E-53C9-4B4E-8B26-C320FA184058}"/>
              </a:ext>
            </a:extLst>
          </p:cNvPr>
          <p:cNvGraphicFramePr>
            <a:graphicFrameLocks noChangeAspect="1"/>
          </p:cNvGraphicFramePr>
          <p:nvPr/>
        </p:nvGraphicFramePr>
        <p:xfrm>
          <a:off x="2667001" y="5105400"/>
          <a:ext cx="822325" cy="654050"/>
        </p:xfrm>
        <a:graphic>
          <a:graphicData uri="http://schemas.openxmlformats.org/presentationml/2006/ole">
            <mc:AlternateContent xmlns:mc="http://schemas.openxmlformats.org/markup-compatibility/2006">
              <mc:Choice xmlns:v="urn:schemas-microsoft-com:vml" Requires="v">
                <p:oleObj name="Equation" r:id="rId5" imgW="812447" imgH="647419" progId="Equation.DSMT4">
                  <p:embed/>
                </p:oleObj>
              </mc:Choice>
              <mc:Fallback>
                <p:oleObj name="Equation" r:id="rId5" imgW="812447" imgH="647419" progId="Equation.DSMT4">
                  <p:embed/>
                  <p:pic>
                    <p:nvPicPr>
                      <p:cNvPr id="1274886" name="Object 6">
                        <a:extLst>
                          <a:ext uri="{FF2B5EF4-FFF2-40B4-BE49-F238E27FC236}">
                            <a16:creationId xmlns:a16="http://schemas.microsoft.com/office/drawing/2014/main" id="{DC33410E-53C9-4B4E-8B26-C320FA1840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1" y="5105400"/>
                        <a:ext cx="822325"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4887" name="Object 7">
            <a:extLst>
              <a:ext uri="{FF2B5EF4-FFF2-40B4-BE49-F238E27FC236}">
                <a16:creationId xmlns:a16="http://schemas.microsoft.com/office/drawing/2014/main" id="{71E0E053-50BF-4D2D-88CA-95ECB2AA73A7}"/>
              </a:ext>
            </a:extLst>
          </p:cNvPr>
          <p:cNvGraphicFramePr>
            <a:graphicFrameLocks noChangeAspect="1"/>
          </p:cNvGraphicFramePr>
          <p:nvPr/>
        </p:nvGraphicFramePr>
        <p:xfrm>
          <a:off x="3617914" y="5964239"/>
          <a:ext cx="6264275" cy="346075"/>
        </p:xfrm>
        <a:graphic>
          <a:graphicData uri="http://schemas.openxmlformats.org/presentationml/2006/ole">
            <mc:AlternateContent xmlns:mc="http://schemas.openxmlformats.org/markup-compatibility/2006">
              <mc:Choice xmlns:v="urn:schemas-microsoft-com:vml" Requires="v">
                <p:oleObj name="Equation" r:id="rId7" imgW="6197600" imgH="342900" progId="Equation.DSMT4">
                  <p:embed/>
                </p:oleObj>
              </mc:Choice>
              <mc:Fallback>
                <p:oleObj name="Equation" r:id="rId7" imgW="6197600" imgH="342900" progId="Equation.DSMT4">
                  <p:embed/>
                  <p:pic>
                    <p:nvPicPr>
                      <p:cNvPr id="1274887" name="Object 7">
                        <a:extLst>
                          <a:ext uri="{FF2B5EF4-FFF2-40B4-BE49-F238E27FC236}">
                            <a16:creationId xmlns:a16="http://schemas.microsoft.com/office/drawing/2014/main" id="{71E0E053-50BF-4D2D-88CA-95ECB2AA73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7914" y="5964239"/>
                        <a:ext cx="626427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4888" name="Object 8">
            <a:extLst>
              <a:ext uri="{FF2B5EF4-FFF2-40B4-BE49-F238E27FC236}">
                <a16:creationId xmlns:a16="http://schemas.microsoft.com/office/drawing/2014/main" id="{04E3DB39-2167-456E-93EB-7933661C44C8}"/>
              </a:ext>
            </a:extLst>
          </p:cNvPr>
          <p:cNvGraphicFramePr>
            <a:graphicFrameLocks noChangeAspect="1"/>
          </p:cNvGraphicFramePr>
          <p:nvPr/>
        </p:nvGraphicFramePr>
        <p:xfrm>
          <a:off x="3613150" y="5105400"/>
          <a:ext cx="2711450" cy="654050"/>
        </p:xfrm>
        <a:graphic>
          <a:graphicData uri="http://schemas.openxmlformats.org/presentationml/2006/ole">
            <mc:AlternateContent xmlns:mc="http://schemas.openxmlformats.org/markup-compatibility/2006">
              <mc:Choice xmlns:v="urn:schemas-microsoft-com:vml" Requires="v">
                <p:oleObj name="Equation" r:id="rId9" imgW="2679700" imgH="647700" progId="Equation.DSMT4">
                  <p:embed/>
                </p:oleObj>
              </mc:Choice>
              <mc:Fallback>
                <p:oleObj name="Equation" r:id="rId9" imgW="2679700" imgH="647700" progId="Equation.DSMT4">
                  <p:embed/>
                  <p:pic>
                    <p:nvPicPr>
                      <p:cNvPr id="1274888" name="Object 8">
                        <a:extLst>
                          <a:ext uri="{FF2B5EF4-FFF2-40B4-BE49-F238E27FC236}">
                            <a16:creationId xmlns:a16="http://schemas.microsoft.com/office/drawing/2014/main" id="{04E3DB39-2167-456E-93EB-7933661C44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3150" y="5105400"/>
                        <a:ext cx="271145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274884"/>
                                        </p:tgtEl>
                                        <p:attrNameLst>
                                          <p:attrName>style.visibility</p:attrName>
                                        </p:attrNameLst>
                                      </p:cBhvr>
                                      <p:to>
                                        <p:strVal val="visible"/>
                                      </p:to>
                                    </p:set>
                                    <p:animEffect transition="in" filter="wipe(left)">
                                      <p:cBhvr>
                                        <p:cTn id="7" dur="1000"/>
                                        <p:tgtEl>
                                          <p:spTgt spid="1274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74885"/>
                                        </p:tgtEl>
                                        <p:attrNameLst>
                                          <p:attrName>style.visibility</p:attrName>
                                        </p:attrNameLst>
                                      </p:cBhvr>
                                      <p:to>
                                        <p:strVal val="visible"/>
                                      </p:to>
                                    </p:set>
                                    <p:animEffect transition="in" filter="wipe(left)">
                                      <p:cBhvr>
                                        <p:cTn id="12" dur="1000"/>
                                        <p:tgtEl>
                                          <p:spTgt spid="12748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7488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7488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74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488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6" name="Text Box 8">
            <a:extLst>
              <a:ext uri="{FF2B5EF4-FFF2-40B4-BE49-F238E27FC236}">
                <a16:creationId xmlns:a16="http://schemas.microsoft.com/office/drawing/2014/main" id="{A60665A2-CAFA-4C28-AD15-590D97F4BC52}"/>
              </a:ext>
            </a:extLst>
          </p:cNvPr>
          <p:cNvSpPr txBox="1">
            <a:spLocks noChangeArrowheads="1"/>
          </p:cNvSpPr>
          <p:nvPr/>
        </p:nvSpPr>
        <p:spPr bwMode="auto">
          <a:xfrm>
            <a:off x="1752600" y="3962400"/>
            <a:ext cx="8153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b="1"/>
              <a:t>Example</a:t>
            </a:r>
            <a:r>
              <a:rPr lang="en-US" altLang="en-US" sz="2400" b="1">
                <a:latin typeface="Times New Roman" panose="02020603050405020304" pitchFamily="18" charset="0"/>
              </a:rPr>
              <a:t>:</a:t>
            </a:r>
          </a:p>
          <a:p>
            <a:pPr latinLnBrk="1">
              <a:spcBef>
                <a:spcPct val="0"/>
              </a:spcBef>
              <a:buClrTx/>
              <a:buSzTx/>
              <a:buFontTx/>
              <a:buNone/>
            </a:pPr>
            <a:r>
              <a:rPr lang="en-US" altLang="en-US" sz="2400"/>
              <a:t>You are required to read 5 books from a list of 8. In how  many different ways can you do so if the order doesn’t  matter?</a:t>
            </a:r>
          </a:p>
        </p:txBody>
      </p:sp>
      <p:sp>
        <p:nvSpPr>
          <p:cNvPr id="66563" name="Text Box 9">
            <a:extLst>
              <a:ext uri="{FF2B5EF4-FFF2-40B4-BE49-F238E27FC236}">
                <a16:creationId xmlns:a16="http://schemas.microsoft.com/office/drawing/2014/main" id="{CDBD1D3A-4412-4FC5-BCAB-3E3D9840CDED}"/>
              </a:ext>
            </a:extLst>
          </p:cNvPr>
          <p:cNvSpPr txBox="1">
            <a:spLocks noChangeArrowheads="1"/>
          </p:cNvSpPr>
          <p:nvPr/>
        </p:nvSpPr>
        <p:spPr bwMode="auto">
          <a:xfrm>
            <a:off x="1676400" y="1219201"/>
            <a:ext cx="8763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latinLnBrk="1">
              <a:spcBef>
                <a:spcPct val="0"/>
              </a:spcBef>
              <a:buClrTx/>
              <a:buSzTx/>
              <a:buFontTx/>
              <a:buNone/>
            </a:pPr>
            <a:r>
              <a:rPr lang="en-US" altLang="en-US" sz="2400"/>
              <a:t>A </a:t>
            </a:r>
            <a:r>
              <a:rPr lang="en-US" altLang="en-US" sz="2400" b="1">
                <a:solidFill>
                  <a:schemeClr val="folHlink"/>
                </a:solidFill>
              </a:rPr>
              <a:t>combination</a:t>
            </a:r>
            <a:r>
              <a:rPr lang="en-US" altLang="en-US" sz="2400"/>
              <a:t> is a selection of </a:t>
            </a:r>
            <a:r>
              <a:rPr lang="en-US" altLang="en-US" sz="2400" i="1"/>
              <a:t>r</a:t>
            </a:r>
            <a:r>
              <a:rPr lang="en-US" altLang="en-US" sz="2400"/>
              <a:t> objects from a group of </a:t>
            </a:r>
            <a:r>
              <a:rPr lang="en-US" altLang="en-US" sz="2400" i="1"/>
              <a:t>n      </a:t>
            </a:r>
            <a:r>
              <a:rPr lang="en-US" altLang="en-US" sz="2400"/>
              <a:t>things when order does not matter.  The number of                combinations of </a:t>
            </a:r>
            <a:r>
              <a:rPr lang="en-US" altLang="en-US" sz="2400" i="1"/>
              <a:t>r</a:t>
            </a:r>
            <a:r>
              <a:rPr lang="en-US" altLang="en-US" sz="2400"/>
              <a:t> objects selected from a group of </a:t>
            </a:r>
            <a:r>
              <a:rPr lang="en-US" altLang="en-US" sz="2400" i="1"/>
              <a:t>n</a:t>
            </a:r>
            <a:r>
              <a:rPr lang="en-US" altLang="en-US" sz="2400"/>
              <a:t> objects is</a:t>
            </a:r>
          </a:p>
        </p:txBody>
      </p:sp>
      <p:sp>
        <p:nvSpPr>
          <p:cNvPr id="66564" name="Rectangle 12">
            <a:extLst>
              <a:ext uri="{FF2B5EF4-FFF2-40B4-BE49-F238E27FC236}">
                <a16:creationId xmlns:a16="http://schemas.microsoft.com/office/drawing/2014/main" id="{212313C3-27C7-4F1C-8389-C0C515EA02FC}"/>
              </a:ext>
            </a:extLst>
          </p:cNvPr>
          <p:cNvSpPr>
            <a:spLocks noGrp="1" noChangeArrowheads="1"/>
          </p:cNvSpPr>
          <p:nvPr>
            <p:ph type="title"/>
          </p:nvPr>
        </p:nvSpPr>
        <p:spPr>
          <a:noFill/>
        </p:spPr>
        <p:txBody>
          <a:bodyPr/>
          <a:lstStyle/>
          <a:p>
            <a:pPr eaLnBrk="1" hangingPunct="1"/>
            <a:r>
              <a:rPr lang="en-US" altLang="en-US" sz="3400"/>
              <a:t>Combination of </a:t>
            </a:r>
            <a:r>
              <a:rPr lang="en-US" altLang="en-US" sz="3400" i="1"/>
              <a:t>n</a:t>
            </a:r>
            <a:r>
              <a:rPr lang="en-US" altLang="en-US" sz="3400"/>
              <a:t> Objects Taken </a:t>
            </a:r>
            <a:r>
              <a:rPr lang="en-US" altLang="en-US" sz="3400" i="1"/>
              <a:t>r</a:t>
            </a:r>
            <a:r>
              <a:rPr lang="en-US" altLang="en-US" sz="3400"/>
              <a:t> at a Time</a:t>
            </a:r>
          </a:p>
        </p:txBody>
      </p:sp>
      <p:graphicFrame>
        <p:nvGraphicFramePr>
          <p:cNvPr id="1271821" name="Object 13">
            <a:extLst>
              <a:ext uri="{FF2B5EF4-FFF2-40B4-BE49-F238E27FC236}">
                <a16:creationId xmlns:a16="http://schemas.microsoft.com/office/drawing/2014/main" id="{E0306730-9921-43A8-85EF-E796D2616BAA}"/>
              </a:ext>
            </a:extLst>
          </p:cNvPr>
          <p:cNvGraphicFramePr>
            <a:graphicFrameLocks noChangeAspect="1"/>
          </p:cNvGraphicFramePr>
          <p:nvPr/>
        </p:nvGraphicFramePr>
        <p:xfrm>
          <a:off x="5486401" y="2390775"/>
          <a:ext cx="1558925" cy="793750"/>
        </p:xfrm>
        <a:graphic>
          <a:graphicData uri="http://schemas.openxmlformats.org/presentationml/2006/ole">
            <mc:AlternateContent xmlns:mc="http://schemas.openxmlformats.org/markup-compatibility/2006">
              <mc:Choice xmlns:v="urn:schemas-microsoft-com:vml" Requires="v">
                <p:oleObj name="Equation" r:id="rId3" imgW="698197" imgH="355446" progId="Equation.DSMT4">
                  <p:embed/>
                </p:oleObj>
              </mc:Choice>
              <mc:Fallback>
                <p:oleObj name="Equation" r:id="rId3" imgW="698197" imgH="355446" progId="Equation.DSMT4">
                  <p:embed/>
                  <p:pic>
                    <p:nvPicPr>
                      <p:cNvPr id="1271821" name="Object 13">
                        <a:extLst>
                          <a:ext uri="{FF2B5EF4-FFF2-40B4-BE49-F238E27FC236}">
                            <a16:creationId xmlns:a16="http://schemas.microsoft.com/office/drawing/2014/main" id="{E0306730-9921-43A8-85EF-E796D2616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1" y="2390775"/>
                        <a:ext cx="1558925"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1822" name="Object 14">
            <a:extLst>
              <a:ext uri="{FF2B5EF4-FFF2-40B4-BE49-F238E27FC236}">
                <a16:creationId xmlns:a16="http://schemas.microsoft.com/office/drawing/2014/main" id="{C7B752F4-4E94-4B43-8C5C-41948B0AB071}"/>
              </a:ext>
            </a:extLst>
          </p:cNvPr>
          <p:cNvGraphicFramePr>
            <a:graphicFrameLocks noChangeAspect="1"/>
          </p:cNvGraphicFramePr>
          <p:nvPr/>
        </p:nvGraphicFramePr>
        <p:xfrm>
          <a:off x="4575175" y="2503489"/>
          <a:ext cx="877888" cy="509587"/>
        </p:xfrm>
        <a:graphic>
          <a:graphicData uri="http://schemas.openxmlformats.org/presentationml/2006/ole">
            <mc:AlternateContent xmlns:mc="http://schemas.openxmlformats.org/markup-compatibility/2006">
              <mc:Choice xmlns:v="urn:schemas-microsoft-com:vml" Requires="v">
                <p:oleObj name="Equation" r:id="rId5" imgW="393529" imgH="228501" progId="Equation.DSMT4">
                  <p:embed/>
                </p:oleObj>
              </mc:Choice>
              <mc:Fallback>
                <p:oleObj name="Equation" r:id="rId5" imgW="393529" imgH="228501" progId="Equation.DSMT4">
                  <p:embed/>
                  <p:pic>
                    <p:nvPicPr>
                      <p:cNvPr id="1271822" name="Object 14">
                        <a:extLst>
                          <a:ext uri="{FF2B5EF4-FFF2-40B4-BE49-F238E27FC236}">
                            <a16:creationId xmlns:a16="http://schemas.microsoft.com/office/drawing/2014/main" id="{C7B752F4-4E94-4B43-8C5C-41948B0AB0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5175" y="2503489"/>
                        <a:ext cx="877888"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1823" name="Text Box 15">
            <a:extLst>
              <a:ext uri="{FF2B5EF4-FFF2-40B4-BE49-F238E27FC236}">
                <a16:creationId xmlns:a16="http://schemas.microsoft.com/office/drawing/2014/main" id="{55B36BD8-3C7D-4A90-A829-FC9ABF266E00}"/>
              </a:ext>
            </a:extLst>
          </p:cNvPr>
          <p:cNvSpPr txBox="1">
            <a:spLocks noChangeArrowheads="1"/>
          </p:cNvSpPr>
          <p:nvPr/>
        </p:nvSpPr>
        <p:spPr bwMode="auto">
          <a:xfrm>
            <a:off x="2738438" y="2819401"/>
            <a:ext cx="15113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000">
                <a:solidFill>
                  <a:schemeClr val="folHlink"/>
                </a:solidFill>
                <a:cs typeface="Times New Roman" panose="02020603050405020304" pitchFamily="18" charset="0"/>
              </a:rPr>
              <a:t># in the collection</a:t>
            </a:r>
          </a:p>
        </p:txBody>
      </p:sp>
      <p:sp>
        <p:nvSpPr>
          <p:cNvPr id="1271824" name="Text Box 16">
            <a:extLst>
              <a:ext uri="{FF2B5EF4-FFF2-40B4-BE49-F238E27FC236}">
                <a16:creationId xmlns:a16="http://schemas.microsoft.com/office/drawing/2014/main" id="{9B40EFD5-50B0-4D6E-91AC-8608CB56BAAC}"/>
              </a:ext>
            </a:extLst>
          </p:cNvPr>
          <p:cNvSpPr txBox="1">
            <a:spLocks noChangeArrowheads="1"/>
          </p:cNvSpPr>
          <p:nvPr/>
        </p:nvSpPr>
        <p:spPr bwMode="auto">
          <a:xfrm>
            <a:off x="4641850" y="3252789"/>
            <a:ext cx="2063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spcBef>
                <a:spcPct val="50000"/>
              </a:spcBef>
              <a:buClrTx/>
              <a:buSzTx/>
              <a:buFontTx/>
              <a:buNone/>
            </a:pPr>
            <a:r>
              <a:rPr lang="en-US" altLang="en-US" sz="2000">
                <a:solidFill>
                  <a:schemeClr val="hlink"/>
                </a:solidFill>
                <a:cs typeface="Times New Roman" panose="02020603050405020304" pitchFamily="18" charset="0"/>
              </a:rPr>
              <a:t># taken from the collection</a:t>
            </a:r>
          </a:p>
        </p:txBody>
      </p:sp>
      <p:sp>
        <p:nvSpPr>
          <p:cNvPr id="1271825" name="Line 17">
            <a:extLst>
              <a:ext uri="{FF2B5EF4-FFF2-40B4-BE49-F238E27FC236}">
                <a16:creationId xmlns:a16="http://schemas.microsoft.com/office/drawing/2014/main" id="{DCC02D26-8AF3-4F34-8FC7-AC82A28564F8}"/>
              </a:ext>
            </a:extLst>
          </p:cNvPr>
          <p:cNvSpPr>
            <a:spLocks noChangeShapeType="1"/>
          </p:cNvSpPr>
          <p:nvPr/>
        </p:nvSpPr>
        <p:spPr bwMode="auto">
          <a:xfrm flipV="1">
            <a:off x="4114800" y="2905126"/>
            <a:ext cx="495300" cy="1571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71826" name="Line 18">
            <a:extLst>
              <a:ext uri="{FF2B5EF4-FFF2-40B4-BE49-F238E27FC236}">
                <a16:creationId xmlns:a16="http://schemas.microsoft.com/office/drawing/2014/main" id="{5B6319ED-69D7-40A9-957E-1EA7E59B26C2}"/>
              </a:ext>
            </a:extLst>
          </p:cNvPr>
          <p:cNvSpPr>
            <a:spLocks noChangeShapeType="1"/>
          </p:cNvSpPr>
          <p:nvPr/>
        </p:nvSpPr>
        <p:spPr bwMode="auto">
          <a:xfrm flipH="1" flipV="1">
            <a:off x="5156200" y="2955926"/>
            <a:ext cx="101600" cy="334963"/>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aphicFrame>
        <p:nvGraphicFramePr>
          <p:cNvPr id="1271827" name="Object 19">
            <a:extLst>
              <a:ext uri="{FF2B5EF4-FFF2-40B4-BE49-F238E27FC236}">
                <a16:creationId xmlns:a16="http://schemas.microsoft.com/office/drawing/2014/main" id="{2F7A3AC6-B2DD-41A3-899E-7019C336325F}"/>
              </a:ext>
            </a:extLst>
          </p:cNvPr>
          <p:cNvGraphicFramePr>
            <a:graphicFrameLocks noGrp="1" noChangeAspect="1"/>
          </p:cNvGraphicFramePr>
          <p:nvPr>
            <p:ph idx="1"/>
          </p:nvPr>
        </p:nvGraphicFramePr>
        <p:xfrm>
          <a:off x="3581400" y="5257801"/>
          <a:ext cx="1295400" cy="614363"/>
        </p:xfrm>
        <a:graphic>
          <a:graphicData uri="http://schemas.openxmlformats.org/presentationml/2006/ole">
            <mc:AlternateContent xmlns:mc="http://schemas.openxmlformats.org/markup-compatibility/2006">
              <mc:Choice xmlns:v="urn:schemas-microsoft-com:vml" Requires="v">
                <p:oleObj name="Equation" r:id="rId7" imgW="698500" imgH="330200" progId="Equation.DSMT4">
                  <p:embed/>
                </p:oleObj>
              </mc:Choice>
              <mc:Fallback>
                <p:oleObj name="Equation" r:id="rId7" imgW="698500" imgH="330200" progId="Equation.DSMT4">
                  <p:embed/>
                  <p:pic>
                    <p:nvPicPr>
                      <p:cNvPr id="1271827" name="Object 19">
                        <a:extLst>
                          <a:ext uri="{FF2B5EF4-FFF2-40B4-BE49-F238E27FC236}">
                            <a16:creationId xmlns:a16="http://schemas.microsoft.com/office/drawing/2014/main" id="{2F7A3AC6-B2DD-41A3-899E-7019C33632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5257801"/>
                        <a:ext cx="1295400"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1829" name="Object 21">
            <a:extLst>
              <a:ext uri="{FF2B5EF4-FFF2-40B4-BE49-F238E27FC236}">
                <a16:creationId xmlns:a16="http://schemas.microsoft.com/office/drawing/2014/main" id="{0B89E804-91AF-4562-90D4-E8C17E3BEDC4}"/>
              </a:ext>
            </a:extLst>
          </p:cNvPr>
          <p:cNvGraphicFramePr>
            <a:graphicFrameLocks noChangeAspect="1"/>
          </p:cNvGraphicFramePr>
          <p:nvPr/>
        </p:nvGraphicFramePr>
        <p:xfrm>
          <a:off x="4892676" y="5272088"/>
          <a:ext cx="1508125" cy="614362"/>
        </p:xfrm>
        <a:graphic>
          <a:graphicData uri="http://schemas.openxmlformats.org/presentationml/2006/ole">
            <mc:AlternateContent xmlns:mc="http://schemas.openxmlformats.org/markup-compatibility/2006">
              <mc:Choice xmlns:v="urn:schemas-microsoft-com:vml" Requires="v">
                <p:oleObj name="Equation" r:id="rId9" imgW="812447" imgH="330057" progId="Equation.DSMT4">
                  <p:embed/>
                </p:oleObj>
              </mc:Choice>
              <mc:Fallback>
                <p:oleObj name="Equation" r:id="rId9" imgW="812447" imgH="330057" progId="Equation.DSMT4">
                  <p:embed/>
                  <p:pic>
                    <p:nvPicPr>
                      <p:cNvPr id="1271829" name="Object 21">
                        <a:extLst>
                          <a:ext uri="{FF2B5EF4-FFF2-40B4-BE49-F238E27FC236}">
                            <a16:creationId xmlns:a16="http://schemas.microsoft.com/office/drawing/2014/main" id="{0B89E804-91AF-4562-90D4-E8C17E3BED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2676" y="5272088"/>
                        <a:ext cx="1508125"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1832" name="Object 24">
            <a:extLst>
              <a:ext uri="{FF2B5EF4-FFF2-40B4-BE49-F238E27FC236}">
                <a16:creationId xmlns:a16="http://schemas.microsoft.com/office/drawing/2014/main" id="{0E23A03C-9CB4-4F43-B7D5-2261AD41D2AB}"/>
              </a:ext>
            </a:extLst>
          </p:cNvPr>
          <p:cNvGraphicFramePr>
            <a:graphicFrameLocks noChangeAspect="1"/>
          </p:cNvGraphicFramePr>
          <p:nvPr/>
        </p:nvGraphicFramePr>
        <p:xfrm>
          <a:off x="4926014" y="5992814"/>
          <a:ext cx="2212975" cy="331787"/>
        </p:xfrm>
        <a:graphic>
          <a:graphicData uri="http://schemas.openxmlformats.org/presentationml/2006/ole">
            <mc:AlternateContent xmlns:mc="http://schemas.openxmlformats.org/markup-compatibility/2006">
              <mc:Choice xmlns:v="urn:schemas-microsoft-com:vml" Requires="v">
                <p:oleObj name="Equation" r:id="rId11" imgW="1193282" imgH="177723" progId="Equation.DSMT4">
                  <p:embed/>
                </p:oleObj>
              </mc:Choice>
              <mc:Fallback>
                <p:oleObj name="Equation" r:id="rId11" imgW="1193282" imgH="177723" progId="Equation.DSMT4">
                  <p:embed/>
                  <p:pic>
                    <p:nvPicPr>
                      <p:cNvPr id="1271832" name="Object 24">
                        <a:extLst>
                          <a:ext uri="{FF2B5EF4-FFF2-40B4-BE49-F238E27FC236}">
                            <a16:creationId xmlns:a16="http://schemas.microsoft.com/office/drawing/2014/main" id="{0E23A03C-9CB4-4F43-B7D5-2261AD41D2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6014" y="5992814"/>
                        <a:ext cx="2212975"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271822"/>
                                        </p:tgtEl>
                                        <p:attrNameLst>
                                          <p:attrName>style.visibility</p:attrName>
                                        </p:attrNameLst>
                                      </p:cBhvr>
                                      <p:to>
                                        <p:strVal val="visible"/>
                                      </p:to>
                                    </p:set>
                                    <p:animEffect transition="in" filter="wipe(left)">
                                      <p:cBhvr>
                                        <p:cTn id="7" dur="500"/>
                                        <p:tgtEl>
                                          <p:spTgt spid="1271822"/>
                                        </p:tgtEl>
                                      </p:cBhvr>
                                    </p:animEffect>
                                  </p:childTnLst>
                                </p:cTn>
                              </p:par>
                            </p:childTnLst>
                          </p:cTn>
                        </p:par>
                        <p:par>
                          <p:cTn id="8" fill="hold" nodeType="afterGroup">
                            <p:stCondLst>
                              <p:cond delay="1500"/>
                            </p:stCondLst>
                            <p:childTnLst>
                              <p:par>
                                <p:cTn id="9" presetID="22" presetClass="entr" presetSubtype="8" fill="hold" grpId="0" nodeType="afterEffect">
                                  <p:stCondLst>
                                    <p:cond delay="1000"/>
                                  </p:stCondLst>
                                  <p:childTnLst>
                                    <p:set>
                                      <p:cBhvr>
                                        <p:cTn id="10" dur="1" fill="hold">
                                          <p:stCondLst>
                                            <p:cond delay="0"/>
                                          </p:stCondLst>
                                        </p:cTn>
                                        <p:tgtEl>
                                          <p:spTgt spid="1271823"/>
                                        </p:tgtEl>
                                        <p:attrNameLst>
                                          <p:attrName>style.visibility</p:attrName>
                                        </p:attrNameLst>
                                      </p:cBhvr>
                                      <p:to>
                                        <p:strVal val="visible"/>
                                      </p:to>
                                    </p:set>
                                    <p:animEffect transition="in" filter="wipe(left)">
                                      <p:cBhvr>
                                        <p:cTn id="11" dur="500"/>
                                        <p:tgtEl>
                                          <p:spTgt spid="1271823"/>
                                        </p:tgtEl>
                                      </p:cBhvr>
                                    </p:animEffec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271825"/>
                                        </p:tgtEl>
                                        <p:attrNameLst>
                                          <p:attrName>style.visibility</p:attrName>
                                        </p:attrNameLst>
                                      </p:cBhvr>
                                      <p:to>
                                        <p:strVal val="visible"/>
                                      </p:to>
                                    </p:set>
                                    <p:animEffect transition="in" filter="wipe(down)">
                                      <p:cBhvr>
                                        <p:cTn id="15" dur="500"/>
                                        <p:tgtEl>
                                          <p:spTgt spid="1271825"/>
                                        </p:tgtEl>
                                      </p:cBhvr>
                                    </p:animEffect>
                                  </p:childTnLst>
                                </p:cTn>
                              </p:par>
                            </p:childTnLst>
                          </p:cTn>
                        </p:par>
                        <p:par>
                          <p:cTn id="16" fill="hold" nodeType="afterGroup">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1271824"/>
                                        </p:tgtEl>
                                        <p:attrNameLst>
                                          <p:attrName>style.visibility</p:attrName>
                                        </p:attrNameLst>
                                      </p:cBhvr>
                                      <p:to>
                                        <p:strVal val="visible"/>
                                      </p:to>
                                    </p:set>
                                    <p:animEffect transition="in" filter="wipe(left)">
                                      <p:cBhvr>
                                        <p:cTn id="19" dur="500"/>
                                        <p:tgtEl>
                                          <p:spTgt spid="1271824"/>
                                        </p:tgtEl>
                                      </p:cBhvr>
                                    </p:animEffect>
                                  </p:childTnLst>
                                </p:cTn>
                              </p:par>
                            </p:childTnLst>
                          </p:cTn>
                        </p:par>
                        <p:par>
                          <p:cTn id="20" fill="hold" nodeType="afterGroup">
                            <p:stCondLst>
                              <p:cond delay="5000"/>
                            </p:stCondLst>
                            <p:childTnLst>
                              <p:par>
                                <p:cTn id="21" presetID="22" presetClass="entr" presetSubtype="4" fill="hold" nodeType="afterEffect">
                                  <p:stCondLst>
                                    <p:cond delay="0"/>
                                  </p:stCondLst>
                                  <p:childTnLst>
                                    <p:set>
                                      <p:cBhvr>
                                        <p:cTn id="22" dur="1" fill="hold">
                                          <p:stCondLst>
                                            <p:cond delay="0"/>
                                          </p:stCondLst>
                                        </p:cTn>
                                        <p:tgtEl>
                                          <p:spTgt spid="1271826"/>
                                        </p:tgtEl>
                                        <p:attrNameLst>
                                          <p:attrName>style.visibility</p:attrName>
                                        </p:attrNameLst>
                                      </p:cBhvr>
                                      <p:to>
                                        <p:strVal val="visible"/>
                                      </p:to>
                                    </p:set>
                                    <p:animEffect transition="in" filter="wipe(down)">
                                      <p:cBhvr>
                                        <p:cTn id="23" dur="500"/>
                                        <p:tgtEl>
                                          <p:spTgt spid="1271826"/>
                                        </p:tgtEl>
                                      </p:cBhvr>
                                    </p:animEffect>
                                  </p:childTnLst>
                                </p:cTn>
                              </p:par>
                            </p:childTnLst>
                          </p:cTn>
                        </p:par>
                        <p:par>
                          <p:cTn id="24" fill="hold" nodeType="afterGroup">
                            <p:stCondLst>
                              <p:cond delay="5500"/>
                            </p:stCondLst>
                            <p:childTnLst>
                              <p:par>
                                <p:cTn id="25" presetID="22" presetClass="entr" presetSubtype="8" fill="hold" nodeType="afterEffect">
                                  <p:stCondLst>
                                    <p:cond delay="1000"/>
                                  </p:stCondLst>
                                  <p:childTnLst>
                                    <p:set>
                                      <p:cBhvr>
                                        <p:cTn id="26" dur="1" fill="hold">
                                          <p:stCondLst>
                                            <p:cond delay="0"/>
                                          </p:stCondLst>
                                        </p:cTn>
                                        <p:tgtEl>
                                          <p:spTgt spid="1271821"/>
                                        </p:tgtEl>
                                        <p:attrNameLst>
                                          <p:attrName>style.visibility</p:attrName>
                                        </p:attrNameLst>
                                      </p:cBhvr>
                                      <p:to>
                                        <p:strVal val="visible"/>
                                      </p:to>
                                    </p:set>
                                    <p:animEffect transition="in" filter="wipe(left)">
                                      <p:cBhvr>
                                        <p:cTn id="27" dur="500"/>
                                        <p:tgtEl>
                                          <p:spTgt spid="12718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71816"/>
                                        </p:tgtEl>
                                        <p:attrNameLst>
                                          <p:attrName>style.visibility</p:attrName>
                                        </p:attrNameLst>
                                      </p:cBhvr>
                                      <p:to>
                                        <p:strVal val="visible"/>
                                      </p:to>
                                    </p:set>
                                    <p:animEffect transition="in" filter="wipe(left)">
                                      <p:cBhvr>
                                        <p:cTn id="32" dur="1000"/>
                                        <p:tgtEl>
                                          <p:spTgt spid="12718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27182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27182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271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1816" grpId="0" autoUpdateAnimBg="0"/>
      <p:bldP spid="1271823" grpId="0" autoUpdateAnimBg="0"/>
      <p:bldP spid="127182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D5E8A7E-6791-4AD8-AA5D-4A75946B6D44}"/>
              </a:ext>
            </a:extLst>
          </p:cNvPr>
          <p:cNvSpPr>
            <a:spLocks noGrp="1" noChangeArrowheads="1"/>
          </p:cNvSpPr>
          <p:nvPr>
            <p:ph type="title"/>
          </p:nvPr>
        </p:nvSpPr>
        <p:spPr>
          <a:noFill/>
        </p:spPr>
        <p:txBody>
          <a:bodyPr/>
          <a:lstStyle/>
          <a:p>
            <a:pPr eaLnBrk="1" hangingPunct="1"/>
            <a:r>
              <a:rPr lang="en-US" altLang="en-US" sz="4200"/>
              <a:t>Application of Counting Principles</a:t>
            </a:r>
          </a:p>
        </p:txBody>
      </p:sp>
      <p:sp>
        <p:nvSpPr>
          <p:cNvPr id="68611" name="Text Box 3">
            <a:extLst>
              <a:ext uri="{FF2B5EF4-FFF2-40B4-BE49-F238E27FC236}">
                <a16:creationId xmlns:a16="http://schemas.microsoft.com/office/drawing/2014/main" id="{2C91A5C9-59F1-4A32-A487-CCD278AE680A}"/>
              </a:ext>
            </a:extLst>
          </p:cNvPr>
          <p:cNvSpPr txBox="1">
            <a:spLocks noChangeArrowheads="1"/>
          </p:cNvSpPr>
          <p:nvPr/>
        </p:nvSpPr>
        <p:spPr bwMode="auto">
          <a:xfrm>
            <a:off x="1828800" y="1300164"/>
            <a:ext cx="8763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b="1"/>
              <a:t>Example</a:t>
            </a:r>
            <a:r>
              <a:rPr lang="en-US" altLang="en-US" sz="2400">
                <a:latin typeface="Times New Roman" panose="02020603050405020304" pitchFamily="18" charset="0"/>
              </a:rPr>
              <a:t>:</a:t>
            </a:r>
          </a:p>
          <a:p>
            <a:pPr eaLnBrk="1" hangingPunct="1">
              <a:spcBef>
                <a:spcPct val="0"/>
              </a:spcBef>
              <a:buClrTx/>
              <a:buSzTx/>
              <a:buFontTx/>
              <a:buNone/>
            </a:pPr>
            <a:r>
              <a:rPr lang="en-US" altLang="en-US" sz="2400">
                <a:latin typeface="Times New Roman" panose="02020603050405020304" pitchFamily="18" charset="0"/>
              </a:rPr>
              <a:t>In a state lottery, you must correctly select 6 numbers (in any order) out of 44 to win the grand prize.</a:t>
            </a:r>
          </a:p>
        </p:txBody>
      </p:sp>
      <p:sp>
        <p:nvSpPr>
          <p:cNvPr id="1278981" name="Rectangle 5">
            <a:extLst>
              <a:ext uri="{FF2B5EF4-FFF2-40B4-BE49-F238E27FC236}">
                <a16:creationId xmlns:a16="http://schemas.microsoft.com/office/drawing/2014/main" id="{91747A60-7405-48F4-A093-28D79DBA0909}"/>
              </a:ext>
            </a:extLst>
          </p:cNvPr>
          <p:cNvSpPr>
            <a:spLocks noChangeArrowheads="1"/>
          </p:cNvSpPr>
          <p:nvPr/>
        </p:nvSpPr>
        <p:spPr bwMode="auto">
          <a:xfrm>
            <a:off x="1828800" y="2590800"/>
            <a:ext cx="8686800" cy="1680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569913" indent="-569913">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30000"/>
              </a:spcBef>
              <a:buClrTx/>
              <a:buSzTx/>
              <a:buFontTx/>
              <a:buNone/>
            </a:pPr>
            <a:r>
              <a:rPr lang="en-US" altLang="en-US" sz="2400" dirty="0"/>
              <a:t>a.)  How many ways can 6 numbers be chosen from the 44 numbers?</a:t>
            </a:r>
          </a:p>
          <a:p>
            <a:pPr eaLnBrk="1" hangingPunct="1">
              <a:spcBef>
                <a:spcPct val="30000"/>
              </a:spcBef>
              <a:buClrTx/>
              <a:buSzTx/>
              <a:buFontTx/>
              <a:buNone/>
            </a:pPr>
            <a:r>
              <a:rPr lang="en-US" altLang="en-US" sz="2400" dirty="0"/>
              <a:t>b.)  If you purchase one lottery ticket, what is the probability of  winning the top prize?</a:t>
            </a:r>
          </a:p>
        </p:txBody>
      </p:sp>
      <p:sp>
        <p:nvSpPr>
          <p:cNvPr id="1278982" name="Rectangle 6">
            <a:extLst>
              <a:ext uri="{FF2B5EF4-FFF2-40B4-BE49-F238E27FC236}">
                <a16:creationId xmlns:a16="http://schemas.microsoft.com/office/drawing/2014/main" id="{1576B723-CCA0-4469-AF47-94BE2335A22C}"/>
              </a:ext>
            </a:extLst>
          </p:cNvPr>
          <p:cNvSpPr>
            <a:spLocks noChangeArrowheads="1"/>
          </p:cNvSpPr>
          <p:nvPr/>
        </p:nvSpPr>
        <p:spPr bwMode="auto">
          <a:xfrm>
            <a:off x="1828800" y="4665663"/>
            <a:ext cx="8686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569913" indent="-569913">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75000"/>
              </a:spcBef>
              <a:buClrTx/>
              <a:buSzTx/>
              <a:buFontTx/>
              <a:buNone/>
            </a:pPr>
            <a:r>
              <a:rPr lang="en-US" altLang="en-US" sz="2400">
                <a:solidFill>
                  <a:schemeClr val="folHlink"/>
                </a:solidFill>
              </a:rPr>
              <a:t>a.) </a:t>
            </a:r>
          </a:p>
          <a:p>
            <a:pPr eaLnBrk="1" hangingPunct="1">
              <a:spcBef>
                <a:spcPct val="75000"/>
              </a:spcBef>
              <a:buClrTx/>
              <a:buSzTx/>
              <a:buFontTx/>
              <a:buNone/>
            </a:pPr>
            <a:r>
              <a:rPr lang="en-US" altLang="en-US" sz="2400">
                <a:solidFill>
                  <a:schemeClr val="folHlink"/>
                </a:solidFill>
              </a:rPr>
              <a:t>b.)  There is only one winning ticket, therefore,</a:t>
            </a:r>
          </a:p>
        </p:txBody>
      </p:sp>
      <p:graphicFrame>
        <p:nvGraphicFramePr>
          <p:cNvPr id="1278983" name="Object 7">
            <a:extLst>
              <a:ext uri="{FF2B5EF4-FFF2-40B4-BE49-F238E27FC236}">
                <a16:creationId xmlns:a16="http://schemas.microsoft.com/office/drawing/2014/main" id="{9A6EAC3F-A250-4365-A308-1907C7E22694}"/>
              </a:ext>
            </a:extLst>
          </p:cNvPr>
          <p:cNvGraphicFramePr>
            <a:graphicFrameLocks noChangeAspect="1"/>
          </p:cNvGraphicFramePr>
          <p:nvPr/>
        </p:nvGraphicFramePr>
        <p:xfrm>
          <a:off x="2438400" y="4562475"/>
          <a:ext cx="1676400" cy="647700"/>
        </p:xfrm>
        <a:graphic>
          <a:graphicData uri="http://schemas.openxmlformats.org/presentationml/2006/ole">
            <mc:AlternateContent xmlns:mc="http://schemas.openxmlformats.org/markup-compatibility/2006">
              <mc:Choice xmlns:v="urn:schemas-microsoft-com:vml" Requires="v">
                <p:oleObj name="Equation" r:id="rId3" imgW="1676400" imgH="647700" progId="Equation.DSMT4">
                  <p:embed/>
                </p:oleObj>
              </mc:Choice>
              <mc:Fallback>
                <p:oleObj name="Equation" r:id="rId3" imgW="1676400" imgH="647700" progId="Equation.DSMT4">
                  <p:embed/>
                  <p:pic>
                    <p:nvPicPr>
                      <p:cNvPr id="1278983" name="Object 7">
                        <a:extLst>
                          <a:ext uri="{FF2B5EF4-FFF2-40B4-BE49-F238E27FC236}">
                            <a16:creationId xmlns:a16="http://schemas.microsoft.com/office/drawing/2014/main" id="{9A6EAC3F-A250-4365-A308-1907C7E226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562475"/>
                        <a:ext cx="16764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8984" name="Object 8">
            <a:extLst>
              <a:ext uri="{FF2B5EF4-FFF2-40B4-BE49-F238E27FC236}">
                <a16:creationId xmlns:a16="http://schemas.microsoft.com/office/drawing/2014/main" id="{76D4B89E-00AB-487B-8D2F-DB7E0351CD9B}"/>
              </a:ext>
            </a:extLst>
          </p:cNvPr>
          <p:cNvGraphicFramePr>
            <a:graphicFrameLocks noChangeAspect="1"/>
          </p:cNvGraphicFramePr>
          <p:nvPr/>
        </p:nvGraphicFramePr>
        <p:xfrm>
          <a:off x="4140200" y="4737100"/>
          <a:ext cx="3556000" cy="330200"/>
        </p:xfrm>
        <a:graphic>
          <a:graphicData uri="http://schemas.openxmlformats.org/presentationml/2006/ole">
            <mc:AlternateContent xmlns:mc="http://schemas.openxmlformats.org/markup-compatibility/2006">
              <mc:Choice xmlns:v="urn:schemas-microsoft-com:vml" Requires="v">
                <p:oleObj name="Equation" r:id="rId5" imgW="3556000" imgH="330200" progId="Equation.DSMT4">
                  <p:embed/>
                </p:oleObj>
              </mc:Choice>
              <mc:Fallback>
                <p:oleObj name="Equation" r:id="rId5" imgW="3556000" imgH="330200" progId="Equation.DSMT4">
                  <p:embed/>
                  <p:pic>
                    <p:nvPicPr>
                      <p:cNvPr id="1278984" name="Object 8">
                        <a:extLst>
                          <a:ext uri="{FF2B5EF4-FFF2-40B4-BE49-F238E27FC236}">
                            <a16:creationId xmlns:a16="http://schemas.microsoft.com/office/drawing/2014/main" id="{76D4B89E-00AB-487B-8D2F-DB7E0351CD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4737100"/>
                        <a:ext cx="3556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8985" name="Object 9">
            <a:extLst>
              <a:ext uri="{FF2B5EF4-FFF2-40B4-BE49-F238E27FC236}">
                <a16:creationId xmlns:a16="http://schemas.microsoft.com/office/drawing/2014/main" id="{540196A0-57A7-43B8-A0AA-2576F100CC2C}"/>
              </a:ext>
            </a:extLst>
          </p:cNvPr>
          <p:cNvGraphicFramePr>
            <a:graphicFrameLocks noChangeAspect="1"/>
          </p:cNvGraphicFramePr>
          <p:nvPr/>
        </p:nvGraphicFramePr>
        <p:xfrm>
          <a:off x="2449513" y="5715000"/>
          <a:ext cx="2489200" cy="647700"/>
        </p:xfrm>
        <a:graphic>
          <a:graphicData uri="http://schemas.openxmlformats.org/presentationml/2006/ole">
            <mc:AlternateContent xmlns:mc="http://schemas.openxmlformats.org/markup-compatibility/2006">
              <mc:Choice xmlns:v="urn:schemas-microsoft-com:vml" Requires="v">
                <p:oleObj name="Equation" r:id="rId7" imgW="2489200" imgH="647700" progId="Equation.DSMT4">
                  <p:embed/>
                </p:oleObj>
              </mc:Choice>
              <mc:Fallback>
                <p:oleObj name="Equation" r:id="rId7" imgW="2489200" imgH="647700" progId="Equation.DSMT4">
                  <p:embed/>
                  <p:pic>
                    <p:nvPicPr>
                      <p:cNvPr id="1278985" name="Object 9">
                        <a:extLst>
                          <a:ext uri="{FF2B5EF4-FFF2-40B4-BE49-F238E27FC236}">
                            <a16:creationId xmlns:a16="http://schemas.microsoft.com/office/drawing/2014/main" id="{540196A0-57A7-43B8-A0AA-2576F100CC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9513" y="5715000"/>
                        <a:ext cx="24892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8986" name="Object 10">
            <a:extLst>
              <a:ext uri="{FF2B5EF4-FFF2-40B4-BE49-F238E27FC236}">
                <a16:creationId xmlns:a16="http://schemas.microsoft.com/office/drawing/2014/main" id="{F30620D1-1ACD-44B5-884A-473693288679}"/>
              </a:ext>
            </a:extLst>
          </p:cNvPr>
          <p:cNvGraphicFramePr>
            <a:graphicFrameLocks noChangeAspect="1"/>
          </p:cNvGraphicFramePr>
          <p:nvPr/>
        </p:nvGraphicFramePr>
        <p:xfrm>
          <a:off x="4992688" y="5929313"/>
          <a:ext cx="1879600" cy="279400"/>
        </p:xfrm>
        <a:graphic>
          <a:graphicData uri="http://schemas.openxmlformats.org/presentationml/2006/ole">
            <mc:AlternateContent xmlns:mc="http://schemas.openxmlformats.org/markup-compatibility/2006">
              <mc:Choice xmlns:v="urn:schemas-microsoft-com:vml" Requires="v">
                <p:oleObj name="Equation" r:id="rId9" imgW="1879600" imgH="279400" progId="Equation.DSMT4">
                  <p:embed/>
                </p:oleObj>
              </mc:Choice>
              <mc:Fallback>
                <p:oleObj name="Equation" r:id="rId9" imgW="1879600" imgH="279400" progId="Equation.DSMT4">
                  <p:embed/>
                  <p:pic>
                    <p:nvPicPr>
                      <p:cNvPr id="1278986" name="Object 10">
                        <a:extLst>
                          <a:ext uri="{FF2B5EF4-FFF2-40B4-BE49-F238E27FC236}">
                            <a16:creationId xmlns:a16="http://schemas.microsoft.com/office/drawing/2014/main" id="{F30620D1-1ACD-44B5-884A-4736932886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2688" y="5929313"/>
                        <a:ext cx="18796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78981">
                                            <p:txEl>
                                              <p:pRg st="0" end="0"/>
                                            </p:txEl>
                                          </p:spTgt>
                                        </p:tgtEl>
                                        <p:attrNameLst>
                                          <p:attrName>style.visibility</p:attrName>
                                        </p:attrNameLst>
                                      </p:cBhvr>
                                      <p:to>
                                        <p:strVal val="visible"/>
                                      </p:to>
                                    </p:set>
                                    <p:animEffect transition="in" filter="wipe(left)">
                                      <p:cBhvr>
                                        <p:cTn id="7" dur="1000"/>
                                        <p:tgtEl>
                                          <p:spTgt spid="1278981">
                                            <p:txEl>
                                              <p:pRg st="0" end="0"/>
                                            </p:txEl>
                                          </p:spTgt>
                                        </p:tgtEl>
                                      </p:cBhvr>
                                    </p:animEffect>
                                  </p:childTnLst>
                                </p:cTn>
                              </p:par>
                            </p:childTnLst>
                          </p:cTn>
                        </p:par>
                        <p:par>
                          <p:cTn id="8" fill="hold" nodeType="afterGroup">
                            <p:stCondLst>
                              <p:cond delay="2000"/>
                            </p:stCondLst>
                            <p:childTnLst>
                              <p:par>
                                <p:cTn id="9" presetID="22" presetClass="entr" presetSubtype="8" fill="hold" grpId="0" nodeType="afterEffect">
                                  <p:stCondLst>
                                    <p:cond delay="1000"/>
                                  </p:stCondLst>
                                  <p:childTnLst>
                                    <p:set>
                                      <p:cBhvr>
                                        <p:cTn id="10" dur="1" fill="hold">
                                          <p:stCondLst>
                                            <p:cond delay="0"/>
                                          </p:stCondLst>
                                        </p:cTn>
                                        <p:tgtEl>
                                          <p:spTgt spid="1278981">
                                            <p:txEl>
                                              <p:pRg st="1" end="1"/>
                                            </p:txEl>
                                          </p:spTgt>
                                        </p:tgtEl>
                                        <p:attrNameLst>
                                          <p:attrName>style.visibility</p:attrName>
                                        </p:attrNameLst>
                                      </p:cBhvr>
                                      <p:to>
                                        <p:strVal val="visible"/>
                                      </p:to>
                                    </p:set>
                                    <p:animEffect transition="in" filter="wipe(left)">
                                      <p:cBhvr>
                                        <p:cTn id="11" dur="1000"/>
                                        <p:tgtEl>
                                          <p:spTgt spid="127898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78982">
                                            <p:txEl>
                                              <p:pRg st="0" end="0"/>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12789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789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78982">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7898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78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8981" grpId="0" build="p"/>
      <p:bldP spid="127898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9B1785C-A583-4589-92D1-A4BFBD4E7942}"/>
              </a:ext>
            </a:extLst>
          </p:cNvPr>
          <p:cNvSpPr>
            <a:spLocks noChangeArrowheads="1"/>
          </p:cNvSpPr>
          <p:nvPr/>
        </p:nvSpPr>
        <p:spPr bwMode="auto">
          <a:xfrm>
            <a:off x="1752600" y="1367365"/>
            <a:ext cx="8686800"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90000"/>
              </a:lnSpc>
              <a:spcBef>
                <a:spcPct val="0"/>
              </a:spcBef>
              <a:buClrTx/>
              <a:buSzTx/>
              <a:buFontTx/>
              <a:buNone/>
            </a:pPr>
            <a:r>
              <a:rPr lang="en-US" altLang="en-US" sz="2400"/>
              <a:t>An </a:t>
            </a:r>
            <a:r>
              <a:rPr lang="en-US" altLang="en-US" sz="2400" b="1">
                <a:solidFill>
                  <a:schemeClr val="folHlink"/>
                </a:solidFill>
              </a:rPr>
              <a:t>event</a:t>
            </a:r>
            <a:r>
              <a:rPr lang="en-US" altLang="en-US" sz="2400"/>
              <a:t> consists of one or more outcomes and is a subset of the sample space.</a:t>
            </a:r>
          </a:p>
        </p:txBody>
      </p:sp>
      <p:sp>
        <p:nvSpPr>
          <p:cNvPr id="11267" name="Rectangle 3">
            <a:extLst>
              <a:ext uri="{FF2B5EF4-FFF2-40B4-BE49-F238E27FC236}">
                <a16:creationId xmlns:a16="http://schemas.microsoft.com/office/drawing/2014/main" id="{AAA74A42-8D68-48F4-B91D-9ECBD14719D8}"/>
              </a:ext>
            </a:extLst>
          </p:cNvPr>
          <p:cNvSpPr>
            <a:spLocks noGrp="1" noChangeArrowheads="1"/>
          </p:cNvSpPr>
          <p:nvPr>
            <p:ph type="title"/>
          </p:nvPr>
        </p:nvSpPr>
        <p:spPr>
          <a:xfrm>
            <a:off x="1524000" y="152400"/>
            <a:ext cx="9144000" cy="762000"/>
          </a:xfrm>
          <a:noFill/>
        </p:spPr>
        <p:txBody>
          <a:bodyPr/>
          <a:lstStyle/>
          <a:p>
            <a:pPr eaLnBrk="1" hangingPunct="1"/>
            <a:r>
              <a:rPr lang="en-US" altLang="en-US"/>
              <a:t>Events</a:t>
            </a:r>
          </a:p>
        </p:txBody>
      </p:sp>
      <p:sp>
        <p:nvSpPr>
          <p:cNvPr id="1181700" name="Rectangle 4">
            <a:extLst>
              <a:ext uri="{FF2B5EF4-FFF2-40B4-BE49-F238E27FC236}">
                <a16:creationId xmlns:a16="http://schemas.microsoft.com/office/drawing/2014/main" id="{4E6610B7-3E8C-4D03-A434-E6AB87FB8B6B}"/>
              </a:ext>
            </a:extLst>
          </p:cNvPr>
          <p:cNvSpPr>
            <a:spLocks noChangeArrowheads="1"/>
          </p:cNvSpPr>
          <p:nvPr/>
        </p:nvSpPr>
        <p:spPr bwMode="auto">
          <a:xfrm>
            <a:off x="2362200" y="2401889"/>
            <a:ext cx="73152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105000"/>
              </a:lnSpc>
              <a:spcBef>
                <a:spcPct val="0"/>
              </a:spcBef>
              <a:buClrTx/>
              <a:buSzTx/>
              <a:buFontTx/>
              <a:buNone/>
            </a:pPr>
            <a:r>
              <a:rPr lang="en-US" altLang="en-US" sz="2400" b="1"/>
              <a:t>Example:</a:t>
            </a:r>
          </a:p>
          <a:p>
            <a:pPr>
              <a:lnSpc>
                <a:spcPct val="105000"/>
              </a:lnSpc>
              <a:spcBef>
                <a:spcPct val="0"/>
              </a:spcBef>
              <a:buClrTx/>
              <a:buSzTx/>
              <a:buFontTx/>
              <a:buNone/>
            </a:pPr>
            <a:r>
              <a:rPr lang="en-US" altLang="en-US" sz="2400"/>
              <a:t>A die is rolled.  Event </a:t>
            </a:r>
            <a:r>
              <a:rPr lang="en-US" altLang="en-US" sz="2400" i="1"/>
              <a:t>A</a:t>
            </a:r>
            <a:r>
              <a:rPr lang="en-US" altLang="en-US" sz="2400"/>
              <a:t> is rolling an even number.</a:t>
            </a:r>
          </a:p>
        </p:txBody>
      </p:sp>
      <p:sp>
        <p:nvSpPr>
          <p:cNvPr id="1181702" name="Rectangle 6">
            <a:extLst>
              <a:ext uri="{FF2B5EF4-FFF2-40B4-BE49-F238E27FC236}">
                <a16:creationId xmlns:a16="http://schemas.microsoft.com/office/drawing/2014/main" id="{A8B93790-C459-4781-A4D3-3D9494FD42B4}"/>
              </a:ext>
            </a:extLst>
          </p:cNvPr>
          <p:cNvSpPr>
            <a:spLocks noChangeArrowheads="1"/>
          </p:cNvSpPr>
          <p:nvPr/>
        </p:nvSpPr>
        <p:spPr bwMode="auto">
          <a:xfrm>
            <a:off x="1752600" y="3669545"/>
            <a:ext cx="8686800"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90000"/>
              </a:lnSpc>
              <a:spcBef>
                <a:spcPct val="0"/>
              </a:spcBef>
              <a:buClrTx/>
              <a:buSzTx/>
              <a:buFontTx/>
              <a:buNone/>
            </a:pPr>
            <a:r>
              <a:rPr lang="en-US" altLang="en-US" sz="2400"/>
              <a:t>A </a:t>
            </a:r>
            <a:r>
              <a:rPr lang="en-US" altLang="en-US" sz="2400" b="1">
                <a:solidFill>
                  <a:schemeClr val="folHlink"/>
                </a:solidFill>
              </a:rPr>
              <a:t>simple event</a:t>
            </a:r>
            <a:r>
              <a:rPr lang="en-US" altLang="en-US" sz="2400"/>
              <a:t> is an event that consists of a single outcome.</a:t>
            </a:r>
          </a:p>
        </p:txBody>
      </p:sp>
      <p:grpSp>
        <p:nvGrpSpPr>
          <p:cNvPr id="2" name="Group 11">
            <a:extLst>
              <a:ext uri="{FF2B5EF4-FFF2-40B4-BE49-F238E27FC236}">
                <a16:creationId xmlns:a16="http://schemas.microsoft.com/office/drawing/2014/main" id="{83664D6D-1BB6-401B-8685-0ADB1EAB4D97}"/>
              </a:ext>
            </a:extLst>
          </p:cNvPr>
          <p:cNvGrpSpPr>
            <a:grpSpLocks/>
          </p:cNvGrpSpPr>
          <p:nvPr/>
        </p:nvGrpSpPr>
        <p:grpSpPr bwMode="auto">
          <a:xfrm>
            <a:off x="5715000" y="2025651"/>
            <a:ext cx="3200400" cy="706438"/>
            <a:chOff x="2400" y="1276"/>
            <a:chExt cx="2016" cy="445"/>
          </a:xfrm>
        </p:grpSpPr>
        <p:sp>
          <p:nvSpPr>
            <p:cNvPr id="11272" name="Text Box 9">
              <a:extLst>
                <a:ext uri="{FF2B5EF4-FFF2-40B4-BE49-F238E27FC236}">
                  <a16:creationId xmlns:a16="http://schemas.microsoft.com/office/drawing/2014/main" id="{BF4F8E85-A837-4C31-B7C8-D5C39349F9A2}"/>
                </a:ext>
              </a:extLst>
            </p:cNvPr>
            <p:cNvSpPr txBox="1">
              <a:spLocks noChangeArrowheads="1"/>
            </p:cNvSpPr>
            <p:nvPr/>
          </p:nvSpPr>
          <p:spPr bwMode="auto">
            <a:xfrm>
              <a:off x="2640" y="1276"/>
              <a:ext cx="17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1800">
                  <a:solidFill>
                    <a:schemeClr val="hlink"/>
                  </a:solidFill>
                </a:rPr>
                <a:t>Events are represented by uppercase letters.</a:t>
              </a:r>
            </a:p>
          </p:txBody>
        </p:sp>
        <p:sp>
          <p:nvSpPr>
            <p:cNvPr id="11273" name="Freeform 10">
              <a:extLst>
                <a:ext uri="{FF2B5EF4-FFF2-40B4-BE49-F238E27FC236}">
                  <a16:creationId xmlns:a16="http://schemas.microsoft.com/office/drawing/2014/main" id="{2B91E441-FD9A-41CA-B1C2-B8DA89D49D2B}"/>
                </a:ext>
              </a:extLst>
            </p:cNvPr>
            <p:cNvSpPr>
              <a:spLocks/>
            </p:cNvSpPr>
            <p:nvPr/>
          </p:nvSpPr>
          <p:spPr bwMode="auto">
            <a:xfrm>
              <a:off x="2400" y="1488"/>
              <a:ext cx="240" cy="233"/>
            </a:xfrm>
            <a:custGeom>
              <a:avLst/>
              <a:gdLst>
                <a:gd name="T0" fmla="*/ 240 w 240"/>
                <a:gd name="T1" fmla="*/ 0 h 288"/>
                <a:gd name="T2" fmla="*/ 0 w 240"/>
                <a:gd name="T3" fmla="*/ 0 h 288"/>
                <a:gd name="T4" fmla="*/ 0 w 240"/>
                <a:gd name="T5" fmla="*/ 288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240" y="0"/>
                  </a:moveTo>
                  <a:lnTo>
                    <a:pt x="0" y="0"/>
                  </a:lnTo>
                  <a:lnTo>
                    <a:pt x="0" y="288"/>
                  </a:ln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IN"/>
            </a:p>
          </p:txBody>
        </p:sp>
      </p:grpSp>
      <p:sp>
        <p:nvSpPr>
          <p:cNvPr id="1181708" name="Rectangle 12">
            <a:extLst>
              <a:ext uri="{FF2B5EF4-FFF2-40B4-BE49-F238E27FC236}">
                <a16:creationId xmlns:a16="http://schemas.microsoft.com/office/drawing/2014/main" id="{26FBCB11-1A03-45C9-BE74-4C55EC86802A}"/>
              </a:ext>
            </a:extLst>
          </p:cNvPr>
          <p:cNvSpPr>
            <a:spLocks noChangeArrowheads="1"/>
          </p:cNvSpPr>
          <p:nvPr/>
        </p:nvSpPr>
        <p:spPr bwMode="auto">
          <a:xfrm>
            <a:off x="2286000" y="4314826"/>
            <a:ext cx="80010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105000"/>
              </a:lnSpc>
              <a:spcBef>
                <a:spcPct val="0"/>
              </a:spcBef>
              <a:buClrTx/>
              <a:buSzTx/>
              <a:buFontTx/>
              <a:buNone/>
            </a:pPr>
            <a:r>
              <a:rPr lang="en-US" altLang="en-US" sz="2400" b="1"/>
              <a:t>Example:</a:t>
            </a:r>
          </a:p>
          <a:p>
            <a:pPr>
              <a:lnSpc>
                <a:spcPct val="105000"/>
              </a:lnSpc>
              <a:spcBef>
                <a:spcPct val="0"/>
              </a:spcBef>
              <a:buClrTx/>
              <a:buSzTx/>
              <a:buFontTx/>
              <a:buNone/>
            </a:pPr>
            <a:r>
              <a:rPr lang="en-US" altLang="en-US" sz="2400"/>
              <a:t>A die is rolled.  Event </a:t>
            </a:r>
            <a:r>
              <a:rPr lang="en-US" altLang="en-US" sz="2400" i="1"/>
              <a:t>A</a:t>
            </a:r>
            <a:r>
              <a:rPr lang="en-US" altLang="en-US" sz="2400"/>
              <a:t> is rolling an even number.  </a:t>
            </a:r>
          </a:p>
          <a:p>
            <a:pPr>
              <a:lnSpc>
                <a:spcPct val="105000"/>
              </a:lnSpc>
              <a:spcBef>
                <a:spcPct val="0"/>
              </a:spcBef>
              <a:buClrTx/>
              <a:buSzTx/>
              <a:buFontTx/>
              <a:buNone/>
            </a:pPr>
            <a:r>
              <a:rPr lang="en-US" altLang="en-US" sz="2400"/>
              <a:t>This is not a simple event because the outcomes of event </a:t>
            </a:r>
            <a:r>
              <a:rPr lang="en-US" altLang="en-US" sz="2400" i="1"/>
              <a:t>A </a:t>
            </a:r>
            <a:r>
              <a:rPr lang="en-US" altLang="en-US" sz="2400"/>
              <a:t>are {2, 4, 6}.</a:t>
            </a:r>
            <a:endParaRPr lang="en-US" altLang="en-US" sz="2400" i="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1700">
                                            <p:txEl>
                                              <p:pRg st="0" end="0"/>
                                            </p:txEl>
                                          </p:spTgt>
                                        </p:tgtEl>
                                        <p:attrNameLst>
                                          <p:attrName>style.visibility</p:attrName>
                                        </p:attrNameLst>
                                      </p:cBhvr>
                                      <p:to>
                                        <p:strVal val="visible"/>
                                      </p:to>
                                    </p:set>
                                    <p:animEffect transition="in" filter="wipe(left)">
                                      <p:cBhvr>
                                        <p:cTn id="7" dur="1000"/>
                                        <p:tgtEl>
                                          <p:spTgt spid="1181700">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181700">
                                            <p:txEl>
                                              <p:pRg st="1" end="1"/>
                                            </p:txEl>
                                          </p:spTgt>
                                        </p:tgtEl>
                                        <p:attrNameLst>
                                          <p:attrName>style.visibility</p:attrName>
                                        </p:attrNameLst>
                                      </p:cBhvr>
                                      <p:to>
                                        <p:strVal val="visible"/>
                                      </p:to>
                                    </p:set>
                                    <p:animEffect transition="in" filter="wipe(left)">
                                      <p:cBhvr>
                                        <p:cTn id="11" dur="1000"/>
                                        <p:tgtEl>
                                          <p:spTgt spid="1181700">
                                            <p:txEl>
                                              <p:pRg st="1" end="1"/>
                                            </p:txEl>
                                          </p:spTgt>
                                        </p:tgtEl>
                                      </p:cBhvr>
                                    </p:animEffect>
                                  </p:childTnLst>
                                </p:cTn>
                              </p:par>
                            </p:childTnLst>
                          </p:cTn>
                        </p:par>
                        <p:par>
                          <p:cTn id="12" fill="hold" nodeType="afterGroup">
                            <p:stCondLst>
                              <p:cond delay="2000"/>
                            </p:stCondLst>
                            <p:childTnLst>
                              <p:par>
                                <p:cTn id="13" presetID="22" presetClass="entr" presetSubtype="1" fill="hold" nodeType="after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81702"/>
                                        </p:tgtEl>
                                        <p:attrNameLst>
                                          <p:attrName>style.visibility</p:attrName>
                                        </p:attrNameLst>
                                      </p:cBhvr>
                                      <p:to>
                                        <p:strVal val="visible"/>
                                      </p:to>
                                    </p:set>
                                    <p:animEffect transition="in" filter="wipe(left)">
                                      <p:cBhvr>
                                        <p:cTn id="20" dur="1000"/>
                                        <p:tgtEl>
                                          <p:spTgt spid="11817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81708">
                                            <p:txEl>
                                              <p:pRg st="0" end="0"/>
                                            </p:txEl>
                                          </p:spTgt>
                                        </p:tgtEl>
                                        <p:attrNameLst>
                                          <p:attrName>style.visibility</p:attrName>
                                        </p:attrNameLst>
                                      </p:cBhvr>
                                      <p:to>
                                        <p:strVal val="visible"/>
                                      </p:to>
                                    </p:set>
                                    <p:animEffect transition="in" filter="wipe(left)">
                                      <p:cBhvr>
                                        <p:cTn id="25" dur="1000"/>
                                        <p:tgtEl>
                                          <p:spTgt spid="1181708">
                                            <p:txEl>
                                              <p:pRg st="0" end="0"/>
                                            </p:txEl>
                                          </p:spTgt>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181708">
                                            <p:txEl>
                                              <p:pRg st="1" end="1"/>
                                            </p:txEl>
                                          </p:spTgt>
                                        </p:tgtEl>
                                        <p:attrNameLst>
                                          <p:attrName>style.visibility</p:attrName>
                                        </p:attrNameLst>
                                      </p:cBhvr>
                                      <p:to>
                                        <p:strVal val="visible"/>
                                      </p:to>
                                    </p:set>
                                    <p:animEffect transition="in" filter="wipe(left)">
                                      <p:cBhvr>
                                        <p:cTn id="29" dur="1000"/>
                                        <p:tgtEl>
                                          <p:spTgt spid="1181708">
                                            <p:txEl>
                                              <p:pRg st="1" end="1"/>
                                            </p:txEl>
                                          </p:spTgt>
                                        </p:tgtEl>
                                      </p:cBhvr>
                                    </p:animEffect>
                                  </p:childTnLst>
                                </p:cTn>
                              </p:par>
                            </p:childTnLst>
                          </p:cTn>
                        </p:par>
                        <p:par>
                          <p:cTn id="30" fill="hold" nodeType="afterGroup">
                            <p:stCondLst>
                              <p:cond delay="2000"/>
                            </p:stCondLst>
                            <p:childTnLst>
                              <p:par>
                                <p:cTn id="31" presetID="22" presetClass="entr" presetSubtype="8" fill="hold" grpId="0" nodeType="afterEffect">
                                  <p:stCondLst>
                                    <p:cond delay="500"/>
                                  </p:stCondLst>
                                  <p:childTnLst>
                                    <p:set>
                                      <p:cBhvr>
                                        <p:cTn id="32" dur="1" fill="hold">
                                          <p:stCondLst>
                                            <p:cond delay="0"/>
                                          </p:stCondLst>
                                        </p:cTn>
                                        <p:tgtEl>
                                          <p:spTgt spid="1181708">
                                            <p:txEl>
                                              <p:pRg st="2" end="2"/>
                                            </p:txEl>
                                          </p:spTgt>
                                        </p:tgtEl>
                                        <p:attrNameLst>
                                          <p:attrName>style.visibility</p:attrName>
                                        </p:attrNameLst>
                                      </p:cBhvr>
                                      <p:to>
                                        <p:strVal val="visible"/>
                                      </p:to>
                                    </p:set>
                                    <p:animEffect transition="in" filter="wipe(left)">
                                      <p:cBhvr>
                                        <p:cTn id="33" dur="1000"/>
                                        <p:tgtEl>
                                          <p:spTgt spid="11817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00" grpId="0" build="p" autoUpdateAnimBg="0"/>
      <p:bldP spid="1181702" grpId="0"/>
      <p:bldP spid="118170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5AB7768-D971-4FA7-84BB-1C97BED62EFA}"/>
              </a:ext>
            </a:extLst>
          </p:cNvPr>
          <p:cNvSpPr>
            <a:spLocks noChangeArrowheads="1"/>
          </p:cNvSpPr>
          <p:nvPr/>
        </p:nvSpPr>
        <p:spPr bwMode="auto">
          <a:xfrm>
            <a:off x="1752600" y="1244191"/>
            <a:ext cx="86868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solidFill>
                  <a:schemeClr val="folHlink"/>
                </a:solidFill>
              </a:rPr>
              <a:t>Classical </a:t>
            </a:r>
            <a:r>
              <a:rPr lang="en-US" altLang="en-US" sz="2400"/>
              <a:t> (or </a:t>
            </a:r>
            <a:r>
              <a:rPr lang="en-US" altLang="en-US" sz="2400" b="1">
                <a:solidFill>
                  <a:schemeClr val="folHlink"/>
                </a:solidFill>
              </a:rPr>
              <a:t>theoretical</a:t>
            </a:r>
            <a:r>
              <a:rPr lang="en-US" altLang="en-US" sz="2400"/>
              <a:t>) </a:t>
            </a:r>
            <a:r>
              <a:rPr lang="en-US" altLang="en-US" sz="2400" b="1">
                <a:solidFill>
                  <a:schemeClr val="folHlink"/>
                </a:solidFill>
              </a:rPr>
              <a:t>probability</a:t>
            </a:r>
            <a:r>
              <a:rPr lang="en-US" altLang="en-US" sz="2400"/>
              <a:t> is used when each outcome in a sample space is equally likely to occur.  The classical probability for event </a:t>
            </a:r>
            <a:r>
              <a:rPr lang="en-US" altLang="en-US" sz="2400" i="1"/>
              <a:t>E</a:t>
            </a:r>
            <a:r>
              <a:rPr lang="en-US" altLang="en-US" sz="2400"/>
              <a:t> is given by</a:t>
            </a:r>
          </a:p>
        </p:txBody>
      </p:sp>
      <p:sp>
        <p:nvSpPr>
          <p:cNvPr id="13315" name="Rectangle 3">
            <a:extLst>
              <a:ext uri="{FF2B5EF4-FFF2-40B4-BE49-F238E27FC236}">
                <a16:creationId xmlns:a16="http://schemas.microsoft.com/office/drawing/2014/main" id="{D2F96612-63EF-443C-994E-E34EC393644C}"/>
              </a:ext>
            </a:extLst>
          </p:cNvPr>
          <p:cNvSpPr>
            <a:spLocks noGrp="1" noChangeArrowheads="1"/>
          </p:cNvSpPr>
          <p:nvPr>
            <p:ph type="title"/>
          </p:nvPr>
        </p:nvSpPr>
        <p:spPr>
          <a:noFill/>
        </p:spPr>
        <p:txBody>
          <a:bodyPr/>
          <a:lstStyle/>
          <a:p>
            <a:pPr eaLnBrk="1" hangingPunct="1"/>
            <a:r>
              <a:rPr lang="en-US" altLang="en-US"/>
              <a:t>Classical Probability</a:t>
            </a:r>
          </a:p>
        </p:txBody>
      </p:sp>
      <p:sp>
        <p:nvSpPr>
          <p:cNvPr id="1183748" name="Rectangle 4">
            <a:extLst>
              <a:ext uri="{FF2B5EF4-FFF2-40B4-BE49-F238E27FC236}">
                <a16:creationId xmlns:a16="http://schemas.microsoft.com/office/drawing/2014/main" id="{07BADD3E-CC21-48B1-AF7F-CB2546A4E8B0}"/>
              </a:ext>
            </a:extLst>
          </p:cNvPr>
          <p:cNvSpPr>
            <a:spLocks noChangeArrowheads="1"/>
          </p:cNvSpPr>
          <p:nvPr/>
        </p:nvSpPr>
        <p:spPr bwMode="auto">
          <a:xfrm>
            <a:off x="2209800" y="3505200"/>
            <a:ext cx="84582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105000"/>
              </a:lnSpc>
              <a:spcBef>
                <a:spcPct val="0"/>
              </a:spcBef>
              <a:buClrTx/>
              <a:buSzTx/>
              <a:buFontTx/>
              <a:buNone/>
            </a:pPr>
            <a:r>
              <a:rPr lang="en-US" altLang="en-US" sz="2400" b="1"/>
              <a:t>Example:</a:t>
            </a:r>
          </a:p>
          <a:p>
            <a:pPr>
              <a:lnSpc>
                <a:spcPct val="105000"/>
              </a:lnSpc>
              <a:spcBef>
                <a:spcPct val="0"/>
              </a:spcBef>
              <a:buClrTx/>
              <a:buSzTx/>
              <a:buFontTx/>
              <a:buNone/>
            </a:pPr>
            <a:r>
              <a:rPr lang="en-US" altLang="en-US" sz="2400"/>
              <a:t>A die is rolled.  </a:t>
            </a:r>
          </a:p>
          <a:p>
            <a:pPr>
              <a:lnSpc>
                <a:spcPct val="105000"/>
              </a:lnSpc>
              <a:spcBef>
                <a:spcPct val="0"/>
              </a:spcBef>
              <a:buClrTx/>
              <a:buSzTx/>
              <a:buFontTx/>
              <a:buNone/>
            </a:pPr>
            <a:r>
              <a:rPr lang="en-US" altLang="en-US" sz="2400"/>
              <a:t>Find the probability of Event </a:t>
            </a:r>
            <a:r>
              <a:rPr lang="en-US" altLang="en-US" sz="2400" i="1"/>
              <a:t>A</a:t>
            </a:r>
            <a:r>
              <a:rPr lang="en-US" altLang="en-US" sz="2400"/>
              <a:t>: rolling a 5. </a:t>
            </a:r>
          </a:p>
        </p:txBody>
      </p:sp>
      <p:graphicFrame>
        <p:nvGraphicFramePr>
          <p:cNvPr id="1183754" name="Object 10">
            <a:extLst>
              <a:ext uri="{FF2B5EF4-FFF2-40B4-BE49-F238E27FC236}">
                <a16:creationId xmlns:a16="http://schemas.microsoft.com/office/drawing/2014/main" id="{4A392955-2729-43A7-B743-95BBE92EF0E9}"/>
              </a:ext>
            </a:extLst>
          </p:cNvPr>
          <p:cNvGraphicFramePr>
            <a:graphicFrameLocks noGrp="1" noChangeAspect="1"/>
          </p:cNvGraphicFramePr>
          <p:nvPr>
            <p:ph idx="1"/>
          </p:nvPr>
        </p:nvGraphicFramePr>
        <p:xfrm>
          <a:off x="2743200" y="2641600"/>
          <a:ext cx="6477000" cy="635000"/>
        </p:xfrm>
        <a:graphic>
          <a:graphicData uri="http://schemas.openxmlformats.org/presentationml/2006/ole">
            <mc:AlternateContent xmlns:mc="http://schemas.openxmlformats.org/markup-compatibility/2006">
              <mc:Choice xmlns:v="urn:schemas-microsoft-com:vml" Requires="v">
                <p:oleObj name="Equation" r:id="rId3" imgW="7137400" imgH="698500" progId="Equation.DSMT4">
                  <p:embed/>
                </p:oleObj>
              </mc:Choice>
              <mc:Fallback>
                <p:oleObj name="Equation" r:id="rId3" imgW="7137400" imgH="698500" progId="Equation.DSMT4">
                  <p:embed/>
                  <p:pic>
                    <p:nvPicPr>
                      <p:cNvPr id="1183754" name="Object 10">
                        <a:extLst>
                          <a:ext uri="{FF2B5EF4-FFF2-40B4-BE49-F238E27FC236}">
                            <a16:creationId xmlns:a16="http://schemas.microsoft.com/office/drawing/2014/main" id="{4A392955-2729-43A7-B743-95BBE92EF0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641600"/>
                        <a:ext cx="64770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3756" name="Text Box 12">
            <a:extLst>
              <a:ext uri="{FF2B5EF4-FFF2-40B4-BE49-F238E27FC236}">
                <a16:creationId xmlns:a16="http://schemas.microsoft.com/office/drawing/2014/main" id="{CBC36AE0-9DDD-4B00-8F21-472FD96A1F78}"/>
              </a:ext>
            </a:extLst>
          </p:cNvPr>
          <p:cNvSpPr txBox="1">
            <a:spLocks noChangeArrowheads="1"/>
          </p:cNvSpPr>
          <p:nvPr/>
        </p:nvSpPr>
        <p:spPr bwMode="auto">
          <a:xfrm>
            <a:off x="2209800" y="48768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a:solidFill>
                  <a:schemeClr val="folHlink"/>
                </a:solidFill>
              </a:rPr>
              <a:t>There is one outcome in Event </a:t>
            </a:r>
            <a:r>
              <a:rPr lang="en-US" altLang="en-US" sz="2400" i="1">
                <a:solidFill>
                  <a:schemeClr val="folHlink"/>
                </a:solidFill>
              </a:rPr>
              <a:t>A</a:t>
            </a:r>
            <a:r>
              <a:rPr lang="en-US" altLang="en-US" sz="2400">
                <a:solidFill>
                  <a:schemeClr val="folHlink"/>
                </a:solidFill>
              </a:rPr>
              <a:t>: {5}</a:t>
            </a:r>
          </a:p>
        </p:txBody>
      </p:sp>
      <p:grpSp>
        <p:nvGrpSpPr>
          <p:cNvPr id="2" name="Group 16">
            <a:extLst>
              <a:ext uri="{FF2B5EF4-FFF2-40B4-BE49-F238E27FC236}">
                <a16:creationId xmlns:a16="http://schemas.microsoft.com/office/drawing/2014/main" id="{4D5D56B2-B496-438D-A424-10F572A6444A}"/>
              </a:ext>
            </a:extLst>
          </p:cNvPr>
          <p:cNvGrpSpPr>
            <a:grpSpLocks/>
          </p:cNvGrpSpPr>
          <p:nvPr/>
        </p:nvGrpSpPr>
        <p:grpSpPr bwMode="auto">
          <a:xfrm>
            <a:off x="4086226" y="5357813"/>
            <a:ext cx="2314575" cy="647700"/>
            <a:chOff x="1239" y="3411"/>
            <a:chExt cx="1458" cy="408"/>
          </a:xfrm>
        </p:grpSpPr>
        <p:graphicFrame>
          <p:nvGraphicFramePr>
            <p:cNvPr id="13323" name="Object 13">
              <a:extLst>
                <a:ext uri="{FF2B5EF4-FFF2-40B4-BE49-F238E27FC236}">
                  <a16:creationId xmlns:a16="http://schemas.microsoft.com/office/drawing/2014/main" id="{94675046-577D-4A84-B04C-6759CA6057BA}"/>
                </a:ext>
              </a:extLst>
            </p:cNvPr>
            <p:cNvGraphicFramePr>
              <a:graphicFrameLocks noChangeAspect="1"/>
            </p:cNvGraphicFramePr>
            <p:nvPr/>
          </p:nvGraphicFramePr>
          <p:xfrm>
            <a:off x="1881" y="3411"/>
            <a:ext cx="816" cy="408"/>
          </p:xfrm>
          <a:graphic>
            <a:graphicData uri="http://schemas.openxmlformats.org/presentationml/2006/ole">
              <mc:AlternateContent xmlns:mc="http://schemas.openxmlformats.org/markup-compatibility/2006">
                <mc:Choice xmlns:v="urn:schemas-microsoft-com:vml" Requires="v">
                  <p:oleObj name="Equation" r:id="rId5" imgW="1295400" imgH="647700" progId="Equation.DSMT4">
                    <p:embed/>
                  </p:oleObj>
                </mc:Choice>
                <mc:Fallback>
                  <p:oleObj name="Equation" r:id="rId5" imgW="1295400" imgH="647700" progId="Equation.DSMT4">
                    <p:embed/>
                    <p:pic>
                      <p:nvPicPr>
                        <p:cNvPr id="13323" name="Object 13">
                          <a:extLst>
                            <a:ext uri="{FF2B5EF4-FFF2-40B4-BE49-F238E27FC236}">
                              <a16:creationId xmlns:a16="http://schemas.microsoft.com/office/drawing/2014/main" id="{94675046-577D-4A84-B04C-6759CA6057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1" y="3411"/>
                          <a:ext cx="81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4" name="Rectangle 14">
              <a:extLst>
                <a:ext uri="{FF2B5EF4-FFF2-40B4-BE49-F238E27FC236}">
                  <a16:creationId xmlns:a16="http://schemas.microsoft.com/office/drawing/2014/main" id="{7F1D939E-0537-43F1-8B1B-514F49FDD905}"/>
                </a:ext>
              </a:extLst>
            </p:cNvPr>
            <p:cNvSpPr>
              <a:spLocks noChangeArrowheads="1"/>
            </p:cNvSpPr>
            <p:nvPr/>
          </p:nvSpPr>
          <p:spPr bwMode="auto">
            <a:xfrm>
              <a:off x="1239" y="3476"/>
              <a:ext cx="7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i="1">
                  <a:solidFill>
                    <a:schemeClr val="folHlink"/>
                  </a:solidFill>
                </a:rPr>
                <a:t>P(A</a:t>
              </a:r>
              <a:r>
                <a:rPr lang="en-US" altLang="en-US" sz="2400">
                  <a:solidFill>
                    <a:schemeClr val="folHlink"/>
                  </a:solidFill>
                </a:rPr>
                <a:t>) =</a:t>
              </a:r>
              <a:r>
                <a:rPr lang="en-US" altLang="en-US" sz="2400"/>
                <a:t> </a:t>
              </a:r>
            </a:p>
          </p:txBody>
        </p:sp>
      </p:grpSp>
      <p:grpSp>
        <p:nvGrpSpPr>
          <p:cNvPr id="3" name="Group 20">
            <a:extLst>
              <a:ext uri="{FF2B5EF4-FFF2-40B4-BE49-F238E27FC236}">
                <a16:creationId xmlns:a16="http://schemas.microsoft.com/office/drawing/2014/main" id="{E6A2D22F-B53E-4645-9B18-503CE806EFCD}"/>
              </a:ext>
            </a:extLst>
          </p:cNvPr>
          <p:cNvGrpSpPr>
            <a:grpSpLocks/>
          </p:cNvGrpSpPr>
          <p:nvPr/>
        </p:nvGrpSpPr>
        <p:grpSpPr bwMode="auto">
          <a:xfrm>
            <a:off x="2371725" y="5748338"/>
            <a:ext cx="2133600" cy="641350"/>
            <a:chOff x="480" y="3621"/>
            <a:chExt cx="1344" cy="404"/>
          </a:xfrm>
        </p:grpSpPr>
        <p:sp>
          <p:nvSpPr>
            <p:cNvPr id="13321" name="Text Box 18">
              <a:extLst>
                <a:ext uri="{FF2B5EF4-FFF2-40B4-BE49-F238E27FC236}">
                  <a16:creationId xmlns:a16="http://schemas.microsoft.com/office/drawing/2014/main" id="{8A26EF7B-443D-4B88-A297-841A729F5DB7}"/>
                </a:ext>
              </a:extLst>
            </p:cNvPr>
            <p:cNvSpPr txBox="1">
              <a:spLocks noChangeArrowheads="1"/>
            </p:cNvSpPr>
            <p:nvPr/>
          </p:nvSpPr>
          <p:spPr bwMode="auto">
            <a:xfrm>
              <a:off x="480" y="3621"/>
              <a:ext cx="13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1800">
                  <a:solidFill>
                    <a:schemeClr val="hlink"/>
                  </a:solidFill>
                </a:rPr>
                <a:t>“Probability of Event </a:t>
              </a:r>
              <a:r>
                <a:rPr lang="en-US" altLang="en-US" sz="1800" i="1">
                  <a:solidFill>
                    <a:schemeClr val="hlink"/>
                  </a:solidFill>
                </a:rPr>
                <a:t>A</a:t>
              </a:r>
              <a:r>
                <a:rPr lang="en-US" altLang="en-US" sz="1800">
                  <a:solidFill>
                    <a:schemeClr val="hlink"/>
                  </a:solidFill>
                </a:rPr>
                <a:t>.”</a:t>
              </a:r>
            </a:p>
          </p:txBody>
        </p:sp>
        <p:sp>
          <p:nvSpPr>
            <p:cNvPr id="13322" name="Freeform 19">
              <a:extLst>
                <a:ext uri="{FF2B5EF4-FFF2-40B4-BE49-F238E27FC236}">
                  <a16:creationId xmlns:a16="http://schemas.microsoft.com/office/drawing/2014/main" id="{F462748A-9098-420F-9371-084F4E6CDD86}"/>
                </a:ext>
              </a:extLst>
            </p:cNvPr>
            <p:cNvSpPr>
              <a:spLocks/>
            </p:cNvSpPr>
            <p:nvPr/>
          </p:nvSpPr>
          <p:spPr bwMode="auto">
            <a:xfrm flipH="1" flipV="1">
              <a:off x="1344" y="3744"/>
              <a:ext cx="480" cy="233"/>
            </a:xfrm>
            <a:custGeom>
              <a:avLst/>
              <a:gdLst>
                <a:gd name="T0" fmla="*/ 480 w 240"/>
                <a:gd name="T1" fmla="*/ 0 h 288"/>
                <a:gd name="T2" fmla="*/ 0 w 240"/>
                <a:gd name="T3" fmla="*/ 0 h 288"/>
                <a:gd name="T4" fmla="*/ 0 w 240"/>
                <a:gd name="T5" fmla="*/ 192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240" y="0"/>
                  </a:moveTo>
                  <a:lnTo>
                    <a:pt x="0" y="0"/>
                  </a:lnTo>
                  <a:lnTo>
                    <a:pt x="0" y="288"/>
                  </a:ln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I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1183754"/>
                                        </p:tgtEl>
                                        <p:attrNameLst>
                                          <p:attrName>style.visibility</p:attrName>
                                        </p:attrNameLst>
                                      </p:cBhvr>
                                      <p:to>
                                        <p:strVal val="visible"/>
                                      </p:to>
                                    </p:set>
                                    <p:animEffect transition="in" filter="wipe(left)">
                                      <p:cBhvr>
                                        <p:cTn id="7" dur="1000"/>
                                        <p:tgtEl>
                                          <p:spTgt spid="1183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3748">
                                            <p:txEl>
                                              <p:pRg st="0" end="0"/>
                                            </p:txEl>
                                          </p:spTgt>
                                        </p:tgtEl>
                                        <p:attrNameLst>
                                          <p:attrName>style.visibility</p:attrName>
                                        </p:attrNameLst>
                                      </p:cBhvr>
                                      <p:to>
                                        <p:strVal val="visible"/>
                                      </p:to>
                                    </p:set>
                                    <p:animEffect transition="in" filter="wipe(left)">
                                      <p:cBhvr>
                                        <p:cTn id="12" dur="1000"/>
                                        <p:tgtEl>
                                          <p:spTgt spid="1183748">
                                            <p:txEl>
                                              <p:pRg st="0" end="0"/>
                                            </p:txEl>
                                          </p:spTgt>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183748">
                                            <p:txEl>
                                              <p:pRg st="1" end="1"/>
                                            </p:txEl>
                                          </p:spTgt>
                                        </p:tgtEl>
                                        <p:attrNameLst>
                                          <p:attrName>style.visibility</p:attrName>
                                        </p:attrNameLst>
                                      </p:cBhvr>
                                      <p:to>
                                        <p:strVal val="visible"/>
                                      </p:to>
                                    </p:set>
                                    <p:animEffect transition="in" filter="wipe(left)">
                                      <p:cBhvr>
                                        <p:cTn id="16" dur="1000"/>
                                        <p:tgtEl>
                                          <p:spTgt spid="1183748">
                                            <p:txEl>
                                              <p:pRg st="1" end="1"/>
                                            </p:txEl>
                                          </p:spTgt>
                                        </p:tgtEl>
                                      </p:cBhvr>
                                    </p:animEffect>
                                  </p:childTnLst>
                                </p:cTn>
                              </p:par>
                            </p:childTnLst>
                          </p:cTn>
                        </p:par>
                        <p:par>
                          <p:cTn id="17" fill="hold" nodeType="afterGroup">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183748">
                                            <p:txEl>
                                              <p:pRg st="2" end="2"/>
                                            </p:txEl>
                                          </p:spTgt>
                                        </p:tgtEl>
                                        <p:attrNameLst>
                                          <p:attrName>style.visibility</p:attrName>
                                        </p:attrNameLst>
                                      </p:cBhvr>
                                      <p:to>
                                        <p:strVal val="visible"/>
                                      </p:to>
                                    </p:set>
                                    <p:animEffect transition="in" filter="wipe(left)">
                                      <p:cBhvr>
                                        <p:cTn id="20" dur="1000"/>
                                        <p:tgtEl>
                                          <p:spTgt spid="1183748">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8375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nodeType="afterEffect">
                                  <p:stCondLst>
                                    <p:cond delay="50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8" grpId="0" build="p" autoUpdateAnimBg="0"/>
      <p:bldP spid="1183756"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40F1F8B-1F07-49D7-8E2A-04C8FEADD19E}"/>
              </a:ext>
            </a:extLst>
          </p:cNvPr>
          <p:cNvSpPr>
            <a:spLocks noChangeArrowheads="1"/>
          </p:cNvSpPr>
          <p:nvPr/>
        </p:nvSpPr>
        <p:spPr bwMode="auto">
          <a:xfrm>
            <a:off x="1695450" y="1244191"/>
            <a:ext cx="89154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dirty="0">
                <a:solidFill>
                  <a:schemeClr val="folHlink"/>
                </a:solidFill>
              </a:rPr>
              <a:t>Empirical</a:t>
            </a:r>
            <a:r>
              <a:rPr lang="en-US" altLang="en-US" sz="2400" dirty="0"/>
              <a:t> (or </a:t>
            </a:r>
            <a:r>
              <a:rPr lang="en-US" altLang="en-US" sz="2400" b="1" dirty="0">
                <a:solidFill>
                  <a:schemeClr val="folHlink"/>
                </a:solidFill>
              </a:rPr>
              <a:t>statistical</a:t>
            </a:r>
            <a:r>
              <a:rPr lang="en-US" altLang="en-US" sz="2400" dirty="0"/>
              <a:t>) </a:t>
            </a:r>
            <a:r>
              <a:rPr lang="en-US" altLang="en-US" sz="2400" b="1" dirty="0">
                <a:solidFill>
                  <a:schemeClr val="folHlink"/>
                </a:solidFill>
              </a:rPr>
              <a:t>probability</a:t>
            </a:r>
            <a:r>
              <a:rPr lang="en-US" altLang="en-US" sz="2400" dirty="0"/>
              <a:t> is based on observations obtained from probability experiments.  The empirical frequency of an event </a:t>
            </a:r>
            <a:r>
              <a:rPr lang="en-US" altLang="en-US" sz="2400" i="1" dirty="0"/>
              <a:t>E</a:t>
            </a:r>
            <a:r>
              <a:rPr lang="en-US" altLang="en-US" sz="2400" dirty="0"/>
              <a:t> is the relative frequency of event </a:t>
            </a:r>
            <a:r>
              <a:rPr lang="en-US" altLang="en-US" sz="2400" i="1" dirty="0"/>
              <a:t>E</a:t>
            </a:r>
            <a:r>
              <a:rPr lang="en-US" altLang="en-US" sz="2400" dirty="0"/>
              <a:t>.</a:t>
            </a:r>
          </a:p>
        </p:txBody>
      </p:sp>
      <p:sp>
        <p:nvSpPr>
          <p:cNvPr id="15363" name="Rectangle 3">
            <a:extLst>
              <a:ext uri="{FF2B5EF4-FFF2-40B4-BE49-F238E27FC236}">
                <a16:creationId xmlns:a16="http://schemas.microsoft.com/office/drawing/2014/main" id="{59A16466-478A-4AE1-81EC-C1D24066F143}"/>
              </a:ext>
            </a:extLst>
          </p:cNvPr>
          <p:cNvSpPr>
            <a:spLocks noGrp="1" noChangeArrowheads="1"/>
          </p:cNvSpPr>
          <p:nvPr>
            <p:ph type="title"/>
          </p:nvPr>
        </p:nvSpPr>
        <p:spPr>
          <a:noFill/>
        </p:spPr>
        <p:txBody>
          <a:bodyPr/>
          <a:lstStyle/>
          <a:p>
            <a:pPr eaLnBrk="1" hangingPunct="1"/>
            <a:r>
              <a:rPr lang="en-US" altLang="en-US"/>
              <a:t>Empirical Probability</a:t>
            </a:r>
          </a:p>
        </p:txBody>
      </p:sp>
      <p:sp>
        <p:nvSpPr>
          <p:cNvPr id="1186820" name="Rectangle 4">
            <a:extLst>
              <a:ext uri="{FF2B5EF4-FFF2-40B4-BE49-F238E27FC236}">
                <a16:creationId xmlns:a16="http://schemas.microsoft.com/office/drawing/2014/main" id="{2E2B1428-BE0E-4FD4-8C80-783CD72E26B8}"/>
              </a:ext>
            </a:extLst>
          </p:cNvPr>
          <p:cNvSpPr>
            <a:spLocks noChangeArrowheads="1"/>
          </p:cNvSpPr>
          <p:nvPr/>
        </p:nvSpPr>
        <p:spPr bwMode="auto">
          <a:xfrm>
            <a:off x="2209800" y="3657600"/>
            <a:ext cx="84582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105000"/>
              </a:lnSpc>
              <a:spcBef>
                <a:spcPct val="0"/>
              </a:spcBef>
              <a:buClrTx/>
              <a:buSzTx/>
              <a:buFontTx/>
              <a:buNone/>
            </a:pPr>
            <a:r>
              <a:rPr lang="en-US" altLang="en-US" sz="2400" b="1"/>
              <a:t>Example:</a:t>
            </a:r>
          </a:p>
          <a:p>
            <a:pPr>
              <a:lnSpc>
                <a:spcPct val="105000"/>
              </a:lnSpc>
              <a:spcBef>
                <a:spcPct val="0"/>
              </a:spcBef>
              <a:buClrTx/>
              <a:buSzTx/>
              <a:buFontTx/>
              <a:buNone/>
            </a:pPr>
            <a:r>
              <a:rPr lang="en-US" altLang="en-US" sz="2400"/>
              <a:t>A travel agent determines that in every 50 reservations she makes, 12 will be for a cruise.</a:t>
            </a:r>
          </a:p>
          <a:p>
            <a:pPr>
              <a:lnSpc>
                <a:spcPct val="105000"/>
              </a:lnSpc>
              <a:spcBef>
                <a:spcPct val="0"/>
              </a:spcBef>
              <a:buClrTx/>
              <a:buSzTx/>
              <a:buFontTx/>
              <a:buNone/>
            </a:pPr>
            <a:r>
              <a:rPr lang="en-US" altLang="en-US" sz="2400"/>
              <a:t>What is the probability that the next reservation she makes will be for a cruise?</a:t>
            </a:r>
          </a:p>
        </p:txBody>
      </p:sp>
      <p:graphicFrame>
        <p:nvGraphicFramePr>
          <p:cNvPr id="1186821" name="Object 5">
            <a:extLst>
              <a:ext uri="{FF2B5EF4-FFF2-40B4-BE49-F238E27FC236}">
                <a16:creationId xmlns:a16="http://schemas.microsoft.com/office/drawing/2014/main" id="{A8D65418-F1FF-4C5B-9D53-6D62D43BC9AD}"/>
              </a:ext>
            </a:extLst>
          </p:cNvPr>
          <p:cNvGraphicFramePr>
            <a:graphicFrameLocks noGrp="1" noChangeAspect="1"/>
          </p:cNvGraphicFramePr>
          <p:nvPr>
            <p:ph idx="1"/>
          </p:nvPr>
        </p:nvGraphicFramePr>
        <p:xfrm>
          <a:off x="4035426" y="2514600"/>
          <a:ext cx="3890963" cy="635000"/>
        </p:xfrm>
        <a:graphic>
          <a:graphicData uri="http://schemas.openxmlformats.org/presentationml/2006/ole">
            <mc:AlternateContent xmlns:mc="http://schemas.openxmlformats.org/markup-compatibility/2006">
              <mc:Choice xmlns:v="urn:schemas-microsoft-com:vml" Requires="v">
                <p:oleObj name="Equation" r:id="rId3" imgW="4279900" imgH="698500" progId="Equation.DSMT4">
                  <p:embed/>
                </p:oleObj>
              </mc:Choice>
              <mc:Fallback>
                <p:oleObj name="Equation" r:id="rId3" imgW="4279900" imgH="698500" progId="Equation.DSMT4">
                  <p:embed/>
                  <p:pic>
                    <p:nvPicPr>
                      <p:cNvPr id="1186821" name="Object 5">
                        <a:extLst>
                          <a:ext uri="{FF2B5EF4-FFF2-40B4-BE49-F238E27FC236}">
                            <a16:creationId xmlns:a16="http://schemas.microsoft.com/office/drawing/2014/main" id="{A8D65418-F1FF-4C5B-9D53-6D62D43BC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6" y="2514600"/>
                        <a:ext cx="3890963"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4">
            <a:extLst>
              <a:ext uri="{FF2B5EF4-FFF2-40B4-BE49-F238E27FC236}">
                <a16:creationId xmlns:a16="http://schemas.microsoft.com/office/drawing/2014/main" id="{2ACDD771-8E33-4E1A-84CF-71140CF4E466}"/>
              </a:ext>
            </a:extLst>
          </p:cNvPr>
          <p:cNvGrpSpPr>
            <a:grpSpLocks/>
          </p:cNvGrpSpPr>
          <p:nvPr/>
        </p:nvGrpSpPr>
        <p:grpSpPr bwMode="auto">
          <a:xfrm>
            <a:off x="2286001" y="5718175"/>
            <a:ext cx="3000375" cy="647700"/>
            <a:chOff x="480" y="3216"/>
            <a:chExt cx="1890" cy="408"/>
          </a:xfrm>
        </p:grpSpPr>
        <p:graphicFrame>
          <p:nvGraphicFramePr>
            <p:cNvPr id="15368" name="Object 8">
              <a:extLst>
                <a:ext uri="{FF2B5EF4-FFF2-40B4-BE49-F238E27FC236}">
                  <a16:creationId xmlns:a16="http://schemas.microsoft.com/office/drawing/2014/main" id="{FC84A26B-2EA0-4642-B314-A5DD3B33A9D6}"/>
                </a:ext>
              </a:extLst>
            </p:cNvPr>
            <p:cNvGraphicFramePr>
              <a:graphicFrameLocks noChangeAspect="1"/>
            </p:cNvGraphicFramePr>
            <p:nvPr/>
          </p:nvGraphicFramePr>
          <p:xfrm>
            <a:off x="1554" y="3216"/>
            <a:ext cx="816" cy="408"/>
          </p:xfrm>
          <a:graphic>
            <a:graphicData uri="http://schemas.openxmlformats.org/presentationml/2006/ole">
              <mc:AlternateContent xmlns:mc="http://schemas.openxmlformats.org/markup-compatibility/2006">
                <mc:Choice xmlns:v="urn:schemas-microsoft-com:vml" Requires="v">
                  <p:oleObj name="Equation" r:id="rId5" imgW="1295400" imgH="647700" progId="Equation.DSMT4">
                    <p:embed/>
                  </p:oleObj>
                </mc:Choice>
                <mc:Fallback>
                  <p:oleObj name="Equation" r:id="rId5" imgW="1295400" imgH="647700" progId="Equation.DSMT4">
                    <p:embed/>
                    <p:pic>
                      <p:nvPicPr>
                        <p:cNvPr id="15368" name="Object 8">
                          <a:extLst>
                            <a:ext uri="{FF2B5EF4-FFF2-40B4-BE49-F238E27FC236}">
                              <a16:creationId xmlns:a16="http://schemas.microsoft.com/office/drawing/2014/main" id="{FC84A26B-2EA0-4642-B314-A5DD3B33A9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 y="3216"/>
                          <a:ext cx="81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Rectangle 9">
              <a:extLst>
                <a:ext uri="{FF2B5EF4-FFF2-40B4-BE49-F238E27FC236}">
                  <a16:creationId xmlns:a16="http://schemas.microsoft.com/office/drawing/2014/main" id="{65B10B0B-117D-4C82-8B64-43560F8E92BB}"/>
                </a:ext>
              </a:extLst>
            </p:cNvPr>
            <p:cNvSpPr>
              <a:spLocks noChangeArrowheads="1"/>
            </p:cNvSpPr>
            <p:nvPr/>
          </p:nvSpPr>
          <p:spPr bwMode="auto">
            <a:xfrm>
              <a:off x="480" y="3281"/>
              <a:ext cx="11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i="1">
                  <a:solidFill>
                    <a:schemeClr val="folHlink"/>
                  </a:solidFill>
                </a:rPr>
                <a:t>P(</a:t>
              </a:r>
              <a:r>
                <a:rPr lang="en-US" altLang="en-US" sz="2400">
                  <a:solidFill>
                    <a:schemeClr val="folHlink"/>
                  </a:solidFill>
                </a:rPr>
                <a:t>cruise) =</a:t>
              </a:r>
              <a:r>
                <a:rPr lang="en-US" altLang="en-US" sz="2400"/>
                <a:t> </a:t>
              </a:r>
            </a:p>
          </p:txBody>
        </p:sp>
      </p:grpSp>
      <p:graphicFrame>
        <p:nvGraphicFramePr>
          <p:cNvPr id="1186829" name="Object 13">
            <a:extLst>
              <a:ext uri="{FF2B5EF4-FFF2-40B4-BE49-F238E27FC236}">
                <a16:creationId xmlns:a16="http://schemas.microsoft.com/office/drawing/2014/main" id="{8B4ECB8B-6DAC-4448-8EA8-6FFA3AEE16DD}"/>
              </a:ext>
            </a:extLst>
          </p:cNvPr>
          <p:cNvGraphicFramePr>
            <a:graphicFrameLocks noChangeAspect="1"/>
          </p:cNvGraphicFramePr>
          <p:nvPr/>
        </p:nvGraphicFramePr>
        <p:xfrm>
          <a:off x="4829176" y="3163888"/>
          <a:ext cx="474663" cy="588962"/>
        </p:xfrm>
        <a:graphic>
          <a:graphicData uri="http://schemas.openxmlformats.org/presentationml/2006/ole">
            <mc:AlternateContent xmlns:mc="http://schemas.openxmlformats.org/markup-compatibility/2006">
              <mc:Choice xmlns:v="urn:schemas-microsoft-com:vml" Requires="v">
                <p:oleObj name="Equation" r:id="rId7" imgW="520700" imgH="647700" progId="Equation.DSMT4">
                  <p:embed/>
                </p:oleObj>
              </mc:Choice>
              <mc:Fallback>
                <p:oleObj name="Equation" r:id="rId7" imgW="520700" imgH="647700" progId="Equation.DSMT4">
                  <p:embed/>
                  <p:pic>
                    <p:nvPicPr>
                      <p:cNvPr id="1186829" name="Object 13">
                        <a:extLst>
                          <a:ext uri="{FF2B5EF4-FFF2-40B4-BE49-F238E27FC236}">
                            <a16:creationId xmlns:a16="http://schemas.microsoft.com/office/drawing/2014/main" id="{8B4ECB8B-6DAC-4448-8EA8-6FFA3AEE16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9176" y="3163888"/>
                        <a:ext cx="474663"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1186821"/>
                                        </p:tgtEl>
                                        <p:attrNameLst>
                                          <p:attrName>style.visibility</p:attrName>
                                        </p:attrNameLst>
                                      </p:cBhvr>
                                      <p:to>
                                        <p:strVal val="visible"/>
                                      </p:to>
                                    </p:set>
                                    <p:animEffect transition="in" filter="wipe(left)">
                                      <p:cBhvr>
                                        <p:cTn id="7" dur="1000"/>
                                        <p:tgtEl>
                                          <p:spTgt spid="1186821"/>
                                        </p:tgtEl>
                                      </p:cBhvr>
                                    </p:animEffect>
                                  </p:childTnLst>
                                </p:cTn>
                              </p:par>
                            </p:childTnLst>
                          </p:cTn>
                        </p:par>
                        <p:par>
                          <p:cTn id="8" fill="hold" nodeType="afterGroup">
                            <p:stCondLst>
                              <p:cond delay="1500"/>
                            </p:stCondLst>
                            <p:childTnLst>
                              <p:par>
                                <p:cTn id="9" presetID="22" presetClass="entr" presetSubtype="8" fill="hold" nodeType="afterEffect">
                                  <p:stCondLst>
                                    <p:cond delay="500"/>
                                  </p:stCondLst>
                                  <p:childTnLst>
                                    <p:set>
                                      <p:cBhvr>
                                        <p:cTn id="10" dur="1" fill="hold">
                                          <p:stCondLst>
                                            <p:cond delay="0"/>
                                          </p:stCondLst>
                                        </p:cTn>
                                        <p:tgtEl>
                                          <p:spTgt spid="1186829"/>
                                        </p:tgtEl>
                                        <p:attrNameLst>
                                          <p:attrName>style.visibility</p:attrName>
                                        </p:attrNameLst>
                                      </p:cBhvr>
                                      <p:to>
                                        <p:strVal val="visible"/>
                                      </p:to>
                                    </p:set>
                                    <p:animEffect transition="in" filter="wipe(left)">
                                      <p:cBhvr>
                                        <p:cTn id="11" dur="1000"/>
                                        <p:tgtEl>
                                          <p:spTgt spid="11868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86820">
                                            <p:txEl>
                                              <p:pRg st="0" end="0"/>
                                            </p:txEl>
                                          </p:spTgt>
                                        </p:tgtEl>
                                        <p:attrNameLst>
                                          <p:attrName>style.visibility</p:attrName>
                                        </p:attrNameLst>
                                      </p:cBhvr>
                                      <p:to>
                                        <p:strVal val="visible"/>
                                      </p:to>
                                    </p:set>
                                    <p:animEffect transition="in" filter="wipe(left)">
                                      <p:cBhvr>
                                        <p:cTn id="16" dur="1000"/>
                                        <p:tgtEl>
                                          <p:spTgt spid="1186820">
                                            <p:txEl>
                                              <p:pRg st="0" end="0"/>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86820">
                                            <p:txEl>
                                              <p:pRg st="1" end="1"/>
                                            </p:txEl>
                                          </p:spTgt>
                                        </p:tgtEl>
                                        <p:attrNameLst>
                                          <p:attrName>style.visibility</p:attrName>
                                        </p:attrNameLst>
                                      </p:cBhvr>
                                      <p:to>
                                        <p:strVal val="visible"/>
                                      </p:to>
                                    </p:set>
                                    <p:animEffect transition="in" filter="wipe(left)">
                                      <p:cBhvr>
                                        <p:cTn id="20" dur="1000"/>
                                        <p:tgtEl>
                                          <p:spTgt spid="1186820">
                                            <p:txEl>
                                              <p:pRg st="1" end="1"/>
                                            </p:txEl>
                                          </p:spTgt>
                                        </p:tgtEl>
                                      </p:cBhvr>
                                    </p:animEffect>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186820">
                                            <p:txEl>
                                              <p:pRg st="2" end="2"/>
                                            </p:txEl>
                                          </p:spTgt>
                                        </p:tgtEl>
                                        <p:attrNameLst>
                                          <p:attrName>style.visibility</p:attrName>
                                        </p:attrNameLst>
                                      </p:cBhvr>
                                      <p:to>
                                        <p:strVal val="visible"/>
                                      </p:to>
                                    </p:set>
                                    <p:animEffect transition="in" filter="wipe(left)">
                                      <p:cBhvr>
                                        <p:cTn id="24" dur="1000"/>
                                        <p:tgtEl>
                                          <p:spTgt spid="1186820">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682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17BA5C3-7F4B-42D4-8BAA-7912B6C64CB9}"/>
              </a:ext>
            </a:extLst>
          </p:cNvPr>
          <p:cNvSpPr>
            <a:spLocks noChangeArrowheads="1"/>
          </p:cNvSpPr>
          <p:nvPr/>
        </p:nvSpPr>
        <p:spPr bwMode="auto">
          <a:xfrm>
            <a:off x="1695450" y="1244191"/>
            <a:ext cx="89154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a:t>As an experiment is repeated over and over, the empirical probability of an event approaches the theoretical (actual) probability of the event.  </a:t>
            </a:r>
          </a:p>
        </p:txBody>
      </p:sp>
      <p:sp>
        <p:nvSpPr>
          <p:cNvPr id="17411" name="Rectangle 3">
            <a:extLst>
              <a:ext uri="{FF2B5EF4-FFF2-40B4-BE49-F238E27FC236}">
                <a16:creationId xmlns:a16="http://schemas.microsoft.com/office/drawing/2014/main" id="{9B43530F-972C-4CEB-AEDC-49BC1AB7803B}"/>
              </a:ext>
            </a:extLst>
          </p:cNvPr>
          <p:cNvSpPr>
            <a:spLocks noGrp="1" noChangeArrowheads="1"/>
          </p:cNvSpPr>
          <p:nvPr>
            <p:ph type="title"/>
          </p:nvPr>
        </p:nvSpPr>
        <p:spPr>
          <a:noFill/>
        </p:spPr>
        <p:txBody>
          <a:bodyPr/>
          <a:lstStyle/>
          <a:p>
            <a:pPr eaLnBrk="1" hangingPunct="1"/>
            <a:r>
              <a:rPr lang="en-US" altLang="en-US"/>
              <a:t>Law of Large Numbers</a:t>
            </a:r>
          </a:p>
        </p:txBody>
      </p:sp>
      <p:grpSp>
        <p:nvGrpSpPr>
          <p:cNvPr id="2" name="Group 16">
            <a:extLst>
              <a:ext uri="{FF2B5EF4-FFF2-40B4-BE49-F238E27FC236}">
                <a16:creationId xmlns:a16="http://schemas.microsoft.com/office/drawing/2014/main" id="{1DAC59F5-6A62-49D2-9A04-33FE4176A30A}"/>
              </a:ext>
            </a:extLst>
          </p:cNvPr>
          <p:cNvGrpSpPr>
            <a:grpSpLocks/>
          </p:cNvGrpSpPr>
          <p:nvPr/>
        </p:nvGrpSpPr>
        <p:grpSpPr bwMode="auto">
          <a:xfrm>
            <a:off x="1981200" y="2562226"/>
            <a:ext cx="8229600" cy="3762375"/>
            <a:chOff x="288" y="1614"/>
            <a:chExt cx="5184" cy="2370"/>
          </a:xfrm>
        </p:grpSpPr>
        <p:sp>
          <p:nvSpPr>
            <p:cNvPr id="17414" name="Rectangle 4">
              <a:extLst>
                <a:ext uri="{FF2B5EF4-FFF2-40B4-BE49-F238E27FC236}">
                  <a16:creationId xmlns:a16="http://schemas.microsoft.com/office/drawing/2014/main" id="{0EF75ECC-540D-4BC1-AEDA-7263A2EE5FB9}"/>
                </a:ext>
              </a:extLst>
            </p:cNvPr>
            <p:cNvSpPr>
              <a:spLocks noChangeArrowheads="1"/>
            </p:cNvSpPr>
            <p:nvPr/>
          </p:nvSpPr>
          <p:spPr bwMode="auto">
            <a:xfrm>
              <a:off x="288" y="1614"/>
              <a:ext cx="5184" cy="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nSpc>
                  <a:spcPct val="105000"/>
                </a:lnSpc>
                <a:spcBef>
                  <a:spcPct val="0"/>
                </a:spcBef>
                <a:buClrTx/>
                <a:buSzTx/>
                <a:buFontTx/>
                <a:buNone/>
              </a:pPr>
              <a:r>
                <a:rPr lang="en-US" altLang="en-US" sz="2400" b="1"/>
                <a:t>Example:</a:t>
              </a:r>
            </a:p>
            <a:p>
              <a:pPr>
                <a:lnSpc>
                  <a:spcPct val="150000"/>
                </a:lnSpc>
                <a:spcBef>
                  <a:spcPct val="0"/>
                </a:spcBef>
                <a:buClrTx/>
                <a:buSzTx/>
                <a:buFontTx/>
                <a:buNone/>
              </a:pPr>
              <a:r>
                <a:rPr lang="en-US" altLang="en-US" sz="2400"/>
                <a:t>Sally flips a coin 20 times and gets 3 heads.  The empirical probability is         This is not representative of the theoretical probability which is       As the number of times Sally tosses the coin increases, the law of large numbers indicates that the empirical probability will get closer and closer to the theoretical probability.</a:t>
              </a:r>
            </a:p>
          </p:txBody>
        </p:sp>
        <p:graphicFrame>
          <p:nvGraphicFramePr>
            <p:cNvPr id="17415" name="Object 11">
              <a:extLst>
                <a:ext uri="{FF2B5EF4-FFF2-40B4-BE49-F238E27FC236}">
                  <a16:creationId xmlns:a16="http://schemas.microsoft.com/office/drawing/2014/main" id="{6E06B294-3A86-477B-B08A-C2FC2F1C74DB}"/>
                </a:ext>
              </a:extLst>
            </p:cNvPr>
            <p:cNvGraphicFramePr>
              <a:graphicFrameLocks noChangeAspect="1"/>
            </p:cNvGraphicFramePr>
            <p:nvPr/>
          </p:nvGraphicFramePr>
          <p:xfrm>
            <a:off x="2466" y="2214"/>
            <a:ext cx="304" cy="408"/>
          </p:xfrm>
          <a:graphic>
            <a:graphicData uri="http://schemas.openxmlformats.org/presentationml/2006/ole">
              <mc:AlternateContent xmlns:mc="http://schemas.openxmlformats.org/markup-compatibility/2006">
                <mc:Choice xmlns:v="urn:schemas-microsoft-com:vml" Requires="v">
                  <p:oleObj name="Equation" r:id="rId3" imgW="482391" imgH="647419" progId="Equation.DSMT4">
                    <p:embed/>
                  </p:oleObj>
                </mc:Choice>
                <mc:Fallback>
                  <p:oleObj name="Equation" r:id="rId3" imgW="482391" imgH="647419" progId="Equation.DSMT4">
                    <p:embed/>
                    <p:pic>
                      <p:nvPicPr>
                        <p:cNvPr id="17415" name="Object 11">
                          <a:extLst>
                            <a:ext uri="{FF2B5EF4-FFF2-40B4-BE49-F238E27FC236}">
                              <a16:creationId xmlns:a16="http://schemas.microsoft.com/office/drawing/2014/main" id="{6E06B294-3A86-477B-B08A-C2FC2F1C74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 y="2214"/>
                          <a:ext cx="304"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12">
              <a:extLst>
                <a:ext uri="{FF2B5EF4-FFF2-40B4-BE49-F238E27FC236}">
                  <a16:creationId xmlns:a16="http://schemas.microsoft.com/office/drawing/2014/main" id="{A73A12EB-4D37-48B9-B274-5A994FF7E754}"/>
                </a:ext>
              </a:extLst>
            </p:cNvPr>
            <p:cNvGraphicFramePr>
              <a:graphicFrameLocks noChangeAspect="1"/>
            </p:cNvGraphicFramePr>
            <p:nvPr/>
          </p:nvGraphicFramePr>
          <p:xfrm>
            <a:off x="3513" y="2580"/>
            <a:ext cx="200" cy="408"/>
          </p:xfrm>
          <a:graphic>
            <a:graphicData uri="http://schemas.openxmlformats.org/presentationml/2006/ole">
              <mc:AlternateContent xmlns:mc="http://schemas.openxmlformats.org/markup-compatibility/2006">
                <mc:Choice xmlns:v="urn:schemas-microsoft-com:vml" Requires="v">
                  <p:oleObj name="Equation" r:id="rId5" imgW="317362" imgH="647419" progId="Equation.DSMT4">
                    <p:embed/>
                  </p:oleObj>
                </mc:Choice>
                <mc:Fallback>
                  <p:oleObj name="Equation" r:id="rId5" imgW="317362" imgH="647419" progId="Equation.DSMT4">
                    <p:embed/>
                    <p:pic>
                      <p:nvPicPr>
                        <p:cNvPr id="17416" name="Object 12">
                          <a:extLst>
                            <a:ext uri="{FF2B5EF4-FFF2-40B4-BE49-F238E27FC236}">
                              <a16:creationId xmlns:a16="http://schemas.microsoft.com/office/drawing/2014/main" id="{A73A12EB-4D37-48B9-B274-5A994FF7E7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3" y="2580"/>
                          <a:ext cx="20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188879" name="Picture 15" descr="Free money clip art">
            <a:hlinkClick r:id="rId7" tooltip="Free money clip art"/>
            <a:extLst>
              <a:ext uri="{FF2B5EF4-FFF2-40B4-BE49-F238E27FC236}">
                <a16:creationId xmlns:a16="http://schemas.microsoft.com/office/drawing/2014/main" id="{5B365B29-2D35-42B8-A87F-11B068C945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15400" y="2438400"/>
            <a:ext cx="114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55" presetClass="entr" presetSubtype="0" fill="hold" nodeType="withEffect">
                                  <p:stCondLst>
                                    <p:cond delay="0"/>
                                  </p:stCondLst>
                                  <p:childTnLst>
                                    <p:set>
                                      <p:cBhvr>
                                        <p:cTn id="8" dur="1" fill="hold">
                                          <p:stCondLst>
                                            <p:cond delay="0"/>
                                          </p:stCondLst>
                                        </p:cTn>
                                        <p:tgtEl>
                                          <p:spTgt spid="1188879"/>
                                        </p:tgtEl>
                                        <p:attrNameLst>
                                          <p:attrName>style.visibility</p:attrName>
                                        </p:attrNameLst>
                                      </p:cBhvr>
                                      <p:to>
                                        <p:strVal val="visible"/>
                                      </p:to>
                                    </p:set>
                                    <p:anim calcmode="lin" valueType="num">
                                      <p:cBhvr>
                                        <p:cTn id="9" dur="1000" fill="hold"/>
                                        <p:tgtEl>
                                          <p:spTgt spid="1188879"/>
                                        </p:tgtEl>
                                        <p:attrNameLst>
                                          <p:attrName>ppt_w</p:attrName>
                                        </p:attrNameLst>
                                      </p:cBhvr>
                                      <p:tavLst>
                                        <p:tav tm="0">
                                          <p:val>
                                            <p:strVal val="#ppt_w*0.70"/>
                                          </p:val>
                                        </p:tav>
                                        <p:tav tm="100000">
                                          <p:val>
                                            <p:strVal val="#ppt_w"/>
                                          </p:val>
                                        </p:tav>
                                      </p:tavLst>
                                    </p:anim>
                                    <p:anim calcmode="lin" valueType="num">
                                      <p:cBhvr>
                                        <p:cTn id="10" dur="1000" fill="hold"/>
                                        <p:tgtEl>
                                          <p:spTgt spid="1188879"/>
                                        </p:tgtEl>
                                        <p:attrNameLst>
                                          <p:attrName>ppt_h</p:attrName>
                                        </p:attrNameLst>
                                      </p:cBhvr>
                                      <p:tavLst>
                                        <p:tav tm="0">
                                          <p:val>
                                            <p:strVal val="#ppt_h"/>
                                          </p:val>
                                        </p:tav>
                                        <p:tav tm="100000">
                                          <p:val>
                                            <p:strVal val="#ppt_h"/>
                                          </p:val>
                                        </p:tav>
                                      </p:tavLst>
                                    </p:anim>
                                    <p:animEffect transition="in" filter="fade">
                                      <p:cBhvr>
                                        <p:cTn id="11" dur="1000"/>
                                        <p:tgtEl>
                                          <p:spTgt spid="1188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B42C9D78-32D5-4657-BD9C-F858A2854AD4}"/>
              </a:ext>
            </a:extLst>
          </p:cNvPr>
          <p:cNvSpPr>
            <a:spLocks noGrp="1" noChangeArrowheads="1"/>
          </p:cNvSpPr>
          <p:nvPr>
            <p:ph type="title"/>
          </p:nvPr>
        </p:nvSpPr>
        <p:spPr>
          <a:xfrm>
            <a:off x="1433513" y="76200"/>
            <a:ext cx="9372601" cy="990600"/>
          </a:xfrm>
          <a:noFill/>
        </p:spPr>
        <p:txBody>
          <a:bodyPr/>
          <a:lstStyle/>
          <a:p>
            <a:pPr eaLnBrk="1" hangingPunct="1"/>
            <a:r>
              <a:rPr lang="en-US" altLang="en-US" sz="3400"/>
              <a:t>Probabilities with Frequency Distributions</a:t>
            </a:r>
          </a:p>
        </p:txBody>
      </p:sp>
      <p:sp>
        <p:nvSpPr>
          <p:cNvPr id="19459" name="Rectangle 9">
            <a:extLst>
              <a:ext uri="{FF2B5EF4-FFF2-40B4-BE49-F238E27FC236}">
                <a16:creationId xmlns:a16="http://schemas.microsoft.com/office/drawing/2014/main" id="{9F58E319-4DF3-4602-867E-36B3B9D11BE8}"/>
              </a:ext>
            </a:extLst>
          </p:cNvPr>
          <p:cNvSpPr>
            <a:spLocks noChangeArrowheads="1"/>
          </p:cNvSpPr>
          <p:nvPr/>
        </p:nvSpPr>
        <p:spPr bwMode="auto">
          <a:xfrm>
            <a:off x="1828800" y="1180175"/>
            <a:ext cx="8382000"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p>
          <a:p>
            <a:pPr>
              <a:spcBef>
                <a:spcPct val="0"/>
              </a:spcBef>
              <a:buClrTx/>
              <a:buSzTx/>
              <a:buFontTx/>
              <a:buNone/>
            </a:pPr>
            <a:r>
              <a:rPr lang="en-US" altLang="en-US" sz="2400"/>
              <a:t>The following frequency distribution represents the ages of 30 students in a statistics class.  What is the probability that a student is between 26 and 33 years old? </a:t>
            </a:r>
          </a:p>
        </p:txBody>
      </p:sp>
      <p:grpSp>
        <p:nvGrpSpPr>
          <p:cNvPr id="2" name="Group 53">
            <a:extLst>
              <a:ext uri="{FF2B5EF4-FFF2-40B4-BE49-F238E27FC236}">
                <a16:creationId xmlns:a16="http://schemas.microsoft.com/office/drawing/2014/main" id="{C7139F81-2F90-4A18-A362-56E1D8D6BC53}"/>
              </a:ext>
            </a:extLst>
          </p:cNvPr>
          <p:cNvGrpSpPr>
            <a:grpSpLocks/>
          </p:cNvGrpSpPr>
          <p:nvPr/>
        </p:nvGrpSpPr>
        <p:grpSpPr bwMode="auto">
          <a:xfrm>
            <a:off x="2133600" y="2862264"/>
            <a:ext cx="4038600" cy="3373437"/>
            <a:chOff x="528" y="1920"/>
            <a:chExt cx="2544" cy="2125"/>
          </a:xfrm>
        </p:grpSpPr>
        <p:sp>
          <p:nvSpPr>
            <p:cNvPr id="19466" name="Rectangle 11">
              <a:extLst>
                <a:ext uri="{FF2B5EF4-FFF2-40B4-BE49-F238E27FC236}">
                  <a16:creationId xmlns:a16="http://schemas.microsoft.com/office/drawing/2014/main" id="{A34DE4EC-4590-49C5-882E-4EA8F7B999CB}"/>
                </a:ext>
              </a:extLst>
            </p:cNvPr>
            <p:cNvSpPr>
              <a:spLocks noChangeArrowheads="1"/>
            </p:cNvSpPr>
            <p:nvPr/>
          </p:nvSpPr>
          <p:spPr bwMode="auto">
            <a:xfrm>
              <a:off x="528" y="3566"/>
              <a:ext cx="103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a:t>50 – 57</a:t>
              </a:r>
            </a:p>
          </p:txBody>
        </p:sp>
        <p:sp>
          <p:nvSpPr>
            <p:cNvPr id="19467" name="Rectangle 12">
              <a:extLst>
                <a:ext uri="{FF2B5EF4-FFF2-40B4-BE49-F238E27FC236}">
                  <a16:creationId xmlns:a16="http://schemas.microsoft.com/office/drawing/2014/main" id="{12771665-FA9B-4E22-AF83-D189D271083A}"/>
                </a:ext>
              </a:extLst>
            </p:cNvPr>
            <p:cNvSpPr>
              <a:spLocks noChangeArrowheads="1"/>
            </p:cNvSpPr>
            <p:nvPr/>
          </p:nvSpPr>
          <p:spPr bwMode="auto">
            <a:xfrm>
              <a:off x="1566" y="3642"/>
              <a:ext cx="107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endParaRPr lang="en-US" altLang="en-US" sz="3600"/>
            </a:p>
          </p:txBody>
        </p:sp>
        <p:sp>
          <p:nvSpPr>
            <p:cNvPr id="19468" name="Rectangle 13">
              <a:extLst>
                <a:ext uri="{FF2B5EF4-FFF2-40B4-BE49-F238E27FC236}">
                  <a16:creationId xmlns:a16="http://schemas.microsoft.com/office/drawing/2014/main" id="{4D21CAC7-8EEF-4514-B015-E7D40EC137EA}"/>
                </a:ext>
              </a:extLst>
            </p:cNvPr>
            <p:cNvSpPr>
              <a:spLocks noChangeArrowheads="1"/>
            </p:cNvSpPr>
            <p:nvPr/>
          </p:nvSpPr>
          <p:spPr bwMode="auto">
            <a:xfrm>
              <a:off x="1566" y="3068"/>
              <a:ext cx="10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endParaRPr lang="en-US" altLang="en-US" sz="2400"/>
            </a:p>
          </p:txBody>
        </p:sp>
        <p:sp>
          <p:nvSpPr>
            <p:cNvPr id="19469" name="Rectangle 14">
              <a:extLst>
                <a:ext uri="{FF2B5EF4-FFF2-40B4-BE49-F238E27FC236}">
                  <a16:creationId xmlns:a16="http://schemas.microsoft.com/office/drawing/2014/main" id="{AD2AF291-8DF8-4535-B79E-6868466421A1}"/>
                </a:ext>
              </a:extLst>
            </p:cNvPr>
            <p:cNvSpPr>
              <a:spLocks noChangeArrowheads="1"/>
            </p:cNvSpPr>
            <p:nvPr/>
          </p:nvSpPr>
          <p:spPr bwMode="auto">
            <a:xfrm>
              <a:off x="1566" y="2781"/>
              <a:ext cx="10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endParaRPr lang="en-US" altLang="en-US" sz="2400"/>
            </a:p>
          </p:txBody>
        </p:sp>
        <p:sp>
          <p:nvSpPr>
            <p:cNvPr id="19470" name="Rectangle 15">
              <a:extLst>
                <a:ext uri="{FF2B5EF4-FFF2-40B4-BE49-F238E27FC236}">
                  <a16:creationId xmlns:a16="http://schemas.microsoft.com/office/drawing/2014/main" id="{44BF88F3-8BA1-48E9-83C6-99392C87C3FF}"/>
                </a:ext>
              </a:extLst>
            </p:cNvPr>
            <p:cNvSpPr>
              <a:spLocks noChangeArrowheads="1"/>
            </p:cNvSpPr>
            <p:nvPr/>
          </p:nvSpPr>
          <p:spPr bwMode="auto">
            <a:xfrm>
              <a:off x="1566" y="2494"/>
              <a:ext cx="10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endParaRPr lang="en-US" altLang="en-US" sz="2400"/>
            </a:p>
          </p:txBody>
        </p:sp>
        <p:sp>
          <p:nvSpPr>
            <p:cNvPr id="19471" name="Rectangle 16">
              <a:extLst>
                <a:ext uri="{FF2B5EF4-FFF2-40B4-BE49-F238E27FC236}">
                  <a16:creationId xmlns:a16="http://schemas.microsoft.com/office/drawing/2014/main" id="{520DDDFE-721D-4677-B4E0-0C5CB6D5BD51}"/>
                </a:ext>
              </a:extLst>
            </p:cNvPr>
            <p:cNvSpPr>
              <a:spLocks noChangeArrowheads="1"/>
            </p:cNvSpPr>
            <p:nvPr/>
          </p:nvSpPr>
          <p:spPr bwMode="auto">
            <a:xfrm>
              <a:off x="1566" y="2207"/>
              <a:ext cx="107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endParaRPr lang="en-US" altLang="en-US" sz="2400"/>
            </a:p>
          </p:txBody>
        </p:sp>
        <p:grpSp>
          <p:nvGrpSpPr>
            <p:cNvPr id="19472" name="Group 17">
              <a:extLst>
                <a:ext uri="{FF2B5EF4-FFF2-40B4-BE49-F238E27FC236}">
                  <a16:creationId xmlns:a16="http://schemas.microsoft.com/office/drawing/2014/main" id="{B50071E8-FF86-48B3-A5EF-3050513F1506}"/>
                </a:ext>
              </a:extLst>
            </p:cNvPr>
            <p:cNvGrpSpPr>
              <a:grpSpLocks/>
            </p:cNvGrpSpPr>
            <p:nvPr/>
          </p:nvGrpSpPr>
          <p:grpSpPr bwMode="auto">
            <a:xfrm>
              <a:off x="1488" y="2418"/>
              <a:ext cx="1584" cy="1435"/>
              <a:chOff x="2736" y="2050"/>
              <a:chExt cx="1584" cy="1435"/>
            </a:xfrm>
          </p:grpSpPr>
          <p:sp>
            <p:nvSpPr>
              <p:cNvPr id="19493" name="Rectangle 18">
                <a:extLst>
                  <a:ext uri="{FF2B5EF4-FFF2-40B4-BE49-F238E27FC236}">
                    <a16:creationId xmlns:a16="http://schemas.microsoft.com/office/drawing/2014/main" id="{4422DFE0-D160-4348-9E80-EB9F9EB12B2F}"/>
                  </a:ext>
                </a:extLst>
              </p:cNvPr>
              <p:cNvSpPr>
                <a:spLocks noChangeArrowheads="1"/>
              </p:cNvSpPr>
              <p:nvPr/>
            </p:nvSpPr>
            <p:spPr bwMode="auto">
              <a:xfrm>
                <a:off x="2736" y="3198"/>
                <a:ext cx="158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a:t>2</a:t>
                </a:r>
              </a:p>
            </p:txBody>
          </p:sp>
          <p:sp>
            <p:nvSpPr>
              <p:cNvPr id="19494" name="Rectangle 19">
                <a:extLst>
                  <a:ext uri="{FF2B5EF4-FFF2-40B4-BE49-F238E27FC236}">
                    <a16:creationId xmlns:a16="http://schemas.microsoft.com/office/drawing/2014/main" id="{14D4C02D-C3C3-41FB-9818-5C43E7D26F27}"/>
                  </a:ext>
                </a:extLst>
              </p:cNvPr>
              <p:cNvSpPr>
                <a:spLocks noChangeArrowheads="1"/>
              </p:cNvSpPr>
              <p:nvPr/>
            </p:nvSpPr>
            <p:spPr bwMode="auto">
              <a:xfrm>
                <a:off x="2736" y="2911"/>
                <a:ext cx="158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a:t>3</a:t>
                </a:r>
              </a:p>
            </p:txBody>
          </p:sp>
          <p:sp>
            <p:nvSpPr>
              <p:cNvPr id="19495" name="Rectangle 20">
                <a:extLst>
                  <a:ext uri="{FF2B5EF4-FFF2-40B4-BE49-F238E27FC236}">
                    <a16:creationId xmlns:a16="http://schemas.microsoft.com/office/drawing/2014/main" id="{C8C49FD3-1B6D-4C96-8551-E4E60A8D7214}"/>
                  </a:ext>
                </a:extLst>
              </p:cNvPr>
              <p:cNvSpPr>
                <a:spLocks noChangeArrowheads="1"/>
              </p:cNvSpPr>
              <p:nvPr/>
            </p:nvSpPr>
            <p:spPr bwMode="auto">
              <a:xfrm>
                <a:off x="2736" y="2624"/>
                <a:ext cx="158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a:t>4</a:t>
                </a:r>
              </a:p>
            </p:txBody>
          </p:sp>
          <p:sp>
            <p:nvSpPr>
              <p:cNvPr id="19496" name="Rectangle 21">
                <a:extLst>
                  <a:ext uri="{FF2B5EF4-FFF2-40B4-BE49-F238E27FC236}">
                    <a16:creationId xmlns:a16="http://schemas.microsoft.com/office/drawing/2014/main" id="{298CA74F-14B3-461B-8698-2AAF49812CE0}"/>
                  </a:ext>
                </a:extLst>
              </p:cNvPr>
              <p:cNvSpPr>
                <a:spLocks noChangeArrowheads="1"/>
              </p:cNvSpPr>
              <p:nvPr/>
            </p:nvSpPr>
            <p:spPr bwMode="auto">
              <a:xfrm>
                <a:off x="2736" y="2337"/>
                <a:ext cx="158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a:t>8</a:t>
                </a:r>
              </a:p>
            </p:txBody>
          </p:sp>
          <p:sp>
            <p:nvSpPr>
              <p:cNvPr id="19497" name="Rectangle 22">
                <a:extLst>
                  <a:ext uri="{FF2B5EF4-FFF2-40B4-BE49-F238E27FC236}">
                    <a16:creationId xmlns:a16="http://schemas.microsoft.com/office/drawing/2014/main" id="{5FA2C4DA-93DA-48C3-A899-6A2636C74FCA}"/>
                  </a:ext>
                </a:extLst>
              </p:cNvPr>
              <p:cNvSpPr>
                <a:spLocks noChangeArrowheads="1"/>
              </p:cNvSpPr>
              <p:nvPr/>
            </p:nvSpPr>
            <p:spPr bwMode="auto">
              <a:xfrm>
                <a:off x="2736" y="2050"/>
                <a:ext cx="158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a:t>13</a:t>
                </a:r>
              </a:p>
            </p:txBody>
          </p:sp>
        </p:grpSp>
        <p:grpSp>
          <p:nvGrpSpPr>
            <p:cNvPr id="19473" name="Group 23">
              <a:extLst>
                <a:ext uri="{FF2B5EF4-FFF2-40B4-BE49-F238E27FC236}">
                  <a16:creationId xmlns:a16="http://schemas.microsoft.com/office/drawing/2014/main" id="{8617C790-70B6-4885-81E4-167332364E10}"/>
                </a:ext>
              </a:extLst>
            </p:cNvPr>
            <p:cNvGrpSpPr>
              <a:grpSpLocks/>
            </p:cNvGrpSpPr>
            <p:nvPr/>
          </p:nvGrpSpPr>
          <p:grpSpPr bwMode="auto">
            <a:xfrm>
              <a:off x="528" y="2418"/>
              <a:ext cx="1038" cy="1627"/>
              <a:chOff x="240" y="2357"/>
              <a:chExt cx="1038" cy="1627"/>
            </a:xfrm>
          </p:grpSpPr>
          <p:sp>
            <p:nvSpPr>
              <p:cNvPr id="19488" name="Rectangle 24">
                <a:extLst>
                  <a:ext uri="{FF2B5EF4-FFF2-40B4-BE49-F238E27FC236}">
                    <a16:creationId xmlns:a16="http://schemas.microsoft.com/office/drawing/2014/main" id="{AAAD68B1-6B24-41CC-9490-8FB5EF469D82}"/>
                  </a:ext>
                </a:extLst>
              </p:cNvPr>
              <p:cNvSpPr>
                <a:spLocks noChangeArrowheads="1"/>
              </p:cNvSpPr>
              <p:nvPr/>
            </p:nvSpPr>
            <p:spPr bwMode="auto">
              <a:xfrm>
                <a:off x="240" y="3581"/>
                <a:ext cx="103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endParaRPr lang="en-US" altLang="en-US" sz="3600"/>
              </a:p>
            </p:txBody>
          </p:sp>
          <p:sp>
            <p:nvSpPr>
              <p:cNvPr id="19489" name="Rectangle 25">
                <a:extLst>
                  <a:ext uri="{FF2B5EF4-FFF2-40B4-BE49-F238E27FC236}">
                    <a16:creationId xmlns:a16="http://schemas.microsoft.com/office/drawing/2014/main" id="{7C625DAD-2158-4A80-9E2B-76ACDC2FE5E9}"/>
                  </a:ext>
                </a:extLst>
              </p:cNvPr>
              <p:cNvSpPr>
                <a:spLocks noChangeArrowheads="1"/>
              </p:cNvSpPr>
              <p:nvPr/>
            </p:nvSpPr>
            <p:spPr bwMode="auto">
              <a:xfrm>
                <a:off x="240" y="3218"/>
                <a:ext cx="103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a:t>42 – 49</a:t>
                </a:r>
              </a:p>
            </p:txBody>
          </p:sp>
          <p:sp>
            <p:nvSpPr>
              <p:cNvPr id="19490" name="Rectangle 26">
                <a:extLst>
                  <a:ext uri="{FF2B5EF4-FFF2-40B4-BE49-F238E27FC236}">
                    <a16:creationId xmlns:a16="http://schemas.microsoft.com/office/drawing/2014/main" id="{7AF0CC02-B8E0-4068-9E82-544F90E9F407}"/>
                  </a:ext>
                </a:extLst>
              </p:cNvPr>
              <p:cNvSpPr>
                <a:spLocks noChangeArrowheads="1"/>
              </p:cNvSpPr>
              <p:nvPr/>
            </p:nvSpPr>
            <p:spPr bwMode="auto">
              <a:xfrm>
                <a:off x="240" y="2931"/>
                <a:ext cx="103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a:t>34 – 41</a:t>
                </a:r>
              </a:p>
            </p:txBody>
          </p:sp>
          <p:sp>
            <p:nvSpPr>
              <p:cNvPr id="19491" name="Rectangle 27">
                <a:extLst>
                  <a:ext uri="{FF2B5EF4-FFF2-40B4-BE49-F238E27FC236}">
                    <a16:creationId xmlns:a16="http://schemas.microsoft.com/office/drawing/2014/main" id="{1CD21327-5B8B-4AFE-BE70-2E289F6C8522}"/>
                  </a:ext>
                </a:extLst>
              </p:cNvPr>
              <p:cNvSpPr>
                <a:spLocks noChangeArrowheads="1"/>
              </p:cNvSpPr>
              <p:nvPr/>
            </p:nvSpPr>
            <p:spPr bwMode="auto">
              <a:xfrm>
                <a:off x="240" y="2644"/>
                <a:ext cx="103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a:t>26 – 33</a:t>
                </a:r>
              </a:p>
            </p:txBody>
          </p:sp>
          <p:sp>
            <p:nvSpPr>
              <p:cNvPr id="19492" name="Rectangle 28">
                <a:extLst>
                  <a:ext uri="{FF2B5EF4-FFF2-40B4-BE49-F238E27FC236}">
                    <a16:creationId xmlns:a16="http://schemas.microsoft.com/office/drawing/2014/main" id="{E88DFADA-517B-41C6-A42A-6A43255FA665}"/>
                  </a:ext>
                </a:extLst>
              </p:cNvPr>
              <p:cNvSpPr>
                <a:spLocks noChangeArrowheads="1"/>
              </p:cNvSpPr>
              <p:nvPr/>
            </p:nvSpPr>
            <p:spPr bwMode="auto">
              <a:xfrm>
                <a:off x="240" y="2357"/>
                <a:ext cx="103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a:t>18 – 25 </a:t>
                </a:r>
              </a:p>
            </p:txBody>
          </p:sp>
        </p:grpSp>
        <p:sp>
          <p:nvSpPr>
            <p:cNvPr id="19474" name="Rectangle 29">
              <a:extLst>
                <a:ext uri="{FF2B5EF4-FFF2-40B4-BE49-F238E27FC236}">
                  <a16:creationId xmlns:a16="http://schemas.microsoft.com/office/drawing/2014/main" id="{C7749DD5-11B5-4DCB-A777-AF1382E767CB}"/>
                </a:ext>
              </a:extLst>
            </p:cNvPr>
            <p:cNvSpPr>
              <a:spLocks noChangeArrowheads="1"/>
            </p:cNvSpPr>
            <p:nvPr/>
          </p:nvSpPr>
          <p:spPr bwMode="auto">
            <a:xfrm>
              <a:off x="1569" y="1920"/>
              <a:ext cx="1407" cy="493"/>
            </a:xfrm>
            <a:prstGeom prst="rect">
              <a:avLst/>
            </a:prstGeom>
            <a:solidFill>
              <a:schemeClr val="folHlink">
                <a:alpha val="3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0" rIns="0" anchor="ct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b="1"/>
                <a:t>Frequency, </a:t>
              </a:r>
              <a:r>
                <a:rPr lang="en-US" altLang="en-US" sz="2400" b="1" i="1"/>
                <a:t>f</a:t>
              </a:r>
              <a:endParaRPr lang="en-US" altLang="en-US" sz="2400" b="1"/>
            </a:p>
          </p:txBody>
        </p:sp>
        <p:sp>
          <p:nvSpPr>
            <p:cNvPr id="19475" name="Rectangle 30">
              <a:extLst>
                <a:ext uri="{FF2B5EF4-FFF2-40B4-BE49-F238E27FC236}">
                  <a16:creationId xmlns:a16="http://schemas.microsoft.com/office/drawing/2014/main" id="{BA83F31C-31F7-45FA-A6C5-510556E2FF9C}"/>
                </a:ext>
              </a:extLst>
            </p:cNvPr>
            <p:cNvSpPr>
              <a:spLocks noChangeArrowheads="1"/>
            </p:cNvSpPr>
            <p:nvPr/>
          </p:nvSpPr>
          <p:spPr bwMode="auto">
            <a:xfrm>
              <a:off x="528" y="1920"/>
              <a:ext cx="1038" cy="493"/>
            </a:xfrm>
            <a:prstGeom prst="rect">
              <a:avLst/>
            </a:prstGeom>
            <a:solidFill>
              <a:schemeClr val="folHlink">
                <a:alpha val="39999"/>
              </a:scheme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eaLnBrk="1" hangingPunct="1">
                <a:buFont typeface="Wingdings" panose="05000000000000000000" pitchFamily="2" charset="2"/>
                <a:buNone/>
              </a:pPr>
              <a:r>
                <a:rPr lang="en-US" altLang="en-US" sz="2400" b="1"/>
                <a:t>Ages</a:t>
              </a:r>
            </a:p>
          </p:txBody>
        </p:sp>
        <p:sp>
          <p:nvSpPr>
            <p:cNvPr id="19476" name="Line 31">
              <a:extLst>
                <a:ext uri="{FF2B5EF4-FFF2-40B4-BE49-F238E27FC236}">
                  <a16:creationId xmlns:a16="http://schemas.microsoft.com/office/drawing/2014/main" id="{8C47EF1A-3EEB-42A0-BA0A-50FE113EBFB0}"/>
                </a:ext>
              </a:extLst>
            </p:cNvPr>
            <p:cNvSpPr>
              <a:spLocks noChangeShapeType="1"/>
            </p:cNvSpPr>
            <p:nvPr/>
          </p:nvSpPr>
          <p:spPr bwMode="auto">
            <a:xfrm>
              <a:off x="528" y="1920"/>
              <a:ext cx="244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19477" name="Line 32">
              <a:extLst>
                <a:ext uri="{FF2B5EF4-FFF2-40B4-BE49-F238E27FC236}">
                  <a16:creationId xmlns:a16="http://schemas.microsoft.com/office/drawing/2014/main" id="{A3859263-D2F9-4926-B565-DF516E78EB15}"/>
                </a:ext>
              </a:extLst>
            </p:cNvPr>
            <p:cNvSpPr>
              <a:spLocks noChangeShapeType="1"/>
            </p:cNvSpPr>
            <p:nvPr/>
          </p:nvSpPr>
          <p:spPr bwMode="auto">
            <a:xfrm>
              <a:off x="528" y="3888"/>
              <a:ext cx="24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19478" name="Group 33">
              <a:extLst>
                <a:ext uri="{FF2B5EF4-FFF2-40B4-BE49-F238E27FC236}">
                  <a16:creationId xmlns:a16="http://schemas.microsoft.com/office/drawing/2014/main" id="{17C1E636-F914-4D31-BE4C-17A7DBC74BA8}"/>
                </a:ext>
              </a:extLst>
            </p:cNvPr>
            <p:cNvGrpSpPr>
              <a:grpSpLocks/>
            </p:cNvGrpSpPr>
            <p:nvPr/>
          </p:nvGrpSpPr>
          <p:grpSpPr bwMode="auto">
            <a:xfrm>
              <a:off x="529" y="1920"/>
              <a:ext cx="47" cy="1964"/>
              <a:chOff x="624" y="1619"/>
              <a:chExt cx="0" cy="2125"/>
            </a:xfrm>
          </p:grpSpPr>
          <p:sp>
            <p:nvSpPr>
              <p:cNvPr id="19482" name="Line 34">
                <a:extLst>
                  <a:ext uri="{FF2B5EF4-FFF2-40B4-BE49-F238E27FC236}">
                    <a16:creationId xmlns:a16="http://schemas.microsoft.com/office/drawing/2014/main" id="{81CE0766-9DC4-430E-951F-E2826F233723}"/>
                  </a:ext>
                </a:extLst>
              </p:cNvPr>
              <p:cNvSpPr>
                <a:spLocks noChangeShapeType="1"/>
              </p:cNvSpPr>
              <p:nvPr/>
            </p:nvSpPr>
            <p:spPr bwMode="auto">
              <a:xfrm>
                <a:off x="624" y="1906"/>
                <a:ext cx="0" cy="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19483" name="Line 35">
                <a:extLst>
                  <a:ext uri="{FF2B5EF4-FFF2-40B4-BE49-F238E27FC236}">
                    <a16:creationId xmlns:a16="http://schemas.microsoft.com/office/drawing/2014/main" id="{EBB1470A-B190-46E2-A01C-B6D882796DCE}"/>
                  </a:ext>
                </a:extLst>
              </p:cNvPr>
              <p:cNvSpPr>
                <a:spLocks noChangeShapeType="1"/>
              </p:cNvSpPr>
              <p:nvPr/>
            </p:nvSpPr>
            <p:spPr bwMode="auto">
              <a:xfrm>
                <a:off x="624" y="1619"/>
                <a:ext cx="0" cy="2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19484" name="Line 36">
                <a:extLst>
                  <a:ext uri="{FF2B5EF4-FFF2-40B4-BE49-F238E27FC236}">
                    <a16:creationId xmlns:a16="http://schemas.microsoft.com/office/drawing/2014/main" id="{492DA672-6DF0-4440-BDC5-CB418EF8642C}"/>
                  </a:ext>
                </a:extLst>
              </p:cNvPr>
              <p:cNvSpPr>
                <a:spLocks noChangeShapeType="1"/>
              </p:cNvSpPr>
              <p:nvPr/>
            </p:nvSpPr>
            <p:spPr bwMode="auto">
              <a:xfrm>
                <a:off x="624" y="2480"/>
                <a:ext cx="0" cy="2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19485" name="Line 37">
                <a:extLst>
                  <a:ext uri="{FF2B5EF4-FFF2-40B4-BE49-F238E27FC236}">
                    <a16:creationId xmlns:a16="http://schemas.microsoft.com/office/drawing/2014/main" id="{8DAAC589-20C3-4B24-B448-84FCD181D4FE}"/>
                  </a:ext>
                </a:extLst>
              </p:cNvPr>
              <p:cNvSpPr>
                <a:spLocks noChangeShapeType="1"/>
              </p:cNvSpPr>
              <p:nvPr/>
            </p:nvSpPr>
            <p:spPr bwMode="auto">
              <a:xfrm>
                <a:off x="624" y="2193"/>
                <a:ext cx="0" cy="2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19486" name="Line 38">
                <a:extLst>
                  <a:ext uri="{FF2B5EF4-FFF2-40B4-BE49-F238E27FC236}">
                    <a16:creationId xmlns:a16="http://schemas.microsoft.com/office/drawing/2014/main" id="{9BFCC8BD-1EE3-45A0-BBCF-712452FE0F8E}"/>
                  </a:ext>
                </a:extLst>
              </p:cNvPr>
              <p:cNvSpPr>
                <a:spLocks noChangeShapeType="1"/>
              </p:cNvSpPr>
              <p:nvPr/>
            </p:nvSpPr>
            <p:spPr bwMode="auto">
              <a:xfrm>
                <a:off x="624" y="3054"/>
                <a:ext cx="0" cy="6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19487" name="Line 39">
                <a:extLst>
                  <a:ext uri="{FF2B5EF4-FFF2-40B4-BE49-F238E27FC236}">
                    <a16:creationId xmlns:a16="http://schemas.microsoft.com/office/drawing/2014/main" id="{061B32CA-30B2-4B9F-947E-F6C55A77D807}"/>
                  </a:ext>
                </a:extLst>
              </p:cNvPr>
              <p:cNvSpPr>
                <a:spLocks noChangeShapeType="1"/>
              </p:cNvSpPr>
              <p:nvPr/>
            </p:nvSpPr>
            <p:spPr bwMode="auto">
              <a:xfrm>
                <a:off x="624" y="2767"/>
                <a:ext cx="0" cy="287"/>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sp>
          <p:nvSpPr>
            <p:cNvPr id="19479" name="Line 50">
              <a:extLst>
                <a:ext uri="{FF2B5EF4-FFF2-40B4-BE49-F238E27FC236}">
                  <a16:creationId xmlns:a16="http://schemas.microsoft.com/office/drawing/2014/main" id="{096BEB58-BE54-45D1-A936-208D4468D2A3}"/>
                </a:ext>
              </a:extLst>
            </p:cNvPr>
            <p:cNvSpPr>
              <a:spLocks noChangeShapeType="1"/>
            </p:cNvSpPr>
            <p:nvPr/>
          </p:nvSpPr>
          <p:spPr bwMode="auto">
            <a:xfrm flipV="1">
              <a:off x="528" y="2400"/>
              <a:ext cx="2448" cy="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19480" name="Line 51">
              <a:extLst>
                <a:ext uri="{FF2B5EF4-FFF2-40B4-BE49-F238E27FC236}">
                  <a16:creationId xmlns:a16="http://schemas.microsoft.com/office/drawing/2014/main" id="{22DC546F-1C43-4416-8EFF-7B2628E8DE0F}"/>
                </a:ext>
              </a:extLst>
            </p:cNvPr>
            <p:cNvSpPr>
              <a:spLocks noChangeShapeType="1"/>
            </p:cNvSpPr>
            <p:nvPr/>
          </p:nvSpPr>
          <p:spPr bwMode="auto">
            <a:xfrm>
              <a:off x="2976" y="1920"/>
              <a:ext cx="0" cy="195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19481" name="Line 52">
              <a:extLst>
                <a:ext uri="{FF2B5EF4-FFF2-40B4-BE49-F238E27FC236}">
                  <a16:creationId xmlns:a16="http://schemas.microsoft.com/office/drawing/2014/main" id="{EA42F68A-0192-44AC-93C6-95AF7EE74D85}"/>
                </a:ext>
              </a:extLst>
            </p:cNvPr>
            <p:cNvSpPr>
              <a:spLocks noChangeShapeType="1"/>
            </p:cNvSpPr>
            <p:nvPr/>
          </p:nvSpPr>
          <p:spPr bwMode="auto">
            <a:xfrm flipH="1">
              <a:off x="1557" y="1920"/>
              <a:ext cx="9" cy="195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sp>
        <p:nvSpPr>
          <p:cNvPr id="1190967" name="Text Box 55">
            <a:extLst>
              <a:ext uri="{FF2B5EF4-FFF2-40B4-BE49-F238E27FC236}">
                <a16:creationId xmlns:a16="http://schemas.microsoft.com/office/drawing/2014/main" id="{DC907DC0-C117-4316-9AFA-13B9C7378896}"/>
              </a:ext>
            </a:extLst>
          </p:cNvPr>
          <p:cNvSpPr txBox="1">
            <a:spLocks noChangeArrowheads="1"/>
          </p:cNvSpPr>
          <p:nvPr/>
        </p:nvSpPr>
        <p:spPr bwMode="auto">
          <a:xfrm>
            <a:off x="6477000" y="36576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400" i="1">
                <a:solidFill>
                  <a:schemeClr val="folHlink"/>
                </a:solidFill>
              </a:rPr>
              <a:t>P </a:t>
            </a:r>
            <a:r>
              <a:rPr lang="en-US" altLang="en-US" sz="2400">
                <a:solidFill>
                  <a:schemeClr val="folHlink"/>
                </a:solidFill>
              </a:rPr>
              <a:t>(age 26 to 33)  </a:t>
            </a:r>
            <a:endParaRPr lang="en-US" altLang="en-US" sz="2400" i="1">
              <a:solidFill>
                <a:schemeClr val="folHlink"/>
              </a:solidFill>
            </a:endParaRPr>
          </a:p>
        </p:txBody>
      </p:sp>
      <p:graphicFrame>
        <p:nvGraphicFramePr>
          <p:cNvPr id="1190968" name="Object 56">
            <a:extLst>
              <a:ext uri="{FF2B5EF4-FFF2-40B4-BE49-F238E27FC236}">
                <a16:creationId xmlns:a16="http://schemas.microsoft.com/office/drawing/2014/main" id="{DE44E7A4-972E-4013-BBB6-F1BC0334E33D}"/>
              </a:ext>
            </a:extLst>
          </p:cNvPr>
          <p:cNvGraphicFramePr>
            <a:graphicFrameLocks noChangeAspect="1"/>
          </p:cNvGraphicFramePr>
          <p:nvPr/>
        </p:nvGraphicFramePr>
        <p:xfrm>
          <a:off x="8832850" y="3567113"/>
          <a:ext cx="635000" cy="647700"/>
        </p:xfrm>
        <a:graphic>
          <a:graphicData uri="http://schemas.openxmlformats.org/presentationml/2006/ole">
            <mc:AlternateContent xmlns:mc="http://schemas.openxmlformats.org/markup-compatibility/2006">
              <mc:Choice xmlns:v="urn:schemas-microsoft-com:vml" Requires="v">
                <p:oleObj name="Equation" r:id="rId3" imgW="634725" imgH="647419" progId="Equation.DSMT4">
                  <p:embed/>
                </p:oleObj>
              </mc:Choice>
              <mc:Fallback>
                <p:oleObj name="Equation" r:id="rId3" imgW="634725" imgH="647419" progId="Equation.DSMT4">
                  <p:embed/>
                  <p:pic>
                    <p:nvPicPr>
                      <p:cNvPr id="1190968" name="Object 56">
                        <a:extLst>
                          <a:ext uri="{FF2B5EF4-FFF2-40B4-BE49-F238E27FC236}">
                            <a16:creationId xmlns:a16="http://schemas.microsoft.com/office/drawing/2014/main" id="{DE44E7A4-972E-4013-BBB6-F1BC0334E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2850" y="3567113"/>
                        <a:ext cx="6350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0969" name="Object 57">
            <a:extLst>
              <a:ext uri="{FF2B5EF4-FFF2-40B4-BE49-F238E27FC236}">
                <a16:creationId xmlns:a16="http://schemas.microsoft.com/office/drawing/2014/main" id="{D8767E04-697D-420E-A4F9-C1D0EE7C8CCB}"/>
              </a:ext>
            </a:extLst>
          </p:cNvPr>
          <p:cNvGraphicFramePr>
            <a:graphicFrameLocks noChangeAspect="1"/>
          </p:cNvGraphicFramePr>
          <p:nvPr/>
        </p:nvGraphicFramePr>
        <p:xfrm>
          <a:off x="8847138" y="4419600"/>
          <a:ext cx="1028700" cy="279400"/>
        </p:xfrm>
        <a:graphic>
          <a:graphicData uri="http://schemas.openxmlformats.org/presentationml/2006/ole">
            <mc:AlternateContent xmlns:mc="http://schemas.openxmlformats.org/markup-compatibility/2006">
              <mc:Choice xmlns:v="urn:schemas-microsoft-com:vml" Requires="v">
                <p:oleObj name="Equation" r:id="rId5" imgW="1028700" imgH="279400" progId="Equation.DSMT4">
                  <p:embed/>
                </p:oleObj>
              </mc:Choice>
              <mc:Fallback>
                <p:oleObj name="Equation" r:id="rId5" imgW="1028700" imgH="279400" progId="Equation.DSMT4">
                  <p:embed/>
                  <p:pic>
                    <p:nvPicPr>
                      <p:cNvPr id="1190969" name="Object 57">
                        <a:extLst>
                          <a:ext uri="{FF2B5EF4-FFF2-40B4-BE49-F238E27FC236}">
                            <a16:creationId xmlns:a16="http://schemas.microsoft.com/office/drawing/2014/main" id="{D8767E04-697D-420E-A4F9-C1D0EE7C8C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7138" y="4419600"/>
                        <a:ext cx="10287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0970" name="Oval 58">
            <a:extLst>
              <a:ext uri="{FF2B5EF4-FFF2-40B4-BE49-F238E27FC236}">
                <a16:creationId xmlns:a16="http://schemas.microsoft.com/office/drawing/2014/main" id="{DFC9E4EB-D8DD-4E02-ADA4-9C7F8C65B0DA}"/>
              </a:ext>
            </a:extLst>
          </p:cNvPr>
          <p:cNvSpPr>
            <a:spLocks noChangeArrowheads="1"/>
          </p:cNvSpPr>
          <p:nvPr/>
        </p:nvSpPr>
        <p:spPr bwMode="auto">
          <a:xfrm>
            <a:off x="4519613" y="4037856"/>
            <a:ext cx="259766" cy="649188"/>
          </a:xfrm>
          <a:prstGeom prst="ellipse">
            <a:avLst/>
          </a:prstGeom>
          <a:noFill/>
          <a:ln w="9525"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endParaRPr lang="en-US" altLang="en-US" sz="2400"/>
          </a:p>
        </p:txBody>
      </p:sp>
      <p:graphicFrame>
        <p:nvGraphicFramePr>
          <p:cNvPr id="1190971" name="Object 59">
            <a:extLst>
              <a:ext uri="{FF2B5EF4-FFF2-40B4-BE49-F238E27FC236}">
                <a16:creationId xmlns:a16="http://schemas.microsoft.com/office/drawing/2014/main" id="{9ED8B785-1686-4A44-B108-A82C11F76C6E}"/>
              </a:ext>
            </a:extLst>
          </p:cNvPr>
          <p:cNvGraphicFramePr>
            <a:graphicFrameLocks noChangeAspect="1"/>
          </p:cNvGraphicFramePr>
          <p:nvPr/>
        </p:nvGraphicFramePr>
        <p:xfrm>
          <a:off x="3976688" y="6083300"/>
          <a:ext cx="1155700" cy="317500"/>
        </p:xfrm>
        <a:graphic>
          <a:graphicData uri="http://schemas.openxmlformats.org/presentationml/2006/ole">
            <mc:AlternateContent xmlns:mc="http://schemas.openxmlformats.org/markup-compatibility/2006">
              <mc:Choice xmlns:v="urn:schemas-microsoft-com:vml" Requires="v">
                <p:oleObj name="Equation" r:id="rId7" imgW="1155199" imgH="317362" progId="Equation.DSMT4">
                  <p:embed/>
                </p:oleObj>
              </mc:Choice>
              <mc:Fallback>
                <p:oleObj name="Equation" r:id="rId7" imgW="1155199" imgH="317362" progId="Equation.DSMT4">
                  <p:embed/>
                  <p:pic>
                    <p:nvPicPr>
                      <p:cNvPr id="1190971" name="Object 59">
                        <a:extLst>
                          <a:ext uri="{FF2B5EF4-FFF2-40B4-BE49-F238E27FC236}">
                            <a16:creationId xmlns:a16="http://schemas.microsoft.com/office/drawing/2014/main" id="{9ED8B785-1686-4A44-B108-A82C11F76C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6688" y="6083300"/>
                        <a:ext cx="1155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19097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90967"/>
                                        </p:tgtEl>
                                        <p:attrNameLst>
                                          <p:attrName>style.visibility</p:attrName>
                                        </p:attrNameLst>
                                      </p:cBhvr>
                                      <p:to>
                                        <p:strVal val="visible"/>
                                      </p:to>
                                    </p:set>
                                    <p:animEffect transition="in" filter="wipe(left)">
                                      <p:cBhvr>
                                        <p:cTn id="13" dur="1000"/>
                                        <p:tgtEl>
                                          <p:spTgt spid="1190967"/>
                                        </p:tgtEl>
                                      </p:cBhvr>
                                    </p:animEffect>
                                  </p:childTnLst>
                                </p:cTn>
                              </p:par>
                            </p:childTnLst>
                          </p:cTn>
                        </p:par>
                        <p:par>
                          <p:cTn id="14" fill="hold" nodeType="afterGroup">
                            <p:stCondLst>
                              <p:cond delay="1000"/>
                            </p:stCondLst>
                            <p:childTnLst>
                              <p:par>
                                <p:cTn id="15" presetID="22" presetClass="entr" presetSubtype="1" fill="hold" grpId="0" nodeType="afterEffect">
                                  <p:stCondLst>
                                    <p:cond delay="500"/>
                                  </p:stCondLst>
                                  <p:childTnLst>
                                    <p:set>
                                      <p:cBhvr>
                                        <p:cTn id="16" dur="1" fill="hold">
                                          <p:stCondLst>
                                            <p:cond delay="0"/>
                                          </p:stCondLst>
                                        </p:cTn>
                                        <p:tgtEl>
                                          <p:spTgt spid="1190970"/>
                                        </p:tgtEl>
                                        <p:attrNameLst>
                                          <p:attrName>style.visibility</p:attrName>
                                        </p:attrNameLst>
                                      </p:cBhvr>
                                      <p:to>
                                        <p:strVal val="visible"/>
                                      </p:to>
                                    </p:set>
                                    <p:animEffect transition="in" filter="wipe(up)">
                                      <p:cBhvr>
                                        <p:cTn id="17" dur="1000"/>
                                        <p:tgtEl>
                                          <p:spTgt spid="11909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500"/>
                                  </p:stCondLst>
                                  <p:childTnLst>
                                    <p:set>
                                      <p:cBhvr>
                                        <p:cTn id="21" dur="1" fill="hold">
                                          <p:stCondLst>
                                            <p:cond delay="0"/>
                                          </p:stCondLst>
                                        </p:cTn>
                                        <p:tgtEl>
                                          <p:spTgt spid="1190968"/>
                                        </p:tgtEl>
                                        <p:attrNameLst>
                                          <p:attrName>style.visibility</p:attrName>
                                        </p:attrNameLst>
                                      </p:cBhvr>
                                      <p:to>
                                        <p:strVal val="visible"/>
                                      </p:to>
                                    </p:set>
                                    <p:animEffect transition="in" filter="wipe(left)">
                                      <p:cBhvr>
                                        <p:cTn id="22" dur="1000"/>
                                        <p:tgtEl>
                                          <p:spTgt spid="1190968"/>
                                        </p:tgtEl>
                                      </p:cBhvr>
                                    </p:animEffect>
                                  </p:childTnLst>
                                </p:cTn>
                              </p:par>
                            </p:childTnLst>
                          </p:cTn>
                        </p:par>
                        <p:par>
                          <p:cTn id="23" fill="hold" nodeType="afterGroup">
                            <p:stCondLst>
                              <p:cond delay="1500"/>
                            </p:stCondLst>
                            <p:childTnLst>
                              <p:par>
                                <p:cTn id="24" presetID="22" presetClass="entr" presetSubtype="8" fill="hold" nodeType="afterEffect">
                                  <p:stCondLst>
                                    <p:cond delay="500"/>
                                  </p:stCondLst>
                                  <p:childTnLst>
                                    <p:set>
                                      <p:cBhvr>
                                        <p:cTn id="25" dur="1" fill="hold">
                                          <p:stCondLst>
                                            <p:cond delay="0"/>
                                          </p:stCondLst>
                                        </p:cTn>
                                        <p:tgtEl>
                                          <p:spTgt spid="1190969"/>
                                        </p:tgtEl>
                                        <p:attrNameLst>
                                          <p:attrName>style.visibility</p:attrName>
                                        </p:attrNameLst>
                                      </p:cBhvr>
                                      <p:to>
                                        <p:strVal val="visible"/>
                                      </p:to>
                                    </p:set>
                                    <p:animEffect transition="in" filter="wipe(left)">
                                      <p:cBhvr>
                                        <p:cTn id="26" dur="1000"/>
                                        <p:tgtEl>
                                          <p:spTgt spid="119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0967" grpId="0"/>
      <p:bldP spid="119097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81B6C99-E099-4DE4-BEDE-7C6E2DF948F7}"/>
              </a:ext>
            </a:extLst>
          </p:cNvPr>
          <p:cNvSpPr>
            <a:spLocks noChangeArrowheads="1"/>
          </p:cNvSpPr>
          <p:nvPr/>
        </p:nvSpPr>
        <p:spPr bwMode="auto">
          <a:xfrm>
            <a:off x="1752600" y="1366944"/>
            <a:ext cx="89154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solidFill>
                  <a:schemeClr val="folHlink"/>
                </a:solidFill>
              </a:rPr>
              <a:t>Subjective probability</a:t>
            </a:r>
            <a:r>
              <a:rPr lang="en-US" altLang="en-US" sz="2400"/>
              <a:t> results from intuition, educated guesses, and estimates.  </a:t>
            </a:r>
          </a:p>
        </p:txBody>
      </p:sp>
      <p:sp>
        <p:nvSpPr>
          <p:cNvPr id="21507" name="Rectangle 3">
            <a:extLst>
              <a:ext uri="{FF2B5EF4-FFF2-40B4-BE49-F238E27FC236}">
                <a16:creationId xmlns:a16="http://schemas.microsoft.com/office/drawing/2014/main" id="{86E834C6-6A43-4232-BE8C-B86BF88DA38E}"/>
              </a:ext>
            </a:extLst>
          </p:cNvPr>
          <p:cNvSpPr>
            <a:spLocks noGrp="1" noChangeArrowheads="1"/>
          </p:cNvSpPr>
          <p:nvPr>
            <p:ph type="title"/>
          </p:nvPr>
        </p:nvSpPr>
        <p:spPr>
          <a:noFill/>
        </p:spPr>
        <p:txBody>
          <a:bodyPr/>
          <a:lstStyle/>
          <a:p>
            <a:pPr eaLnBrk="1" hangingPunct="1"/>
            <a:r>
              <a:rPr lang="en-US" altLang="en-US"/>
              <a:t>Subjective Probability</a:t>
            </a:r>
          </a:p>
        </p:txBody>
      </p:sp>
      <p:sp>
        <p:nvSpPr>
          <p:cNvPr id="1192964" name="Rectangle 4">
            <a:extLst>
              <a:ext uri="{FF2B5EF4-FFF2-40B4-BE49-F238E27FC236}">
                <a16:creationId xmlns:a16="http://schemas.microsoft.com/office/drawing/2014/main" id="{5BBBE26F-2BCB-4226-981B-DE8D120D8A87}"/>
              </a:ext>
            </a:extLst>
          </p:cNvPr>
          <p:cNvSpPr>
            <a:spLocks noChangeArrowheads="1"/>
          </p:cNvSpPr>
          <p:nvPr/>
        </p:nvSpPr>
        <p:spPr bwMode="auto">
          <a:xfrm>
            <a:off x="2057400" y="2234791"/>
            <a:ext cx="82296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spcBef>
                <a:spcPct val="0"/>
              </a:spcBef>
              <a:buClrTx/>
              <a:buSzTx/>
              <a:buFontTx/>
              <a:buNone/>
            </a:pPr>
            <a:r>
              <a:rPr lang="en-US" altLang="en-US" sz="2400" b="1"/>
              <a:t>Example:</a:t>
            </a:r>
          </a:p>
          <a:p>
            <a:pPr>
              <a:spcBef>
                <a:spcPct val="0"/>
              </a:spcBef>
              <a:buClrTx/>
              <a:buSzTx/>
              <a:buFontTx/>
              <a:buNone/>
            </a:pPr>
            <a:r>
              <a:rPr lang="en-US" altLang="en-US" sz="2400"/>
              <a:t>A business analyst predicts that the probability of a certain union going on strike is 0.15.</a:t>
            </a:r>
          </a:p>
        </p:txBody>
      </p:sp>
      <p:sp>
        <p:nvSpPr>
          <p:cNvPr id="1193052" name="Rectangle 92">
            <a:extLst>
              <a:ext uri="{FF2B5EF4-FFF2-40B4-BE49-F238E27FC236}">
                <a16:creationId xmlns:a16="http://schemas.microsoft.com/office/drawing/2014/main" id="{71FAFBC7-3FF2-428F-8FD8-8F0EB8A3E372}"/>
              </a:ext>
            </a:extLst>
          </p:cNvPr>
          <p:cNvSpPr>
            <a:spLocks noChangeArrowheads="1"/>
          </p:cNvSpPr>
          <p:nvPr/>
        </p:nvSpPr>
        <p:spPr bwMode="auto">
          <a:xfrm>
            <a:off x="2057400" y="3733800"/>
            <a:ext cx="8077200" cy="1676400"/>
          </a:xfrm>
          <a:prstGeom prst="rect">
            <a:avLst/>
          </a:prstGeom>
          <a:solidFill>
            <a:schemeClr val="folHlink">
              <a:alpha val="39999"/>
            </a:schemeClr>
          </a:solidFill>
          <a:ln w="12700">
            <a:solidFill>
              <a:schemeClr val="tx1"/>
            </a:solidFill>
            <a:miter lim="800000"/>
            <a:headEnd/>
            <a:tailEnd/>
          </a:ln>
        </p:spPr>
        <p:txBody>
          <a:bodyPr lIns="90488" tIns="44450" rIns="90488" bIns="44450"/>
          <a:lstStyle>
            <a:lvl1pPr defTabSz="457200">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defTabSz="45720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defTabSz="4572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defTabSz="457200">
              <a:spcBef>
                <a:spcPct val="20000"/>
              </a:spcBef>
              <a:buChar char="&gt;"/>
              <a:defRPr sz="2000">
                <a:solidFill>
                  <a:schemeClr val="tx1"/>
                </a:solidFill>
                <a:latin typeface="Garamond" panose="02020404030301010803" pitchFamily="18" charset="0"/>
              </a:defRPr>
            </a:lvl4pPr>
            <a:lvl5pPr marL="2057400" indent="-228600" defTabSz="457200">
              <a:spcBef>
                <a:spcPct val="20000"/>
              </a:spcBef>
              <a:buChar char="»"/>
              <a:defRPr sz="2800">
                <a:solidFill>
                  <a:schemeClr val="tx1"/>
                </a:solidFill>
                <a:latin typeface="Century" panose="02040604050505020304" pitchFamily="18" charset="0"/>
              </a:defRPr>
            </a:lvl5pPr>
            <a:lvl6pPr marL="2514600" indent="-228600" defTabSz="4572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defTabSz="4572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defTabSz="4572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defTabSz="4572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lnSpc>
                <a:spcPct val="95000"/>
              </a:lnSpc>
              <a:buClr>
                <a:schemeClr val="accent2"/>
              </a:buClr>
              <a:buFont typeface="Wingdings" panose="05000000000000000000" pitchFamily="2" charset="2"/>
              <a:buNone/>
            </a:pPr>
            <a:r>
              <a:rPr lang="en-US" altLang="en-US" sz="2400" b="1"/>
              <a:t>Range of Probabilities Rule</a:t>
            </a:r>
          </a:p>
          <a:p>
            <a:pPr eaLnBrk="1" hangingPunct="1">
              <a:lnSpc>
                <a:spcPct val="95000"/>
              </a:lnSpc>
              <a:buClr>
                <a:schemeClr val="accent2"/>
              </a:buClr>
              <a:buFont typeface="Wingdings" panose="05000000000000000000" pitchFamily="2" charset="2"/>
              <a:buNone/>
            </a:pPr>
            <a:r>
              <a:rPr lang="en-US" altLang="en-US" sz="2400"/>
              <a:t>The probability of an event </a:t>
            </a:r>
            <a:r>
              <a:rPr lang="en-US" altLang="en-US" sz="2400" i="1"/>
              <a:t>E</a:t>
            </a:r>
            <a:r>
              <a:rPr lang="en-US" altLang="en-US" sz="2400"/>
              <a:t> is between 0 and 1, inclusive.  That is </a:t>
            </a:r>
          </a:p>
        </p:txBody>
      </p:sp>
      <p:sp>
        <p:nvSpPr>
          <p:cNvPr id="1193053" name="Rectangle 93">
            <a:extLst>
              <a:ext uri="{FF2B5EF4-FFF2-40B4-BE49-F238E27FC236}">
                <a16:creationId xmlns:a16="http://schemas.microsoft.com/office/drawing/2014/main" id="{5208377D-14B3-4531-BFD3-FB4D0806869C}"/>
              </a:ext>
            </a:extLst>
          </p:cNvPr>
          <p:cNvSpPr>
            <a:spLocks noChangeArrowheads="1"/>
          </p:cNvSpPr>
          <p:nvPr/>
        </p:nvSpPr>
        <p:spPr bwMode="auto">
          <a:xfrm>
            <a:off x="4724400" y="4857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0"/>
              </a:spcBef>
              <a:buClrTx/>
              <a:buSzTx/>
              <a:buFontTx/>
              <a:buNone/>
            </a:pPr>
            <a:r>
              <a:rPr lang="en-US" altLang="en-US" sz="2400"/>
              <a:t>0 </a:t>
            </a:r>
            <a:r>
              <a:rPr lang="en-US" altLang="en-US" sz="2400">
                <a:sym typeface="Symbol" panose="05050102010706020507" pitchFamily="18" charset="2"/>
              </a:rPr>
              <a:t></a:t>
            </a:r>
            <a:r>
              <a:rPr lang="en-US" altLang="en-US" sz="2400"/>
              <a:t> P(A) </a:t>
            </a:r>
            <a:r>
              <a:rPr lang="en-US" altLang="en-US" sz="2400">
                <a:sym typeface="Symbol" panose="05050102010706020507" pitchFamily="18" charset="2"/>
              </a:rPr>
              <a:t></a:t>
            </a:r>
            <a:r>
              <a:rPr lang="en-US" altLang="en-US" sz="2400"/>
              <a:t> 1.</a:t>
            </a:r>
          </a:p>
        </p:txBody>
      </p:sp>
      <p:grpSp>
        <p:nvGrpSpPr>
          <p:cNvPr id="2" name="Group 101">
            <a:extLst>
              <a:ext uri="{FF2B5EF4-FFF2-40B4-BE49-F238E27FC236}">
                <a16:creationId xmlns:a16="http://schemas.microsoft.com/office/drawing/2014/main" id="{45B7FD0B-6A28-45B7-9053-259DC33F5121}"/>
              </a:ext>
            </a:extLst>
          </p:cNvPr>
          <p:cNvGrpSpPr>
            <a:grpSpLocks/>
          </p:cNvGrpSpPr>
          <p:nvPr/>
        </p:nvGrpSpPr>
        <p:grpSpPr bwMode="auto">
          <a:xfrm>
            <a:off x="2667000" y="5334000"/>
            <a:ext cx="2209800" cy="806450"/>
            <a:chOff x="720" y="3360"/>
            <a:chExt cx="1392" cy="508"/>
          </a:xfrm>
        </p:grpSpPr>
        <p:sp>
          <p:nvSpPr>
            <p:cNvPr id="21518" name="Rectangle 94">
              <a:extLst>
                <a:ext uri="{FF2B5EF4-FFF2-40B4-BE49-F238E27FC236}">
                  <a16:creationId xmlns:a16="http://schemas.microsoft.com/office/drawing/2014/main" id="{A22FE369-E087-4DF9-AEA9-8DD886E113D6}"/>
                </a:ext>
              </a:extLst>
            </p:cNvPr>
            <p:cNvSpPr>
              <a:spLocks noChangeArrowheads="1"/>
            </p:cNvSpPr>
            <p:nvPr/>
          </p:nvSpPr>
          <p:spPr bwMode="auto">
            <a:xfrm>
              <a:off x="720" y="3504"/>
              <a:ext cx="124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a:lnSpc>
                  <a:spcPct val="80000"/>
                </a:lnSpc>
                <a:spcBef>
                  <a:spcPct val="0"/>
                </a:spcBef>
                <a:buClrTx/>
                <a:buSzTx/>
                <a:buFontTx/>
                <a:buNone/>
              </a:pPr>
              <a:r>
                <a:rPr lang="en-US" altLang="en-US" sz="2000" b="1">
                  <a:solidFill>
                    <a:schemeClr val="hlink"/>
                  </a:solidFill>
                  <a:latin typeface="Times New Roman" panose="02020603050405020304" pitchFamily="18" charset="0"/>
                </a:rPr>
                <a:t>Impossible</a:t>
              </a:r>
            </a:p>
            <a:p>
              <a:pPr algn="ctr">
                <a:lnSpc>
                  <a:spcPct val="80000"/>
                </a:lnSpc>
                <a:spcBef>
                  <a:spcPct val="0"/>
                </a:spcBef>
                <a:buClrTx/>
                <a:buSzTx/>
                <a:buFontTx/>
                <a:buNone/>
              </a:pPr>
              <a:r>
                <a:rPr lang="en-US" altLang="en-US" sz="2000" b="1">
                  <a:solidFill>
                    <a:schemeClr val="hlink"/>
                  </a:solidFill>
                  <a:latin typeface="Times New Roman" panose="02020603050405020304" pitchFamily="18" charset="0"/>
                </a:rPr>
                <a:t>to occur</a:t>
              </a:r>
            </a:p>
          </p:txBody>
        </p:sp>
        <p:sp>
          <p:nvSpPr>
            <p:cNvPr id="21519" name="Freeform 97">
              <a:extLst>
                <a:ext uri="{FF2B5EF4-FFF2-40B4-BE49-F238E27FC236}">
                  <a16:creationId xmlns:a16="http://schemas.microsoft.com/office/drawing/2014/main" id="{148954B6-5378-4DDB-9B93-4E544D064CE3}"/>
                </a:ext>
              </a:extLst>
            </p:cNvPr>
            <p:cNvSpPr>
              <a:spLocks/>
            </p:cNvSpPr>
            <p:nvPr/>
          </p:nvSpPr>
          <p:spPr bwMode="auto">
            <a:xfrm>
              <a:off x="1776" y="3360"/>
              <a:ext cx="336" cy="233"/>
            </a:xfrm>
            <a:custGeom>
              <a:avLst/>
              <a:gdLst>
                <a:gd name="T0" fmla="*/ 336 w 336"/>
                <a:gd name="T1" fmla="*/ 0 h 336"/>
                <a:gd name="T2" fmla="*/ 336 w 336"/>
                <a:gd name="T3" fmla="*/ 336 h 336"/>
                <a:gd name="T4" fmla="*/ 0 w 336"/>
                <a:gd name="T5" fmla="*/ 336 h 336"/>
                <a:gd name="T6" fmla="*/ 0 60000 65536"/>
                <a:gd name="T7" fmla="*/ 0 60000 65536"/>
                <a:gd name="T8" fmla="*/ 0 60000 65536"/>
                <a:gd name="T9" fmla="*/ 0 w 336"/>
                <a:gd name="T10" fmla="*/ 0 h 336"/>
                <a:gd name="T11" fmla="*/ 336 w 336"/>
                <a:gd name="T12" fmla="*/ 336 h 336"/>
              </a:gdLst>
              <a:ahLst/>
              <a:cxnLst>
                <a:cxn ang="T6">
                  <a:pos x="T0" y="T1"/>
                </a:cxn>
                <a:cxn ang="T7">
                  <a:pos x="T2" y="T3"/>
                </a:cxn>
                <a:cxn ang="T8">
                  <a:pos x="T4" y="T5"/>
                </a:cxn>
              </a:cxnLst>
              <a:rect l="T9" t="T10" r="T11" b="T12"/>
              <a:pathLst>
                <a:path w="336" h="336">
                  <a:moveTo>
                    <a:pt x="336" y="0"/>
                  </a:moveTo>
                  <a:lnTo>
                    <a:pt x="336" y="336"/>
                  </a:lnTo>
                  <a:lnTo>
                    <a:pt x="0" y="336"/>
                  </a:ln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IN"/>
            </a:p>
          </p:txBody>
        </p:sp>
      </p:grpSp>
      <p:grpSp>
        <p:nvGrpSpPr>
          <p:cNvPr id="3" name="Group 102">
            <a:extLst>
              <a:ext uri="{FF2B5EF4-FFF2-40B4-BE49-F238E27FC236}">
                <a16:creationId xmlns:a16="http://schemas.microsoft.com/office/drawing/2014/main" id="{2FFBEB27-D6BE-42EB-B215-5C2D7BC45E6D}"/>
              </a:ext>
            </a:extLst>
          </p:cNvPr>
          <p:cNvGrpSpPr>
            <a:grpSpLocks/>
          </p:cNvGrpSpPr>
          <p:nvPr/>
        </p:nvGrpSpPr>
        <p:grpSpPr bwMode="auto">
          <a:xfrm>
            <a:off x="6381751" y="5334000"/>
            <a:ext cx="1662113" cy="806450"/>
            <a:chOff x="3060" y="3360"/>
            <a:chExt cx="1047" cy="508"/>
          </a:xfrm>
        </p:grpSpPr>
        <p:sp>
          <p:nvSpPr>
            <p:cNvPr id="21516" name="Rectangle 95">
              <a:extLst>
                <a:ext uri="{FF2B5EF4-FFF2-40B4-BE49-F238E27FC236}">
                  <a16:creationId xmlns:a16="http://schemas.microsoft.com/office/drawing/2014/main" id="{46AFDB47-1AA0-4907-AA78-4E3189FE3B16}"/>
                </a:ext>
              </a:extLst>
            </p:cNvPr>
            <p:cNvSpPr>
              <a:spLocks noChangeArrowheads="1"/>
            </p:cNvSpPr>
            <p:nvPr/>
          </p:nvSpPr>
          <p:spPr bwMode="auto">
            <a:xfrm>
              <a:off x="3339" y="3504"/>
              <a:ext cx="76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a:lnSpc>
                  <a:spcPct val="80000"/>
                </a:lnSpc>
                <a:spcBef>
                  <a:spcPct val="0"/>
                </a:spcBef>
                <a:buClrTx/>
                <a:buSzTx/>
                <a:buFontTx/>
                <a:buNone/>
              </a:pPr>
              <a:r>
                <a:rPr lang="en-US" altLang="en-US" sz="2000" b="1">
                  <a:solidFill>
                    <a:schemeClr val="hlink"/>
                  </a:solidFill>
                  <a:latin typeface="Times New Roman" panose="02020603050405020304" pitchFamily="18" charset="0"/>
                </a:rPr>
                <a:t>Certain</a:t>
              </a:r>
            </a:p>
            <a:p>
              <a:pPr algn="ctr">
                <a:lnSpc>
                  <a:spcPct val="80000"/>
                </a:lnSpc>
                <a:spcBef>
                  <a:spcPct val="0"/>
                </a:spcBef>
                <a:buClrTx/>
                <a:buSzTx/>
                <a:buFontTx/>
                <a:buNone/>
              </a:pPr>
              <a:r>
                <a:rPr lang="en-US" altLang="en-US" sz="2000" b="1">
                  <a:solidFill>
                    <a:schemeClr val="hlink"/>
                  </a:solidFill>
                  <a:latin typeface="Times New Roman" panose="02020603050405020304" pitchFamily="18" charset="0"/>
                </a:rPr>
                <a:t>to occur</a:t>
              </a:r>
            </a:p>
          </p:txBody>
        </p:sp>
        <p:sp>
          <p:nvSpPr>
            <p:cNvPr id="21517" name="Freeform 98">
              <a:extLst>
                <a:ext uri="{FF2B5EF4-FFF2-40B4-BE49-F238E27FC236}">
                  <a16:creationId xmlns:a16="http://schemas.microsoft.com/office/drawing/2014/main" id="{D5CFA13D-9DFF-480E-879C-D49DDBC09D61}"/>
                </a:ext>
              </a:extLst>
            </p:cNvPr>
            <p:cNvSpPr>
              <a:spLocks/>
            </p:cNvSpPr>
            <p:nvPr/>
          </p:nvSpPr>
          <p:spPr bwMode="auto">
            <a:xfrm flipH="1">
              <a:off x="3060" y="3360"/>
              <a:ext cx="336" cy="233"/>
            </a:xfrm>
            <a:custGeom>
              <a:avLst/>
              <a:gdLst>
                <a:gd name="T0" fmla="*/ 336 w 336"/>
                <a:gd name="T1" fmla="*/ 0 h 336"/>
                <a:gd name="T2" fmla="*/ 336 w 336"/>
                <a:gd name="T3" fmla="*/ 336 h 336"/>
                <a:gd name="T4" fmla="*/ 0 w 336"/>
                <a:gd name="T5" fmla="*/ 336 h 336"/>
                <a:gd name="T6" fmla="*/ 0 60000 65536"/>
                <a:gd name="T7" fmla="*/ 0 60000 65536"/>
                <a:gd name="T8" fmla="*/ 0 60000 65536"/>
                <a:gd name="T9" fmla="*/ 0 w 336"/>
                <a:gd name="T10" fmla="*/ 0 h 336"/>
                <a:gd name="T11" fmla="*/ 336 w 336"/>
                <a:gd name="T12" fmla="*/ 336 h 336"/>
              </a:gdLst>
              <a:ahLst/>
              <a:cxnLst>
                <a:cxn ang="T6">
                  <a:pos x="T0" y="T1"/>
                </a:cxn>
                <a:cxn ang="T7">
                  <a:pos x="T2" y="T3"/>
                </a:cxn>
                <a:cxn ang="T8">
                  <a:pos x="T4" y="T5"/>
                </a:cxn>
              </a:cxnLst>
              <a:rect l="T9" t="T10" r="T11" b="T12"/>
              <a:pathLst>
                <a:path w="336" h="336">
                  <a:moveTo>
                    <a:pt x="336" y="0"/>
                  </a:moveTo>
                  <a:lnTo>
                    <a:pt x="336" y="336"/>
                  </a:lnTo>
                  <a:lnTo>
                    <a:pt x="0" y="336"/>
                  </a:ln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IN"/>
            </a:p>
          </p:txBody>
        </p:sp>
      </p:grpSp>
      <p:grpSp>
        <p:nvGrpSpPr>
          <p:cNvPr id="4" name="Group 103">
            <a:extLst>
              <a:ext uri="{FF2B5EF4-FFF2-40B4-BE49-F238E27FC236}">
                <a16:creationId xmlns:a16="http://schemas.microsoft.com/office/drawing/2014/main" id="{9772BF9D-992B-4C24-BA8C-C4A412DCA929}"/>
              </a:ext>
            </a:extLst>
          </p:cNvPr>
          <p:cNvGrpSpPr>
            <a:grpSpLocks/>
          </p:cNvGrpSpPr>
          <p:nvPr/>
        </p:nvGrpSpPr>
        <p:grpSpPr bwMode="auto">
          <a:xfrm>
            <a:off x="5043488" y="5410200"/>
            <a:ext cx="1219200" cy="990600"/>
            <a:chOff x="2190" y="3408"/>
            <a:chExt cx="768" cy="624"/>
          </a:xfrm>
        </p:grpSpPr>
        <p:sp>
          <p:nvSpPr>
            <p:cNvPr id="21514" name="Rectangle 99">
              <a:extLst>
                <a:ext uri="{FF2B5EF4-FFF2-40B4-BE49-F238E27FC236}">
                  <a16:creationId xmlns:a16="http://schemas.microsoft.com/office/drawing/2014/main" id="{C8210C38-73E4-4FE0-9503-9DAA7995EA09}"/>
                </a:ext>
              </a:extLst>
            </p:cNvPr>
            <p:cNvSpPr>
              <a:spLocks noChangeArrowheads="1"/>
            </p:cNvSpPr>
            <p:nvPr/>
          </p:nvSpPr>
          <p:spPr bwMode="auto">
            <a:xfrm>
              <a:off x="2190" y="3668"/>
              <a:ext cx="768"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algn="ctr">
                <a:lnSpc>
                  <a:spcPct val="80000"/>
                </a:lnSpc>
                <a:spcBef>
                  <a:spcPct val="0"/>
                </a:spcBef>
                <a:buClrTx/>
                <a:buSzTx/>
                <a:buFontTx/>
                <a:buNone/>
              </a:pPr>
              <a:r>
                <a:rPr lang="en-US" altLang="en-US" sz="2000" b="1">
                  <a:solidFill>
                    <a:schemeClr val="hlink"/>
                  </a:solidFill>
                  <a:latin typeface="Times New Roman" panose="02020603050405020304" pitchFamily="18" charset="0"/>
                </a:rPr>
                <a:t>Even chance</a:t>
              </a:r>
            </a:p>
          </p:txBody>
        </p:sp>
        <p:sp>
          <p:nvSpPr>
            <p:cNvPr id="21515" name="Rectangle 100">
              <a:extLst>
                <a:ext uri="{FF2B5EF4-FFF2-40B4-BE49-F238E27FC236}">
                  <a16:creationId xmlns:a16="http://schemas.microsoft.com/office/drawing/2014/main" id="{21E99C73-FCC1-467A-87F9-30B7AD710376}"/>
                </a:ext>
              </a:extLst>
            </p:cNvPr>
            <p:cNvSpPr>
              <a:spLocks noChangeArrowheads="1"/>
            </p:cNvSpPr>
            <p:nvPr/>
          </p:nvSpPr>
          <p:spPr bwMode="auto">
            <a:xfrm>
              <a:off x="2400" y="3408"/>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5000"/>
                <a:buFont typeface="Wingdings" panose="05000000000000000000" pitchFamily="2" charset="2"/>
                <a:buChar char="•"/>
                <a:defRPr sz="2800">
                  <a:solidFill>
                    <a:schemeClr val="tx1"/>
                  </a:solidFill>
                  <a:latin typeface="Century" panose="02040604050505020304" pitchFamily="18" charset="0"/>
                </a:defRPr>
              </a:lvl1pPr>
              <a:lvl2pPr marL="742950" indent="-285750">
                <a:spcBef>
                  <a:spcPct val="20000"/>
                </a:spcBef>
                <a:buClr>
                  <a:schemeClr val="accent1"/>
                </a:buClr>
                <a:buSzPct val="70000"/>
                <a:buFont typeface="Wingdings" panose="05000000000000000000" pitchFamily="2" charset="2"/>
                <a:buChar char="–"/>
                <a:defRPr sz="2800">
                  <a:solidFill>
                    <a:schemeClr val="tx1"/>
                  </a:solidFill>
                  <a:latin typeface="Garamond" panose="02020404030301010803" pitchFamily="18" charset="0"/>
                </a:defRPr>
              </a:lvl2pPr>
              <a:lvl3pPr marL="1143000" indent="-228600">
                <a:spcBef>
                  <a:spcPct val="20000"/>
                </a:spcBef>
                <a:buClr>
                  <a:schemeClr val="folHlink"/>
                </a:buClr>
                <a:buSzPct val="70000"/>
                <a:buFont typeface="Wingdings" panose="05000000000000000000" pitchFamily="2" charset="2"/>
                <a:buChar char="t"/>
                <a:defRPr sz="2800">
                  <a:solidFill>
                    <a:schemeClr val="tx1"/>
                  </a:solidFill>
                  <a:latin typeface="Garamond" panose="02020404030301010803" pitchFamily="18" charset="0"/>
                </a:defRPr>
              </a:lvl3pPr>
              <a:lvl4pPr marL="1600200" indent="-228600">
                <a:spcBef>
                  <a:spcPct val="20000"/>
                </a:spcBef>
                <a:buChar char="&gt;"/>
                <a:defRPr sz="2000">
                  <a:solidFill>
                    <a:schemeClr val="tx1"/>
                  </a:solidFill>
                  <a:latin typeface="Garamond" panose="02020404030301010803" pitchFamily="18" charset="0"/>
                </a:defRPr>
              </a:lvl4pPr>
              <a:lvl5pPr marL="2057400" indent="-228600">
                <a:spcBef>
                  <a:spcPct val="20000"/>
                </a:spcBef>
                <a:buChar char="»"/>
                <a:defRPr sz="2800">
                  <a:solidFill>
                    <a:schemeClr val="tx1"/>
                  </a:solidFill>
                  <a:latin typeface="Century" panose="02040604050505020304" pitchFamily="18" charset="0"/>
                </a:defRPr>
              </a:lvl5pPr>
              <a:lvl6pPr marL="2514600" indent="-228600" eaLnBrk="0" fontAlgn="base" hangingPunct="0">
                <a:spcBef>
                  <a:spcPct val="20000"/>
                </a:spcBef>
                <a:spcAft>
                  <a:spcPct val="0"/>
                </a:spcAft>
                <a:buChar char="»"/>
                <a:defRPr sz="2800">
                  <a:solidFill>
                    <a:schemeClr val="tx1"/>
                  </a:solidFill>
                  <a:latin typeface="Century" panose="02040604050505020304" pitchFamily="18" charset="0"/>
                </a:defRPr>
              </a:lvl6pPr>
              <a:lvl7pPr marL="2971800" indent="-228600" eaLnBrk="0" fontAlgn="base" hangingPunct="0">
                <a:spcBef>
                  <a:spcPct val="20000"/>
                </a:spcBef>
                <a:spcAft>
                  <a:spcPct val="0"/>
                </a:spcAft>
                <a:buChar char="»"/>
                <a:defRPr sz="2800">
                  <a:solidFill>
                    <a:schemeClr val="tx1"/>
                  </a:solidFill>
                  <a:latin typeface="Century" panose="02040604050505020304" pitchFamily="18" charset="0"/>
                </a:defRPr>
              </a:lvl7pPr>
              <a:lvl8pPr marL="3429000" indent="-228600" eaLnBrk="0" fontAlgn="base" hangingPunct="0">
                <a:spcBef>
                  <a:spcPct val="20000"/>
                </a:spcBef>
                <a:spcAft>
                  <a:spcPct val="0"/>
                </a:spcAft>
                <a:buChar char="»"/>
                <a:defRPr sz="2800">
                  <a:solidFill>
                    <a:schemeClr val="tx1"/>
                  </a:solidFill>
                  <a:latin typeface="Century" panose="02040604050505020304" pitchFamily="18" charset="0"/>
                </a:defRPr>
              </a:lvl8pPr>
              <a:lvl9pPr marL="3886200" indent="-228600" eaLnBrk="0" fontAlgn="base" hangingPunct="0">
                <a:spcBef>
                  <a:spcPct val="20000"/>
                </a:spcBef>
                <a:spcAft>
                  <a:spcPct val="0"/>
                </a:spcAft>
                <a:buChar char="»"/>
                <a:defRPr sz="2800">
                  <a:solidFill>
                    <a:schemeClr val="tx1"/>
                  </a:solidFill>
                  <a:latin typeface="Century" panose="02040604050505020304" pitchFamily="18" charset="0"/>
                </a:defRPr>
              </a:lvl9pPr>
            </a:lstStyle>
            <a:p>
              <a:pPr eaLnBrk="1" hangingPunct="1">
                <a:spcBef>
                  <a:spcPct val="50000"/>
                </a:spcBef>
                <a:buClrTx/>
                <a:buSzTx/>
                <a:buFontTx/>
                <a:buNone/>
              </a:pPr>
              <a:r>
                <a:rPr lang="en-US" altLang="en-US" sz="2000" b="1">
                  <a:latin typeface="Times New Roman" panose="02020603050405020304" pitchFamily="18" charset="0"/>
                </a:rPr>
                <a:t>0.5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2964"/>
                                        </p:tgtEl>
                                        <p:attrNameLst>
                                          <p:attrName>style.visibility</p:attrName>
                                        </p:attrNameLst>
                                      </p:cBhvr>
                                      <p:to>
                                        <p:strVal val="visible"/>
                                      </p:to>
                                    </p:set>
                                    <p:animEffect transition="in" filter="wipe(left)">
                                      <p:cBhvr>
                                        <p:cTn id="7" dur="1000"/>
                                        <p:tgtEl>
                                          <p:spTgt spid="1192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93052">
                                            <p:bg/>
                                          </p:spTgt>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119305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93052">
                                            <p:txEl>
                                              <p:pRg st="1" end="1"/>
                                            </p:txEl>
                                          </p:spTgt>
                                        </p:tgtEl>
                                        <p:attrNameLst>
                                          <p:attrName>style.visibility</p:attrName>
                                        </p:attrNameLst>
                                      </p:cBhvr>
                                      <p:to>
                                        <p:strVal val="visible"/>
                                      </p:to>
                                    </p:set>
                                    <p:animEffect transition="in" filter="wipe(left)">
                                      <p:cBhvr>
                                        <p:cTn id="19" dur="1000"/>
                                        <p:tgtEl>
                                          <p:spTgt spid="1193052">
                                            <p:txEl>
                                              <p:pRg st="1" end="1"/>
                                            </p:txEl>
                                          </p:spTgt>
                                        </p:tgtEl>
                                      </p:cBhvr>
                                    </p:animEffect>
                                  </p:childTnLst>
                                </p:cTn>
                              </p:par>
                            </p:childTnLst>
                          </p:cTn>
                        </p:par>
                        <p:par>
                          <p:cTn id="20" fill="hold" nodeType="afterGroup">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19305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1000"/>
                                        <p:tgtEl>
                                          <p:spTgt spid="2"/>
                                        </p:tgtEl>
                                      </p:cBhvr>
                                    </p:animEffect>
                                  </p:childTnLst>
                                </p:cTn>
                              </p:par>
                            </p:childTnLst>
                          </p:cTn>
                        </p:par>
                        <p:par>
                          <p:cTn id="28" fill="hold" nodeType="afterGroup">
                            <p:stCondLst>
                              <p:cond delay="1000"/>
                            </p:stCondLst>
                            <p:childTnLst>
                              <p:par>
                                <p:cTn id="29" presetID="22" presetClass="entr" presetSubtype="1" fill="hold" nodeType="afterEffect">
                                  <p:stCondLst>
                                    <p:cond delay="50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1000"/>
                                        <p:tgtEl>
                                          <p:spTgt spid="3"/>
                                        </p:tgtEl>
                                      </p:cBhvr>
                                    </p:animEffect>
                                  </p:childTnLst>
                                </p:cTn>
                              </p:par>
                            </p:childTnLst>
                          </p:cTn>
                        </p:par>
                        <p:par>
                          <p:cTn id="32" fill="hold" nodeType="afterGroup">
                            <p:stCondLst>
                              <p:cond delay="2500"/>
                            </p:stCondLst>
                            <p:childTnLst>
                              <p:par>
                                <p:cTn id="33" presetID="22" presetClass="entr" presetSubtype="1" fill="hold" nodeType="afterEffect">
                                  <p:stCondLst>
                                    <p:cond delay="50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64" grpId="0"/>
      <p:bldP spid="1193052" grpId="0" build="p" animBg="1" autoUpdateAnimBg="0"/>
      <p:bldP spid="11930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2472</Words>
  <Application>Microsoft Office PowerPoint</Application>
  <PresentationFormat>Widescreen</PresentationFormat>
  <Paragraphs>323</Paragraphs>
  <Slides>32</Slides>
  <Notes>31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2" baseType="lpstr">
      <vt:lpstr>Arial</vt:lpstr>
      <vt:lpstr>Arial Narrow</vt:lpstr>
      <vt:lpstr>Calibri</vt:lpstr>
      <vt:lpstr>Calibri Light</vt:lpstr>
      <vt:lpstr>Century</vt:lpstr>
      <vt:lpstr>Times New Roman</vt:lpstr>
      <vt:lpstr>Wingdings</vt:lpstr>
      <vt:lpstr>Office Theme</vt:lpstr>
      <vt:lpstr>Bitmap Image</vt:lpstr>
      <vt:lpstr>Equation</vt:lpstr>
      <vt:lpstr>Unit-2</vt:lpstr>
      <vt:lpstr>PowerPoint Presentation</vt:lpstr>
      <vt:lpstr>Probability Experiments</vt:lpstr>
      <vt:lpstr>Events</vt:lpstr>
      <vt:lpstr>Classical Probability</vt:lpstr>
      <vt:lpstr>Empirical Probability</vt:lpstr>
      <vt:lpstr>Law of Large Numbers</vt:lpstr>
      <vt:lpstr>Probabilities with Frequency Distributions</vt:lpstr>
      <vt:lpstr>Subjective Probability</vt:lpstr>
      <vt:lpstr>Complementary Events</vt:lpstr>
      <vt:lpstr>PowerPoint Presentation</vt:lpstr>
      <vt:lpstr>Conditional Probability</vt:lpstr>
      <vt:lpstr> Conditional Probability</vt:lpstr>
      <vt:lpstr>Independent Events</vt:lpstr>
      <vt:lpstr>Multiplication Rule</vt:lpstr>
      <vt:lpstr>Multiplication Rule</vt:lpstr>
      <vt:lpstr>PowerPoint Presentation</vt:lpstr>
      <vt:lpstr>Mutually Exclusive Events</vt:lpstr>
      <vt:lpstr>Mutually Exclusive Events</vt:lpstr>
      <vt:lpstr>Mutually Exclusive Events</vt:lpstr>
      <vt:lpstr>The Addition Rule</vt:lpstr>
      <vt:lpstr>The Addition Rule</vt:lpstr>
      <vt:lpstr> The Addition Rule</vt:lpstr>
      <vt:lpstr>PowerPoint Presentation</vt:lpstr>
      <vt:lpstr>Fundamental Counting Principle</vt:lpstr>
      <vt:lpstr>Fundamental Counting Principle</vt:lpstr>
      <vt:lpstr>Fundamental Counting Principle</vt:lpstr>
      <vt:lpstr>Permutations</vt:lpstr>
      <vt:lpstr>Permutation of n Objects Taken r at a Time</vt:lpstr>
      <vt:lpstr>Distinguishable Permutations</vt:lpstr>
      <vt:lpstr>Combination of n Objects Taken r at a Time</vt:lpstr>
      <vt:lpstr>Application of Counting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HP</dc:creator>
  <cp:lastModifiedBy>HP</cp:lastModifiedBy>
  <cp:revision>1</cp:revision>
  <dcterms:created xsi:type="dcterms:W3CDTF">2021-01-24T16:38:12Z</dcterms:created>
  <dcterms:modified xsi:type="dcterms:W3CDTF">2021-01-24T16:41:46Z</dcterms:modified>
</cp:coreProperties>
</file>