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35" r:id="rId3"/>
    <p:sldId id="285" r:id="rId4"/>
    <p:sldId id="286" r:id="rId5"/>
    <p:sldId id="337" r:id="rId6"/>
    <p:sldId id="273" r:id="rId7"/>
    <p:sldId id="280" r:id="rId8"/>
    <p:sldId id="274" r:id="rId9"/>
    <p:sldId id="276" r:id="rId10"/>
    <p:sldId id="278" r:id="rId11"/>
    <p:sldId id="339" r:id="rId12"/>
    <p:sldId id="341" r:id="rId13"/>
    <p:sldId id="344" r:id="rId14"/>
    <p:sldId id="340" r:id="rId15"/>
    <p:sldId id="264" r:id="rId16"/>
    <p:sldId id="265" r:id="rId17"/>
    <p:sldId id="266" r:id="rId18"/>
    <p:sldId id="267" r:id="rId19"/>
    <p:sldId id="346" r:id="rId20"/>
    <p:sldId id="347" r:id="rId21"/>
    <p:sldId id="257" r:id="rId22"/>
    <p:sldId id="350" r:id="rId23"/>
    <p:sldId id="351" r:id="rId24"/>
    <p:sldId id="359" r:id="rId25"/>
    <p:sldId id="348" r:id="rId26"/>
    <p:sldId id="357" r:id="rId27"/>
    <p:sldId id="358" r:id="rId28"/>
    <p:sldId id="352" r:id="rId29"/>
    <p:sldId id="354" r:id="rId30"/>
    <p:sldId id="356" r:id="rId31"/>
    <p:sldId id="261" r:id="rId32"/>
    <p:sldId id="262" r:id="rId33"/>
    <p:sldId id="263" r:id="rId34"/>
    <p:sldId id="360" r:id="rId35"/>
    <p:sldId id="361" r:id="rId36"/>
    <p:sldId id="362" r:id="rId37"/>
    <p:sldId id="363" r:id="rId38"/>
    <p:sldId id="268" r:id="rId39"/>
    <p:sldId id="269" r:id="rId40"/>
    <p:sldId id="270" r:id="rId41"/>
    <p:sldId id="271" r:id="rId42"/>
    <p:sldId id="272" r:id="rId43"/>
    <p:sldId id="364" r:id="rId44"/>
    <p:sldId id="36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A7A9-C482-4398-A6AE-090E82DA45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19B7B7-1098-4806-9AAA-A0EFB15A4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B1C87F-DB7B-4EDA-85DB-051E4A1B6157}"/>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5" name="Footer Placeholder 4">
            <a:extLst>
              <a:ext uri="{FF2B5EF4-FFF2-40B4-BE49-F238E27FC236}">
                <a16:creationId xmlns:a16="http://schemas.microsoft.com/office/drawing/2014/main" id="{FD073256-C9DA-4189-9D8B-201D8E147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7799B-5970-425F-8EB3-49B4A78648BC}"/>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400250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A1D4-E9C2-49CE-A7CB-0263BFCE31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ABB6FA-2045-4BDC-B09F-93DA038D10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B93363-FD4B-4BB7-8F4D-264DFDB981B5}"/>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5" name="Footer Placeholder 4">
            <a:extLst>
              <a:ext uri="{FF2B5EF4-FFF2-40B4-BE49-F238E27FC236}">
                <a16:creationId xmlns:a16="http://schemas.microsoft.com/office/drawing/2014/main" id="{BF4260F2-E6E5-4975-A812-76BCDA2A1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93692-0F48-469E-BD9B-8D44634CBB3E}"/>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331271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420B7-DBD0-498A-B746-4BEA647DC0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EFA25F-8108-422D-9B13-7C4B90A1C4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53B596-D4B8-4EA1-9874-0E0B5AF78A39}"/>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5" name="Footer Placeholder 4">
            <a:extLst>
              <a:ext uri="{FF2B5EF4-FFF2-40B4-BE49-F238E27FC236}">
                <a16:creationId xmlns:a16="http://schemas.microsoft.com/office/drawing/2014/main" id="{2078F324-7DA0-47F4-A0F1-914FBE2E4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FC8F5-A879-40F6-8322-796AA95F134A}"/>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411111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E45B-7D91-4589-B4D2-6A26498998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CF86A1-6C4C-4105-94BF-16CE1433B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D0642-64C8-4AC9-BE68-A842FB7A6416}"/>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5" name="Footer Placeholder 4">
            <a:extLst>
              <a:ext uri="{FF2B5EF4-FFF2-40B4-BE49-F238E27FC236}">
                <a16:creationId xmlns:a16="http://schemas.microsoft.com/office/drawing/2014/main" id="{9C208A36-AA9E-43BA-9435-D1F03E929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39A83-EA4A-4D4B-AB2F-575ACC10486B}"/>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203159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FE32-1254-4BAE-8C65-31319A5A8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E83D21-0C4A-4E32-A34D-898A1296B1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7F7BAD-5B07-442C-884E-83DB454515CF}"/>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5" name="Footer Placeholder 4">
            <a:extLst>
              <a:ext uri="{FF2B5EF4-FFF2-40B4-BE49-F238E27FC236}">
                <a16:creationId xmlns:a16="http://schemas.microsoft.com/office/drawing/2014/main" id="{0E92AB0E-0E1A-443C-A516-6A6CC7D43F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C5EBA-356C-4FB7-B8B8-08078A75C4D1}"/>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33710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841A-30D4-4D1E-9CB8-C89CF05589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05B4F-458F-4AA2-A65C-CE89B4A5A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7D55B5-90E5-45D1-884D-E7586A6D3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2DE1E0-8F66-482A-91AB-3D4136D20581}"/>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6" name="Footer Placeholder 5">
            <a:extLst>
              <a:ext uri="{FF2B5EF4-FFF2-40B4-BE49-F238E27FC236}">
                <a16:creationId xmlns:a16="http://schemas.microsoft.com/office/drawing/2014/main" id="{7E45C921-A5A2-457B-9149-EC2F1FF95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33449-B15F-412E-9BF0-B14F567FBF0C}"/>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270564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724D-93F7-4A69-88B8-7BBF33B258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820408-AFFF-4057-BF46-35AAB14D3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82B688-2A1D-4970-8FEE-DDDC30F84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72D1FC-027A-4695-AAD0-875CC9DDA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76A6BE-15E6-4311-BE83-30424623AF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D4E82C-FFEC-45CE-9FC0-C2EE12EF105B}"/>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8" name="Footer Placeholder 7">
            <a:extLst>
              <a:ext uri="{FF2B5EF4-FFF2-40B4-BE49-F238E27FC236}">
                <a16:creationId xmlns:a16="http://schemas.microsoft.com/office/drawing/2014/main" id="{248942AF-E7F1-45C2-B4E7-EFD3EFE869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735340-F094-44E3-92BD-9CAD00951DC7}"/>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100164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E923-F5B3-4AF9-8A02-CEF4B3D088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E06EB7-41CC-424A-932B-3A28AF8B9B5A}"/>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4" name="Footer Placeholder 3">
            <a:extLst>
              <a:ext uri="{FF2B5EF4-FFF2-40B4-BE49-F238E27FC236}">
                <a16:creationId xmlns:a16="http://schemas.microsoft.com/office/drawing/2014/main" id="{168C5860-7A6A-4177-950B-136D387720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6AB41F-3C22-4862-BD9E-E98608FEE1F5}"/>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412301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9B38C-1230-4D79-8D05-523D0FB50D2F}"/>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3" name="Footer Placeholder 2">
            <a:extLst>
              <a:ext uri="{FF2B5EF4-FFF2-40B4-BE49-F238E27FC236}">
                <a16:creationId xmlns:a16="http://schemas.microsoft.com/office/drawing/2014/main" id="{E16B44AC-C1CE-41EC-A6EB-CD7A13D819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51905A-8112-455D-8DE5-CDCBF6F9E228}"/>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396687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F691-4ADC-4129-B8A6-5D911E00E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C20B8E-93E4-454E-9CBF-119013B8BE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2304CF-0E7F-424D-AA1A-3E540641C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F405A-C09B-41E5-80CA-7AAB6F735267}"/>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6" name="Footer Placeholder 5">
            <a:extLst>
              <a:ext uri="{FF2B5EF4-FFF2-40B4-BE49-F238E27FC236}">
                <a16:creationId xmlns:a16="http://schemas.microsoft.com/office/drawing/2014/main" id="{1999CB98-D5B9-4E30-ADE2-661E9D2098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C15A79-6995-4365-AB79-C201340D3F88}"/>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87705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07C6-AE9D-4CAA-8672-5F9BB4D86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64EE47-E24F-49DA-A6ED-0CCB6C909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4C245E-0D38-4FD7-8DEB-B27588A6C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65E2C-82BC-4F41-B92D-046A4D7B798D}"/>
              </a:ext>
            </a:extLst>
          </p:cNvPr>
          <p:cNvSpPr>
            <a:spLocks noGrp="1"/>
          </p:cNvSpPr>
          <p:nvPr>
            <p:ph type="dt" sz="half" idx="10"/>
          </p:nvPr>
        </p:nvSpPr>
        <p:spPr/>
        <p:txBody>
          <a:bodyPr/>
          <a:lstStyle/>
          <a:p>
            <a:fld id="{C4FFCB9C-8B6C-4FDF-A075-C69C4B919662}" type="datetimeFigureOut">
              <a:rPr lang="en-IN" smtClean="0"/>
              <a:t>19-01-2021</a:t>
            </a:fld>
            <a:endParaRPr lang="en-IN"/>
          </a:p>
        </p:txBody>
      </p:sp>
      <p:sp>
        <p:nvSpPr>
          <p:cNvPr id="6" name="Footer Placeholder 5">
            <a:extLst>
              <a:ext uri="{FF2B5EF4-FFF2-40B4-BE49-F238E27FC236}">
                <a16:creationId xmlns:a16="http://schemas.microsoft.com/office/drawing/2014/main" id="{7A1423EF-CB2B-4E0C-95ED-0CD735597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C0130-36EE-46E6-854B-150BDE7B204A}"/>
              </a:ext>
            </a:extLst>
          </p:cNvPr>
          <p:cNvSpPr>
            <a:spLocks noGrp="1"/>
          </p:cNvSpPr>
          <p:nvPr>
            <p:ph type="sldNum" sz="quarter" idx="12"/>
          </p:nvPr>
        </p:nvSpPr>
        <p:spPr/>
        <p:txBody>
          <a:bodyPr/>
          <a:lstStyle/>
          <a:p>
            <a:fld id="{CE386E2C-9C08-4EE0-8390-574422EA5C37}" type="slidenum">
              <a:rPr lang="en-IN" smtClean="0"/>
              <a:t>‹#›</a:t>
            </a:fld>
            <a:endParaRPr lang="en-IN"/>
          </a:p>
        </p:txBody>
      </p:sp>
    </p:spTree>
    <p:extLst>
      <p:ext uri="{BB962C8B-B14F-4D97-AF65-F5344CB8AC3E}">
        <p14:creationId xmlns:p14="http://schemas.microsoft.com/office/powerpoint/2010/main" val="2486684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F82BE5-410C-4B2B-9969-09683DF36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055C46-5739-41CA-A02E-7141E4AED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653841-02E5-43FF-B2FC-028E77B1F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FCB9C-8B6C-4FDF-A075-C69C4B919662}" type="datetimeFigureOut">
              <a:rPr lang="en-IN" smtClean="0"/>
              <a:t>19-01-2021</a:t>
            </a:fld>
            <a:endParaRPr lang="en-IN"/>
          </a:p>
        </p:txBody>
      </p:sp>
      <p:sp>
        <p:nvSpPr>
          <p:cNvPr id="5" name="Footer Placeholder 4">
            <a:extLst>
              <a:ext uri="{FF2B5EF4-FFF2-40B4-BE49-F238E27FC236}">
                <a16:creationId xmlns:a16="http://schemas.microsoft.com/office/drawing/2014/main" id="{5D26AF62-11BF-4721-BB03-8927B0EF5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4D6918-3A5D-40D7-A797-D6DA83835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86E2C-9C08-4EE0-8390-574422EA5C37}" type="slidenum">
              <a:rPr lang="en-IN" smtClean="0"/>
              <a:t>‹#›</a:t>
            </a:fld>
            <a:endParaRPr lang="en-IN"/>
          </a:p>
        </p:txBody>
      </p:sp>
    </p:spTree>
    <p:extLst>
      <p:ext uri="{BB962C8B-B14F-4D97-AF65-F5344CB8AC3E}">
        <p14:creationId xmlns:p14="http://schemas.microsoft.com/office/powerpoint/2010/main" val="46548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C170-9A13-4BB7-A9B2-57F05C248EC0}"/>
              </a:ext>
            </a:extLst>
          </p:cNvPr>
          <p:cNvSpPr>
            <a:spLocks noGrp="1"/>
          </p:cNvSpPr>
          <p:nvPr>
            <p:ph type="title"/>
          </p:nvPr>
        </p:nvSpPr>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4000" b="0" i="0" u="none" strike="noStrike" cap="none" normalizeH="0" baseline="0" dirty="0">
                <a:ln>
                  <a:noFill/>
                </a:ln>
                <a:solidFill>
                  <a:srgbClr val="4D4D4D"/>
                </a:solidFill>
                <a:effectLst/>
                <a:latin typeface="Book Antiqua" panose="02040602050305030304" pitchFamily="18" charset="0"/>
                <a:cs typeface="Calibri" panose="020F0502020204030204" pitchFamily="34" charset="0"/>
              </a:rPr>
              <a:t>Comparison between Simulation technique and </a:t>
            </a:r>
            <a:r>
              <a:rPr lang="en-US" altLang="en-US" sz="4000" dirty="0">
                <a:solidFill>
                  <a:srgbClr val="4D4D4D"/>
                </a:solidFill>
                <a:latin typeface="Book Antiqua" panose="02040602050305030304" pitchFamily="18" charset="0"/>
                <a:cs typeface="Calibri" panose="020F0502020204030204" pitchFamily="34" charset="0"/>
              </a:rPr>
              <a:t>A</a:t>
            </a:r>
            <a:r>
              <a:rPr kumimoji="0" lang="en-US" altLang="en-US" sz="4000" b="0" i="0" u="none" strike="noStrike" cap="none" normalizeH="0" baseline="0" dirty="0">
                <a:ln>
                  <a:noFill/>
                </a:ln>
                <a:solidFill>
                  <a:srgbClr val="4D4D4D"/>
                </a:solidFill>
                <a:effectLst/>
                <a:latin typeface="Book Antiqua" panose="02040602050305030304" pitchFamily="18" charset="0"/>
                <a:cs typeface="Calibri" panose="020F0502020204030204" pitchFamily="34" charset="0"/>
              </a:rPr>
              <a:t>nalytical technique:</a:t>
            </a:r>
            <a:endParaRPr lang="en-IN" sz="4000" dirty="0"/>
          </a:p>
        </p:txBody>
      </p:sp>
      <p:graphicFrame>
        <p:nvGraphicFramePr>
          <p:cNvPr id="3" name="Table 5">
            <a:extLst>
              <a:ext uri="{FF2B5EF4-FFF2-40B4-BE49-F238E27FC236}">
                <a16:creationId xmlns:a16="http://schemas.microsoft.com/office/drawing/2014/main" id="{04A68AAA-61A8-4C78-885D-63FF4B9BA60A}"/>
              </a:ext>
            </a:extLst>
          </p:cNvPr>
          <p:cNvGraphicFramePr>
            <a:graphicFrameLocks noGrp="1"/>
          </p:cNvGraphicFramePr>
          <p:nvPr/>
        </p:nvGraphicFramePr>
        <p:xfrm>
          <a:off x="2032000" y="1829435"/>
          <a:ext cx="8128000" cy="466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8251647"/>
                    </a:ext>
                  </a:extLst>
                </a:gridCol>
                <a:gridCol w="4064000">
                  <a:extLst>
                    <a:ext uri="{9D8B030D-6E8A-4147-A177-3AD203B41FA5}">
                      <a16:colId xmlns:a16="http://schemas.microsoft.com/office/drawing/2014/main" val="2003162174"/>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aseline="0" dirty="0">
                          <a:effectLst/>
                          <a:latin typeface="Book Antiqua" panose="02040602050305030304" pitchFamily="18" charset="0"/>
                        </a:rPr>
                        <a:t>Simulation Technique</a:t>
                      </a:r>
                      <a:endParaRPr lang="en-IN" sz="3600" baseline="0" dirty="0">
                        <a:effectLst/>
                      </a:endParaRP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aseline="0" dirty="0">
                          <a:effectLst/>
                          <a:latin typeface="Book Antiqua" panose="02040602050305030304" pitchFamily="18" charset="0"/>
                        </a:rPr>
                        <a:t>Analytical Technique</a:t>
                      </a:r>
                      <a:endParaRPr lang="en-IN" sz="3600" baseline="0" dirty="0">
                        <a:effectLst/>
                      </a:endParaRPr>
                    </a:p>
                    <a:p>
                      <a:endParaRPr lang="en-IN" dirty="0"/>
                    </a:p>
                  </a:txBody>
                  <a:tcPr/>
                </a:tc>
                <a:extLst>
                  <a:ext uri="{0D108BD9-81ED-4DB2-BD59-A6C34878D82A}">
                    <a16:rowId xmlns:a16="http://schemas.microsoft.com/office/drawing/2014/main" val="3492374575"/>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aseline="0" dirty="0">
                          <a:effectLst/>
                          <a:latin typeface="Book Antiqua" panose="02040602050305030304" pitchFamily="18" charset="0"/>
                        </a:rPr>
                        <a:t>Simulation gives specific solutions rather than general solutions. Each execution of simulation tells only whether a particular set of conditions did or did not meet the goal.</a:t>
                      </a:r>
                      <a:endParaRPr lang="en-US" sz="3600" baseline="0" dirty="0">
                        <a:effectLst/>
                      </a:endParaRPr>
                    </a:p>
                    <a:p>
                      <a:pPr algn="just"/>
                      <a:endParaRPr lang="en-IN" dirty="0"/>
                    </a:p>
                  </a:txBody>
                  <a:tcPr/>
                </a:tc>
                <a:tc>
                  <a:txBody>
                    <a:bodyPr/>
                    <a:lstStyle/>
                    <a:p>
                      <a:pPr algn="just"/>
                      <a:r>
                        <a:rPr lang="en-US" sz="1800" baseline="0" dirty="0">
                          <a:effectLst/>
                          <a:latin typeface="Book Antiqua" panose="02040602050305030304" pitchFamily="18" charset="0"/>
                        </a:rPr>
                        <a:t>Analytical solution gives general solution.</a:t>
                      </a:r>
                      <a:endParaRPr lang="en-IN" dirty="0"/>
                    </a:p>
                  </a:txBody>
                  <a:tcPr/>
                </a:tc>
                <a:extLst>
                  <a:ext uri="{0D108BD9-81ED-4DB2-BD59-A6C34878D82A}">
                    <a16:rowId xmlns:a16="http://schemas.microsoft.com/office/drawing/2014/main" val="3839965327"/>
                  </a:ext>
                </a:extLst>
              </a:tr>
              <a:tr h="655938">
                <a:tc>
                  <a:txBody>
                    <a:bodyPr/>
                    <a:lstStyle/>
                    <a:p>
                      <a:pPr algn="just"/>
                      <a:r>
                        <a:rPr lang="en-US" sz="1800" baseline="0" dirty="0">
                          <a:effectLst/>
                          <a:latin typeface="Book Antiqua" panose="02040602050305030304" pitchFamily="18" charset="0"/>
                        </a:rPr>
                        <a:t>Many simulation runs may be needed to find a maximum.</a:t>
                      </a:r>
                      <a:endParaRPr lang="en-IN" dirty="0"/>
                    </a:p>
                  </a:txBody>
                  <a:tcPr/>
                </a:tc>
                <a:tc>
                  <a:txBody>
                    <a:bodyPr/>
                    <a:lstStyle/>
                    <a:p>
                      <a:pPr marL="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Mathematical solution is preferable, when the solution being sought is maximizing condition</a:t>
                      </a:r>
                      <a:endParaRPr lang="en-IN" sz="1800" kern="1200" baseline="0" dirty="0">
                        <a:solidFill>
                          <a:schemeClr val="dk1"/>
                        </a:solidFill>
                        <a:effectLst/>
                        <a:latin typeface="Book Antiqua" panose="02040602050305030304" pitchFamily="18" charset="0"/>
                        <a:ea typeface="+mn-ea"/>
                        <a:cs typeface="+mn-cs"/>
                      </a:endParaRPr>
                    </a:p>
                  </a:txBody>
                  <a:tcPr/>
                </a:tc>
                <a:extLst>
                  <a:ext uri="{0D108BD9-81ED-4DB2-BD59-A6C34878D82A}">
                    <a16:rowId xmlns:a16="http://schemas.microsoft.com/office/drawing/2014/main" val="1027874330"/>
                  </a:ext>
                </a:extLst>
              </a:tr>
              <a:tr h="370840">
                <a:tc>
                  <a:txBody>
                    <a:bodyPr/>
                    <a:lstStyle/>
                    <a:p>
                      <a:pPr marL="0" indent="-22860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Various types of complex problems can be solved through simulation.</a:t>
                      </a:r>
                    </a:p>
                  </a:txBody>
                  <a:tcPr marL="59517" marR="59517" marT="0" marB="0"/>
                </a:tc>
                <a:tc>
                  <a:txBody>
                    <a:bodyPr/>
                    <a:lstStyle/>
                    <a:p>
                      <a:pPr marL="0" indent="-22860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The range of problems that can be solved mathematically is limited. Mathematical techniques require that the model be expressed in some particular format.</a:t>
                      </a:r>
                    </a:p>
                  </a:txBody>
                  <a:tcPr marL="59517" marR="59517" marT="0" marB="0"/>
                </a:tc>
                <a:extLst>
                  <a:ext uri="{0D108BD9-81ED-4DB2-BD59-A6C34878D82A}">
                    <a16:rowId xmlns:a16="http://schemas.microsoft.com/office/drawing/2014/main" val="3596139626"/>
                  </a:ext>
                </a:extLst>
              </a:tr>
            </a:tbl>
          </a:graphicData>
        </a:graphic>
      </p:graphicFrame>
    </p:spTree>
    <p:extLst>
      <p:ext uri="{BB962C8B-B14F-4D97-AF65-F5344CB8AC3E}">
        <p14:creationId xmlns:p14="http://schemas.microsoft.com/office/powerpoint/2010/main" val="368133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CONTINUOUS OR DISCRETE?</a:t>
            </a:r>
          </a:p>
        </p:txBody>
      </p:sp>
      <p:sp>
        <p:nvSpPr>
          <p:cNvPr id="3" name="Content Placeholder 2"/>
          <p:cNvSpPr>
            <a:spLocks noGrp="1"/>
          </p:cNvSpPr>
          <p:nvPr>
            <p:ph idx="1"/>
          </p:nvPr>
        </p:nvSpPr>
        <p:spPr>
          <a:xfrm>
            <a:off x="838200" y="1853334"/>
            <a:ext cx="10515600" cy="4351338"/>
          </a:xfrm>
        </p:spPr>
        <p:txBody>
          <a:bodyPr/>
          <a:lstStyle/>
          <a:p>
            <a:pPr marL="514350" indent="-514350" algn="just">
              <a:buFont typeface="+mj-lt"/>
              <a:buAutoNum type="arabicParenR"/>
            </a:pPr>
            <a:r>
              <a:rPr lang="en-US" dirty="0"/>
              <a:t>Experimental data is discrete, but large amount of data is almost continuous.</a:t>
            </a:r>
          </a:p>
          <a:p>
            <a:pPr marL="514350" indent="-514350" algn="just">
              <a:buFont typeface="+mj-lt"/>
              <a:buAutoNum type="arabicParenR"/>
            </a:pPr>
            <a:r>
              <a:rPr lang="en-US" dirty="0"/>
              <a:t>More mathematical tools are available for continuous model, computer can only analyze Discrete Model.</a:t>
            </a:r>
          </a:p>
          <a:p>
            <a:pPr marL="514350" indent="-514350" algn="just">
              <a:buFont typeface="+mj-lt"/>
              <a:buAutoNum type="arabicParenR"/>
            </a:pPr>
            <a:r>
              <a:rPr lang="en-US" dirty="0"/>
              <a:t>Continuous Model can be discretized , and discrete model can be approximated by Continuous One.</a:t>
            </a:r>
          </a:p>
          <a:p>
            <a:pPr marL="514350" indent="-514350" algn="just">
              <a:buFont typeface="+mj-lt"/>
              <a:buAutoNum type="arabicParenR"/>
            </a:pPr>
            <a:r>
              <a:rPr lang="en-US" dirty="0"/>
              <a:t>Continuous model needs calculus, discrete model needs only algebra.</a:t>
            </a:r>
          </a:p>
        </p:txBody>
      </p:sp>
    </p:spTree>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78C2-32EC-4CD3-9E02-99276FF8982E}"/>
              </a:ext>
            </a:extLst>
          </p:cNvPr>
          <p:cNvSpPr>
            <a:spLocks noGrp="1"/>
          </p:cNvSpPr>
          <p:nvPr>
            <p:ph type="title"/>
          </p:nvPr>
        </p:nvSpPr>
        <p:spPr/>
        <p:txBody>
          <a:bodyPr/>
          <a:lstStyle/>
          <a:p>
            <a:pPr algn="ctr"/>
            <a:r>
              <a:rPr lang="en-US" b="1" dirty="0">
                <a:solidFill>
                  <a:srgbClr val="4D4D4D"/>
                </a:solidFill>
                <a:latin typeface="France"/>
              </a:rPr>
              <a:t>Numerical Computation Technique-D</a:t>
            </a:r>
            <a:r>
              <a:rPr lang="en-US" sz="4400" b="1" i="0" dirty="0">
                <a:solidFill>
                  <a:srgbClr val="4D4D4D"/>
                </a:solidFill>
                <a:effectLst/>
                <a:latin typeface="France"/>
              </a:rPr>
              <a:t>iscrete Event Simulation</a:t>
            </a:r>
            <a:r>
              <a:rPr lang="en-US" sz="4400" b="0" i="0" dirty="0">
                <a:solidFill>
                  <a:srgbClr val="4D4D4D"/>
                </a:solidFill>
                <a:effectLst/>
                <a:latin typeface="Book Antiqua" panose="02040602050305030304" pitchFamily="18" charset="0"/>
              </a:rPr>
              <a:t> </a:t>
            </a:r>
            <a:endParaRPr lang="en-IN" b="1" dirty="0"/>
          </a:p>
        </p:txBody>
      </p:sp>
      <p:sp>
        <p:nvSpPr>
          <p:cNvPr id="3" name="Content Placeholder 2">
            <a:extLst>
              <a:ext uri="{FF2B5EF4-FFF2-40B4-BE49-F238E27FC236}">
                <a16:creationId xmlns:a16="http://schemas.microsoft.com/office/drawing/2014/main" id="{9189216A-165B-48F9-94C1-FB286117F929}"/>
              </a:ext>
            </a:extLst>
          </p:cNvPr>
          <p:cNvSpPr>
            <a:spLocks noGrp="1"/>
          </p:cNvSpPr>
          <p:nvPr>
            <p:ph idx="1"/>
          </p:nvPr>
        </p:nvSpPr>
        <p:spPr/>
        <p:txBody>
          <a:bodyPr/>
          <a:lstStyle/>
          <a:p>
            <a:pPr marL="0" indent="0" algn="just">
              <a:buNone/>
            </a:pPr>
            <a:r>
              <a:rPr lang="en-US" dirty="0"/>
              <a:t>Numerical Computing : It is an approach for solving complex mathematical problems using only simple arithmetic operations. </a:t>
            </a:r>
          </a:p>
          <a:p>
            <a:pPr marL="0" indent="0" algn="just">
              <a:buNone/>
            </a:pPr>
            <a:r>
              <a:rPr lang="en-US" dirty="0"/>
              <a:t>To illustrate the general computational technique of simulation with discrete models, consider the following example:</a:t>
            </a:r>
          </a:p>
          <a:p>
            <a:pPr algn="just"/>
            <a:r>
              <a:rPr lang="en-US" sz="2800" b="0" i="0" u="none" strike="noStrike" baseline="0" dirty="0">
                <a:latin typeface="Times New Roman" panose="02020603050405020304" pitchFamily="18" charset="0"/>
              </a:rPr>
              <a:t>Consider </a:t>
            </a:r>
            <a:r>
              <a:rPr lang="en-US" sz="2800" dirty="0">
                <a:latin typeface="Times New Roman" panose="02020603050405020304" pitchFamily="18" charset="0"/>
              </a:rPr>
              <a:t>an </a:t>
            </a:r>
            <a:r>
              <a:rPr lang="en-US" sz="2800" b="0" i="0" u="none" strike="noStrike" baseline="0" dirty="0">
                <a:latin typeface="Times New Roman" panose="02020603050405020304" pitchFamily="18" charset="0"/>
              </a:rPr>
              <a:t>example, a clerk begins his days of works with a file of document to be processed. The time taken to process them varies. </a:t>
            </a:r>
          </a:p>
          <a:p>
            <a:pPr algn="just"/>
            <a:r>
              <a:rPr lang="en-US" sz="2800" b="0" i="0" u="none" strike="noStrike" baseline="0" dirty="0">
                <a:latin typeface="Times New Roman" panose="02020603050405020304" pitchFamily="18" charset="0"/>
              </a:rPr>
              <a:t>He works through the file beginning each document, as soon as he finishes the previous one except that he takes that 5min break if at that time, he finishes a document is an hour or more, since he begins work or he left a break.</a:t>
            </a:r>
          </a:p>
          <a:p>
            <a:pPr marL="0" indent="0" algn="just">
              <a:buNone/>
            </a:pPr>
            <a:endParaRPr lang="en-US" sz="2800" b="0" i="0" dirty="0">
              <a:solidFill>
                <a:srgbClr val="4D4D4D"/>
              </a:solidFill>
              <a:effectLst/>
              <a:latin typeface="Calibri" panose="020F0502020204030204" pitchFamily="34" charset="0"/>
            </a:endParaRPr>
          </a:p>
          <a:p>
            <a:pPr marL="0" indent="0" algn="just">
              <a:buNone/>
            </a:pPr>
            <a:endParaRPr lang="en-US" sz="2800" b="0" i="0" u="none" strike="noStrike" baseline="0" dirty="0">
              <a:latin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33966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7748-F22A-479D-A037-2737FC207231}"/>
              </a:ext>
            </a:extLst>
          </p:cNvPr>
          <p:cNvSpPr>
            <a:spLocks noGrp="1"/>
          </p:cNvSpPr>
          <p:nvPr>
            <p:ph type="title"/>
          </p:nvPr>
        </p:nvSpPr>
        <p:spPr/>
        <p:txBody>
          <a:bodyPr/>
          <a:lstStyle/>
          <a:p>
            <a:pPr algn="ctr"/>
            <a:r>
              <a:rPr lang="en-US" sz="4400" b="1" i="0" dirty="0">
                <a:solidFill>
                  <a:srgbClr val="4D4D4D"/>
                </a:solidFill>
                <a:effectLst/>
                <a:latin typeface="France"/>
              </a:rPr>
              <a:t>DISCRETE EVENT SIMULATION</a:t>
            </a:r>
            <a:r>
              <a:rPr lang="en-US" sz="4400" b="0" i="0" dirty="0">
                <a:solidFill>
                  <a:srgbClr val="4D4D4D"/>
                </a:solidFill>
                <a:effectLst/>
                <a:latin typeface="Book Antiqua" panose="02040602050305030304" pitchFamily="18" charset="0"/>
              </a:rPr>
              <a:t>-</a:t>
            </a:r>
            <a:r>
              <a:rPr lang="en-US" b="1" dirty="0">
                <a:solidFill>
                  <a:srgbClr val="4D4D4D"/>
                </a:solidFill>
                <a:latin typeface="France"/>
              </a:rPr>
              <a:t>EXAMPLE</a:t>
            </a:r>
            <a:endParaRPr lang="en-IN" dirty="0"/>
          </a:p>
        </p:txBody>
      </p:sp>
      <p:sp>
        <p:nvSpPr>
          <p:cNvPr id="3" name="Content Placeholder 2">
            <a:extLst>
              <a:ext uri="{FF2B5EF4-FFF2-40B4-BE49-F238E27FC236}">
                <a16:creationId xmlns:a16="http://schemas.microsoft.com/office/drawing/2014/main" id="{38F1949B-76F7-43C9-9BAF-2A173B65E207}"/>
              </a:ext>
            </a:extLst>
          </p:cNvPr>
          <p:cNvSpPr>
            <a:spLocks noGrp="1"/>
          </p:cNvSpPr>
          <p:nvPr>
            <p:ph idx="1"/>
          </p:nvPr>
        </p:nvSpPr>
        <p:spPr/>
        <p:txBody>
          <a:bodyPr>
            <a:noAutofit/>
          </a:bodyPr>
          <a:lstStyle/>
          <a:p>
            <a:pPr algn="just"/>
            <a:r>
              <a:rPr lang="en-US" sz="2400" b="0" i="0" u="none" strike="noStrike" baseline="0" dirty="0">
                <a:latin typeface="Times New Roman" panose="02020603050405020304" pitchFamily="18" charset="0"/>
              </a:rPr>
              <a:t>We assume that the time to process the documents are given. We will keep a count of no. of documents left for processing. </a:t>
            </a:r>
          </a:p>
          <a:p>
            <a:pPr algn="just"/>
            <a:r>
              <a:rPr lang="en-US" sz="2400" b="0" i="0" u="none" strike="noStrike" baseline="0" dirty="0">
                <a:latin typeface="Times New Roman" panose="02020603050405020304" pitchFamily="18" charset="0"/>
              </a:rPr>
              <a:t>This count will be initially set to the no. of document at the beginning of the day and we assume that no. of document arrive during the day. </a:t>
            </a:r>
          </a:p>
          <a:p>
            <a:pPr algn="just"/>
            <a:r>
              <a:rPr lang="en-US" sz="2400" b="0" i="0" u="none" strike="noStrike" baseline="0" dirty="0">
                <a:latin typeface="Times New Roman" panose="02020603050405020304" pitchFamily="18" charset="0"/>
              </a:rPr>
              <a:t>The count will be decremented for each completed job and the work will stop when count goes to </a:t>
            </a:r>
            <a:r>
              <a:rPr lang="en-IN" sz="2400" b="0" i="0" u="none" strike="noStrike" baseline="0" dirty="0">
                <a:latin typeface="Times New Roman" panose="02020603050405020304" pitchFamily="18" charset="0"/>
              </a:rPr>
              <a:t>zero.</a:t>
            </a:r>
          </a:p>
          <a:p>
            <a:pPr algn="just"/>
            <a:r>
              <a:rPr lang="en-US" sz="2400" dirty="0">
                <a:latin typeface="Times New Roman" panose="02020603050405020304" pitchFamily="18" charset="0"/>
              </a:rPr>
              <a:t>The first column numbers the documents, the second column gives the time the clerk begins to work for a document denoted by (</a:t>
            </a:r>
            <a:r>
              <a:rPr lang="en-IN" sz="2400" dirty="0">
                <a:effectLst/>
                <a:latin typeface="France"/>
              </a:rPr>
              <a:t>t</a:t>
            </a:r>
            <a:r>
              <a:rPr lang="en-IN" sz="2400" baseline="-25000" dirty="0">
                <a:effectLst/>
                <a:latin typeface="France"/>
              </a:rPr>
              <a:t>b</a:t>
            </a:r>
            <a:r>
              <a:rPr lang="en-US" sz="2400" dirty="0">
                <a:latin typeface="Times New Roman" panose="02020603050405020304" pitchFamily="18" charset="0"/>
              </a:rPr>
              <a:t>), the third column is the time required to work on the document called as the work time(</a:t>
            </a:r>
            <a:r>
              <a:rPr lang="en-IN" sz="2400" dirty="0" err="1">
                <a:effectLst/>
                <a:latin typeface="France"/>
              </a:rPr>
              <a:t>t</a:t>
            </a:r>
            <a:r>
              <a:rPr lang="en-IN" sz="2400" baseline="-25000" dirty="0" err="1">
                <a:effectLst/>
                <a:latin typeface="France"/>
              </a:rPr>
              <a:t>w</a:t>
            </a:r>
            <a:r>
              <a:rPr lang="en-US" sz="2400" dirty="0">
                <a:latin typeface="Times New Roman" panose="02020603050405020304" pitchFamily="18" charset="0"/>
              </a:rPr>
              <a:t>), the fourth column gives the time at which the document is finished processing in time (</a:t>
            </a:r>
            <a:r>
              <a:rPr lang="en-IN" sz="2400" dirty="0" err="1">
                <a:effectLst/>
                <a:latin typeface="France"/>
              </a:rPr>
              <a:t>t</a:t>
            </a:r>
            <a:r>
              <a:rPr lang="en-IN" sz="2400" baseline="-25000" dirty="0" err="1">
                <a:effectLst/>
                <a:latin typeface="France"/>
              </a:rPr>
              <a:t>f</a:t>
            </a:r>
            <a:r>
              <a:rPr lang="en-US" sz="2400" dirty="0">
                <a:latin typeface="Times New Roman" panose="02020603050405020304" pitchFamily="18" charset="0"/>
              </a:rPr>
              <a:t>), the fifth column contains the cumulative time since work started or since the last break, measured at the time each job is completed. This is denoted by (</a:t>
            </a:r>
            <a:r>
              <a:rPr lang="en-IN" sz="2400" dirty="0" err="1">
                <a:effectLst/>
                <a:latin typeface="France"/>
              </a:rPr>
              <a:t>t</a:t>
            </a:r>
            <a:r>
              <a:rPr lang="en-IN" sz="2400" baseline="-25000" dirty="0" err="1">
                <a:effectLst/>
                <a:latin typeface="France"/>
              </a:rPr>
              <a:t>c</a:t>
            </a:r>
            <a:r>
              <a:rPr lang="en-US" sz="2400" dirty="0">
                <a:latin typeface="Times New Roman" panose="02020603050405020304" pitchFamily="18" charset="0"/>
              </a:rPr>
              <a:t>). There is a sixth column which contains a flag, denoted by F, that takes the value 1 if the clerk should take a break after the </a:t>
            </a:r>
            <a:r>
              <a:rPr lang="en-US" sz="2400" dirty="0" err="1">
                <a:latin typeface="Times New Roman" panose="02020603050405020304" pitchFamily="18" charset="0"/>
              </a:rPr>
              <a:t>ith</a:t>
            </a:r>
            <a:r>
              <a:rPr lang="en-US" sz="2400" dirty="0">
                <a:latin typeface="Times New Roman" panose="02020603050405020304" pitchFamily="18" charset="0"/>
              </a:rPr>
              <a:t> document and the value 0 if he should not. </a:t>
            </a:r>
          </a:p>
        </p:txBody>
      </p:sp>
    </p:spTree>
    <p:extLst>
      <p:ext uri="{BB962C8B-B14F-4D97-AF65-F5344CB8AC3E}">
        <p14:creationId xmlns:p14="http://schemas.microsoft.com/office/powerpoint/2010/main" val="222881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B926-AA4B-42E6-B282-22351E3C2E4F}"/>
              </a:ext>
            </a:extLst>
          </p:cNvPr>
          <p:cNvSpPr>
            <a:spLocks noGrp="1"/>
          </p:cNvSpPr>
          <p:nvPr>
            <p:ph type="title"/>
          </p:nvPr>
        </p:nvSpPr>
        <p:spPr/>
        <p:txBody>
          <a:bodyPr/>
          <a:lstStyle/>
          <a:p>
            <a:pPr algn="ctr"/>
            <a:r>
              <a:rPr lang="en-US" sz="4400" b="1" i="0" dirty="0">
                <a:solidFill>
                  <a:srgbClr val="4D4D4D"/>
                </a:solidFill>
                <a:effectLst/>
                <a:latin typeface="France"/>
              </a:rPr>
              <a:t>DISCRETE EVENT SIMULATION</a:t>
            </a:r>
            <a:r>
              <a:rPr lang="en-US" sz="4400" b="0" i="0" dirty="0">
                <a:solidFill>
                  <a:srgbClr val="4D4D4D"/>
                </a:solidFill>
                <a:effectLst/>
                <a:latin typeface="Book Antiqua" panose="02040602050305030304" pitchFamily="18" charset="0"/>
              </a:rPr>
              <a:t>-</a:t>
            </a:r>
            <a:r>
              <a:rPr lang="en-US" b="1" dirty="0">
                <a:solidFill>
                  <a:srgbClr val="4D4D4D"/>
                </a:solidFill>
                <a:latin typeface="France"/>
              </a:rPr>
              <a:t>EXAMPLE</a:t>
            </a:r>
            <a:endParaRPr lang="en-IN" dirty="0"/>
          </a:p>
        </p:txBody>
      </p:sp>
      <p:sp>
        <p:nvSpPr>
          <p:cNvPr id="3" name="Content Placeholder 2">
            <a:extLst>
              <a:ext uri="{FF2B5EF4-FFF2-40B4-BE49-F238E27FC236}">
                <a16:creationId xmlns:a16="http://schemas.microsoft.com/office/drawing/2014/main" id="{F06BCEBC-2DAD-4EA4-8AE1-5B43D268BE13}"/>
              </a:ext>
            </a:extLst>
          </p:cNvPr>
          <p:cNvSpPr>
            <a:spLocks noGrp="1"/>
          </p:cNvSpPr>
          <p:nvPr>
            <p:ph idx="1"/>
          </p:nvPr>
        </p:nvSpPr>
        <p:spPr/>
        <p:txBody>
          <a:bodyPr>
            <a:noAutofit/>
          </a:bodyPr>
          <a:lstStyle/>
          <a:p>
            <a:pPr algn="just"/>
            <a:r>
              <a:rPr lang="en-US" sz="2400" dirty="0">
                <a:latin typeface="Times New Roman" panose="02020603050405020304" pitchFamily="18" charset="0"/>
              </a:rPr>
              <a:t>The clerk works until there are no more documents, or the time he finishes a document goes beyond some time limit.</a:t>
            </a:r>
          </a:p>
          <a:p>
            <a:pPr algn="just"/>
            <a:r>
              <a:rPr lang="en-US" sz="2400" dirty="0">
                <a:latin typeface="Times New Roman" panose="02020603050405020304" pitchFamily="18" charset="0"/>
              </a:rPr>
              <a:t>The computation proceeds row by row, and from left to right. The first row shows that starts on the first document at time zero. The processing time is 46 minutes, so the job is finished at 45, with a cumulative time (in this case, since the start of work) of 45. This is not long enough for a break, so the flag is set to 0. The count, which was initialized to 57 jobs, is dropped to 56.</a:t>
            </a:r>
          </a:p>
          <a:p>
            <a:pPr algn="just"/>
            <a:r>
              <a:rPr lang="en-US" sz="2400" dirty="0">
                <a:latin typeface="Times New Roman" panose="02020603050405020304" pitchFamily="18" charset="0"/>
              </a:rPr>
              <a:t>Because the flag is zero and the count is not zero, the second document is begun at 45. It needs 16 minutes for processing, which leads to a cumulative time of 61, so the flag is set to 1 to indicate that a break should be taken. Because of the five minute break, the third document starts at 66. The computational-continues in this manner until either N, the count of documents to be processed, drops to zero, or the finish time, </a:t>
            </a:r>
            <a:r>
              <a:rPr lang="en-US" sz="2400" dirty="0" err="1">
                <a:latin typeface="Times New Roman" panose="02020603050405020304" pitchFamily="18" charset="0"/>
              </a:rPr>
              <a:t>tf</a:t>
            </a:r>
            <a:r>
              <a:rPr lang="en-US" sz="2400" dirty="0">
                <a:latin typeface="Times New Roman" panose="02020603050405020304" pitchFamily="18" charset="0"/>
              </a:rPr>
              <a:t>, reaches some limit representing the end of the work period.</a:t>
            </a:r>
            <a:endParaRPr lang="en-IN" sz="2400" dirty="0">
              <a:latin typeface="Times New Roman" panose="02020603050405020304" pitchFamily="18" charset="0"/>
            </a:endParaRPr>
          </a:p>
        </p:txBody>
      </p:sp>
    </p:spTree>
    <p:extLst>
      <p:ext uri="{BB962C8B-B14F-4D97-AF65-F5344CB8AC3E}">
        <p14:creationId xmlns:p14="http://schemas.microsoft.com/office/powerpoint/2010/main" val="365063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E26D-EF85-4B69-B973-A60AD677909A}"/>
              </a:ext>
            </a:extLst>
          </p:cNvPr>
          <p:cNvSpPr>
            <a:spLocks noGrp="1"/>
          </p:cNvSpPr>
          <p:nvPr>
            <p:ph type="title"/>
          </p:nvPr>
        </p:nvSpPr>
        <p:spPr/>
        <p:txBody>
          <a:bodyPr/>
          <a:lstStyle/>
          <a:p>
            <a:pPr algn="ctr"/>
            <a:r>
              <a:rPr lang="en-US" sz="4400" b="1" i="0" dirty="0">
                <a:solidFill>
                  <a:srgbClr val="4D4D4D"/>
                </a:solidFill>
                <a:effectLst/>
                <a:latin typeface="France"/>
              </a:rPr>
              <a:t>DISCRETE EVENT SIMULATION</a:t>
            </a:r>
            <a:r>
              <a:rPr lang="en-US" sz="4400" b="0" i="0" dirty="0">
                <a:solidFill>
                  <a:srgbClr val="4D4D4D"/>
                </a:solidFill>
                <a:effectLst/>
                <a:latin typeface="Book Antiqua" panose="02040602050305030304" pitchFamily="18" charset="0"/>
              </a:rPr>
              <a:t>-</a:t>
            </a:r>
            <a:r>
              <a:rPr lang="en-US" b="1" dirty="0">
                <a:solidFill>
                  <a:srgbClr val="4D4D4D"/>
                </a:solidFill>
                <a:latin typeface="France"/>
              </a:rPr>
              <a:t>EXAMPLE</a:t>
            </a:r>
            <a:endParaRPr lang="en-IN" b="1" dirty="0">
              <a:solidFill>
                <a:srgbClr val="4D4D4D"/>
              </a:solidFill>
              <a:latin typeface="France"/>
            </a:endParaRPr>
          </a:p>
        </p:txBody>
      </p:sp>
      <p:graphicFrame>
        <p:nvGraphicFramePr>
          <p:cNvPr id="4" name="Table 2">
            <a:extLst>
              <a:ext uri="{FF2B5EF4-FFF2-40B4-BE49-F238E27FC236}">
                <a16:creationId xmlns:a16="http://schemas.microsoft.com/office/drawing/2014/main" id="{9233682F-A9AD-4A04-BB34-94C1995689F3}"/>
              </a:ext>
            </a:extLst>
          </p:cNvPr>
          <p:cNvGraphicFramePr>
            <a:graphicFrameLocks noGrp="1"/>
          </p:cNvGraphicFramePr>
          <p:nvPr/>
        </p:nvGraphicFramePr>
        <p:xfrm>
          <a:off x="1632527" y="1814484"/>
          <a:ext cx="9174021" cy="3694385"/>
        </p:xfrm>
        <a:graphic>
          <a:graphicData uri="http://schemas.openxmlformats.org/drawingml/2006/table">
            <a:tbl>
              <a:tblPr firstRow="1" bandRow="1">
                <a:tableStyleId>{5C22544A-7EE6-4342-B048-85BDC9FD1C3A}</a:tableStyleId>
              </a:tblPr>
              <a:tblGrid>
                <a:gridCol w="1178175">
                  <a:extLst>
                    <a:ext uri="{9D8B030D-6E8A-4147-A177-3AD203B41FA5}">
                      <a16:colId xmlns:a16="http://schemas.microsoft.com/office/drawing/2014/main" val="2973852377"/>
                    </a:ext>
                  </a:extLst>
                </a:gridCol>
                <a:gridCol w="1332641">
                  <a:extLst>
                    <a:ext uri="{9D8B030D-6E8A-4147-A177-3AD203B41FA5}">
                      <a16:colId xmlns:a16="http://schemas.microsoft.com/office/drawing/2014/main" val="3575513331"/>
                    </a:ext>
                  </a:extLst>
                </a:gridCol>
                <a:gridCol w="1332641">
                  <a:extLst>
                    <a:ext uri="{9D8B030D-6E8A-4147-A177-3AD203B41FA5}">
                      <a16:colId xmlns:a16="http://schemas.microsoft.com/office/drawing/2014/main" val="376251216"/>
                    </a:ext>
                  </a:extLst>
                </a:gridCol>
                <a:gridCol w="1332641">
                  <a:extLst>
                    <a:ext uri="{9D8B030D-6E8A-4147-A177-3AD203B41FA5}">
                      <a16:colId xmlns:a16="http://schemas.microsoft.com/office/drawing/2014/main" val="2522831601"/>
                    </a:ext>
                  </a:extLst>
                </a:gridCol>
                <a:gridCol w="1332641">
                  <a:extLst>
                    <a:ext uri="{9D8B030D-6E8A-4147-A177-3AD203B41FA5}">
                      <a16:colId xmlns:a16="http://schemas.microsoft.com/office/drawing/2014/main" val="1006791404"/>
                    </a:ext>
                  </a:extLst>
                </a:gridCol>
                <a:gridCol w="1332641">
                  <a:extLst>
                    <a:ext uri="{9D8B030D-6E8A-4147-A177-3AD203B41FA5}">
                      <a16:colId xmlns:a16="http://schemas.microsoft.com/office/drawing/2014/main" val="3704553730"/>
                    </a:ext>
                  </a:extLst>
                </a:gridCol>
                <a:gridCol w="1332641">
                  <a:extLst>
                    <a:ext uri="{9D8B030D-6E8A-4147-A177-3AD203B41FA5}">
                      <a16:colId xmlns:a16="http://schemas.microsoft.com/office/drawing/2014/main" val="3074286946"/>
                    </a:ext>
                  </a:extLst>
                </a:gridCol>
              </a:tblGrid>
              <a:tr h="794789">
                <a:tc>
                  <a:txBody>
                    <a:bodyPr/>
                    <a:lstStyle/>
                    <a:p>
                      <a:pPr algn="ctr"/>
                      <a:r>
                        <a:rPr lang="en-IN" sz="1600" dirty="0">
                          <a:effectLst/>
                          <a:latin typeface="France"/>
                        </a:rPr>
                        <a:t>Document Number</a:t>
                      </a:r>
                      <a:endParaRPr lang="en-IN" sz="1600" dirty="0">
                        <a:effectLst/>
                      </a:endParaRPr>
                    </a:p>
                    <a:p>
                      <a:pPr algn="ctr"/>
                      <a:r>
                        <a:rPr lang="en-IN" sz="1600" dirty="0">
                          <a:effectLst/>
                          <a:latin typeface="France"/>
                        </a:rPr>
                        <a:t>I</a:t>
                      </a:r>
                      <a:endParaRPr lang="en-IN" sz="1600" dirty="0">
                        <a:effectLst/>
                      </a:endParaRPr>
                    </a:p>
                  </a:txBody>
                  <a:tcPr marL="68580" marR="68580" marT="0" marB="0"/>
                </a:tc>
                <a:tc>
                  <a:txBody>
                    <a:bodyPr/>
                    <a:lstStyle/>
                    <a:p>
                      <a:pPr algn="ctr"/>
                      <a:r>
                        <a:rPr lang="en-IN" sz="1600" dirty="0">
                          <a:effectLst/>
                          <a:latin typeface="France"/>
                        </a:rPr>
                        <a:t>Start Time</a:t>
                      </a:r>
                      <a:endParaRPr lang="en-IN" sz="1600" dirty="0">
                        <a:effectLst/>
                      </a:endParaRPr>
                    </a:p>
                    <a:p>
                      <a:pPr algn="ctr"/>
                      <a:r>
                        <a:rPr lang="en-IN" sz="1600" dirty="0">
                          <a:effectLst/>
                          <a:latin typeface="France"/>
                        </a:rPr>
                        <a:t>t</a:t>
                      </a:r>
                      <a:r>
                        <a:rPr lang="en-IN" sz="1600" baseline="-25000" dirty="0">
                          <a:effectLst/>
                          <a:latin typeface="France"/>
                        </a:rPr>
                        <a:t>b</a:t>
                      </a:r>
                      <a:endParaRPr lang="en-IN" sz="1600" dirty="0">
                        <a:effectLst/>
                      </a:endParaRPr>
                    </a:p>
                  </a:txBody>
                  <a:tcPr marL="68580" marR="68580" marT="0" marB="0"/>
                </a:tc>
                <a:tc>
                  <a:txBody>
                    <a:bodyPr/>
                    <a:lstStyle/>
                    <a:p>
                      <a:pPr algn="ctr"/>
                      <a:r>
                        <a:rPr lang="en-IN" sz="1600" dirty="0">
                          <a:effectLst/>
                          <a:latin typeface="France"/>
                        </a:rPr>
                        <a:t>Work Time </a:t>
                      </a:r>
                    </a:p>
                    <a:p>
                      <a:pPr algn="ctr"/>
                      <a:r>
                        <a:rPr lang="en-IN" sz="1600" dirty="0" err="1">
                          <a:effectLst/>
                          <a:latin typeface="France"/>
                        </a:rPr>
                        <a:t>t</a:t>
                      </a:r>
                      <a:r>
                        <a:rPr lang="en-IN" sz="1600" baseline="-25000" dirty="0" err="1">
                          <a:effectLst/>
                          <a:latin typeface="France"/>
                        </a:rPr>
                        <a:t>w</a:t>
                      </a:r>
                      <a:endParaRPr lang="en-IN" sz="1600" dirty="0">
                        <a:effectLst/>
                      </a:endParaRPr>
                    </a:p>
                  </a:txBody>
                  <a:tcPr marL="68580" marR="68580" marT="0" marB="0"/>
                </a:tc>
                <a:tc>
                  <a:txBody>
                    <a:bodyPr/>
                    <a:lstStyle/>
                    <a:p>
                      <a:pPr algn="ctr"/>
                      <a:r>
                        <a:rPr lang="en-IN" sz="1600" dirty="0">
                          <a:effectLst/>
                          <a:latin typeface="France"/>
                        </a:rPr>
                        <a:t>Finish Time</a:t>
                      </a:r>
                      <a:endParaRPr lang="en-IN" sz="1600" dirty="0">
                        <a:effectLst/>
                      </a:endParaRPr>
                    </a:p>
                    <a:p>
                      <a:pPr algn="ctr"/>
                      <a:r>
                        <a:rPr lang="en-IN" sz="1600" dirty="0" err="1">
                          <a:effectLst/>
                          <a:latin typeface="France"/>
                        </a:rPr>
                        <a:t>t</a:t>
                      </a:r>
                      <a:r>
                        <a:rPr lang="en-IN" sz="1600" baseline="-25000" dirty="0" err="1">
                          <a:effectLst/>
                          <a:latin typeface="France"/>
                        </a:rPr>
                        <a:t>f</a:t>
                      </a:r>
                      <a:endParaRPr lang="en-IN" sz="1600" dirty="0">
                        <a:effectLst/>
                      </a:endParaRPr>
                    </a:p>
                  </a:txBody>
                  <a:tcPr marL="68580" marR="68580" marT="0" marB="0"/>
                </a:tc>
                <a:tc>
                  <a:txBody>
                    <a:bodyPr/>
                    <a:lstStyle/>
                    <a:p>
                      <a:pPr algn="ctr"/>
                      <a:r>
                        <a:rPr lang="en-IN" sz="1600" dirty="0">
                          <a:effectLst/>
                          <a:latin typeface="France"/>
                        </a:rPr>
                        <a:t>Cumulative Time</a:t>
                      </a:r>
                      <a:endParaRPr lang="en-IN" sz="1600" dirty="0">
                        <a:effectLst/>
                      </a:endParaRPr>
                    </a:p>
                    <a:p>
                      <a:pPr algn="ctr"/>
                      <a:r>
                        <a:rPr lang="en-IN" sz="1600" dirty="0" err="1">
                          <a:effectLst/>
                          <a:latin typeface="France"/>
                        </a:rPr>
                        <a:t>t</a:t>
                      </a:r>
                      <a:r>
                        <a:rPr lang="en-IN" sz="1600" baseline="-25000" dirty="0" err="1">
                          <a:effectLst/>
                          <a:latin typeface="France"/>
                        </a:rPr>
                        <a:t>c</a:t>
                      </a:r>
                      <a:endParaRPr lang="en-IN" sz="1600" dirty="0">
                        <a:effectLst/>
                      </a:endParaRPr>
                    </a:p>
                  </a:txBody>
                  <a:tcPr marL="68580" marR="68580" marT="0" marB="0"/>
                </a:tc>
                <a:tc>
                  <a:txBody>
                    <a:bodyPr/>
                    <a:lstStyle/>
                    <a:p>
                      <a:pPr algn="ctr"/>
                      <a:r>
                        <a:rPr lang="en-IN" sz="1600" dirty="0">
                          <a:effectLst/>
                          <a:latin typeface="France"/>
                        </a:rPr>
                        <a:t>Break Flag</a:t>
                      </a:r>
                      <a:endParaRPr lang="en-IN" sz="1600" dirty="0">
                        <a:effectLst/>
                      </a:endParaRPr>
                    </a:p>
                    <a:p>
                      <a:pPr algn="ctr"/>
                      <a:r>
                        <a:rPr lang="en-IN" sz="1600" dirty="0">
                          <a:effectLst/>
                          <a:latin typeface="France"/>
                        </a:rPr>
                        <a:t>F</a:t>
                      </a:r>
                      <a:endParaRPr lang="en-IN" sz="1600" dirty="0">
                        <a:effectLst/>
                      </a:endParaRPr>
                    </a:p>
                  </a:txBody>
                  <a:tcPr marL="68580" marR="68580" marT="0" marB="0"/>
                </a:tc>
                <a:tc>
                  <a:txBody>
                    <a:bodyPr/>
                    <a:lstStyle/>
                    <a:p>
                      <a:pPr algn="ctr"/>
                      <a:r>
                        <a:rPr lang="en-IN" sz="1600" dirty="0">
                          <a:effectLst/>
                          <a:latin typeface="France"/>
                        </a:rPr>
                        <a:t>Number of jobs</a:t>
                      </a:r>
                      <a:endParaRPr lang="en-IN" sz="1600" dirty="0">
                        <a:effectLst/>
                      </a:endParaRPr>
                    </a:p>
                    <a:p>
                      <a:pPr algn="ctr"/>
                      <a:r>
                        <a:rPr lang="en-IN" sz="1600" dirty="0">
                          <a:effectLst/>
                          <a:latin typeface="France"/>
                        </a:rPr>
                        <a:t>N</a:t>
                      </a:r>
                      <a:endParaRPr lang="en-IN" sz="1600" dirty="0">
                        <a:effectLst/>
                      </a:endParaRPr>
                    </a:p>
                  </a:txBody>
                  <a:tcPr marL="68580" marR="68580" marT="0" marB="0"/>
                </a:tc>
                <a:extLst>
                  <a:ext uri="{0D108BD9-81ED-4DB2-BD59-A6C34878D82A}">
                    <a16:rowId xmlns:a16="http://schemas.microsoft.com/office/drawing/2014/main" val="1869932986"/>
                  </a:ext>
                </a:extLst>
              </a:tr>
              <a:tr h="414228">
                <a:tc>
                  <a:txBody>
                    <a:bodyPr/>
                    <a:lstStyle/>
                    <a:p>
                      <a:pPr algn="ctr"/>
                      <a:r>
                        <a:rPr lang="en-IN" sz="1600" dirty="0">
                          <a:effectLst/>
                          <a:latin typeface="Book Antiqua" panose="02040602050305030304" pitchFamily="18" charset="0"/>
                        </a:rPr>
                        <a:t>1</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0</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45</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45</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45</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0</a:t>
                      </a:r>
                      <a:endParaRPr lang="en-IN" sz="1600" dirty="0">
                        <a:effectLst/>
                      </a:endParaRPr>
                    </a:p>
                  </a:txBody>
                  <a:tcPr marL="68580" marR="68580" marT="0" marB="0"/>
                </a:tc>
                <a:tc>
                  <a:txBody>
                    <a:bodyPr/>
                    <a:lstStyle/>
                    <a:p>
                      <a:pPr algn="ctr"/>
                      <a:r>
                        <a:rPr lang="en-IN" sz="1600">
                          <a:effectLst/>
                          <a:latin typeface="Book Antiqua" panose="02040602050305030304" pitchFamily="18" charset="0"/>
                        </a:rPr>
                        <a:t>57</a:t>
                      </a:r>
                      <a:endParaRPr lang="en-IN" sz="1600">
                        <a:effectLst/>
                      </a:endParaRPr>
                    </a:p>
                  </a:txBody>
                  <a:tcPr marL="68580" marR="68580" marT="0" marB="0"/>
                </a:tc>
                <a:extLst>
                  <a:ext uri="{0D108BD9-81ED-4DB2-BD59-A6C34878D82A}">
                    <a16:rowId xmlns:a16="http://schemas.microsoft.com/office/drawing/2014/main" val="3938565611"/>
                  </a:ext>
                </a:extLst>
              </a:tr>
              <a:tr h="414228">
                <a:tc>
                  <a:txBody>
                    <a:bodyPr/>
                    <a:lstStyle/>
                    <a:p>
                      <a:pPr algn="ctr"/>
                      <a:r>
                        <a:rPr lang="en-IN" sz="1600">
                          <a:effectLst/>
                          <a:latin typeface="Book Antiqua" panose="02040602050305030304" pitchFamily="18" charset="0"/>
                        </a:rPr>
                        <a:t>2</a:t>
                      </a:r>
                      <a:endParaRPr lang="en-IN" sz="1600">
                        <a:effectLst/>
                      </a:endParaRPr>
                    </a:p>
                  </a:txBody>
                  <a:tcPr marL="68580" marR="68580" marT="0" marB="0"/>
                </a:tc>
                <a:tc>
                  <a:txBody>
                    <a:bodyPr/>
                    <a:lstStyle/>
                    <a:p>
                      <a:pPr algn="ctr"/>
                      <a:r>
                        <a:rPr lang="en-IN" sz="1600" dirty="0">
                          <a:effectLst/>
                          <a:latin typeface="Book Antiqua" panose="02040602050305030304" pitchFamily="18" charset="0"/>
                        </a:rPr>
                        <a:t>45</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16</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61</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61</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1</a:t>
                      </a:r>
                      <a:endParaRPr lang="en-IN" sz="1600" dirty="0">
                        <a:effectLst/>
                      </a:endParaRPr>
                    </a:p>
                  </a:txBody>
                  <a:tcPr marL="68580" marR="68580" marT="0" marB="0"/>
                </a:tc>
                <a:tc>
                  <a:txBody>
                    <a:bodyPr/>
                    <a:lstStyle/>
                    <a:p>
                      <a:pPr algn="ctr"/>
                      <a:r>
                        <a:rPr lang="en-IN" sz="1600">
                          <a:effectLst/>
                          <a:latin typeface="Book Antiqua" panose="02040602050305030304" pitchFamily="18" charset="0"/>
                        </a:rPr>
                        <a:t>56</a:t>
                      </a:r>
                      <a:endParaRPr lang="en-IN" sz="1600">
                        <a:effectLst/>
                      </a:endParaRPr>
                    </a:p>
                  </a:txBody>
                  <a:tcPr marL="68580" marR="68580" marT="0" marB="0"/>
                </a:tc>
                <a:extLst>
                  <a:ext uri="{0D108BD9-81ED-4DB2-BD59-A6C34878D82A}">
                    <a16:rowId xmlns:a16="http://schemas.microsoft.com/office/drawing/2014/main" val="3336549836"/>
                  </a:ext>
                </a:extLst>
              </a:tr>
              <a:tr h="414228">
                <a:tc>
                  <a:txBody>
                    <a:bodyPr/>
                    <a:lstStyle/>
                    <a:p>
                      <a:pPr algn="ctr"/>
                      <a:r>
                        <a:rPr lang="en-IN" sz="1600">
                          <a:effectLst/>
                          <a:latin typeface="Book Antiqua" panose="02040602050305030304" pitchFamily="18" charset="0"/>
                        </a:rPr>
                        <a:t>3</a:t>
                      </a:r>
                      <a:endParaRPr lang="en-IN" sz="1600">
                        <a:effectLst/>
                      </a:endParaRPr>
                    </a:p>
                  </a:txBody>
                  <a:tcPr marL="68580" marR="68580" marT="0" marB="0"/>
                </a:tc>
                <a:tc>
                  <a:txBody>
                    <a:bodyPr/>
                    <a:lstStyle/>
                    <a:p>
                      <a:pPr algn="ctr"/>
                      <a:r>
                        <a:rPr lang="en-IN" sz="1600" dirty="0">
                          <a:effectLst/>
                          <a:latin typeface="Book Antiqua" panose="02040602050305030304" pitchFamily="18" charset="0"/>
                        </a:rPr>
                        <a:t>66</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5</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71</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5</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0</a:t>
                      </a:r>
                      <a:endParaRPr lang="en-IN" sz="1600" dirty="0">
                        <a:effectLst/>
                      </a:endParaRPr>
                    </a:p>
                  </a:txBody>
                  <a:tcPr marL="68580" marR="68580" marT="0" marB="0"/>
                </a:tc>
                <a:tc>
                  <a:txBody>
                    <a:bodyPr/>
                    <a:lstStyle/>
                    <a:p>
                      <a:pPr algn="ctr"/>
                      <a:r>
                        <a:rPr lang="en-IN" sz="1600">
                          <a:effectLst/>
                          <a:latin typeface="Book Antiqua" panose="02040602050305030304" pitchFamily="18" charset="0"/>
                        </a:rPr>
                        <a:t>55</a:t>
                      </a:r>
                      <a:endParaRPr lang="en-IN" sz="1600">
                        <a:effectLst/>
                      </a:endParaRPr>
                    </a:p>
                  </a:txBody>
                  <a:tcPr marL="68580" marR="68580" marT="0" marB="0"/>
                </a:tc>
                <a:extLst>
                  <a:ext uri="{0D108BD9-81ED-4DB2-BD59-A6C34878D82A}">
                    <a16:rowId xmlns:a16="http://schemas.microsoft.com/office/drawing/2014/main" val="4085857461"/>
                  </a:ext>
                </a:extLst>
              </a:tr>
              <a:tr h="414228">
                <a:tc>
                  <a:txBody>
                    <a:bodyPr/>
                    <a:lstStyle/>
                    <a:p>
                      <a:pPr algn="ctr"/>
                      <a:r>
                        <a:rPr lang="en-IN" sz="1600">
                          <a:effectLst/>
                          <a:latin typeface="Book Antiqua" panose="02040602050305030304" pitchFamily="18" charset="0"/>
                        </a:rPr>
                        <a:t>4</a:t>
                      </a:r>
                      <a:endParaRPr lang="en-IN" sz="1600">
                        <a:effectLst/>
                      </a:endParaRPr>
                    </a:p>
                  </a:txBody>
                  <a:tcPr marL="68580" marR="68580" marT="0" marB="0"/>
                </a:tc>
                <a:tc>
                  <a:txBody>
                    <a:bodyPr/>
                    <a:lstStyle/>
                    <a:p>
                      <a:pPr algn="ctr"/>
                      <a:r>
                        <a:rPr lang="en-IN" sz="1600">
                          <a:effectLst/>
                          <a:latin typeface="Book Antiqua" panose="02040602050305030304" pitchFamily="18" charset="0"/>
                        </a:rPr>
                        <a:t>71</a:t>
                      </a:r>
                      <a:endParaRPr lang="en-IN" sz="1600">
                        <a:effectLst/>
                      </a:endParaRPr>
                    </a:p>
                  </a:txBody>
                  <a:tcPr marL="68580" marR="68580" marT="0" marB="0"/>
                </a:tc>
                <a:tc>
                  <a:txBody>
                    <a:bodyPr/>
                    <a:lstStyle/>
                    <a:p>
                      <a:pPr algn="ctr"/>
                      <a:r>
                        <a:rPr lang="en-IN" sz="1600" dirty="0">
                          <a:effectLst/>
                          <a:latin typeface="Book Antiqua" panose="02040602050305030304" pitchFamily="18" charset="0"/>
                        </a:rPr>
                        <a:t>29</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100</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34</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0</a:t>
                      </a:r>
                      <a:endParaRPr lang="en-IN" sz="1600" dirty="0">
                        <a:effectLst/>
                      </a:endParaRPr>
                    </a:p>
                  </a:txBody>
                  <a:tcPr marL="68580" marR="68580" marT="0" marB="0"/>
                </a:tc>
                <a:tc>
                  <a:txBody>
                    <a:bodyPr/>
                    <a:lstStyle/>
                    <a:p>
                      <a:pPr algn="ctr"/>
                      <a:r>
                        <a:rPr lang="en-IN" sz="1600">
                          <a:effectLst/>
                          <a:latin typeface="Book Antiqua" panose="02040602050305030304" pitchFamily="18" charset="0"/>
                        </a:rPr>
                        <a:t>54</a:t>
                      </a:r>
                      <a:endParaRPr lang="en-IN" sz="1600">
                        <a:effectLst/>
                      </a:endParaRPr>
                    </a:p>
                  </a:txBody>
                  <a:tcPr marL="68580" marR="68580" marT="0" marB="0"/>
                </a:tc>
                <a:extLst>
                  <a:ext uri="{0D108BD9-81ED-4DB2-BD59-A6C34878D82A}">
                    <a16:rowId xmlns:a16="http://schemas.microsoft.com/office/drawing/2014/main" val="3159037449"/>
                  </a:ext>
                </a:extLst>
              </a:tr>
              <a:tr h="414228">
                <a:tc>
                  <a:txBody>
                    <a:bodyPr/>
                    <a:lstStyle/>
                    <a:p>
                      <a:pPr algn="ctr"/>
                      <a:r>
                        <a:rPr lang="en-IN" sz="1600">
                          <a:effectLst/>
                          <a:latin typeface="Book Antiqua" panose="02040602050305030304" pitchFamily="18" charset="0"/>
                        </a:rPr>
                        <a:t>5</a:t>
                      </a:r>
                      <a:endParaRPr lang="en-IN" sz="1600">
                        <a:effectLst/>
                      </a:endParaRPr>
                    </a:p>
                  </a:txBody>
                  <a:tcPr marL="68580" marR="68580" marT="0" marB="0"/>
                </a:tc>
                <a:tc>
                  <a:txBody>
                    <a:bodyPr/>
                    <a:lstStyle/>
                    <a:p>
                      <a:pPr algn="ctr"/>
                      <a:r>
                        <a:rPr lang="en-IN" sz="1600">
                          <a:effectLst/>
                          <a:latin typeface="Book Antiqua" panose="02040602050305030304" pitchFamily="18" charset="0"/>
                        </a:rPr>
                        <a:t>100</a:t>
                      </a:r>
                      <a:endParaRPr lang="en-IN" sz="1600">
                        <a:effectLst/>
                      </a:endParaRPr>
                    </a:p>
                  </a:txBody>
                  <a:tcPr marL="68580" marR="68580" marT="0" marB="0"/>
                </a:tc>
                <a:tc>
                  <a:txBody>
                    <a:bodyPr/>
                    <a:lstStyle/>
                    <a:p>
                      <a:pPr algn="ctr"/>
                      <a:r>
                        <a:rPr lang="en-IN" sz="1600">
                          <a:effectLst/>
                          <a:latin typeface="Book Antiqua" panose="02040602050305030304" pitchFamily="18" charset="0"/>
                        </a:rPr>
                        <a:t>33</a:t>
                      </a:r>
                      <a:endParaRPr lang="en-IN" sz="1600">
                        <a:effectLst/>
                      </a:endParaRPr>
                    </a:p>
                  </a:txBody>
                  <a:tcPr marL="68580" marR="68580" marT="0" marB="0"/>
                </a:tc>
                <a:tc>
                  <a:txBody>
                    <a:bodyPr/>
                    <a:lstStyle/>
                    <a:p>
                      <a:pPr algn="ctr"/>
                      <a:r>
                        <a:rPr lang="en-IN" sz="1600" dirty="0">
                          <a:effectLst/>
                          <a:latin typeface="Book Antiqua" panose="02040602050305030304" pitchFamily="18" charset="0"/>
                        </a:rPr>
                        <a:t>133</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67</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1</a:t>
                      </a:r>
                      <a:endParaRPr lang="en-IN" sz="1600" dirty="0">
                        <a:effectLst/>
                      </a:endParaRPr>
                    </a:p>
                  </a:txBody>
                  <a:tcPr marL="68580" marR="68580" marT="0" marB="0"/>
                </a:tc>
                <a:tc>
                  <a:txBody>
                    <a:bodyPr/>
                    <a:lstStyle/>
                    <a:p>
                      <a:pPr algn="ctr"/>
                      <a:r>
                        <a:rPr lang="en-IN" sz="1600">
                          <a:effectLst/>
                          <a:latin typeface="Book Antiqua" panose="02040602050305030304" pitchFamily="18" charset="0"/>
                        </a:rPr>
                        <a:t>53</a:t>
                      </a:r>
                      <a:endParaRPr lang="en-IN" sz="1600">
                        <a:effectLst/>
                      </a:endParaRPr>
                    </a:p>
                  </a:txBody>
                  <a:tcPr marL="68580" marR="68580" marT="0" marB="0"/>
                </a:tc>
                <a:extLst>
                  <a:ext uri="{0D108BD9-81ED-4DB2-BD59-A6C34878D82A}">
                    <a16:rowId xmlns:a16="http://schemas.microsoft.com/office/drawing/2014/main" val="3349305529"/>
                  </a:ext>
                </a:extLst>
              </a:tr>
              <a:tr h="414228">
                <a:tc>
                  <a:txBody>
                    <a:bodyPr/>
                    <a:lstStyle/>
                    <a:p>
                      <a:pPr algn="ctr"/>
                      <a:r>
                        <a:rPr lang="en-IN" sz="1600">
                          <a:effectLst/>
                          <a:latin typeface="Book Antiqua" panose="02040602050305030304" pitchFamily="18" charset="0"/>
                        </a:rPr>
                        <a:t>6</a:t>
                      </a:r>
                      <a:endParaRPr lang="en-IN" sz="1600">
                        <a:effectLst/>
                      </a:endParaRPr>
                    </a:p>
                  </a:txBody>
                  <a:tcPr marL="68580" marR="68580" marT="0" marB="0"/>
                </a:tc>
                <a:tc>
                  <a:txBody>
                    <a:bodyPr/>
                    <a:lstStyle/>
                    <a:p>
                      <a:pPr algn="ctr"/>
                      <a:r>
                        <a:rPr lang="en-IN" sz="1600">
                          <a:effectLst/>
                          <a:latin typeface="Book Antiqua" panose="02040602050305030304" pitchFamily="18" charset="0"/>
                        </a:rPr>
                        <a:t>138</a:t>
                      </a:r>
                      <a:endParaRPr lang="en-IN" sz="1600">
                        <a:effectLst/>
                      </a:endParaRPr>
                    </a:p>
                  </a:txBody>
                  <a:tcPr marL="68580" marR="68580" marT="0" marB="0"/>
                </a:tc>
                <a:tc>
                  <a:txBody>
                    <a:bodyPr/>
                    <a:lstStyle/>
                    <a:p>
                      <a:pPr algn="ctr"/>
                      <a:r>
                        <a:rPr lang="en-IN" sz="1600">
                          <a:effectLst/>
                          <a:latin typeface="Book Antiqua" panose="02040602050305030304" pitchFamily="18" charset="0"/>
                        </a:rPr>
                        <a:t>25</a:t>
                      </a:r>
                      <a:endParaRPr lang="en-IN" sz="1600">
                        <a:effectLst/>
                      </a:endParaRPr>
                    </a:p>
                  </a:txBody>
                  <a:tcPr marL="68580" marR="68580" marT="0" marB="0"/>
                </a:tc>
                <a:tc>
                  <a:txBody>
                    <a:bodyPr/>
                    <a:lstStyle/>
                    <a:p>
                      <a:pPr algn="ctr"/>
                      <a:r>
                        <a:rPr lang="en-IN" sz="1600" dirty="0">
                          <a:effectLst/>
                          <a:latin typeface="Book Antiqua" panose="02040602050305030304" pitchFamily="18" charset="0"/>
                        </a:rPr>
                        <a:t>163</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25</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0</a:t>
                      </a:r>
                      <a:endParaRPr lang="en-IN" sz="1600" dirty="0">
                        <a:effectLst/>
                      </a:endParaRPr>
                    </a:p>
                  </a:txBody>
                  <a:tcPr marL="68580" marR="68580" marT="0" marB="0"/>
                </a:tc>
                <a:tc>
                  <a:txBody>
                    <a:bodyPr/>
                    <a:lstStyle/>
                    <a:p>
                      <a:pPr algn="ctr"/>
                      <a:r>
                        <a:rPr lang="en-IN" sz="1600">
                          <a:effectLst/>
                          <a:latin typeface="Book Antiqua" panose="02040602050305030304" pitchFamily="18" charset="0"/>
                        </a:rPr>
                        <a:t>52</a:t>
                      </a:r>
                      <a:endParaRPr lang="en-IN" sz="1600">
                        <a:effectLst/>
                      </a:endParaRPr>
                    </a:p>
                  </a:txBody>
                  <a:tcPr marL="68580" marR="68580" marT="0" marB="0"/>
                </a:tc>
                <a:extLst>
                  <a:ext uri="{0D108BD9-81ED-4DB2-BD59-A6C34878D82A}">
                    <a16:rowId xmlns:a16="http://schemas.microsoft.com/office/drawing/2014/main" val="2751210256"/>
                  </a:ext>
                </a:extLst>
              </a:tr>
              <a:tr h="414228">
                <a:tc>
                  <a:txBody>
                    <a:bodyPr/>
                    <a:lstStyle/>
                    <a:p>
                      <a:pPr algn="ctr"/>
                      <a:r>
                        <a:rPr lang="en-IN" sz="1600">
                          <a:effectLst/>
                          <a:latin typeface="Book Antiqua" panose="02040602050305030304" pitchFamily="18" charset="0"/>
                        </a:rPr>
                        <a:t>7</a:t>
                      </a:r>
                      <a:endParaRPr lang="en-IN" sz="1600">
                        <a:effectLst/>
                      </a:endParaRPr>
                    </a:p>
                  </a:txBody>
                  <a:tcPr marL="68580" marR="68580" marT="0" marB="0"/>
                </a:tc>
                <a:tc>
                  <a:txBody>
                    <a:bodyPr/>
                    <a:lstStyle/>
                    <a:p>
                      <a:pPr algn="ctr"/>
                      <a:r>
                        <a:rPr lang="en-IN" sz="1600">
                          <a:effectLst/>
                          <a:latin typeface="Book Antiqua" panose="02040602050305030304" pitchFamily="18" charset="0"/>
                        </a:rPr>
                        <a:t>163</a:t>
                      </a:r>
                      <a:endParaRPr lang="en-IN" sz="1600">
                        <a:effectLst/>
                      </a:endParaRPr>
                    </a:p>
                  </a:txBody>
                  <a:tcPr marL="68580" marR="68580" marT="0" marB="0"/>
                </a:tc>
                <a:tc>
                  <a:txBody>
                    <a:bodyPr/>
                    <a:lstStyle/>
                    <a:p>
                      <a:pPr algn="ctr"/>
                      <a:r>
                        <a:rPr lang="en-IN" sz="1600">
                          <a:effectLst/>
                          <a:latin typeface="Book Antiqua" panose="02040602050305030304" pitchFamily="18" charset="0"/>
                        </a:rPr>
                        <a:t>21</a:t>
                      </a:r>
                      <a:endParaRPr lang="en-IN" sz="1600">
                        <a:effectLst/>
                      </a:endParaRPr>
                    </a:p>
                  </a:txBody>
                  <a:tcPr marL="68580" marR="68580" marT="0" marB="0"/>
                </a:tc>
                <a:tc>
                  <a:txBody>
                    <a:bodyPr/>
                    <a:lstStyle/>
                    <a:p>
                      <a:pPr algn="ctr"/>
                      <a:r>
                        <a:rPr lang="en-IN" sz="1600" dirty="0">
                          <a:effectLst/>
                          <a:latin typeface="Book Antiqua" panose="02040602050305030304" pitchFamily="18" charset="0"/>
                        </a:rPr>
                        <a:t>184</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46</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0</a:t>
                      </a:r>
                      <a:endParaRPr lang="en-IN" sz="1600" dirty="0">
                        <a:effectLst/>
                      </a:endParaRPr>
                    </a:p>
                  </a:txBody>
                  <a:tcPr marL="68580" marR="68580" marT="0" marB="0"/>
                </a:tc>
                <a:tc>
                  <a:txBody>
                    <a:bodyPr/>
                    <a:lstStyle/>
                    <a:p>
                      <a:pPr algn="ctr"/>
                      <a:r>
                        <a:rPr lang="en-IN" sz="1600" dirty="0">
                          <a:effectLst/>
                          <a:latin typeface="Book Antiqua" panose="02040602050305030304" pitchFamily="18" charset="0"/>
                        </a:rPr>
                        <a:t>51</a:t>
                      </a:r>
                      <a:endParaRPr lang="en-IN" sz="1600" dirty="0">
                        <a:effectLst/>
                      </a:endParaRPr>
                    </a:p>
                  </a:txBody>
                  <a:tcPr marL="68580" marR="68580" marT="0" marB="0"/>
                </a:tc>
                <a:extLst>
                  <a:ext uri="{0D108BD9-81ED-4DB2-BD59-A6C34878D82A}">
                    <a16:rowId xmlns:a16="http://schemas.microsoft.com/office/drawing/2014/main" val="4197874077"/>
                  </a:ext>
                </a:extLst>
              </a:tr>
            </a:tbl>
          </a:graphicData>
        </a:graphic>
      </p:graphicFrame>
    </p:spTree>
    <p:extLst>
      <p:ext uri="{BB962C8B-B14F-4D97-AF65-F5344CB8AC3E}">
        <p14:creationId xmlns:p14="http://schemas.microsoft.com/office/powerpoint/2010/main" val="258055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DDE5-01FA-4E73-991F-1544E5B90E6E}"/>
              </a:ext>
            </a:extLst>
          </p:cNvPr>
          <p:cNvSpPr>
            <a:spLocks noGrp="1"/>
          </p:cNvSpPr>
          <p:nvPr>
            <p:ph type="title"/>
          </p:nvPr>
        </p:nvSpPr>
        <p:spPr/>
        <p:txBody>
          <a:bodyPr/>
          <a:lstStyle/>
          <a:p>
            <a:pPr algn="ctr"/>
            <a:r>
              <a:rPr lang="en-IN" sz="4400" b="0" i="0" u="none" strike="noStrike" baseline="0" dirty="0">
                <a:solidFill>
                  <a:srgbClr val="330033"/>
                </a:solidFill>
                <a:latin typeface="TimesNewRomanPSMT"/>
              </a:rPr>
              <a:t>Simulation and Queuing </a:t>
            </a:r>
            <a:r>
              <a:rPr lang="en-IN" dirty="0">
                <a:solidFill>
                  <a:srgbClr val="330033"/>
                </a:solidFill>
                <a:latin typeface="TimesNewRomanPSMT"/>
              </a:rPr>
              <a:t>P</a:t>
            </a:r>
            <a:r>
              <a:rPr lang="en-IN" sz="4400" b="0" i="0" u="none" strike="noStrike" baseline="0" dirty="0">
                <a:solidFill>
                  <a:srgbClr val="330033"/>
                </a:solidFill>
                <a:latin typeface="TimesNewRomanPSMT"/>
              </a:rPr>
              <a:t>roblems</a:t>
            </a:r>
            <a:br>
              <a:rPr lang="en-IN" sz="4400" b="0" i="0" u="none" strike="noStrike" baseline="0" dirty="0">
                <a:solidFill>
                  <a:srgbClr val="330033"/>
                </a:solidFill>
                <a:latin typeface="TimesNewRomanPSMT"/>
              </a:rPr>
            </a:br>
            <a:endParaRPr lang="en-IN" dirty="0"/>
          </a:p>
        </p:txBody>
      </p:sp>
      <p:sp>
        <p:nvSpPr>
          <p:cNvPr id="3" name="Content Placeholder 2">
            <a:extLst>
              <a:ext uri="{FF2B5EF4-FFF2-40B4-BE49-F238E27FC236}">
                <a16:creationId xmlns:a16="http://schemas.microsoft.com/office/drawing/2014/main" id="{9E30B72D-B469-4E31-96BE-8A025160BEDF}"/>
              </a:ext>
            </a:extLst>
          </p:cNvPr>
          <p:cNvSpPr>
            <a:spLocks noGrp="1"/>
          </p:cNvSpPr>
          <p:nvPr>
            <p:ph idx="1"/>
          </p:nvPr>
        </p:nvSpPr>
        <p:spPr>
          <a:xfrm>
            <a:off x="838200" y="1690688"/>
            <a:ext cx="10515600" cy="4351338"/>
          </a:xfrm>
        </p:spPr>
        <p:txBody>
          <a:bodyPr>
            <a:normAutofit fontScale="92500" lnSpcReduction="10000"/>
          </a:bodyPr>
          <a:lstStyle/>
          <a:p>
            <a:pPr algn="just">
              <a:buFont typeface="Wingdings" panose="05000000000000000000" pitchFamily="2" charset="2"/>
              <a:buChar char="q"/>
            </a:pPr>
            <a:r>
              <a:rPr lang="en-US" b="0" i="0" u="none" strike="noStrike" baseline="0" dirty="0">
                <a:solidFill>
                  <a:srgbClr val="000000"/>
                </a:solidFill>
                <a:latin typeface="ArialMT"/>
              </a:rPr>
              <a:t>A major application of simulation has been in the analysis of waiting line, or queuing systems.</a:t>
            </a:r>
          </a:p>
          <a:p>
            <a:pPr algn="just">
              <a:buFont typeface="Wingdings" panose="05000000000000000000" pitchFamily="2" charset="2"/>
              <a:buChar char="q"/>
            </a:pPr>
            <a:r>
              <a:rPr lang="en-US" b="0" i="0" u="none" strike="noStrike" baseline="0" dirty="0">
                <a:solidFill>
                  <a:srgbClr val="000000"/>
                </a:solidFill>
                <a:latin typeface="ArialMT"/>
              </a:rPr>
              <a:t>Queuing Theory is the mathematical study of waiting lines which are the most frequently encountered problems in everyday life.</a:t>
            </a:r>
          </a:p>
          <a:p>
            <a:pPr algn="just">
              <a:buFont typeface="Wingdings" panose="05000000000000000000" pitchFamily="2" charset="2"/>
              <a:buChar char="q"/>
            </a:pPr>
            <a:r>
              <a:rPr lang="en-US" b="0" i="0" u="none" strike="noStrike" baseline="0" dirty="0">
                <a:solidFill>
                  <a:srgbClr val="000000"/>
                </a:solidFill>
                <a:latin typeface="ArialMT"/>
              </a:rPr>
              <a:t>Since the time spent by people and things waiting in line is a valuable resource, the reduction of waiting time is an important aspect of operations </a:t>
            </a:r>
            <a:r>
              <a:rPr lang="en-IN" b="0" i="0" u="none" strike="noStrike" baseline="0" dirty="0">
                <a:solidFill>
                  <a:srgbClr val="000000"/>
                </a:solidFill>
                <a:latin typeface="ArialMT"/>
              </a:rPr>
              <a:t>management.</a:t>
            </a:r>
          </a:p>
          <a:p>
            <a:pPr algn="just">
              <a:buFont typeface="Wingdings" panose="05000000000000000000" pitchFamily="2" charset="2"/>
              <a:buChar char="q"/>
            </a:pPr>
            <a:r>
              <a:rPr lang="en-US" b="0" i="0" u="none" strike="noStrike" baseline="0" dirty="0">
                <a:solidFill>
                  <a:srgbClr val="000000"/>
                </a:solidFill>
                <a:latin typeface="ArialMT"/>
              </a:rPr>
              <a:t>Waiting time has also become more important because of the increased emphasis on quality. Customers equate quality service with quick service and providing quick service has become an important </a:t>
            </a:r>
            <a:r>
              <a:rPr lang="en-IN" b="0" i="0" u="none" strike="noStrike" baseline="0" dirty="0">
                <a:solidFill>
                  <a:srgbClr val="000000"/>
                </a:solidFill>
                <a:latin typeface="ArialMT"/>
              </a:rPr>
              <a:t>aspect of quality service.</a:t>
            </a:r>
          </a:p>
          <a:p>
            <a:pPr marL="0" indent="0" algn="just">
              <a:buNone/>
            </a:pPr>
            <a:endParaRPr lang="en-IN" dirty="0"/>
          </a:p>
        </p:txBody>
      </p:sp>
    </p:spTree>
    <p:extLst>
      <p:ext uri="{BB962C8B-B14F-4D97-AF65-F5344CB8AC3E}">
        <p14:creationId xmlns:p14="http://schemas.microsoft.com/office/powerpoint/2010/main" val="96704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CF50-FEB5-4974-AFF3-6F565EB0BBA8}"/>
              </a:ext>
            </a:extLst>
          </p:cNvPr>
          <p:cNvSpPr>
            <a:spLocks noGrp="1"/>
          </p:cNvSpPr>
          <p:nvPr>
            <p:ph type="title"/>
          </p:nvPr>
        </p:nvSpPr>
        <p:spPr/>
        <p:txBody>
          <a:bodyPr/>
          <a:lstStyle/>
          <a:p>
            <a:pPr algn="ctr"/>
            <a:r>
              <a:rPr lang="en-IN" sz="4400" b="0" i="0" u="none" strike="noStrike" baseline="0" dirty="0">
                <a:solidFill>
                  <a:srgbClr val="330033"/>
                </a:solidFill>
                <a:latin typeface="TimesNewRomanPSMT"/>
              </a:rPr>
              <a:t>Queuing Problems</a:t>
            </a:r>
            <a:br>
              <a:rPr lang="en-IN" sz="4400" b="0" i="0" u="none" strike="noStrike" baseline="0" dirty="0">
                <a:solidFill>
                  <a:srgbClr val="330033"/>
                </a:solidFill>
                <a:latin typeface="TimesNewRomanPSMT"/>
              </a:rPr>
            </a:br>
            <a:endParaRPr lang="en-IN" dirty="0"/>
          </a:p>
        </p:txBody>
      </p:sp>
      <p:sp>
        <p:nvSpPr>
          <p:cNvPr id="3" name="Content Placeholder 2">
            <a:extLst>
              <a:ext uri="{FF2B5EF4-FFF2-40B4-BE49-F238E27FC236}">
                <a16:creationId xmlns:a16="http://schemas.microsoft.com/office/drawing/2014/main" id="{B46EC587-2C4C-447E-A495-69AE904A555A}"/>
              </a:ext>
            </a:extLst>
          </p:cNvPr>
          <p:cNvSpPr>
            <a:spLocks noGrp="1"/>
          </p:cNvSpPr>
          <p:nvPr>
            <p:ph idx="1"/>
          </p:nvPr>
        </p:nvSpPr>
        <p:spPr>
          <a:xfrm>
            <a:off x="718127" y="1530061"/>
            <a:ext cx="10515600" cy="4351338"/>
          </a:xfrm>
        </p:spPr>
        <p:txBody>
          <a:bodyPr>
            <a:normAutofit fontScale="85000" lnSpcReduction="20000"/>
          </a:bodyPr>
          <a:lstStyle/>
          <a:p>
            <a:pPr algn="just">
              <a:buFont typeface="Wingdings" panose="05000000000000000000" pitchFamily="2" charset="2"/>
              <a:buChar char="q"/>
            </a:pPr>
            <a:r>
              <a:rPr lang="en-US" dirty="0">
                <a:solidFill>
                  <a:srgbClr val="000000"/>
                </a:solidFill>
                <a:latin typeface="ArialMT"/>
              </a:rPr>
              <a:t>For queuing systems, it is usually not possible to develop analytical formulas, and simulation is often the only means of analysis.</a:t>
            </a:r>
          </a:p>
          <a:p>
            <a:pPr algn="just">
              <a:buFont typeface="Wingdings" panose="05000000000000000000" pitchFamily="2" charset="2"/>
              <a:buChar char="q"/>
            </a:pPr>
            <a:r>
              <a:rPr lang="en-US" dirty="0">
                <a:solidFill>
                  <a:srgbClr val="000000"/>
                </a:solidFill>
                <a:latin typeface="ArialMT"/>
              </a:rPr>
              <a:t>Simulation can hence be used to investigate problems that are common in any situation involving customers, items or orders arriving at a given point, and being processed in a specified order.</a:t>
            </a:r>
          </a:p>
          <a:p>
            <a:pPr algn="just">
              <a:buFont typeface="Wingdings" panose="05000000000000000000" pitchFamily="2" charset="2"/>
              <a:buChar char="q"/>
            </a:pPr>
            <a:r>
              <a:rPr lang="en-IN" dirty="0">
                <a:solidFill>
                  <a:srgbClr val="000000"/>
                </a:solidFill>
                <a:latin typeface="ArialMT"/>
              </a:rPr>
              <a:t>For example:</a:t>
            </a:r>
            <a:r>
              <a:rPr lang="en-US" dirty="0">
                <a:solidFill>
                  <a:srgbClr val="000000"/>
                </a:solidFill>
                <a:latin typeface="ArialMT"/>
              </a:rPr>
              <a:t>Customers arrive in a bank and form a single queue, which feeds a number of service desks. The arrival rate of the customers will determine the number of service desks to have open at any specific point in time.</a:t>
            </a:r>
          </a:p>
          <a:p>
            <a:pPr algn="just">
              <a:buFont typeface="Wingdings" panose="05000000000000000000" pitchFamily="2" charset="2"/>
              <a:buChar char="q"/>
            </a:pPr>
            <a:r>
              <a:rPr lang="en-US" dirty="0">
                <a:solidFill>
                  <a:srgbClr val="000000"/>
                </a:solidFill>
                <a:latin typeface="ArialMT"/>
              </a:rPr>
              <a:t>Queuing Model is a suitable model used to represent service oriented problems, where customer arrive randomly to receive some service, the service time being also a random variable.</a:t>
            </a:r>
          </a:p>
          <a:p>
            <a:pPr algn="just">
              <a:buFont typeface="Wingdings" panose="05000000000000000000" pitchFamily="2" charset="2"/>
              <a:buChar char="q"/>
            </a:pPr>
            <a:r>
              <a:rPr lang="en-IN" dirty="0">
                <a:solidFill>
                  <a:srgbClr val="000000"/>
                </a:solidFill>
                <a:latin typeface="ArialMT"/>
              </a:rPr>
              <a:t>Queuing models provide the analyst with a powerful tool for designing and evaluating the performance of a queuing system.</a:t>
            </a:r>
          </a:p>
          <a:p>
            <a:pPr marL="0" indent="0" algn="just">
              <a:buNone/>
            </a:pPr>
            <a:endParaRPr lang="en-IN" dirty="0"/>
          </a:p>
        </p:txBody>
      </p:sp>
    </p:spTree>
    <p:extLst>
      <p:ext uri="{BB962C8B-B14F-4D97-AF65-F5344CB8AC3E}">
        <p14:creationId xmlns:p14="http://schemas.microsoft.com/office/powerpoint/2010/main" val="1652085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037C-1095-4EF9-BD9B-810A9DF6898F}"/>
              </a:ext>
            </a:extLst>
          </p:cNvPr>
          <p:cNvSpPr>
            <a:spLocks noGrp="1"/>
          </p:cNvSpPr>
          <p:nvPr>
            <p:ph type="title"/>
          </p:nvPr>
        </p:nvSpPr>
        <p:spPr/>
        <p:txBody>
          <a:bodyPr/>
          <a:lstStyle/>
          <a:p>
            <a:pPr algn="ctr"/>
            <a:r>
              <a:rPr lang="en-IN" b="1" dirty="0">
                <a:solidFill>
                  <a:srgbClr val="330033"/>
                </a:solidFill>
                <a:latin typeface="TimesNewRomanPSMT"/>
              </a:rPr>
              <a:t>Components of a Queuing System</a:t>
            </a:r>
          </a:p>
        </p:txBody>
      </p:sp>
      <p:sp>
        <p:nvSpPr>
          <p:cNvPr id="3" name="Content Placeholder 2">
            <a:extLst>
              <a:ext uri="{FF2B5EF4-FFF2-40B4-BE49-F238E27FC236}">
                <a16:creationId xmlns:a16="http://schemas.microsoft.com/office/drawing/2014/main" id="{BAB9A94E-AA77-4521-ADAF-8D787F42C269}"/>
              </a:ext>
            </a:extLst>
          </p:cNvPr>
          <p:cNvSpPr>
            <a:spLocks noGrp="1"/>
          </p:cNvSpPr>
          <p:nvPr>
            <p:ph idx="1"/>
          </p:nvPr>
        </p:nvSpPr>
        <p:spPr>
          <a:xfrm>
            <a:off x="764309" y="1594716"/>
            <a:ext cx="10515600" cy="4351338"/>
          </a:xfrm>
        </p:spPr>
        <p:txBody>
          <a:bodyPr>
            <a:noAutofit/>
          </a:bodyPr>
          <a:lstStyle/>
          <a:p>
            <a:pPr marL="0" indent="0" algn="just">
              <a:buNone/>
            </a:pPr>
            <a:r>
              <a:rPr lang="en-US" b="0" i="0" u="none" strike="noStrike" baseline="0" dirty="0">
                <a:solidFill>
                  <a:srgbClr val="000000"/>
                </a:solidFill>
                <a:latin typeface="ArialMT"/>
              </a:rPr>
              <a:t>A queue system can be divided into four components</a:t>
            </a:r>
          </a:p>
          <a:p>
            <a:pPr marL="0" indent="0" algn="just">
              <a:buNone/>
            </a:pPr>
            <a:r>
              <a:rPr lang="en-US" b="0" i="0" u="none" strike="noStrike" baseline="0" dirty="0">
                <a:solidFill>
                  <a:srgbClr val="CDCD9A"/>
                </a:solidFill>
                <a:latin typeface="Wingdings-Regular"/>
              </a:rPr>
              <a:t> </a:t>
            </a:r>
            <a:r>
              <a:rPr lang="en-US" b="0" i="0" u="none" strike="noStrike" baseline="0" dirty="0">
                <a:solidFill>
                  <a:srgbClr val="000000"/>
                </a:solidFill>
                <a:latin typeface="ArialMT"/>
              </a:rPr>
              <a:t>Arrivals: Concerned with how items (people, cars etc.) </a:t>
            </a:r>
            <a:r>
              <a:rPr lang="en-IN" b="0" i="0" u="none" strike="noStrike" baseline="0" dirty="0">
                <a:solidFill>
                  <a:srgbClr val="000000"/>
                </a:solidFill>
                <a:latin typeface="ArialMT"/>
              </a:rPr>
              <a:t>arrive in the system.</a:t>
            </a:r>
          </a:p>
          <a:p>
            <a:pPr marL="0" indent="0" algn="just">
              <a:buNone/>
            </a:pPr>
            <a:r>
              <a:rPr lang="en-US" b="0" i="0" u="none" strike="noStrike" baseline="0" dirty="0">
                <a:solidFill>
                  <a:srgbClr val="CDCD9A"/>
                </a:solidFill>
                <a:latin typeface="Wingdings-Regular"/>
              </a:rPr>
              <a:t> </a:t>
            </a:r>
            <a:r>
              <a:rPr lang="en-US" b="0" i="0" u="none" strike="noStrike" baseline="0" dirty="0">
                <a:solidFill>
                  <a:srgbClr val="000000"/>
                </a:solidFill>
                <a:latin typeface="ArialMT"/>
              </a:rPr>
              <a:t>Queue or waiting line: Concerned with what happens between the arrival of an item requiring service and the time when service is carried out.</a:t>
            </a:r>
          </a:p>
          <a:p>
            <a:pPr marL="0" indent="0" algn="just">
              <a:buNone/>
            </a:pPr>
            <a:r>
              <a:rPr lang="en-US" b="0" i="0" u="none" strike="noStrike" baseline="0" dirty="0">
                <a:solidFill>
                  <a:srgbClr val="CDCD9A"/>
                </a:solidFill>
                <a:latin typeface="Wingdings-Regular"/>
              </a:rPr>
              <a:t> </a:t>
            </a:r>
            <a:r>
              <a:rPr lang="en-US" b="0" i="0" u="none" strike="noStrike" baseline="0" dirty="0">
                <a:solidFill>
                  <a:srgbClr val="000000"/>
                </a:solidFill>
                <a:latin typeface="ArialMT"/>
              </a:rPr>
              <a:t>Service: Concerned with the time taken to serve a </a:t>
            </a:r>
            <a:r>
              <a:rPr lang="en-IN" b="0" i="0" u="none" strike="noStrike" baseline="0" dirty="0">
                <a:solidFill>
                  <a:srgbClr val="000000"/>
                </a:solidFill>
                <a:latin typeface="ArialMT"/>
              </a:rPr>
              <a:t>customer.</a:t>
            </a:r>
          </a:p>
          <a:p>
            <a:pPr marL="0" indent="0" algn="just">
              <a:buNone/>
            </a:pPr>
            <a:r>
              <a:rPr lang="en-US" b="0" i="0" u="none" strike="noStrike" baseline="0" dirty="0">
                <a:solidFill>
                  <a:srgbClr val="CDCD9A"/>
                </a:solidFill>
                <a:latin typeface="Wingdings-Regular"/>
              </a:rPr>
              <a:t> </a:t>
            </a:r>
            <a:r>
              <a:rPr lang="en-US" b="0" i="0" u="none" strike="noStrike" baseline="0" dirty="0">
                <a:solidFill>
                  <a:srgbClr val="000000"/>
                </a:solidFill>
                <a:latin typeface="ArialMT"/>
              </a:rPr>
              <a:t>Outlet or departure: The exit from the system.</a:t>
            </a:r>
          </a:p>
          <a:p>
            <a:pPr marL="0" indent="0" algn="just">
              <a:buNone/>
            </a:pPr>
            <a:r>
              <a:rPr lang="en-US" b="0" i="0" u="none" strike="noStrike" baseline="0" dirty="0">
                <a:solidFill>
                  <a:srgbClr val="000000"/>
                </a:solidFill>
                <a:latin typeface="ArialMT"/>
              </a:rPr>
              <a:t>A queuing problem involves striking a balance between the cost of making reductions in service time and the benefits gained from such a reduction.</a:t>
            </a:r>
            <a:endParaRPr lang="en-IN" dirty="0"/>
          </a:p>
        </p:txBody>
      </p:sp>
    </p:spTree>
    <p:extLst>
      <p:ext uri="{BB962C8B-B14F-4D97-AF65-F5344CB8AC3E}">
        <p14:creationId xmlns:p14="http://schemas.microsoft.com/office/powerpoint/2010/main" val="703345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885F-CEFF-4673-8D30-F8F6DECE60CE}"/>
              </a:ext>
            </a:extLst>
          </p:cNvPr>
          <p:cNvSpPr>
            <a:spLocks noGrp="1"/>
          </p:cNvSpPr>
          <p:nvPr>
            <p:ph type="title"/>
          </p:nvPr>
        </p:nvSpPr>
        <p:spPr/>
        <p:txBody>
          <a:bodyPr>
            <a:normAutofit/>
          </a:bodyPr>
          <a:lstStyle/>
          <a:p>
            <a:pPr algn="ctr"/>
            <a:r>
              <a:rPr lang="en-IN" sz="4000" b="1" i="0" u="none" strike="noStrike" baseline="0" dirty="0">
                <a:solidFill>
                  <a:srgbClr val="330033"/>
                </a:solidFill>
                <a:latin typeface="TimesNewRomanPSMT"/>
              </a:rPr>
              <a:t>Structures of </a:t>
            </a:r>
            <a:r>
              <a:rPr lang="en-IN" sz="4000" b="1" dirty="0">
                <a:solidFill>
                  <a:srgbClr val="330033"/>
                </a:solidFill>
                <a:latin typeface="TimesNewRomanPSMT"/>
              </a:rPr>
              <a:t>Q</a:t>
            </a:r>
            <a:r>
              <a:rPr lang="en-IN" sz="4000" b="1" i="0" u="none" strike="noStrike" baseline="0" dirty="0">
                <a:solidFill>
                  <a:srgbClr val="330033"/>
                </a:solidFill>
                <a:latin typeface="TimesNewRomanPSMT"/>
              </a:rPr>
              <a:t>ueuing </a:t>
            </a:r>
            <a:r>
              <a:rPr lang="en-IN" sz="4000" b="1" dirty="0">
                <a:solidFill>
                  <a:srgbClr val="330033"/>
                </a:solidFill>
                <a:latin typeface="TimesNewRomanPSMT"/>
              </a:rPr>
              <a:t>S</a:t>
            </a:r>
            <a:r>
              <a:rPr lang="en-IN" sz="4000" b="1" i="0" u="none" strike="noStrike" baseline="0" dirty="0">
                <a:solidFill>
                  <a:srgbClr val="330033"/>
                </a:solidFill>
                <a:latin typeface="TimesNewRomanPSMT"/>
              </a:rPr>
              <a:t>ystem</a:t>
            </a:r>
            <a:endParaRPr lang="en-IN" sz="4000" b="1" dirty="0"/>
          </a:p>
        </p:txBody>
      </p:sp>
      <p:sp>
        <p:nvSpPr>
          <p:cNvPr id="3" name="Content Placeholder 2">
            <a:extLst>
              <a:ext uri="{FF2B5EF4-FFF2-40B4-BE49-F238E27FC236}">
                <a16:creationId xmlns:a16="http://schemas.microsoft.com/office/drawing/2014/main" id="{4FECB9B0-ACE3-4360-868A-B2F56065F973}"/>
              </a:ext>
            </a:extLst>
          </p:cNvPr>
          <p:cNvSpPr>
            <a:spLocks noGrp="1"/>
          </p:cNvSpPr>
          <p:nvPr>
            <p:ph idx="1"/>
          </p:nvPr>
        </p:nvSpPr>
        <p:spPr>
          <a:xfrm>
            <a:off x="838200" y="1825625"/>
            <a:ext cx="10515600" cy="4351338"/>
          </a:xfrm>
        </p:spPr>
        <p:txBody>
          <a:bodyPr>
            <a:noAutofit/>
          </a:bodyPr>
          <a:lstStyle/>
          <a:p>
            <a:pPr marL="0" indent="0" algn="just">
              <a:buNone/>
            </a:pPr>
            <a:r>
              <a:rPr lang="en-US" sz="2400" b="0" i="0" u="none" strike="noStrike" baseline="0" dirty="0">
                <a:solidFill>
                  <a:srgbClr val="B3B3B3"/>
                </a:solidFill>
                <a:latin typeface="Wingdings-Regular"/>
              </a:rPr>
              <a:t> </a:t>
            </a:r>
            <a:r>
              <a:rPr lang="en-US" sz="2400" b="0" i="0" u="none" strike="noStrike" baseline="0" dirty="0">
                <a:solidFill>
                  <a:srgbClr val="000000"/>
                </a:solidFill>
                <a:latin typeface="ArialMT"/>
              </a:rPr>
              <a:t>There are a number of structures of queuing systems </a:t>
            </a:r>
            <a:r>
              <a:rPr lang="en-IN" sz="2400" b="0" i="0" u="none" strike="noStrike" baseline="0" dirty="0">
                <a:solidFill>
                  <a:srgbClr val="000000"/>
                </a:solidFill>
                <a:latin typeface="ArialMT"/>
              </a:rPr>
              <a:t>in practice.</a:t>
            </a:r>
          </a:p>
          <a:p>
            <a:pPr marL="0" indent="0" algn="just">
              <a:buNone/>
            </a:pPr>
            <a:r>
              <a:rPr lang="en-US" sz="2400" b="0" i="0" u="none" strike="noStrike" baseline="0" dirty="0">
                <a:solidFill>
                  <a:srgbClr val="B3B3B3"/>
                </a:solidFill>
                <a:latin typeface="Wingdings-Regular"/>
              </a:rPr>
              <a:t> </a:t>
            </a:r>
            <a:r>
              <a:rPr lang="en-US" sz="2400" b="0" i="0" u="none" strike="noStrike" baseline="0" dirty="0">
                <a:solidFill>
                  <a:srgbClr val="000000"/>
                </a:solidFill>
                <a:latin typeface="ArialMT"/>
              </a:rPr>
              <a:t>We are considering a </a:t>
            </a:r>
            <a:r>
              <a:rPr lang="en-US" sz="2400" b="0" i="1" u="none" strike="noStrike" baseline="0" dirty="0">
                <a:solidFill>
                  <a:srgbClr val="000000"/>
                </a:solidFill>
                <a:latin typeface="Arial-ItalicMT"/>
              </a:rPr>
              <a:t>single queue – single </a:t>
            </a:r>
            <a:r>
              <a:rPr lang="en-IN" sz="2400" b="0" i="1" u="none" strike="noStrike" baseline="0" dirty="0">
                <a:solidFill>
                  <a:srgbClr val="000000"/>
                </a:solidFill>
                <a:latin typeface="Arial-ItalicMT"/>
              </a:rPr>
              <a:t>service point.</a:t>
            </a:r>
          </a:p>
          <a:p>
            <a:pPr algn="just"/>
            <a:r>
              <a:rPr lang="en-IN" sz="2400" b="0" i="0" u="none" strike="noStrike" baseline="0" dirty="0">
                <a:solidFill>
                  <a:srgbClr val="000000"/>
                </a:solidFill>
                <a:latin typeface="ArialMT"/>
              </a:rPr>
              <a:t>Single queue – single service point</a:t>
            </a:r>
          </a:p>
          <a:p>
            <a:pPr algn="just"/>
            <a:r>
              <a:rPr lang="en-US" sz="2400" b="0" i="0" u="none" strike="noStrike" baseline="0" dirty="0">
                <a:solidFill>
                  <a:srgbClr val="000000"/>
                </a:solidFill>
                <a:latin typeface="ArialMT"/>
              </a:rPr>
              <a:t>Queue discipline is first come – first served.</a:t>
            </a:r>
          </a:p>
        </p:txBody>
      </p:sp>
    </p:spTree>
    <p:extLst>
      <p:ext uri="{BB962C8B-B14F-4D97-AF65-F5344CB8AC3E}">
        <p14:creationId xmlns:p14="http://schemas.microsoft.com/office/powerpoint/2010/main" val="203030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736-CACB-4096-8C93-1028E442784D}"/>
              </a:ext>
            </a:extLst>
          </p:cNvPr>
          <p:cNvSpPr>
            <a:spLocks noGrp="1"/>
          </p:cNvSpPr>
          <p:nvPr>
            <p:ph type="title"/>
          </p:nvPr>
        </p:nvSpPr>
        <p:spPr/>
        <p:txBody>
          <a:bodyPr/>
          <a:lstStyle/>
          <a:p>
            <a:pPr algn="ctr"/>
            <a:r>
              <a:rPr lang="en-US" b="1"/>
              <a:t>SINGLE-SERVER </a:t>
            </a:r>
            <a:r>
              <a:rPr lang="en-US" b="1" dirty="0"/>
              <a:t>QUEUING SYSTEM</a:t>
            </a:r>
            <a:endParaRPr lang="en-IN" b="1" dirty="0"/>
          </a:p>
        </p:txBody>
      </p:sp>
      <p:pic>
        <p:nvPicPr>
          <p:cNvPr id="8" name="Content Placeholder 4">
            <a:extLst>
              <a:ext uri="{FF2B5EF4-FFF2-40B4-BE49-F238E27FC236}">
                <a16:creationId xmlns:a16="http://schemas.microsoft.com/office/drawing/2014/main" id="{B624AF60-0E32-4590-B754-EFB50069A77D}"/>
              </a:ext>
            </a:extLst>
          </p:cNvPr>
          <p:cNvPicPr>
            <a:picLocks noGrp="1" noChangeAspect="1"/>
          </p:cNvPicPr>
          <p:nvPr>
            <p:ph idx="1"/>
          </p:nvPr>
        </p:nvPicPr>
        <p:blipFill rotWithShape="1">
          <a:blip r:embed="rId2"/>
          <a:srcRect l="29225" t="21300" r="50000" b="11201"/>
          <a:stretch/>
        </p:blipFill>
        <p:spPr>
          <a:xfrm>
            <a:off x="3592945" y="1321589"/>
            <a:ext cx="2974110" cy="5435447"/>
          </a:xfrm>
        </p:spPr>
      </p:pic>
    </p:spTree>
    <p:extLst>
      <p:ext uri="{BB962C8B-B14F-4D97-AF65-F5344CB8AC3E}">
        <p14:creationId xmlns:p14="http://schemas.microsoft.com/office/powerpoint/2010/main" val="350576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4A68AAA-61A8-4C78-885D-63FF4B9BA60A}"/>
              </a:ext>
            </a:extLst>
          </p:cNvPr>
          <p:cNvGraphicFramePr>
            <a:graphicFrameLocks noGrp="1"/>
          </p:cNvGraphicFramePr>
          <p:nvPr/>
        </p:nvGraphicFramePr>
        <p:xfrm>
          <a:off x="2207490" y="298333"/>
          <a:ext cx="8303492" cy="5770391"/>
        </p:xfrm>
        <a:graphic>
          <a:graphicData uri="http://schemas.openxmlformats.org/drawingml/2006/table">
            <a:tbl>
              <a:tblPr firstRow="1" bandRow="1">
                <a:tableStyleId>{5C22544A-7EE6-4342-B048-85BDC9FD1C3A}</a:tableStyleId>
              </a:tblPr>
              <a:tblGrid>
                <a:gridCol w="4151746">
                  <a:extLst>
                    <a:ext uri="{9D8B030D-6E8A-4147-A177-3AD203B41FA5}">
                      <a16:colId xmlns:a16="http://schemas.microsoft.com/office/drawing/2014/main" val="3668251647"/>
                    </a:ext>
                  </a:extLst>
                </a:gridCol>
                <a:gridCol w="4151746">
                  <a:extLst>
                    <a:ext uri="{9D8B030D-6E8A-4147-A177-3AD203B41FA5}">
                      <a16:colId xmlns:a16="http://schemas.microsoft.com/office/drawing/2014/main" val="2003162174"/>
                    </a:ext>
                  </a:extLst>
                </a:gridCol>
              </a:tblGrid>
              <a:tr h="7269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aseline="0" dirty="0">
                          <a:effectLst/>
                          <a:latin typeface="Book Antiqua" panose="02040602050305030304" pitchFamily="18" charset="0"/>
                        </a:rPr>
                        <a:t>Simulation Technique</a:t>
                      </a:r>
                      <a:endParaRPr lang="en-IN" sz="3600" baseline="0" dirty="0">
                        <a:effectLst/>
                      </a:endParaRP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aseline="0" dirty="0">
                          <a:effectLst/>
                          <a:latin typeface="Book Antiqua" panose="02040602050305030304" pitchFamily="18" charset="0"/>
                        </a:rPr>
                        <a:t>Analytical Technique</a:t>
                      </a:r>
                      <a:endParaRPr lang="en-IN" sz="3600" baseline="0" dirty="0">
                        <a:effectLst/>
                      </a:endParaRPr>
                    </a:p>
                    <a:p>
                      <a:pPr algn="ctr"/>
                      <a:endParaRPr lang="en-IN" dirty="0"/>
                    </a:p>
                  </a:txBody>
                  <a:tcPr/>
                </a:tc>
                <a:extLst>
                  <a:ext uri="{0D108BD9-81ED-4DB2-BD59-A6C34878D82A}">
                    <a16:rowId xmlns:a16="http://schemas.microsoft.com/office/drawing/2014/main" val="3492374575"/>
                  </a:ext>
                </a:extLst>
              </a:tr>
              <a:tr h="1260872">
                <a:tc>
                  <a:txBody>
                    <a:bodyPr/>
                    <a:lstStyle/>
                    <a:p>
                      <a:pPr marL="0" indent="-22860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It needs a little abstraction for no abstraction to apply simulation methods.</a:t>
                      </a:r>
                    </a:p>
                  </a:txBody>
                  <a:tcPr marL="59517" marR="59517" marT="0" marB="0"/>
                </a:tc>
                <a:tc>
                  <a:txBody>
                    <a:bodyPr/>
                    <a:lstStyle/>
                    <a:p>
                      <a:pPr marL="0" indent="-22860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 Sometimes, the degree of abstraction required to apply analytical method is too severe. It reduces the degree of accuracy.</a:t>
                      </a:r>
                    </a:p>
                  </a:txBody>
                  <a:tcPr marL="59517" marR="59517" marT="0" marB="0"/>
                </a:tc>
                <a:extLst>
                  <a:ext uri="{0D108BD9-81ED-4DB2-BD59-A6C34878D82A}">
                    <a16:rowId xmlns:a16="http://schemas.microsoft.com/office/drawing/2014/main" val="1169169550"/>
                  </a:ext>
                </a:extLst>
              </a:tr>
              <a:tr h="1576090">
                <a:tc>
                  <a:txBody>
                    <a:bodyPr/>
                    <a:lstStyle/>
                    <a:p>
                      <a:pPr marL="0" indent="-22860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The ideal way of using simulation is an execution of mathematical solutions that might have been obtained at the cost of too much simplification.</a:t>
                      </a:r>
                    </a:p>
                  </a:txBody>
                  <a:tcPr marL="59517" marR="59517" marT="0" marB="0"/>
                </a:tc>
                <a:tc>
                  <a:txBody>
                    <a:bodyPr/>
                    <a:lstStyle/>
                    <a:p>
                      <a:pPr marL="0" indent="-22860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Sometimes, it needs too much simplification to form a model for analytical solution.</a:t>
                      </a:r>
                    </a:p>
                  </a:txBody>
                  <a:tcPr marL="59517" marR="59517" marT="0" marB="0"/>
                </a:tc>
                <a:extLst>
                  <a:ext uri="{0D108BD9-81ED-4DB2-BD59-A6C34878D82A}">
                    <a16:rowId xmlns:a16="http://schemas.microsoft.com/office/drawing/2014/main" val="3860167031"/>
                  </a:ext>
                </a:extLst>
              </a:tr>
              <a:tr h="1260872">
                <a:tc>
                  <a:txBody>
                    <a:bodyPr/>
                    <a:lstStyle/>
                    <a:p>
                      <a:pPr marL="0" indent="-22860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Simulation easily removes many limitations on a system, such as physical stop, finite time delays, nonlinear forces, etc.</a:t>
                      </a:r>
                    </a:p>
                  </a:txBody>
                  <a:tcPr marL="59517" marR="59517" marT="0" marB="0"/>
                </a:tc>
                <a:tc>
                  <a:txBody>
                    <a:bodyPr/>
                    <a:lstStyle/>
                    <a:p>
                      <a:pPr marL="0" indent="-22860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These limitations make solvable mathematical model in solution.</a:t>
                      </a:r>
                    </a:p>
                  </a:txBody>
                  <a:tcPr marL="59517" marR="59517" marT="0" marB="0"/>
                </a:tc>
                <a:extLst>
                  <a:ext uri="{0D108BD9-81ED-4DB2-BD59-A6C34878D82A}">
                    <a16:rowId xmlns:a16="http://schemas.microsoft.com/office/drawing/2014/main" val="3876421770"/>
                  </a:ext>
                </a:extLst>
              </a:tr>
              <a:tr h="945654">
                <a:tc>
                  <a:txBody>
                    <a:bodyPr/>
                    <a:lstStyle/>
                    <a:p>
                      <a:pPr marL="0" indent="-228600" algn="just" defTabSz="914400" rtl="0" eaLnBrk="1" latinLnBrk="0" hangingPunct="1"/>
                      <a:r>
                        <a:rPr lang="en-US" sz="1800" kern="1200" baseline="0" dirty="0">
                          <a:solidFill>
                            <a:schemeClr val="dk1"/>
                          </a:solidFill>
                          <a:effectLst/>
                          <a:latin typeface="Book Antiqua" panose="02040602050305030304" pitchFamily="18" charset="0"/>
                          <a:ea typeface="+mn-ea"/>
                          <a:cs typeface="+mn-cs"/>
                        </a:rPr>
                        <a:t>Simulation will provide a quicker or more convenient way of deriving results.</a:t>
                      </a:r>
                    </a:p>
                  </a:txBody>
                  <a:tcPr marL="59517" marR="59517" marT="0" marB="0"/>
                </a:tc>
                <a:tc>
                  <a:txBody>
                    <a:bodyPr/>
                    <a:lstStyle/>
                    <a:p>
                      <a:pPr marL="228600" indent="-228600" algn="just"/>
                      <a:r>
                        <a:rPr lang="en-US" sz="600" baseline="0" dirty="0">
                          <a:effectLst/>
                          <a:latin typeface="Times New Roman" panose="02020603050405020304" pitchFamily="18" charset="0"/>
                        </a:rPr>
                        <a:t> </a:t>
                      </a:r>
                      <a:r>
                        <a:rPr lang="en-US" sz="1800" kern="1200" baseline="0" dirty="0">
                          <a:solidFill>
                            <a:schemeClr val="dk1"/>
                          </a:solidFill>
                          <a:effectLst/>
                          <a:latin typeface="Book Antiqua" panose="02040602050305030304" pitchFamily="18" charset="0"/>
                          <a:ea typeface="+mn-ea"/>
                          <a:cs typeface="+mn-cs"/>
                        </a:rPr>
                        <a:t>Many analytical results occur in the form of complex series or integrals that require extension evolution.</a:t>
                      </a:r>
                    </a:p>
                  </a:txBody>
                  <a:tcPr marL="59517" marR="59517" marT="0" marB="0"/>
                </a:tc>
                <a:extLst>
                  <a:ext uri="{0D108BD9-81ED-4DB2-BD59-A6C34878D82A}">
                    <a16:rowId xmlns:a16="http://schemas.microsoft.com/office/drawing/2014/main" val="1699395174"/>
                  </a:ext>
                </a:extLst>
              </a:tr>
            </a:tbl>
          </a:graphicData>
        </a:graphic>
      </p:graphicFrame>
    </p:spTree>
    <p:extLst>
      <p:ext uri="{BB962C8B-B14F-4D97-AF65-F5344CB8AC3E}">
        <p14:creationId xmlns:p14="http://schemas.microsoft.com/office/powerpoint/2010/main" val="3890568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77E4-F7A1-487D-83CA-D5709E7870CB}"/>
              </a:ext>
            </a:extLst>
          </p:cNvPr>
          <p:cNvSpPr>
            <a:spLocks noGrp="1"/>
          </p:cNvSpPr>
          <p:nvPr>
            <p:ph type="title"/>
          </p:nvPr>
        </p:nvSpPr>
        <p:spPr/>
        <p:txBody>
          <a:bodyPr>
            <a:normAutofit/>
          </a:bodyPr>
          <a:lstStyle/>
          <a:p>
            <a:pPr algn="ctr"/>
            <a:r>
              <a:rPr lang="en-US" sz="4000" b="1" dirty="0">
                <a:solidFill>
                  <a:srgbClr val="330033"/>
                </a:solidFill>
                <a:latin typeface="TimesNewRomanPSMT"/>
              </a:rPr>
              <a:t>Notations in </a:t>
            </a:r>
            <a:r>
              <a:rPr lang="en-IN" sz="4000" b="1" dirty="0">
                <a:solidFill>
                  <a:srgbClr val="330033"/>
                </a:solidFill>
                <a:latin typeface="TimesNewRomanPSMT"/>
              </a:rPr>
              <a:t>Single-Server Queueing Systems</a:t>
            </a:r>
          </a:p>
        </p:txBody>
      </p:sp>
      <p:sp>
        <p:nvSpPr>
          <p:cNvPr id="3" name="Content Placeholder 2">
            <a:extLst>
              <a:ext uri="{FF2B5EF4-FFF2-40B4-BE49-F238E27FC236}">
                <a16:creationId xmlns:a16="http://schemas.microsoft.com/office/drawing/2014/main" id="{EB51434B-DE2F-4092-998A-97C788B07A16}"/>
              </a:ext>
            </a:extLst>
          </p:cNvPr>
          <p:cNvSpPr>
            <a:spLocks noGrp="1"/>
          </p:cNvSpPr>
          <p:nvPr>
            <p:ph idx="1"/>
          </p:nvPr>
        </p:nvSpPr>
        <p:spPr/>
        <p:txBody>
          <a:bodyPr>
            <a:normAutofit/>
          </a:bodyPr>
          <a:lstStyle/>
          <a:p>
            <a:pPr algn="l"/>
            <a:r>
              <a:rPr lang="en-US" sz="2400" b="0" i="1" u="none" strike="noStrike" baseline="0" dirty="0" err="1">
                <a:latin typeface="TimesLTStd-Italic"/>
              </a:rPr>
              <a:t>ti</a:t>
            </a:r>
            <a:r>
              <a:rPr lang="en-US" sz="2400" b="0" i="1" u="none" strike="noStrike" baseline="0" dirty="0">
                <a:latin typeface="TimesLTStd-Italic"/>
              </a:rPr>
              <a:t> </a:t>
            </a:r>
            <a:r>
              <a:rPr lang="en-US" sz="2400" dirty="0">
                <a:latin typeface="MathematicalPiOTF1"/>
              </a:rPr>
              <a:t>=</a:t>
            </a:r>
            <a:r>
              <a:rPr lang="en-US" sz="2400" b="0" i="0" u="none" strike="noStrike" baseline="0" dirty="0">
                <a:latin typeface="TimesLTStd-Roman"/>
              </a:rPr>
              <a:t>time of arrival of the </a:t>
            </a:r>
            <a:r>
              <a:rPr lang="en-US" sz="2400" b="0" i="1" u="none" strike="noStrike" baseline="0" dirty="0" err="1">
                <a:latin typeface="TimesLTStd-Italic"/>
              </a:rPr>
              <a:t>i</a:t>
            </a:r>
            <a:r>
              <a:rPr lang="en-US" sz="2400" b="0" i="0" u="none" strike="noStrike" baseline="0" dirty="0" err="1">
                <a:latin typeface="TimesLTStd-Roman"/>
              </a:rPr>
              <a:t>th</a:t>
            </a:r>
            <a:r>
              <a:rPr lang="en-US" sz="2400" b="0" i="0" u="none" strike="noStrike" baseline="0" dirty="0">
                <a:latin typeface="TimesLTStd-Roman"/>
              </a:rPr>
              <a:t> customer </a:t>
            </a:r>
          </a:p>
          <a:p>
            <a:pPr algn="l"/>
            <a:r>
              <a:rPr lang="en-US" sz="2400" b="0" i="1" u="none" strike="noStrike" baseline="0" dirty="0">
                <a:latin typeface="TimesLTStd-Italic"/>
              </a:rPr>
              <a:t>Ai</a:t>
            </a:r>
            <a:r>
              <a:rPr lang="en-US" sz="2400" b="0" i="0" u="none" strike="noStrike" baseline="0" dirty="0">
                <a:latin typeface="TimesLTStd-Roman"/>
              </a:rPr>
              <a:t> </a:t>
            </a:r>
            <a:r>
              <a:rPr lang="en-US" sz="2400" dirty="0">
                <a:latin typeface="MathematicalPiOTF1"/>
              </a:rPr>
              <a:t>=</a:t>
            </a:r>
            <a:r>
              <a:rPr lang="en-US" sz="2400" b="0" i="0" u="none" strike="noStrike" baseline="0" dirty="0">
                <a:latin typeface="MathematicalPiOTF1"/>
              </a:rPr>
              <a:t> </a:t>
            </a:r>
            <a:r>
              <a:rPr lang="en-US" sz="2400" b="0" i="0" u="none" strike="noStrike" baseline="0" dirty="0">
                <a:latin typeface="TimesLTStd-Roman"/>
              </a:rPr>
              <a:t>interarrival time between (</a:t>
            </a:r>
            <a:r>
              <a:rPr lang="en-US" sz="2400" b="0" i="1" u="none" strike="noStrike" baseline="0" dirty="0" err="1">
                <a:latin typeface="TimesLTStd-Italic"/>
              </a:rPr>
              <a:t>i</a:t>
            </a:r>
            <a:r>
              <a:rPr lang="en-US" sz="2400" b="0" i="1" u="none" strike="noStrike" baseline="0" dirty="0">
                <a:latin typeface="TimesLTStd-Italic"/>
              </a:rPr>
              <a:t> </a:t>
            </a:r>
            <a:r>
              <a:rPr lang="en-US" sz="2400" dirty="0">
                <a:latin typeface="MathematicalPiOTF1"/>
              </a:rPr>
              <a:t>-</a:t>
            </a:r>
            <a:r>
              <a:rPr lang="en-US" sz="2400" b="0" i="0" u="none" strike="noStrike" baseline="0" dirty="0">
                <a:latin typeface="MathematicalPiOTF1"/>
              </a:rPr>
              <a:t> </a:t>
            </a:r>
            <a:r>
              <a:rPr lang="en-US" sz="2400" b="0" i="0" u="none" strike="noStrike" baseline="0" dirty="0">
                <a:latin typeface="TimesLTStd-Roman"/>
              </a:rPr>
              <a:t>1)</a:t>
            </a:r>
            <a:r>
              <a:rPr lang="en-US" sz="2400" b="0" i="0" u="none" strike="noStrike" baseline="0" dirty="0" err="1">
                <a:latin typeface="TimesLTStd-Roman"/>
              </a:rPr>
              <a:t>st</a:t>
            </a:r>
            <a:r>
              <a:rPr lang="en-US" sz="2400" b="0" i="0" u="none" strike="noStrike" baseline="0" dirty="0">
                <a:latin typeface="TimesLTStd-Roman"/>
              </a:rPr>
              <a:t> and </a:t>
            </a:r>
            <a:r>
              <a:rPr lang="en-US" sz="2400" b="0" i="1" u="none" strike="noStrike" baseline="0" dirty="0" err="1">
                <a:latin typeface="TimesLTStd-Italic"/>
              </a:rPr>
              <a:t>i</a:t>
            </a:r>
            <a:r>
              <a:rPr lang="en-US" sz="2400" b="0" i="0" u="none" strike="noStrike" baseline="0" dirty="0" err="1">
                <a:latin typeface="TimesLTStd-Roman"/>
              </a:rPr>
              <a:t>th</a:t>
            </a:r>
            <a:r>
              <a:rPr lang="en-US" sz="2400" b="0" i="0" u="none" strike="noStrike" baseline="0" dirty="0">
                <a:latin typeface="TimesLTStd-Roman"/>
              </a:rPr>
              <a:t> arrivals of customers</a:t>
            </a:r>
          </a:p>
          <a:p>
            <a:pPr algn="l"/>
            <a:r>
              <a:rPr lang="en-US" sz="2400" b="0" i="1" u="none" strike="noStrike" baseline="0" dirty="0">
                <a:latin typeface="TimesLTStd-Italic"/>
              </a:rPr>
              <a:t>Si </a:t>
            </a:r>
            <a:r>
              <a:rPr lang="en-US" sz="2400" dirty="0">
                <a:latin typeface="MathematicalPiOTF1"/>
              </a:rPr>
              <a:t>=</a:t>
            </a:r>
            <a:r>
              <a:rPr lang="en-US" sz="2400" b="0" i="0" u="none" strike="noStrike" baseline="0" dirty="0">
                <a:latin typeface="MathematicalPiOTF1"/>
              </a:rPr>
              <a:t> </a:t>
            </a:r>
            <a:r>
              <a:rPr lang="en-US" sz="2400" b="0" i="0" u="none" strike="noStrike" baseline="0" dirty="0">
                <a:latin typeface="TimesLTStd-Roman"/>
              </a:rPr>
              <a:t>time that server actually spends serving </a:t>
            </a:r>
            <a:r>
              <a:rPr lang="en-US" sz="2400" b="0" i="1" u="none" strike="noStrike" baseline="0" dirty="0" err="1">
                <a:latin typeface="TimesLTStd-Italic"/>
              </a:rPr>
              <a:t>i</a:t>
            </a:r>
            <a:r>
              <a:rPr lang="en-US" sz="2400" b="0" i="0" u="none" strike="noStrike" baseline="0" dirty="0" err="1">
                <a:latin typeface="TimesLTStd-Roman"/>
              </a:rPr>
              <a:t>th</a:t>
            </a:r>
            <a:r>
              <a:rPr lang="en-US" sz="2400" b="0" i="0" u="none" strike="noStrike" baseline="0" dirty="0">
                <a:latin typeface="TimesLTStd-Roman"/>
              </a:rPr>
              <a:t> customer (exclusive of customer’s </a:t>
            </a:r>
            <a:r>
              <a:rPr lang="en-IN" sz="2400" b="0" i="0" u="none" strike="noStrike" baseline="0" dirty="0">
                <a:latin typeface="TimesLTStd-Roman"/>
              </a:rPr>
              <a:t>delay in queue)</a:t>
            </a:r>
          </a:p>
          <a:p>
            <a:pPr algn="l"/>
            <a:r>
              <a:rPr lang="en-US" sz="2400" b="0" i="1" u="none" strike="noStrike" baseline="0" dirty="0">
                <a:latin typeface="TimesLTStd-Italic"/>
              </a:rPr>
              <a:t>Di </a:t>
            </a:r>
            <a:r>
              <a:rPr lang="en-US" sz="2400" dirty="0">
                <a:latin typeface="MathematicalPiOTF1"/>
              </a:rPr>
              <a:t>=</a:t>
            </a:r>
            <a:r>
              <a:rPr lang="en-US" sz="2400" b="0" i="0" u="none" strike="noStrike" baseline="0" dirty="0">
                <a:latin typeface="MathematicalPiOTF1"/>
              </a:rPr>
              <a:t> </a:t>
            </a:r>
            <a:r>
              <a:rPr lang="en-US" sz="2400" b="0" i="0" u="none" strike="noStrike" baseline="0" dirty="0">
                <a:latin typeface="TimesLTStd-Roman"/>
              </a:rPr>
              <a:t>delay in queue of </a:t>
            </a:r>
            <a:r>
              <a:rPr lang="en-US" sz="2400" b="0" i="1" u="none" strike="noStrike" baseline="0" dirty="0" err="1">
                <a:latin typeface="TimesLTStd-Italic"/>
              </a:rPr>
              <a:t>i</a:t>
            </a:r>
            <a:r>
              <a:rPr lang="en-US" sz="2400" b="0" i="0" u="none" strike="noStrike" baseline="0" dirty="0" err="1">
                <a:latin typeface="TimesLTStd-Roman"/>
              </a:rPr>
              <a:t>th</a:t>
            </a:r>
            <a:r>
              <a:rPr lang="en-US" sz="2400" b="0" i="0" u="none" strike="noStrike" baseline="0" dirty="0">
                <a:latin typeface="TimesLTStd-Roman"/>
              </a:rPr>
              <a:t> customer</a:t>
            </a:r>
          </a:p>
          <a:p>
            <a:pPr algn="l"/>
            <a:r>
              <a:rPr lang="en-IN" sz="2400" b="0" i="1" u="none" strike="noStrike" baseline="0" dirty="0">
                <a:latin typeface="TimesLTStd-Italic"/>
              </a:rPr>
              <a:t>ci </a:t>
            </a:r>
            <a:r>
              <a:rPr lang="en-IN" sz="2400" dirty="0">
                <a:latin typeface="MathematicalPiOTF1"/>
              </a:rPr>
              <a:t>=</a:t>
            </a:r>
            <a:r>
              <a:rPr lang="en-IN" sz="2400" b="0" i="1" u="none" strike="noStrike" baseline="0" dirty="0" err="1">
                <a:latin typeface="TimesLTStd-Italic"/>
              </a:rPr>
              <a:t>ti</a:t>
            </a:r>
            <a:r>
              <a:rPr lang="en-IN" sz="2400" b="0" i="1" u="none" strike="noStrike" baseline="0" dirty="0">
                <a:latin typeface="TimesLTStd-Italic"/>
              </a:rPr>
              <a:t> </a:t>
            </a:r>
            <a:r>
              <a:rPr lang="en-IN" sz="2400" dirty="0">
                <a:latin typeface="MathematicalPiOTF1"/>
              </a:rPr>
              <a:t>+ </a:t>
            </a:r>
            <a:r>
              <a:rPr lang="en-IN" sz="2400" b="0" i="1" u="none" strike="noStrike" baseline="0" dirty="0">
                <a:latin typeface="TimesLTStd-Italic"/>
              </a:rPr>
              <a:t>Di </a:t>
            </a:r>
            <a:r>
              <a:rPr lang="en-IN" sz="2400" dirty="0">
                <a:latin typeface="MathematicalPiOTF1"/>
              </a:rPr>
              <a:t>+</a:t>
            </a:r>
            <a:r>
              <a:rPr lang="en-IN" sz="2400" b="0" i="0" u="none" strike="noStrike" baseline="0" dirty="0">
                <a:latin typeface="MathematicalPiOTF1"/>
              </a:rPr>
              <a:t> </a:t>
            </a:r>
            <a:r>
              <a:rPr lang="en-IN" sz="2400" b="0" i="1" u="none" strike="noStrike" baseline="0" dirty="0">
                <a:latin typeface="TimesLTStd-Italic"/>
              </a:rPr>
              <a:t>Si </a:t>
            </a:r>
            <a:r>
              <a:rPr lang="en-IN" sz="2400" dirty="0">
                <a:latin typeface="MathematicalPiOTF1"/>
              </a:rPr>
              <a:t>=</a:t>
            </a:r>
            <a:r>
              <a:rPr lang="en-IN" sz="2400" b="0" i="0" u="none" strike="noStrike" baseline="0" dirty="0">
                <a:latin typeface="MathematicalPiOTF1"/>
              </a:rPr>
              <a:t> </a:t>
            </a:r>
            <a:r>
              <a:rPr lang="en-IN" sz="2400" b="0" i="0" u="none" strike="noStrike" baseline="0" dirty="0">
                <a:latin typeface="TimesLTStd-Roman"/>
              </a:rPr>
              <a:t>time that </a:t>
            </a:r>
            <a:r>
              <a:rPr lang="en-IN" sz="2400" b="0" i="1" u="none" strike="noStrike" baseline="0" dirty="0" err="1">
                <a:latin typeface="TimesLTStd-Italic"/>
              </a:rPr>
              <a:t>i</a:t>
            </a:r>
            <a:r>
              <a:rPr lang="en-IN" sz="2400" b="0" i="0" u="none" strike="noStrike" baseline="0" dirty="0" err="1">
                <a:latin typeface="TimesLTStd-Roman"/>
              </a:rPr>
              <a:t>th</a:t>
            </a:r>
            <a:r>
              <a:rPr lang="en-IN" sz="2400" b="0" i="0" u="none" strike="noStrike" baseline="0" dirty="0">
                <a:latin typeface="TimesLTStd-Roman"/>
              </a:rPr>
              <a:t> customer completes service and departs</a:t>
            </a:r>
          </a:p>
          <a:p>
            <a:pPr algn="l"/>
            <a:r>
              <a:rPr lang="en-US" sz="2400" b="0" i="1" u="none" strike="noStrike" baseline="0" dirty="0" err="1">
                <a:latin typeface="TimesLTStd-Italic"/>
              </a:rPr>
              <a:t>ei</a:t>
            </a:r>
            <a:r>
              <a:rPr lang="en-US" sz="2400" b="0" i="1" u="none" strike="noStrike" baseline="0" dirty="0">
                <a:latin typeface="TimesLTStd-Italic"/>
              </a:rPr>
              <a:t> </a:t>
            </a:r>
            <a:r>
              <a:rPr lang="en-US" sz="2400" dirty="0">
                <a:latin typeface="MathematicalPiOTF1"/>
              </a:rPr>
              <a:t>=</a:t>
            </a:r>
            <a:r>
              <a:rPr lang="en-US" sz="2400" b="0" i="0" u="none" strike="noStrike" baseline="0" dirty="0">
                <a:latin typeface="MathematicalPiOTF1"/>
              </a:rPr>
              <a:t> </a:t>
            </a:r>
            <a:r>
              <a:rPr lang="en-US" sz="2400" b="0" i="0" u="none" strike="noStrike" baseline="0" dirty="0">
                <a:latin typeface="TimesLTStd-Roman"/>
              </a:rPr>
              <a:t>time of occurrence of </a:t>
            </a:r>
            <a:r>
              <a:rPr lang="en-US" sz="2400" b="0" i="1" u="none" strike="noStrike" baseline="0" dirty="0" err="1">
                <a:latin typeface="TimesLTStd-Italic"/>
              </a:rPr>
              <a:t>i</a:t>
            </a:r>
            <a:r>
              <a:rPr lang="en-US" sz="2400" b="0" i="0" u="none" strike="noStrike" baseline="0" dirty="0" err="1">
                <a:latin typeface="TimesLTStd-Roman"/>
              </a:rPr>
              <a:t>th</a:t>
            </a:r>
            <a:r>
              <a:rPr lang="en-US" sz="2400" b="0" i="0" u="none" strike="noStrike" baseline="0" dirty="0">
                <a:latin typeface="TimesLTStd-Roman"/>
              </a:rPr>
              <a:t> event of any type</a:t>
            </a:r>
            <a:endParaRPr lang="en-IN" sz="2400" dirty="0"/>
          </a:p>
        </p:txBody>
      </p:sp>
    </p:spTree>
    <p:extLst>
      <p:ext uri="{BB962C8B-B14F-4D97-AF65-F5344CB8AC3E}">
        <p14:creationId xmlns:p14="http://schemas.microsoft.com/office/powerpoint/2010/main" val="1782897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C578-26D6-4EA4-B91F-84466FCAD6FB}"/>
              </a:ext>
            </a:extLst>
          </p:cNvPr>
          <p:cNvSpPr>
            <a:spLocks noGrp="1"/>
          </p:cNvSpPr>
          <p:nvPr>
            <p:ph type="title"/>
          </p:nvPr>
        </p:nvSpPr>
        <p:spPr>
          <a:xfrm>
            <a:off x="838200" y="392834"/>
            <a:ext cx="10515600" cy="1325563"/>
          </a:xfrm>
        </p:spPr>
        <p:txBody>
          <a:bodyPr/>
          <a:lstStyle/>
          <a:p>
            <a:pPr algn="ctr"/>
            <a:r>
              <a:rPr lang="en-US" b="1" dirty="0"/>
              <a:t>SINGLE-SERVER QUEUING SYSTEM</a:t>
            </a:r>
            <a:endParaRPr lang="en-IN" dirty="0"/>
          </a:p>
        </p:txBody>
      </p:sp>
      <p:sp>
        <p:nvSpPr>
          <p:cNvPr id="3" name="Content Placeholder 2">
            <a:extLst>
              <a:ext uri="{FF2B5EF4-FFF2-40B4-BE49-F238E27FC236}">
                <a16:creationId xmlns:a16="http://schemas.microsoft.com/office/drawing/2014/main" id="{1E1A5AB1-4544-4F84-B7D7-3FE62577B29A}"/>
              </a:ext>
            </a:extLst>
          </p:cNvPr>
          <p:cNvSpPr>
            <a:spLocks noGrp="1"/>
          </p:cNvSpPr>
          <p:nvPr>
            <p:ph idx="1"/>
          </p:nvPr>
        </p:nvSpPr>
        <p:spPr>
          <a:xfrm>
            <a:off x="838200" y="1515197"/>
            <a:ext cx="10515600" cy="4351338"/>
          </a:xfrm>
        </p:spPr>
        <p:txBody>
          <a:bodyPr>
            <a:noAutofit/>
          </a:bodyPr>
          <a:lstStyle/>
          <a:p>
            <a:pPr algn="just"/>
            <a:r>
              <a:rPr lang="en-US" sz="2400" dirty="0">
                <a:latin typeface="TimesLTStd-Roman"/>
              </a:rPr>
              <a:t>A</a:t>
            </a:r>
            <a:r>
              <a:rPr lang="en-US" sz="2400" b="0" i="0" u="none" strike="noStrike" baseline="0" dirty="0">
                <a:latin typeface="TimesLTStd-Roman"/>
              </a:rPr>
              <a:t>n </a:t>
            </a:r>
            <a:r>
              <a:rPr lang="en-US" sz="2400" b="1" i="1" u="none" strike="noStrike" baseline="0" dirty="0">
                <a:latin typeface="TimesLTStd-Italic"/>
              </a:rPr>
              <a:t>Event</a:t>
            </a:r>
            <a:r>
              <a:rPr lang="en-US" sz="2400" b="0" i="1" u="none" strike="noStrike" baseline="0" dirty="0">
                <a:latin typeface="TimesLTStd-Italic"/>
              </a:rPr>
              <a:t> </a:t>
            </a:r>
            <a:r>
              <a:rPr lang="en-US" sz="2400" b="0" i="0" u="none" strike="noStrike" baseline="0" dirty="0">
                <a:latin typeface="TimesLTStd-Roman"/>
              </a:rPr>
              <a:t>is defined as an instantaneous occurrence that may change the state of the system. how to simulate a single-server queueing system such </a:t>
            </a:r>
            <a:r>
              <a:rPr lang="en-IN" sz="2400" b="0" i="0" u="none" strike="noStrike" baseline="0" dirty="0">
                <a:latin typeface="TimesLTStd-Roman"/>
              </a:rPr>
              <a:t>as a one-operator barbershop.</a:t>
            </a:r>
            <a:endParaRPr lang="en-US" sz="2400" dirty="0">
              <a:latin typeface="TimesLTStd-Roman"/>
            </a:endParaRPr>
          </a:p>
          <a:p>
            <a:pPr algn="just"/>
            <a:r>
              <a:rPr lang="en-US" sz="2400" b="0" i="0" u="none" strike="noStrike" baseline="0" dirty="0">
                <a:latin typeface="TimesLTStd-Roman"/>
              </a:rPr>
              <a:t>Consider a single-server queueing system for which the interarrival times </a:t>
            </a:r>
            <a:r>
              <a:rPr lang="en-US" sz="2400" b="0" i="1" u="none" strike="noStrike" baseline="0" dirty="0">
                <a:latin typeface="TimesLTStd-Italic"/>
              </a:rPr>
              <a:t>A</a:t>
            </a:r>
            <a:r>
              <a:rPr lang="en-US" sz="2400" b="0" i="0" u="none" strike="noStrike" baseline="0" dirty="0">
                <a:latin typeface="TimesLTStd-Roman"/>
              </a:rPr>
              <a:t>1, </a:t>
            </a:r>
            <a:r>
              <a:rPr lang="en-US" sz="2400" b="0" i="1" u="none" strike="noStrike" baseline="0" dirty="0">
                <a:latin typeface="TimesLTStd-Italic"/>
              </a:rPr>
              <a:t>A</a:t>
            </a:r>
            <a:r>
              <a:rPr lang="en-US" sz="2400" b="0" i="0" u="none" strike="noStrike" baseline="0" dirty="0">
                <a:latin typeface="TimesLTStd-Roman"/>
              </a:rPr>
              <a:t>2, . . . are </a:t>
            </a:r>
            <a:r>
              <a:rPr lang="en-US" sz="2400" b="0" i="1" u="none" strike="noStrike" baseline="0" dirty="0">
                <a:latin typeface="TimesLTStd-Italic"/>
              </a:rPr>
              <a:t>independent and identically distributed </a:t>
            </a:r>
            <a:r>
              <a:rPr lang="en-US" sz="2400" b="0" i="0" u="none" strike="noStrike" baseline="0" dirty="0">
                <a:latin typeface="TimesLTStd-Roman"/>
              </a:rPr>
              <a:t>(IID) random variables.</a:t>
            </a:r>
          </a:p>
          <a:p>
            <a:pPr algn="just"/>
            <a:r>
              <a:rPr lang="en-US" sz="2400" dirty="0">
                <a:latin typeface="TimesLTStd-Roman"/>
              </a:rPr>
              <a:t>service times S1, S2, . . . of the successive customers are IID random variables</a:t>
            </a:r>
          </a:p>
          <a:p>
            <a:pPr algn="just"/>
            <a:r>
              <a:rPr lang="en-US" sz="2400" b="0" i="0" u="none" strike="noStrike" baseline="0" dirty="0">
                <a:latin typeface="TimesLTStd-Roman"/>
              </a:rPr>
              <a:t>“Identically distributed” means that the interarrival times have the same probability </a:t>
            </a:r>
            <a:r>
              <a:rPr lang="en-IN" sz="2400" b="0" i="0" u="none" strike="noStrike" baseline="0" dirty="0">
                <a:latin typeface="TimesLTStd-Roman"/>
              </a:rPr>
              <a:t>distribution.</a:t>
            </a:r>
          </a:p>
          <a:p>
            <a:pPr algn="just"/>
            <a:r>
              <a:rPr lang="en-IN" sz="2400" b="0" i="0" u="none" strike="noStrike" baseline="0" dirty="0">
                <a:latin typeface="TimesLTStd-Roman"/>
              </a:rPr>
              <a:t>Queu</a:t>
            </a:r>
            <a:r>
              <a:rPr lang="en-IN" sz="2400" dirty="0">
                <a:latin typeface="TimesLTStd-Roman"/>
              </a:rPr>
              <a:t>e discipline: FIFO</a:t>
            </a:r>
            <a:endParaRPr lang="en-IN" sz="2400" b="0" i="0" u="none" strike="noStrike" baseline="0" dirty="0">
              <a:latin typeface="TimesLTStd-Roman"/>
            </a:endParaRPr>
          </a:p>
          <a:p>
            <a:pPr algn="just"/>
            <a:r>
              <a:rPr lang="en-IN" sz="2400" b="0" i="0" u="none" strike="noStrike" baseline="0" dirty="0">
                <a:latin typeface="TimesLTStd-Roman"/>
              </a:rPr>
              <a:t>Stopping Condition: We </a:t>
            </a:r>
            <a:r>
              <a:rPr lang="en-US" sz="2400" b="0" i="0" u="none" strike="noStrike" baseline="0" dirty="0">
                <a:latin typeface="TimesLTStd-Roman"/>
              </a:rPr>
              <a:t>wish to simulate this system until a fixed number (</a:t>
            </a:r>
            <a:r>
              <a:rPr lang="en-US" sz="2400" b="0" i="1" u="none" strike="noStrike" baseline="0" dirty="0">
                <a:latin typeface="TimesLTStd-Italic"/>
              </a:rPr>
              <a:t>n</a:t>
            </a:r>
            <a:r>
              <a:rPr lang="en-US" sz="2400" b="0" i="0" u="none" strike="noStrike" baseline="0" dirty="0">
                <a:latin typeface="TimesLTStd-Roman"/>
              </a:rPr>
              <a:t>) of customers have completed their delays in queue; i.e., the simulation will stop when the </a:t>
            </a:r>
            <a:r>
              <a:rPr lang="en-US" sz="2400" b="0" i="1" u="none" strike="noStrike" baseline="0" dirty="0">
                <a:latin typeface="TimesLTStd-Italic"/>
              </a:rPr>
              <a:t>n</a:t>
            </a:r>
            <a:r>
              <a:rPr lang="en-US" sz="2400" b="0" i="0" u="none" strike="noStrike" baseline="0" dirty="0">
                <a:latin typeface="TimesLTStd-Roman"/>
              </a:rPr>
              <a:t>th customer enters service. </a:t>
            </a:r>
            <a:endParaRPr lang="en-IN" sz="2400" dirty="0"/>
          </a:p>
        </p:txBody>
      </p:sp>
    </p:spTree>
    <p:extLst>
      <p:ext uri="{BB962C8B-B14F-4D97-AF65-F5344CB8AC3E}">
        <p14:creationId xmlns:p14="http://schemas.microsoft.com/office/powerpoint/2010/main" val="3827255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6768-EE03-4652-B076-71213E05F853}"/>
              </a:ext>
            </a:extLst>
          </p:cNvPr>
          <p:cNvSpPr>
            <a:spLocks noGrp="1"/>
          </p:cNvSpPr>
          <p:nvPr>
            <p:ph type="title"/>
          </p:nvPr>
        </p:nvSpPr>
        <p:spPr/>
        <p:txBody>
          <a:bodyPr/>
          <a:lstStyle/>
          <a:p>
            <a:pPr algn="ctr"/>
            <a:r>
              <a:rPr lang="en-US" b="1" dirty="0"/>
              <a:t>SINGLE-SERVER QUEUING SYSTEM</a:t>
            </a:r>
            <a:endParaRPr lang="en-IN" dirty="0"/>
          </a:p>
        </p:txBody>
      </p:sp>
      <p:sp>
        <p:nvSpPr>
          <p:cNvPr id="3" name="Content Placeholder 2">
            <a:extLst>
              <a:ext uri="{FF2B5EF4-FFF2-40B4-BE49-F238E27FC236}">
                <a16:creationId xmlns:a16="http://schemas.microsoft.com/office/drawing/2014/main" id="{58EB810C-470A-4313-A286-1AB6D365D922}"/>
              </a:ext>
            </a:extLst>
          </p:cNvPr>
          <p:cNvSpPr>
            <a:spLocks noGrp="1"/>
          </p:cNvSpPr>
          <p:nvPr>
            <p:ph idx="1"/>
          </p:nvPr>
        </p:nvSpPr>
        <p:spPr>
          <a:xfrm>
            <a:off x="662710" y="1422894"/>
            <a:ext cx="10515600" cy="4351338"/>
          </a:xfrm>
        </p:spPr>
        <p:txBody>
          <a:bodyPr>
            <a:noAutofit/>
          </a:bodyPr>
          <a:lstStyle/>
          <a:p>
            <a:pPr algn="just"/>
            <a:r>
              <a:rPr lang="en-US" sz="2400" dirty="0">
                <a:latin typeface="TimesLTStd-Roman"/>
              </a:rPr>
              <a:t>The simulation will begin in the “empty-and-idle” state; i.e., no customers are present and the server is idle. </a:t>
            </a:r>
            <a:endParaRPr lang="en-US" sz="2400" b="0" i="0" u="none" strike="noStrike" baseline="0" dirty="0">
              <a:latin typeface="TimesLTStd-Roman"/>
            </a:endParaRPr>
          </a:p>
          <a:p>
            <a:pPr algn="just"/>
            <a:r>
              <a:rPr lang="en-US" sz="2400" b="0" i="0" u="none" strike="noStrike" baseline="0" dirty="0">
                <a:latin typeface="TimesLTStd-Roman"/>
              </a:rPr>
              <a:t>To measure the performance of this system, we will look at estimates of </a:t>
            </a:r>
            <a:r>
              <a:rPr lang="en-US" sz="2400" b="1" i="0" u="none" strike="noStrike" baseline="0" dirty="0">
                <a:latin typeface="TimesLTStd-Roman"/>
              </a:rPr>
              <a:t>three </a:t>
            </a:r>
            <a:r>
              <a:rPr lang="en-US" sz="2400" b="0" i="0" u="none" strike="noStrike" baseline="0" dirty="0">
                <a:latin typeface="TimesLTStd-Roman"/>
              </a:rPr>
              <a:t>quantities. </a:t>
            </a:r>
          </a:p>
          <a:p>
            <a:pPr algn="just"/>
            <a:r>
              <a:rPr lang="en-US" sz="2400" b="0" i="0" u="none" strike="noStrike" baseline="0" dirty="0">
                <a:latin typeface="TimesLTStd-Roman"/>
              </a:rPr>
              <a:t>First, we will estimate the </a:t>
            </a:r>
            <a:r>
              <a:rPr lang="en-US" sz="2400" b="1" i="0" u="none" strike="noStrike" baseline="0" dirty="0">
                <a:latin typeface="TimesLTStd-Roman"/>
              </a:rPr>
              <a:t>expected average delay in queue of the </a:t>
            </a:r>
            <a:r>
              <a:rPr lang="en-US" sz="2400" b="1" i="1" u="none" strike="noStrike" baseline="0" dirty="0">
                <a:latin typeface="TimesLTStd-Italic"/>
              </a:rPr>
              <a:t>n </a:t>
            </a:r>
            <a:r>
              <a:rPr lang="en-US" sz="2400" b="1" i="0" u="none" strike="noStrike" baseline="0" dirty="0">
                <a:latin typeface="TimesLTStd-Roman"/>
              </a:rPr>
              <a:t>customers </a:t>
            </a:r>
            <a:r>
              <a:rPr lang="en-US" sz="2400" b="0" i="0" u="none" strike="noStrike" baseline="0" dirty="0">
                <a:latin typeface="TimesLTStd-Roman"/>
              </a:rPr>
              <a:t>completing their delays during the simulation; we denote this quantity by </a:t>
            </a:r>
            <a:r>
              <a:rPr lang="en-IN" sz="2400" b="0" i="1" u="none" strike="noStrike" baseline="0" dirty="0">
                <a:latin typeface="TimesLTStd-Italic"/>
              </a:rPr>
              <a:t>d</a:t>
            </a:r>
            <a:r>
              <a:rPr lang="en-IN" sz="2400" b="0" i="0" u="none" strike="noStrike" baseline="0" dirty="0">
                <a:latin typeface="TimesLTStd-Roman"/>
              </a:rPr>
              <a:t>(</a:t>
            </a:r>
            <a:r>
              <a:rPr lang="en-IN" sz="2400" b="0" i="1" u="none" strike="noStrike" baseline="0" dirty="0">
                <a:latin typeface="TimesLTStd-Italic"/>
              </a:rPr>
              <a:t>n</a:t>
            </a:r>
            <a:r>
              <a:rPr lang="en-IN" sz="2400" b="0" i="0" u="none" strike="noStrike" baseline="0" dirty="0">
                <a:latin typeface="TimesLTStd-Roman"/>
              </a:rPr>
              <a:t>).</a:t>
            </a:r>
            <a:endParaRPr lang="en-IN" sz="2400" dirty="0">
              <a:latin typeface="TimesLTStd-Roman"/>
            </a:endParaRPr>
          </a:p>
          <a:p>
            <a:pPr algn="just"/>
            <a:r>
              <a:rPr lang="en-US" sz="2400" b="0" i="0" u="none" strike="noStrike" baseline="0" dirty="0">
                <a:latin typeface="TimesLTStd-Roman"/>
              </a:rPr>
              <a:t>Here, the average delay on a given run of the simulation is properly regarded as a random variable itself. What we want to estimate, </a:t>
            </a:r>
            <a:r>
              <a:rPr lang="en-US" sz="2400" b="0" i="1" u="none" strike="noStrike" baseline="0" dirty="0">
                <a:latin typeface="TimesLTStd-Italic"/>
              </a:rPr>
              <a:t>d</a:t>
            </a:r>
            <a:r>
              <a:rPr lang="en-US" sz="2400" b="0" i="0" u="none" strike="noStrike" baseline="0" dirty="0">
                <a:latin typeface="TimesLTStd-Roman"/>
              </a:rPr>
              <a:t>(</a:t>
            </a:r>
            <a:r>
              <a:rPr lang="en-US" sz="2400" b="0" i="1" u="none" strike="noStrike" baseline="0" dirty="0">
                <a:latin typeface="TimesLTStd-Italic"/>
              </a:rPr>
              <a:t>n</a:t>
            </a:r>
            <a:r>
              <a:rPr lang="en-US" sz="2400" b="0" i="0" u="none" strike="noStrike" baseline="0" dirty="0">
                <a:latin typeface="TimesLTStd-Roman"/>
              </a:rPr>
              <a:t>), is the </a:t>
            </a:r>
            <a:r>
              <a:rPr lang="en-US" sz="2400" b="0" i="1" u="none" strike="noStrike" baseline="0" dirty="0">
                <a:latin typeface="TimesLTStd-Italic"/>
              </a:rPr>
              <a:t>expected value </a:t>
            </a:r>
            <a:r>
              <a:rPr lang="en-US" sz="2400" b="0" i="0" u="none" strike="noStrike" baseline="0" dirty="0">
                <a:latin typeface="TimesLTStd-Roman"/>
              </a:rPr>
              <a:t>of this random variable.</a:t>
            </a:r>
            <a:r>
              <a:rPr lang="en-IN" sz="2400" b="0" i="0" u="none" strike="noStrike" baseline="0" dirty="0">
                <a:latin typeface="TimesLTStd-Roman"/>
              </a:rPr>
              <a:t>From a </a:t>
            </a:r>
            <a:r>
              <a:rPr lang="en-US" sz="2400" b="0" i="0" u="none" strike="noStrike" baseline="0" dirty="0">
                <a:latin typeface="TimesLTStd-Roman"/>
              </a:rPr>
              <a:t>single run of the simulation resulting in customer delays </a:t>
            </a:r>
            <a:r>
              <a:rPr lang="en-US" sz="2400" b="0" i="1" u="none" strike="noStrike" baseline="0" dirty="0">
                <a:latin typeface="TimesLTStd-Italic"/>
              </a:rPr>
              <a:t>D</a:t>
            </a:r>
            <a:r>
              <a:rPr lang="en-US" sz="2400" b="0" i="0" u="none" strike="noStrike" baseline="0" dirty="0">
                <a:latin typeface="TimesLTStd-Roman"/>
              </a:rPr>
              <a:t>1, </a:t>
            </a:r>
            <a:r>
              <a:rPr lang="en-US" sz="2400" b="0" i="1" u="none" strike="noStrike" baseline="0" dirty="0">
                <a:latin typeface="TimesLTStd-Italic"/>
              </a:rPr>
              <a:t>D</a:t>
            </a:r>
            <a:r>
              <a:rPr lang="en-US" sz="2400" b="0" i="0" u="none" strike="noStrike" baseline="0" dirty="0">
                <a:latin typeface="TimesLTStd-Roman"/>
              </a:rPr>
              <a:t>2, . . . , </a:t>
            </a:r>
            <a:r>
              <a:rPr lang="en-US" sz="2400" b="0" i="1" u="none" strike="noStrike" baseline="0" dirty="0" err="1">
                <a:latin typeface="TimesLTStd-Italic"/>
              </a:rPr>
              <a:t>Dn</a:t>
            </a:r>
            <a:r>
              <a:rPr lang="en-US" sz="2400" b="0" i="0" u="none" strike="noStrike" baseline="0" dirty="0">
                <a:latin typeface="TimesLTStd-Roman"/>
              </a:rPr>
              <a:t>, an obvious estimator of </a:t>
            </a:r>
            <a:r>
              <a:rPr lang="en-US" sz="2400" b="0" i="1" u="none" strike="noStrike" baseline="0" dirty="0">
                <a:latin typeface="TimesLTStd-Italic"/>
              </a:rPr>
              <a:t>d</a:t>
            </a:r>
            <a:r>
              <a:rPr lang="en-US" sz="2400" b="0" i="0" u="none" strike="noStrike" baseline="0" dirty="0">
                <a:latin typeface="TimesLTStd-Roman"/>
              </a:rPr>
              <a:t>(</a:t>
            </a:r>
            <a:r>
              <a:rPr lang="en-US" sz="2400" b="0" i="1" u="none" strike="noStrike" baseline="0" dirty="0">
                <a:latin typeface="TimesLTStd-Italic"/>
              </a:rPr>
              <a:t>n</a:t>
            </a:r>
            <a:r>
              <a:rPr lang="en-US" sz="2400" b="0" i="0" u="none" strike="noStrike" baseline="0" dirty="0">
                <a:latin typeface="TimesLTStd-Roman"/>
              </a:rPr>
              <a:t>) is </a:t>
            </a:r>
          </a:p>
          <a:p>
            <a:pPr marL="0" indent="0" algn="just">
              <a:buNone/>
            </a:pPr>
            <a:endParaRPr lang="en-US" sz="2400" b="0" i="0" u="none" strike="noStrike" baseline="0" dirty="0">
              <a:latin typeface="TimesLTStd-Roman"/>
            </a:endParaRPr>
          </a:p>
          <a:p>
            <a:pPr marL="0" indent="0" algn="just">
              <a:buNone/>
            </a:pPr>
            <a:r>
              <a:rPr lang="en-US" sz="2400" b="0" i="0" u="none" strike="noStrike" baseline="0" dirty="0">
                <a:latin typeface="TimesLTStd-Roman"/>
              </a:rPr>
              <a:t>   which is just the average of the </a:t>
            </a:r>
            <a:r>
              <a:rPr lang="en-US" sz="2400" b="0" i="1" u="none" strike="noStrike" baseline="0" dirty="0">
                <a:latin typeface="TimesLTStd-Italic"/>
              </a:rPr>
              <a:t>n Di</a:t>
            </a:r>
            <a:r>
              <a:rPr lang="en-US" sz="2400" b="0" i="0" u="none" strike="noStrike" baseline="0" dirty="0">
                <a:latin typeface="TimesLTStd-Roman"/>
              </a:rPr>
              <a:t>’s that were observed in the simulation.</a:t>
            </a:r>
            <a:endParaRPr lang="en-IN" sz="2400" dirty="0"/>
          </a:p>
        </p:txBody>
      </p:sp>
      <p:pic>
        <p:nvPicPr>
          <p:cNvPr id="6" name="Picture 5">
            <a:extLst>
              <a:ext uri="{FF2B5EF4-FFF2-40B4-BE49-F238E27FC236}">
                <a16:creationId xmlns:a16="http://schemas.microsoft.com/office/drawing/2014/main" id="{EE382E73-83B9-450D-97CE-2BEE750B6DD6}"/>
              </a:ext>
            </a:extLst>
          </p:cNvPr>
          <p:cNvPicPr>
            <a:picLocks noChangeAspect="1"/>
          </p:cNvPicPr>
          <p:nvPr/>
        </p:nvPicPr>
        <p:blipFill rotWithShape="1">
          <a:blip r:embed="rId2"/>
          <a:srcRect l="46439" t="57104" r="42500" b="31987"/>
          <a:stretch/>
        </p:blipFill>
        <p:spPr>
          <a:xfrm>
            <a:off x="8460509" y="4913352"/>
            <a:ext cx="1551709" cy="860880"/>
          </a:xfrm>
          <a:prstGeom prst="rect">
            <a:avLst/>
          </a:prstGeom>
        </p:spPr>
      </p:pic>
    </p:spTree>
    <p:extLst>
      <p:ext uri="{BB962C8B-B14F-4D97-AF65-F5344CB8AC3E}">
        <p14:creationId xmlns:p14="http://schemas.microsoft.com/office/powerpoint/2010/main" val="4216285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9A1C-E746-46A3-B1DF-D47ADBA5BA40}"/>
              </a:ext>
            </a:extLst>
          </p:cNvPr>
          <p:cNvSpPr>
            <a:spLocks noGrp="1"/>
          </p:cNvSpPr>
          <p:nvPr>
            <p:ph type="title"/>
          </p:nvPr>
        </p:nvSpPr>
        <p:spPr/>
        <p:txBody>
          <a:bodyPr/>
          <a:lstStyle/>
          <a:p>
            <a:pPr algn="ctr"/>
            <a:r>
              <a:rPr lang="en-US" b="1" dirty="0"/>
              <a:t>SINGLE-SERVER QUEUING SYSTEM</a:t>
            </a:r>
            <a:endParaRPr lang="en-IN" dirty="0"/>
          </a:p>
        </p:txBody>
      </p:sp>
      <p:sp>
        <p:nvSpPr>
          <p:cNvPr id="3" name="Content Placeholder 2">
            <a:extLst>
              <a:ext uri="{FF2B5EF4-FFF2-40B4-BE49-F238E27FC236}">
                <a16:creationId xmlns:a16="http://schemas.microsoft.com/office/drawing/2014/main" id="{3BD77710-84A7-4886-B6C9-97C8216ACC6E}"/>
              </a:ext>
            </a:extLst>
          </p:cNvPr>
          <p:cNvSpPr>
            <a:spLocks noGrp="1"/>
          </p:cNvSpPr>
          <p:nvPr>
            <p:ph idx="1"/>
          </p:nvPr>
        </p:nvSpPr>
        <p:spPr/>
        <p:txBody>
          <a:bodyPr>
            <a:noAutofit/>
          </a:bodyPr>
          <a:lstStyle/>
          <a:p>
            <a:pPr algn="just"/>
            <a:r>
              <a:rPr lang="en-US" b="0" i="0" u="none" strike="noStrike" baseline="0" dirty="0">
                <a:latin typeface="TimesLTStd-Roman"/>
              </a:rPr>
              <a:t>Second, </a:t>
            </a:r>
            <a:r>
              <a:rPr lang="en-US" b="1" i="0" u="none" strike="noStrike" baseline="0" dirty="0">
                <a:latin typeface="TimesLTStd-Roman"/>
              </a:rPr>
              <a:t>the expected average number of customers in the queue </a:t>
            </a:r>
            <a:r>
              <a:rPr lang="en-US" b="0" i="0" u="none" strike="noStrike" baseline="0" dirty="0">
                <a:latin typeface="TimesLTStd-Roman"/>
              </a:rPr>
              <a:t>(but not being served)</a:t>
            </a:r>
            <a:endParaRPr lang="en-US" b="0" i="1" u="none" strike="noStrike" baseline="0" dirty="0">
              <a:latin typeface="TimesLTStd-Italic"/>
            </a:endParaRPr>
          </a:p>
          <a:p>
            <a:pPr algn="just"/>
            <a:r>
              <a:rPr lang="en-US" b="0" i="0" u="none" strike="noStrike" baseline="0" dirty="0">
                <a:latin typeface="TimesLTStd-Roman"/>
              </a:rPr>
              <a:t>While an estimate of </a:t>
            </a:r>
            <a:r>
              <a:rPr lang="en-US" b="0" i="1" u="none" strike="noStrike" baseline="0" dirty="0">
                <a:latin typeface="TimesLTStd-Italic"/>
              </a:rPr>
              <a:t>d</a:t>
            </a:r>
            <a:r>
              <a:rPr lang="en-US" b="0" i="0" u="none" strike="noStrike" baseline="0" dirty="0">
                <a:latin typeface="TimesLTStd-Roman"/>
              </a:rPr>
              <a:t>(</a:t>
            </a:r>
            <a:r>
              <a:rPr lang="en-US" b="0" i="1" u="none" strike="noStrike" baseline="0" dirty="0">
                <a:latin typeface="TimesLTStd-Italic"/>
              </a:rPr>
              <a:t>n</a:t>
            </a:r>
            <a:r>
              <a:rPr lang="en-US" b="0" i="0" u="none" strike="noStrike" baseline="0" dirty="0">
                <a:latin typeface="TimesLTStd-Roman"/>
              </a:rPr>
              <a:t>) gives information about system performance from the customers’ point of view, the management of such a system may want different information; indeed</a:t>
            </a:r>
            <a:r>
              <a:rPr lang="en-US" dirty="0">
                <a:latin typeface="TimesLTStd-Roman"/>
              </a:rPr>
              <a:t>. </a:t>
            </a:r>
            <a:r>
              <a:rPr lang="en-US" b="0" i="0" u="none" strike="noStrike" baseline="0" dirty="0">
                <a:latin typeface="TimesLTStd-Roman"/>
              </a:rPr>
              <a:t>One such measure for our simple model here is the expected average number of customers in the queue (but not being served), denoted by </a:t>
            </a:r>
            <a:r>
              <a:rPr lang="en-US" b="0" i="1" u="none" strike="noStrike" baseline="0" dirty="0">
                <a:latin typeface="TimesLTStd-Italic"/>
              </a:rPr>
              <a:t>q</a:t>
            </a:r>
            <a:r>
              <a:rPr lang="en-US" b="0" i="0" u="none" strike="noStrike" baseline="0" dirty="0">
                <a:latin typeface="TimesLTStd-Roman"/>
              </a:rPr>
              <a:t>ˆ(</a:t>
            </a:r>
            <a:r>
              <a:rPr lang="en-US" b="0" i="1" u="none" strike="noStrike" baseline="0" dirty="0">
                <a:latin typeface="TimesLTStd-Italic"/>
              </a:rPr>
              <a:t>n</a:t>
            </a:r>
            <a:r>
              <a:rPr lang="en-US" b="0" i="0" u="none" strike="noStrike" baseline="0" dirty="0">
                <a:latin typeface="TimesLTStd-Roman"/>
              </a:rPr>
              <a:t>), where the </a:t>
            </a:r>
            <a:r>
              <a:rPr lang="en-US" b="0" i="1" u="none" strike="noStrike" baseline="0" dirty="0">
                <a:latin typeface="TimesLTStd-Italic"/>
              </a:rPr>
              <a:t>n </a:t>
            </a:r>
            <a:r>
              <a:rPr lang="en-US" b="0" i="0" u="none" strike="noStrike" baseline="0" dirty="0">
                <a:latin typeface="TimesLTStd-Roman"/>
              </a:rPr>
              <a:t>is necessary in the notation to indicate that this average is taken over the time period needed to observe the </a:t>
            </a:r>
            <a:r>
              <a:rPr lang="en-US" b="0" i="1" u="none" strike="noStrike" baseline="0" dirty="0">
                <a:latin typeface="TimesLTStd-Italic"/>
              </a:rPr>
              <a:t>n </a:t>
            </a:r>
            <a:r>
              <a:rPr lang="en-US" b="0" i="0" u="none" strike="noStrike" baseline="0" dirty="0">
                <a:latin typeface="TimesLTStd-Roman"/>
              </a:rPr>
              <a:t>delays defining</a:t>
            </a:r>
            <a:r>
              <a:rPr lang="en-US" dirty="0">
                <a:latin typeface="TimesLTStd-Roman"/>
              </a:rPr>
              <a:t> </a:t>
            </a:r>
            <a:r>
              <a:rPr lang="en-IN" b="0" i="0" u="none" strike="noStrike" baseline="0" dirty="0">
                <a:latin typeface="TimesLTStd-Roman"/>
              </a:rPr>
              <a:t>our stopping rule.</a:t>
            </a:r>
            <a:endParaRPr lang="en-IN" dirty="0">
              <a:latin typeface="TimesLTStd-Roman"/>
            </a:endParaRPr>
          </a:p>
        </p:txBody>
      </p:sp>
    </p:spTree>
    <p:extLst>
      <p:ext uri="{BB962C8B-B14F-4D97-AF65-F5344CB8AC3E}">
        <p14:creationId xmlns:p14="http://schemas.microsoft.com/office/powerpoint/2010/main" val="109027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F5F8-7986-4C6F-93BF-025CB336001F}"/>
              </a:ext>
            </a:extLst>
          </p:cNvPr>
          <p:cNvSpPr>
            <a:spLocks noGrp="1"/>
          </p:cNvSpPr>
          <p:nvPr>
            <p:ph type="title"/>
          </p:nvPr>
        </p:nvSpPr>
        <p:spPr/>
        <p:txBody>
          <a:bodyPr/>
          <a:lstStyle/>
          <a:p>
            <a:pPr algn="ctr"/>
            <a:r>
              <a:rPr lang="en-US" b="1" dirty="0"/>
              <a:t>SINGLE-SERVER QUEUING SYSTEM</a:t>
            </a:r>
            <a:endParaRPr lang="en-IN" dirty="0"/>
          </a:p>
        </p:txBody>
      </p:sp>
      <p:sp>
        <p:nvSpPr>
          <p:cNvPr id="3" name="Content Placeholder 2">
            <a:extLst>
              <a:ext uri="{FF2B5EF4-FFF2-40B4-BE49-F238E27FC236}">
                <a16:creationId xmlns:a16="http://schemas.microsoft.com/office/drawing/2014/main" id="{17DD4DA2-A690-421F-9FE3-8A696242BB4C}"/>
              </a:ext>
            </a:extLst>
          </p:cNvPr>
          <p:cNvSpPr>
            <a:spLocks noGrp="1"/>
          </p:cNvSpPr>
          <p:nvPr>
            <p:ph idx="1"/>
          </p:nvPr>
        </p:nvSpPr>
        <p:spPr/>
        <p:txBody>
          <a:bodyPr>
            <a:normAutofit fontScale="47500" lnSpcReduction="20000"/>
          </a:bodyPr>
          <a:lstStyle/>
          <a:p>
            <a:pPr algn="just"/>
            <a:r>
              <a:rPr lang="en-US" sz="3800" b="0" i="0" u="none" strike="noStrike" baseline="0" dirty="0">
                <a:latin typeface="TimesLTStd-Roman"/>
              </a:rPr>
              <a:t>If we let </a:t>
            </a:r>
            <a:r>
              <a:rPr lang="en-US" sz="3800" b="0" i="1" u="none" strike="noStrike" baseline="0" dirty="0" err="1">
                <a:latin typeface="TimesLTStd-Italic"/>
              </a:rPr>
              <a:t>Ti</a:t>
            </a:r>
            <a:r>
              <a:rPr lang="en-US" sz="3800" b="0" i="1" u="none" strike="noStrike" baseline="0" dirty="0">
                <a:latin typeface="TimesLTStd-Italic"/>
              </a:rPr>
              <a:t> </a:t>
            </a:r>
            <a:r>
              <a:rPr lang="en-US" sz="3800" b="0" i="0" u="none" strike="noStrike" baseline="0" dirty="0">
                <a:latin typeface="TimesLTStd-Roman"/>
              </a:rPr>
              <a:t>be the </a:t>
            </a:r>
            <a:r>
              <a:rPr lang="en-US" sz="3800" b="0" i="1" u="none" strike="noStrike" baseline="0" dirty="0">
                <a:latin typeface="TimesLTStd-Italic"/>
              </a:rPr>
              <a:t>total </a:t>
            </a:r>
            <a:r>
              <a:rPr lang="en-US" sz="3800" b="0" i="0" u="none" strike="noStrike" baseline="0" dirty="0">
                <a:latin typeface="TimesLTStd-Roman"/>
              </a:rPr>
              <a:t>time during the simulation that the queue is of length </a:t>
            </a:r>
            <a:r>
              <a:rPr lang="en-US" sz="3800" b="0" i="1" u="none" strike="noStrike" baseline="0" dirty="0" err="1">
                <a:latin typeface="TimesLTStd-Italic"/>
              </a:rPr>
              <a:t>i</a:t>
            </a:r>
            <a:r>
              <a:rPr lang="en-US" sz="3800" b="0" i="0" u="none" strike="noStrike" baseline="0" dirty="0">
                <a:latin typeface="TimesLTStd-Roman"/>
              </a:rPr>
              <a:t>, then </a:t>
            </a:r>
          </a:p>
          <a:p>
            <a:pPr marL="0" indent="0" algn="just">
              <a:buNone/>
            </a:pPr>
            <a:r>
              <a:rPr lang="en-US" sz="3800" b="0" i="1" u="none" strike="noStrike" baseline="0" dirty="0">
                <a:latin typeface="TimesLTStd-Italic"/>
              </a:rPr>
              <a:t>	T</a:t>
            </a:r>
            <a:r>
              <a:rPr lang="en-US" sz="3800" b="0" i="0" u="none" strike="noStrike" baseline="0" dirty="0">
                <a:latin typeface="TimesLTStd-Roman"/>
              </a:rPr>
              <a:t>(</a:t>
            </a:r>
            <a:r>
              <a:rPr lang="en-US" sz="3800" b="0" i="1" u="none" strike="noStrike" baseline="0" dirty="0">
                <a:latin typeface="TimesLTStd-Italic"/>
              </a:rPr>
              <a:t>n</a:t>
            </a:r>
            <a:r>
              <a:rPr lang="en-US" sz="3800" b="0" i="0" u="none" strike="noStrike" baseline="0" dirty="0">
                <a:latin typeface="TimesLTStd-Roman"/>
              </a:rPr>
              <a:t>) </a:t>
            </a:r>
            <a:r>
              <a:rPr lang="en-US" sz="3800" b="0" i="0" u="none" strike="noStrike" baseline="0" dirty="0">
                <a:latin typeface="MathematicalPiOTF1"/>
              </a:rPr>
              <a:t> =</a:t>
            </a:r>
            <a:r>
              <a:rPr lang="en-US" sz="3800" b="0" i="1" u="none" strike="noStrike" baseline="0" dirty="0">
                <a:latin typeface="TimesLTStd-Italic"/>
              </a:rPr>
              <a:t>T</a:t>
            </a:r>
            <a:r>
              <a:rPr lang="en-US" sz="3800" b="0" i="0" u="none" strike="noStrike" baseline="0" dirty="0">
                <a:latin typeface="TimesLTStd-Roman"/>
              </a:rPr>
              <a:t>0 </a:t>
            </a:r>
            <a:r>
              <a:rPr lang="en-US" sz="3800" dirty="0">
                <a:latin typeface="MathematicalPiOTF1"/>
              </a:rPr>
              <a:t>+</a:t>
            </a:r>
            <a:r>
              <a:rPr lang="en-US" sz="3800" b="0" i="0" u="none" strike="noStrike" baseline="0" dirty="0">
                <a:latin typeface="MathematicalPiOTF1"/>
              </a:rPr>
              <a:t> </a:t>
            </a:r>
            <a:r>
              <a:rPr lang="en-US" sz="3800" b="0" i="1" u="none" strike="noStrike" baseline="0" dirty="0">
                <a:latin typeface="TimesLTStd-Italic"/>
              </a:rPr>
              <a:t>T</a:t>
            </a:r>
            <a:r>
              <a:rPr lang="en-US" sz="3800" b="0" i="0" u="none" strike="noStrike" baseline="0" dirty="0">
                <a:latin typeface="TimesLTStd-Roman"/>
              </a:rPr>
              <a:t>1 </a:t>
            </a:r>
            <a:r>
              <a:rPr lang="en-US" sz="3800" dirty="0">
                <a:latin typeface="MathematicalPiOTF1"/>
              </a:rPr>
              <a:t>+ </a:t>
            </a:r>
            <a:r>
              <a:rPr lang="en-IN" sz="3800" b="0" i="1" u="none" strike="noStrike" baseline="0" dirty="0">
                <a:latin typeface="TimesLTStd-Italic"/>
              </a:rPr>
              <a:t>T</a:t>
            </a:r>
            <a:r>
              <a:rPr lang="en-IN" sz="3800" b="0" i="0" u="none" strike="noStrike" baseline="0" dirty="0">
                <a:latin typeface="TimesLTStd-Roman"/>
              </a:rPr>
              <a:t>2 </a:t>
            </a:r>
            <a:r>
              <a:rPr lang="en-IN" sz="3800" dirty="0">
                <a:latin typeface="MathematicalPiOTF1"/>
              </a:rPr>
              <a:t>+</a:t>
            </a:r>
            <a:r>
              <a:rPr lang="en-IN" sz="3800" b="0" i="0" u="none" strike="noStrike" baseline="0" dirty="0">
                <a:latin typeface="MathematicalPiOTF1"/>
              </a:rPr>
              <a:t> </a:t>
            </a:r>
            <a:r>
              <a:rPr lang="en-IN" sz="3800" b="0" i="0" u="none" strike="noStrike" baseline="0" dirty="0">
                <a:latin typeface="TimesLTStd-Roman"/>
              </a:rPr>
              <a:t>∙ ∙ ∙</a:t>
            </a:r>
          </a:p>
          <a:p>
            <a:pPr marL="0" indent="0" algn="just">
              <a:buNone/>
            </a:pPr>
            <a:endParaRPr lang="en-IN" sz="3800" dirty="0"/>
          </a:p>
          <a:p>
            <a:pPr marL="0" indent="0" algn="just">
              <a:buNone/>
            </a:pPr>
            <a:endParaRPr lang="en-US" sz="3800" dirty="0">
              <a:latin typeface="TimesLTStd-Roman"/>
            </a:endParaRPr>
          </a:p>
          <a:p>
            <a:pPr algn="l"/>
            <a:r>
              <a:rPr lang="en-IN" sz="3800" b="0" i="0" u="none" strike="noStrike" baseline="0" dirty="0">
                <a:latin typeface="TimesLTStd-Roman"/>
              </a:rPr>
              <a:t>In other </a:t>
            </a:r>
            <a:r>
              <a:rPr lang="en-US" sz="3800" b="0" i="0" u="none" strike="noStrike" baseline="0" dirty="0">
                <a:latin typeface="TimesLTStd-Roman"/>
              </a:rPr>
              <a:t>words, the summation in the numerator is just the </a:t>
            </a:r>
            <a:r>
              <a:rPr lang="en-US" sz="3800" b="0" i="1" u="none" strike="noStrike" baseline="0" dirty="0">
                <a:latin typeface="TimesLTStd-Italic"/>
              </a:rPr>
              <a:t>area under the Q</a:t>
            </a:r>
            <a:r>
              <a:rPr lang="en-US" sz="3800" b="0" i="0" u="none" strike="noStrike" baseline="0" dirty="0">
                <a:latin typeface="TimesLTStd-Roman"/>
              </a:rPr>
              <a:t>(</a:t>
            </a:r>
            <a:r>
              <a:rPr lang="en-US" sz="3800" b="0" i="1" u="none" strike="noStrike" baseline="0" dirty="0">
                <a:latin typeface="TimesLTStd-Italic"/>
              </a:rPr>
              <a:t>t</a:t>
            </a:r>
            <a:r>
              <a:rPr lang="en-US" sz="3800" b="0" i="0" u="none" strike="noStrike" baseline="0" dirty="0">
                <a:latin typeface="TimesLTStd-Roman"/>
              </a:rPr>
              <a:t>) </a:t>
            </a:r>
            <a:r>
              <a:rPr lang="en-US" sz="3800" b="0" i="1" u="none" strike="noStrike" baseline="0" dirty="0">
                <a:latin typeface="TimesLTStd-Italic"/>
              </a:rPr>
              <a:t>curve between the beginning and the end of the simulation</a:t>
            </a:r>
            <a:r>
              <a:rPr lang="en-US" sz="3800" b="0" i="0" u="none" strike="noStrike" baseline="0" dirty="0">
                <a:latin typeface="TimesLTStd-Roman"/>
              </a:rPr>
              <a:t>. Remembering that “area under a curve” is an integral, we can thus write</a:t>
            </a:r>
          </a:p>
          <a:p>
            <a:pPr marL="0" indent="0" algn="l">
              <a:buNone/>
            </a:pPr>
            <a:endParaRPr lang="en-US" sz="3800" b="0" i="0" u="none" strike="noStrike" baseline="0" dirty="0">
              <a:latin typeface="TimesLTStd-Roman"/>
            </a:endParaRPr>
          </a:p>
          <a:p>
            <a:pPr marL="0" indent="0" algn="l">
              <a:buNone/>
            </a:pPr>
            <a:endParaRPr lang="en-IN" sz="3800" dirty="0"/>
          </a:p>
          <a:p>
            <a:pPr marL="0" indent="0" algn="just">
              <a:buNone/>
            </a:pPr>
            <a:endParaRPr lang="en-US" sz="3800" b="0" i="0" u="none" strike="noStrike" baseline="0" dirty="0">
              <a:latin typeface="TimesLTStd-Roman"/>
            </a:endParaRPr>
          </a:p>
          <a:p>
            <a:pPr marL="0" indent="0" algn="just">
              <a:buNone/>
            </a:pPr>
            <a:r>
              <a:rPr lang="en-US" sz="3800" b="0" i="0" u="none" strike="noStrike" baseline="0" dirty="0">
                <a:latin typeface="TimesLTStd-Roman"/>
              </a:rPr>
              <a:t>and the estimator of </a:t>
            </a:r>
            <a:r>
              <a:rPr lang="en-US" sz="3800" b="0" i="1" u="none" strike="noStrike" baseline="0" dirty="0">
                <a:latin typeface="TimesLTStd-Italic"/>
              </a:rPr>
              <a:t>q</a:t>
            </a:r>
            <a:r>
              <a:rPr lang="en-US" sz="3800" b="0" i="0" u="none" strike="noStrike" baseline="0" dirty="0">
                <a:latin typeface="TimesLTStd-Roman"/>
              </a:rPr>
              <a:t>(</a:t>
            </a:r>
            <a:r>
              <a:rPr lang="en-US" sz="3800" b="0" i="1" u="none" strike="noStrike" baseline="0" dirty="0">
                <a:latin typeface="TimesLTStd-Italic"/>
              </a:rPr>
              <a:t>n</a:t>
            </a:r>
            <a:r>
              <a:rPr lang="en-US" sz="3800" b="0" i="0" u="none" strike="noStrike" baseline="0" dirty="0">
                <a:latin typeface="TimesLTStd-Roman"/>
              </a:rPr>
              <a:t>) can then be expressed as</a:t>
            </a:r>
            <a:endParaRPr lang="en-IN" sz="3800" dirty="0"/>
          </a:p>
          <a:p>
            <a:pPr marL="0" indent="0" algn="just">
              <a:buNone/>
            </a:pPr>
            <a:endParaRPr lang="en-US" dirty="0">
              <a:latin typeface="TimesLTStd-Roman"/>
            </a:endParaRPr>
          </a:p>
          <a:p>
            <a:pPr marL="0" indent="0" algn="just">
              <a:buNone/>
            </a:pPr>
            <a:endParaRPr lang="en-US" dirty="0">
              <a:latin typeface="TimesLTStd-Roman"/>
            </a:endParaRPr>
          </a:p>
          <a:p>
            <a:pPr marL="0" indent="0" algn="just">
              <a:buNone/>
            </a:pPr>
            <a:endParaRPr lang="en-US" dirty="0">
              <a:latin typeface="TimesLTStd-Roman"/>
            </a:endParaRPr>
          </a:p>
          <a:p>
            <a:pPr marL="0" indent="0" algn="just">
              <a:buNone/>
            </a:pPr>
            <a:r>
              <a:rPr lang="en-US" sz="5100" dirty="0">
                <a:latin typeface="TimesLTStd-Roman"/>
              </a:rPr>
              <a:t>Third:</a:t>
            </a:r>
            <a:r>
              <a:rPr lang="en-US" sz="5100" b="1" dirty="0">
                <a:latin typeface="TimesLTStd-Roman"/>
              </a:rPr>
              <a:t> Expected Server Utilization</a:t>
            </a:r>
            <a:endParaRPr lang="en-IN" sz="5100" b="1" dirty="0"/>
          </a:p>
          <a:p>
            <a:pPr marL="0" indent="0" algn="just">
              <a:buNone/>
            </a:pPr>
            <a:endParaRPr lang="en-IN" dirty="0"/>
          </a:p>
        </p:txBody>
      </p:sp>
      <p:pic>
        <p:nvPicPr>
          <p:cNvPr id="6" name="Picture 5">
            <a:extLst>
              <a:ext uri="{FF2B5EF4-FFF2-40B4-BE49-F238E27FC236}">
                <a16:creationId xmlns:a16="http://schemas.microsoft.com/office/drawing/2014/main" id="{8A62A86C-5D00-456D-80C0-C6668458E1C6}"/>
              </a:ext>
            </a:extLst>
          </p:cNvPr>
          <p:cNvPicPr>
            <a:picLocks noChangeAspect="1"/>
          </p:cNvPicPr>
          <p:nvPr/>
        </p:nvPicPr>
        <p:blipFill rotWithShape="1">
          <a:blip r:embed="rId2"/>
          <a:srcRect l="32955" t="72592" r="45075" b="14074"/>
          <a:stretch/>
        </p:blipFill>
        <p:spPr>
          <a:xfrm>
            <a:off x="5357092" y="2160281"/>
            <a:ext cx="2539683" cy="866996"/>
          </a:xfrm>
          <a:prstGeom prst="rect">
            <a:avLst/>
          </a:prstGeom>
        </p:spPr>
      </p:pic>
      <p:pic>
        <p:nvPicPr>
          <p:cNvPr id="7" name="Picture 6">
            <a:extLst>
              <a:ext uri="{FF2B5EF4-FFF2-40B4-BE49-F238E27FC236}">
                <a16:creationId xmlns:a16="http://schemas.microsoft.com/office/drawing/2014/main" id="{9A94A5E4-A74E-4C79-97E0-914D5021DCC6}"/>
              </a:ext>
            </a:extLst>
          </p:cNvPr>
          <p:cNvPicPr>
            <a:picLocks noChangeAspect="1"/>
          </p:cNvPicPr>
          <p:nvPr/>
        </p:nvPicPr>
        <p:blipFill rotWithShape="1">
          <a:blip r:embed="rId3"/>
          <a:srcRect l="20152" t="41481" r="13636" b="48688"/>
          <a:stretch/>
        </p:blipFill>
        <p:spPr>
          <a:xfrm>
            <a:off x="2789381" y="3599608"/>
            <a:ext cx="8091055" cy="675798"/>
          </a:xfrm>
          <a:prstGeom prst="rect">
            <a:avLst/>
          </a:prstGeom>
        </p:spPr>
      </p:pic>
      <p:pic>
        <p:nvPicPr>
          <p:cNvPr id="8" name="Picture 7">
            <a:extLst>
              <a:ext uri="{FF2B5EF4-FFF2-40B4-BE49-F238E27FC236}">
                <a16:creationId xmlns:a16="http://schemas.microsoft.com/office/drawing/2014/main" id="{A580BEF9-7343-47AE-8F08-82B26F380DFF}"/>
              </a:ext>
            </a:extLst>
          </p:cNvPr>
          <p:cNvPicPr>
            <a:picLocks noChangeAspect="1"/>
          </p:cNvPicPr>
          <p:nvPr/>
        </p:nvPicPr>
        <p:blipFill rotWithShape="1">
          <a:blip r:embed="rId4"/>
          <a:srcRect l="41969" t="56769" r="41667" b="31448"/>
          <a:stretch/>
        </p:blipFill>
        <p:spPr>
          <a:xfrm>
            <a:off x="5518569" y="4601038"/>
            <a:ext cx="2489358" cy="1008344"/>
          </a:xfrm>
          <a:prstGeom prst="rect">
            <a:avLst/>
          </a:prstGeom>
        </p:spPr>
      </p:pic>
    </p:spTree>
    <p:extLst>
      <p:ext uri="{BB962C8B-B14F-4D97-AF65-F5344CB8AC3E}">
        <p14:creationId xmlns:p14="http://schemas.microsoft.com/office/powerpoint/2010/main" val="4115204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739D-F856-4E4D-AF7A-9DBC59244E3D}"/>
              </a:ext>
            </a:extLst>
          </p:cNvPr>
          <p:cNvSpPr>
            <a:spLocks noGrp="1"/>
          </p:cNvSpPr>
          <p:nvPr>
            <p:ph type="title"/>
          </p:nvPr>
        </p:nvSpPr>
        <p:spPr/>
        <p:txBody>
          <a:bodyPr/>
          <a:lstStyle/>
          <a:p>
            <a:pPr algn="ctr"/>
            <a:r>
              <a:rPr lang="en-US" b="1" dirty="0"/>
              <a:t>SINGLE-SERVER QUEUING SYSTEM</a:t>
            </a:r>
            <a:endParaRPr lang="en-IN" dirty="0"/>
          </a:p>
        </p:txBody>
      </p:sp>
      <p:sp>
        <p:nvSpPr>
          <p:cNvPr id="3" name="Content Placeholder 2">
            <a:extLst>
              <a:ext uri="{FF2B5EF4-FFF2-40B4-BE49-F238E27FC236}">
                <a16:creationId xmlns:a16="http://schemas.microsoft.com/office/drawing/2014/main" id="{AA81BB5C-9FB3-4940-95EA-16155BB4D57D}"/>
              </a:ext>
            </a:extLst>
          </p:cNvPr>
          <p:cNvSpPr>
            <a:spLocks noGrp="1"/>
          </p:cNvSpPr>
          <p:nvPr>
            <p:ph idx="1"/>
          </p:nvPr>
        </p:nvSpPr>
        <p:spPr/>
        <p:txBody>
          <a:bodyPr>
            <a:noAutofit/>
          </a:bodyPr>
          <a:lstStyle/>
          <a:p>
            <a:pPr marL="0" indent="0" algn="just">
              <a:buNone/>
            </a:pPr>
            <a:r>
              <a:rPr lang="en-US" b="0" i="0" u="none" strike="noStrike" baseline="0" dirty="0">
                <a:latin typeface="TimesLTStd-Roman"/>
              </a:rPr>
              <a:t>Given a system, we need to  illustrates a possible time path, or </a:t>
            </a:r>
            <a:r>
              <a:rPr lang="en-US" b="0" i="1" u="none" strike="noStrike" baseline="0" dirty="0">
                <a:latin typeface="TimesLTStd-Italic"/>
              </a:rPr>
              <a:t>realization</a:t>
            </a:r>
            <a:r>
              <a:rPr lang="en-US" b="0" i="0" u="none" strike="noStrike" baseline="0" dirty="0">
                <a:latin typeface="TimesLTStd-Roman"/>
              </a:rPr>
              <a:t>, of </a:t>
            </a:r>
            <a:r>
              <a:rPr lang="en-US" b="0" i="1" u="none" strike="noStrike" baseline="0" dirty="0">
                <a:latin typeface="TimesLTStd-Italic"/>
              </a:rPr>
              <a:t>Q</a:t>
            </a:r>
            <a:r>
              <a:rPr lang="en-US" b="0" i="0" u="none" strike="noStrike" baseline="0" dirty="0">
                <a:latin typeface="TimesLTStd-Roman"/>
              </a:rPr>
              <a:t>(</a:t>
            </a:r>
            <a:r>
              <a:rPr lang="en-US" b="0" i="1" u="none" strike="noStrike" baseline="0" dirty="0">
                <a:latin typeface="TimesLTStd-Italic"/>
              </a:rPr>
              <a:t>t</a:t>
            </a:r>
            <a:r>
              <a:rPr lang="en-US" b="0" i="0" u="none" strike="noStrike" baseline="0" dirty="0">
                <a:latin typeface="TimesLTStd-Roman"/>
              </a:rPr>
              <a:t>) for this system where </a:t>
            </a:r>
            <a:r>
              <a:rPr lang="en-US" b="0" i="1" u="none" strike="noStrike" baseline="0" dirty="0">
                <a:latin typeface="TimesLTStd-Italic"/>
              </a:rPr>
              <a:t>n </a:t>
            </a:r>
            <a:r>
              <a:rPr lang="en-US" dirty="0">
                <a:latin typeface="MathematicalPiOTF1"/>
              </a:rPr>
              <a:t>=</a:t>
            </a:r>
            <a:r>
              <a:rPr lang="en-US" b="0" i="0" u="none" strike="noStrike" baseline="0" dirty="0">
                <a:latin typeface="MathematicalPiOTF1"/>
              </a:rPr>
              <a:t> </a:t>
            </a:r>
            <a:r>
              <a:rPr lang="en-US" b="0" i="0" u="none" strike="noStrike" baseline="0" dirty="0">
                <a:latin typeface="TimesLTStd-Roman"/>
              </a:rPr>
              <a:t>6.</a:t>
            </a:r>
            <a:endParaRPr lang="en-US" dirty="0">
              <a:latin typeface="TimesLTStd-Roman"/>
            </a:endParaRPr>
          </a:p>
          <a:p>
            <a:pPr algn="just"/>
            <a:r>
              <a:rPr lang="en-US" b="0" i="0" u="none" strike="noStrike" baseline="0" dirty="0">
                <a:latin typeface="TimesLTStd-Roman"/>
              </a:rPr>
              <a:t>Arrivals occur at times 0.4, 1.6, 2.1, 3.8, 4.0, 5.6, 5.8, and 7.2.</a:t>
            </a:r>
          </a:p>
          <a:p>
            <a:pPr algn="just"/>
            <a:r>
              <a:rPr lang="en-US" b="0" i="0" u="none" strike="noStrike" baseline="0" dirty="0">
                <a:latin typeface="TimesLTStd-Roman"/>
              </a:rPr>
              <a:t> Departures (service completions) occur at times 2.4, 3.1,3.3, 4.9, and 8.6, and the simulation ends at time </a:t>
            </a:r>
            <a:r>
              <a:rPr lang="en-US" b="0" i="1" u="none" strike="noStrike" baseline="0" dirty="0">
                <a:latin typeface="TimesLTStd-Italic"/>
              </a:rPr>
              <a:t>T</a:t>
            </a:r>
            <a:r>
              <a:rPr lang="en-US" b="0" i="0" u="none" strike="noStrike" baseline="0" dirty="0">
                <a:latin typeface="TimesLTStd-Roman"/>
              </a:rPr>
              <a:t>(6) </a:t>
            </a:r>
            <a:r>
              <a:rPr lang="en-US" dirty="0">
                <a:latin typeface="MathematicalPiOTF1"/>
              </a:rPr>
              <a:t>= </a:t>
            </a:r>
            <a:r>
              <a:rPr lang="en-US" b="0" i="0" u="none" strike="noStrike" baseline="0" dirty="0">
                <a:latin typeface="TimesLTStd-Roman"/>
              </a:rPr>
              <a:t>8.6. </a:t>
            </a:r>
          </a:p>
          <a:p>
            <a:pPr algn="just"/>
            <a:r>
              <a:rPr lang="en-US" b="0" i="1" u="none" strike="noStrike" baseline="0" dirty="0">
                <a:latin typeface="TimesLTStd-Italic"/>
              </a:rPr>
              <a:t>Q</a:t>
            </a:r>
            <a:r>
              <a:rPr lang="en-US" b="0" i="0" u="none" strike="noStrike" baseline="0" dirty="0">
                <a:latin typeface="TimesLTStd-Roman"/>
              </a:rPr>
              <a:t>(</a:t>
            </a:r>
            <a:r>
              <a:rPr lang="en-US" b="0" i="1" u="none" strike="noStrike" baseline="0" dirty="0">
                <a:latin typeface="TimesLTStd-Italic"/>
              </a:rPr>
              <a:t>t</a:t>
            </a:r>
            <a:r>
              <a:rPr lang="en-US" b="0" i="0" u="none" strike="noStrike" baseline="0" dirty="0">
                <a:latin typeface="TimesLTStd-Roman"/>
              </a:rPr>
              <a:t>) does not count the customer in service (if any).</a:t>
            </a:r>
          </a:p>
        </p:txBody>
      </p:sp>
      <p:sp>
        <p:nvSpPr>
          <p:cNvPr id="6" name="Title 1">
            <a:extLst>
              <a:ext uri="{FF2B5EF4-FFF2-40B4-BE49-F238E27FC236}">
                <a16:creationId xmlns:a16="http://schemas.microsoft.com/office/drawing/2014/main" id="{7E284571-0790-4C26-977A-0EE299A661BE}"/>
              </a:ext>
            </a:extLst>
          </p:cNvPr>
          <p:cNvSpPr txBox="1">
            <a:spLocks/>
          </p:cNvSpPr>
          <p:nvPr/>
        </p:nvSpPr>
        <p:spPr>
          <a:xfrm>
            <a:off x="838200" y="3374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p>
        </p:txBody>
      </p:sp>
    </p:spTree>
    <p:extLst>
      <p:ext uri="{BB962C8B-B14F-4D97-AF65-F5344CB8AC3E}">
        <p14:creationId xmlns:p14="http://schemas.microsoft.com/office/powerpoint/2010/main" val="1881205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91AF-0859-4FEB-AE7B-480F016BFDB7}"/>
              </a:ext>
            </a:extLst>
          </p:cNvPr>
          <p:cNvSpPr>
            <a:spLocks noGrp="1"/>
          </p:cNvSpPr>
          <p:nvPr>
            <p:ph type="title"/>
          </p:nvPr>
        </p:nvSpPr>
        <p:spPr/>
        <p:txBody>
          <a:bodyPr/>
          <a:lstStyle/>
          <a:p>
            <a:pPr algn="ctr"/>
            <a:r>
              <a:rPr lang="en-US" b="1" dirty="0"/>
              <a:t>SINGLE-SERVER QUEUING SYSTEM</a:t>
            </a:r>
            <a:endParaRPr lang="en-IN" dirty="0"/>
          </a:p>
        </p:txBody>
      </p:sp>
      <p:sp>
        <p:nvSpPr>
          <p:cNvPr id="3" name="Content Placeholder 2">
            <a:extLst>
              <a:ext uri="{FF2B5EF4-FFF2-40B4-BE49-F238E27FC236}">
                <a16:creationId xmlns:a16="http://schemas.microsoft.com/office/drawing/2014/main" id="{EB87018A-2739-456A-BDCA-1CD74B516676}"/>
              </a:ext>
            </a:extLst>
          </p:cNvPr>
          <p:cNvSpPr>
            <a:spLocks noGrp="1"/>
          </p:cNvSpPr>
          <p:nvPr>
            <p:ph idx="1"/>
          </p:nvPr>
        </p:nvSpPr>
        <p:spPr/>
        <p:txBody>
          <a:bodyPr>
            <a:normAutofit/>
          </a:bodyPr>
          <a:lstStyle/>
          <a:p>
            <a:pPr algn="just"/>
            <a:r>
              <a:rPr lang="en-IN" dirty="0">
                <a:latin typeface="TimesLTStd-Roman"/>
              </a:rPr>
              <a:t>S</a:t>
            </a:r>
            <a:r>
              <a:rPr lang="en-IN" b="0" i="0" u="none" strike="noStrike" baseline="0" dirty="0">
                <a:latin typeface="TimesLTStd-Roman"/>
              </a:rPr>
              <a:t>o between times </a:t>
            </a:r>
            <a:r>
              <a:rPr lang="en-US" b="0" i="0" u="none" strike="noStrike" baseline="0" dirty="0">
                <a:latin typeface="TimesLTStd-Roman"/>
              </a:rPr>
              <a:t>0.4 and 1.6 there is one customer in the system being served, even though the queue is empty [</a:t>
            </a:r>
            <a:r>
              <a:rPr lang="en-US" b="0" i="1" u="none" strike="noStrike" baseline="0" dirty="0">
                <a:latin typeface="TimesLTStd-Italic"/>
              </a:rPr>
              <a:t>Q</a:t>
            </a:r>
            <a:r>
              <a:rPr lang="en-US" b="0" i="0" u="none" strike="noStrike" baseline="0" dirty="0">
                <a:latin typeface="TimesLTStd-Roman"/>
              </a:rPr>
              <a:t>(</a:t>
            </a:r>
            <a:r>
              <a:rPr lang="en-US" b="0" i="1" u="none" strike="noStrike" baseline="0" dirty="0">
                <a:latin typeface="TimesLTStd-Italic"/>
              </a:rPr>
              <a:t>t</a:t>
            </a:r>
            <a:r>
              <a:rPr lang="en-US" b="0" i="0" u="none" strike="noStrike" baseline="0" dirty="0">
                <a:latin typeface="TimesLTStd-Roman"/>
              </a:rPr>
              <a:t>) </a:t>
            </a:r>
            <a:r>
              <a:rPr lang="en-US" dirty="0">
                <a:latin typeface="MathematicalPiOTF1"/>
              </a:rPr>
              <a:t>=</a:t>
            </a:r>
            <a:r>
              <a:rPr lang="en-US" b="0" i="0" u="none" strike="noStrike" baseline="0" dirty="0">
                <a:latin typeface="TimesLTStd-Roman"/>
              </a:rPr>
              <a:t>0], the same is true between times 3.1 and 3.3, between times 3.8 and 4.0, and between times 4.9 and 5.6. </a:t>
            </a:r>
          </a:p>
          <a:p>
            <a:pPr algn="just"/>
            <a:r>
              <a:rPr lang="en-US" b="0" i="0" u="none" strike="noStrike" baseline="0" dirty="0">
                <a:latin typeface="TimesLTStd-Roman"/>
              </a:rPr>
              <a:t>Between times 3.3 and 3.8, however, the system is empty of customers and the server is idle, as is obviously the case between times 0 and 0.4. To compute </a:t>
            </a:r>
            <a:r>
              <a:rPr lang="en-US" b="0" i="1" u="none" strike="noStrike" baseline="0" dirty="0">
                <a:latin typeface="TimesLTStd-Italic"/>
              </a:rPr>
              <a:t>q</a:t>
            </a:r>
            <a:r>
              <a:rPr lang="en-US" b="0" i="0" u="none" strike="noStrike" baseline="0" dirty="0">
                <a:latin typeface="TimesLTStd-Roman"/>
              </a:rPr>
              <a:t>ˆ(</a:t>
            </a:r>
            <a:r>
              <a:rPr lang="en-US" b="0" i="1" u="none" strike="noStrike" baseline="0" dirty="0">
                <a:latin typeface="TimesLTStd-Italic"/>
              </a:rPr>
              <a:t>n</a:t>
            </a:r>
            <a:r>
              <a:rPr lang="en-US" b="0" i="0" u="none" strike="noStrike" baseline="0" dirty="0">
                <a:latin typeface="TimesLTStd-Roman"/>
              </a:rPr>
              <a:t>), we must first compute the </a:t>
            </a:r>
            <a:r>
              <a:rPr lang="en-US" b="0" i="1" u="none" strike="noStrike" baseline="0" dirty="0" err="1">
                <a:latin typeface="TimesLTStd-Italic"/>
              </a:rPr>
              <a:t>Ti</a:t>
            </a:r>
            <a:r>
              <a:rPr lang="en-US" b="0" i="0" u="none" strike="noStrike" baseline="0" dirty="0" err="1">
                <a:latin typeface="TimesLTStd-Roman"/>
              </a:rPr>
              <a:t>’s</a:t>
            </a:r>
            <a:r>
              <a:rPr lang="en-US" b="0" i="0" u="none" strike="noStrike" baseline="0" dirty="0">
                <a:latin typeface="TimesLTStd-Roman"/>
              </a:rPr>
              <a:t>, which can be read as the (sometimes separated) intervals over which </a:t>
            </a:r>
            <a:r>
              <a:rPr lang="en-US" b="0" i="1" u="none" strike="noStrike" baseline="0" dirty="0">
                <a:latin typeface="TimesLTStd-Italic"/>
              </a:rPr>
              <a:t>Q</a:t>
            </a:r>
            <a:r>
              <a:rPr lang="en-US" b="0" i="0" u="none" strike="noStrike" baseline="0" dirty="0">
                <a:latin typeface="TimesLTStd-Roman"/>
              </a:rPr>
              <a:t>(</a:t>
            </a:r>
            <a:r>
              <a:rPr lang="en-US" b="0" i="1" u="none" strike="noStrike" baseline="0" dirty="0">
                <a:latin typeface="TimesLTStd-Italic"/>
              </a:rPr>
              <a:t>t</a:t>
            </a:r>
            <a:r>
              <a:rPr lang="en-US" b="0" i="0" u="none" strike="noStrike" baseline="0" dirty="0">
                <a:latin typeface="TimesLTStd-Roman"/>
              </a:rPr>
              <a:t>) is equal to 0, 1, 2, </a:t>
            </a:r>
            <a:r>
              <a:rPr lang="en-IN" b="0" i="0" u="none" strike="noStrike" baseline="0" dirty="0">
                <a:latin typeface="TimesLTStd-Roman"/>
              </a:rPr>
              <a:t>and so on:</a:t>
            </a:r>
          </a:p>
          <a:p>
            <a:pPr algn="just"/>
            <a:endParaRPr lang="en-IN" b="0" i="0" u="none" strike="noStrike" baseline="0" dirty="0">
              <a:latin typeface="TimesLTStd-Roman"/>
            </a:endParaRPr>
          </a:p>
          <a:p>
            <a:pPr algn="just"/>
            <a:endParaRPr lang="en-IN" b="0" i="0" u="none" strike="noStrike" baseline="0" dirty="0">
              <a:latin typeface="TimesLTStd-Roman"/>
            </a:endParaRPr>
          </a:p>
          <a:p>
            <a:pPr algn="just"/>
            <a:endParaRPr lang="en-IN" dirty="0"/>
          </a:p>
        </p:txBody>
      </p:sp>
      <p:pic>
        <p:nvPicPr>
          <p:cNvPr id="4" name="Picture 3">
            <a:extLst>
              <a:ext uri="{FF2B5EF4-FFF2-40B4-BE49-F238E27FC236}">
                <a16:creationId xmlns:a16="http://schemas.microsoft.com/office/drawing/2014/main" id="{852ACA5C-7CF1-4F74-9955-03877F219AFE}"/>
              </a:ext>
            </a:extLst>
          </p:cNvPr>
          <p:cNvPicPr>
            <a:picLocks noChangeAspect="1"/>
          </p:cNvPicPr>
          <p:nvPr/>
        </p:nvPicPr>
        <p:blipFill rotWithShape="1">
          <a:blip r:embed="rId2"/>
          <a:srcRect l="20682" t="27879" r="21515" b="51515"/>
          <a:stretch/>
        </p:blipFill>
        <p:spPr>
          <a:xfrm>
            <a:off x="2038927" y="5444835"/>
            <a:ext cx="7047346" cy="1413165"/>
          </a:xfrm>
          <a:prstGeom prst="rect">
            <a:avLst/>
          </a:prstGeom>
        </p:spPr>
      </p:pic>
    </p:spTree>
    <p:extLst>
      <p:ext uri="{BB962C8B-B14F-4D97-AF65-F5344CB8AC3E}">
        <p14:creationId xmlns:p14="http://schemas.microsoft.com/office/powerpoint/2010/main" val="2086690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179D-DC88-47F2-AB81-39E327EEE81B}"/>
              </a:ext>
            </a:extLst>
          </p:cNvPr>
          <p:cNvSpPr>
            <a:spLocks noGrp="1"/>
          </p:cNvSpPr>
          <p:nvPr>
            <p:ph type="title"/>
          </p:nvPr>
        </p:nvSpPr>
        <p:spPr/>
        <p:txBody>
          <a:bodyPr/>
          <a:lstStyle/>
          <a:p>
            <a:pPr algn="ctr"/>
            <a:r>
              <a:rPr lang="en-US" b="1" dirty="0"/>
              <a:t>SINGLE-SERVER QUEUING SYSTEM</a:t>
            </a:r>
            <a:endParaRPr lang="en-IN" dirty="0"/>
          </a:p>
        </p:txBody>
      </p:sp>
      <p:sp>
        <p:nvSpPr>
          <p:cNvPr id="3" name="Content Placeholder 2">
            <a:extLst>
              <a:ext uri="{FF2B5EF4-FFF2-40B4-BE49-F238E27FC236}">
                <a16:creationId xmlns:a16="http://schemas.microsoft.com/office/drawing/2014/main" id="{682B31BA-0876-4AC5-BE59-7FA332C4680E}"/>
              </a:ext>
            </a:extLst>
          </p:cNvPr>
          <p:cNvSpPr>
            <a:spLocks noGrp="1"/>
          </p:cNvSpPr>
          <p:nvPr>
            <p:ph idx="1"/>
          </p:nvPr>
        </p:nvSpPr>
        <p:spPr/>
        <p:txBody>
          <a:bodyPr/>
          <a:lstStyle/>
          <a:p>
            <a:pPr algn="l"/>
            <a:endParaRPr lang="en-US" b="0" i="0" u="none" strike="noStrike" baseline="0" dirty="0">
              <a:latin typeface="TimesLTStd-Roman"/>
            </a:endParaRPr>
          </a:p>
          <a:p>
            <a:pPr algn="l"/>
            <a:endParaRPr lang="en-US" dirty="0">
              <a:latin typeface="TimesLTStd-Roman"/>
            </a:endParaRPr>
          </a:p>
          <a:p>
            <a:pPr algn="l"/>
            <a:endParaRPr lang="en-US" b="0" i="0" u="none" strike="noStrike" baseline="0" dirty="0">
              <a:latin typeface="TimesLTStd-Roman"/>
            </a:endParaRPr>
          </a:p>
          <a:p>
            <a:pPr algn="l"/>
            <a:endParaRPr lang="en-US" dirty="0">
              <a:latin typeface="TimesLTStd-Roman"/>
            </a:endParaRPr>
          </a:p>
          <a:p>
            <a:pPr marL="0" indent="0" algn="l">
              <a:buNone/>
            </a:pPr>
            <a:r>
              <a:rPr lang="en-US" dirty="0">
                <a:latin typeface="TimesLTStd-Roman"/>
              </a:rPr>
              <a:t>S</a:t>
            </a:r>
            <a:r>
              <a:rPr lang="en-US" b="0" i="0" u="none" strike="noStrike" baseline="0" dirty="0">
                <a:latin typeface="TimesLTStd-Roman"/>
              </a:rPr>
              <a:t>o our estimate of the time-average number in queue from this particular simulation run is </a:t>
            </a:r>
            <a:r>
              <a:rPr lang="en-US" b="0" i="1" u="none" strike="noStrike" baseline="0" dirty="0">
                <a:latin typeface="TimesLTStd-Italic"/>
              </a:rPr>
              <a:t>q</a:t>
            </a:r>
            <a:r>
              <a:rPr lang="en-US" b="0" i="0" u="none" strike="noStrike" baseline="0" dirty="0">
                <a:latin typeface="TimesLTStd-Roman"/>
              </a:rPr>
              <a:t>ˆ(6) </a:t>
            </a:r>
            <a:r>
              <a:rPr lang="en-US" dirty="0">
                <a:latin typeface="MathematicalPiOTF1"/>
              </a:rPr>
              <a:t>=</a:t>
            </a:r>
            <a:r>
              <a:rPr lang="en-US" b="0" i="0" u="none" strike="noStrike" baseline="0" dirty="0">
                <a:latin typeface="MathematicalPiOTF1"/>
              </a:rPr>
              <a:t> </a:t>
            </a:r>
            <a:r>
              <a:rPr lang="en-US" b="0" i="0" u="none" strike="noStrike" baseline="0" dirty="0">
                <a:latin typeface="TimesLTStd-Roman"/>
              </a:rPr>
              <a:t>9.9</a:t>
            </a:r>
            <a:r>
              <a:rPr lang="en-US" dirty="0">
                <a:latin typeface="MathematicalPiOTF3"/>
              </a:rPr>
              <a:t>/</a:t>
            </a:r>
            <a:r>
              <a:rPr lang="en-US" b="0" i="0" u="none" strike="noStrike" baseline="0" dirty="0">
                <a:latin typeface="TimesLTStd-Roman"/>
              </a:rPr>
              <a:t>8.6 </a:t>
            </a:r>
            <a:r>
              <a:rPr lang="en-US" dirty="0">
                <a:latin typeface="MathematicalPiOTF1"/>
              </a:rPr>
              <a:t>=</a:t>
            </a:r>
            <a:r>
              <a:rPr lang="en-US" b="0" i="0" u="none" strike="noStrike" baseline="0" dirty="0">
                <a:latin typeface="MathematicalPiOTF1"/>
              </a:rPr>
              <a:t> </a:t>
            </a:r>
            <a:r>
              <a:rPr lang="en-US" b="0" i="0" u="none" strike="noStrike" baseline="0" dirty="0">
                <a:latin typeface="TimesLTStd-Roman"/>
              </a:rPr>
              <a:t>1.15.</a:t>
            </a:r>
          </a:p>
          <a:p>
            <a:pPr marL="0" indent="0" algn="l">
              <a:buNone/>
            </a:pPr>
            <a:endParaRPr lang="en-IN" dirty="0"/>
          </a:p>
          <a:p>
            <a:endParaRPr lang="en-IN" dirty="0"/>
          </a:p>
        </p:txBody>
      </p:sp>
      <p:pic>
        <p:nvPicPr>
          <p:cNvPr id="5" name="Picture 4">
            <a:extLst>
              <a:ext uri="{FF2B5EF4-FFF2-40B4-BE49-F238E27FC236}">
                <a16:creationId xmlns:a16="http://schemas.microsoft.com/office/drawing/2014/main" id="{CA6378D0-2D94-4D72-AA45-D3AA6891AA24}"/>
              </a:ext>
            </a:extLst>
          </p:cNvPr>
          <p:cNvPicPr>
            <a:picLocks noChangeAspect="1"/>
          </p:cNvPicPr>
          <p:nvPr/>
        </p:nvPicPr>
        <p:blipFill rotWithShape="1">
          <a:blip r:embed="rId2"/>
          <a:srcRect l="22880" t="55219" r="26859" b="34545"/>
          <a:stretch/>
        </p:blipFill>
        <p:spPr>
          <a:xfrm>
            <a:off x="1011380" y="2294227"/>
            <a:ext cx="9906001" cy="1134773"/>
          </a:xfrm>
          <a:prstGeom prst="rect">
            <a:avLst/>
          </a:prstGeom>
        </p:spPr>
      </p:pic>
    </p:spTree>
    <p:extLst>
      <p:ext uri="{BB962C8B-B14F-4D97-AF65-F5344CB8AC3E}">
        <p14:creationId xmlns:p14="http://schemas.microsoft.com/office/powerpoint/2010/main" val="3911428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a:extLst>
              <a:ext uri="{FF2B5EF4-FFF2-40B4-BE49-F238E27FC236}">
                <a16:creationId xmlns:a16="http://schemas.microsoft.com/office/drawing/2014/main" id="{7466BE6B-D09C-4E94-9914-5699C53F7549}"/>
              </a:ext>
            </a:extLst>
          </p:cNvPr>
          <p:cNvPicPr>
            <a:picLocks noChangeAspect="1"/>
          </p:cNvPicPr>
          <p:nvPr/>
        </p:nvPicPr>
        <p:blipFill rotWithShape="1">
          <a:blip r:embed="rId2"/>
          <a:srcRect l="14061" t="18722" r="13583" b="15871"/>
          <a:stretch/>
        </p:blipFill>
        <p:spPr>
          <a:xfrm>
            <a:off x="526471" y="1380836"/>
            <a:ext cx="10771752" cy="5477164"/>
          </a:xfrm>
          <a:prstGeom prst="rect">
            <a:avLst/>
          </a:prstGeom>
        </p:spPr>
      </p:pic>
      <p:sp>
        <p:nvSpPr>
          <p:cNvPr id="4" name="TextBox 3">
            <a:extLst>
              <a:ext uri="{FF2B5EF4-FFF2-40B4-BE49-F238E27FC236}">
                <a16:creationId xmlns:a16="http://schemas.microsoft.com/office/drawing/2014/main" id="{6D662566-FFAD-4C6E-A518-5EBAFAF503FB}"/>
              </a:ext>
            </a:extLst>
          </p:cNvPr>
          <p:cNvSpPr txBox="1"/>
          <p:nvPr/>
        </p:nvSpPr>
        <p:spPr>
          <a:xfrm>
            <a:off x="711200" y="378998"/>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432224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9F99-7716-49AD-9E67-47BB0D80F027}"/>
              </a:ext>
            </a:extLst>
          </p:cNvPr>
          <p:cNvSpPr>
            <a:spLocks noGrp="1"/>
          </p:cNvSpPr>
          <p:nvPr>
            <p:ph type="title"/>
          </p:nvPr>
        </p:nvSpPr>
        <p:spPr/>
        <p:txBody>
          <a:bodyPr/>
          <a:lstStyle/>
          <a:p>
            <a:pPr algn="ctr"/>
            <a:r>
              <a:rPr lang="en-US" b="1" dirty="0"/>
              <a:t>SINGLE-SERVER QUEUING SYSTEM</a:t>
            </a:r>
            <a:endParaRPr lang="en-IN" dirty="0"/>
          </a:p>
        </p:txBody>
      </p:sp>
      <p:sp>
        <p:nvSpPr>
          <p:cNvPr id="3" name="Content Placeholder 2">
            <a:extLst>
              <a:ext uri="{FF2B5EF4-FFF2-40B4-BE49-F238E27FC236}">
                <a16:creationId xmlns:a16="http://schemas.microsoft.com/office/drawing/2014/main" id="{666BA383-3AFF-4AD0-A256-0F1A42F25E12}"/>
              </a:ext>
            </a:extLst>
          </p:cNvPr>
          <p:cNvSpPr>
            <a:spLocks noGrp="1"/>
          </p:cNvSpPr>
          <p:nvPr>
            <p:ph idx="1"/>
          </p:nvPr>
        </p:nvSpPr>
        <p:spPr/>
        <p:txBody>
          <a:bodyPr/>
          <a:lstStyle/>
          <a:p>
            <a:pPr algn="just"/>
            <a:r>
              <a:rPr lang="en-US" sz="1800" b="0" i="0" u="none" strike="noStrike" baseline="0" dirty="0">
                <a:latin typeface="TimesLTStd-Roman"/>
              </a:rPr>
              <a:t>The third and final output measure of performance for this system is a measure of how busy the server is. The </a:t>
            </a:r>
            <a:r>
              <a:rPr lang="en-US" sz="1800" b="1" i="0" u="none" strike="noStrike" baseline="0" dirty="0">
                <a:latin typeface="TimesLTStd-Roman"/>
              </a:rPr>
              <a:t>expected </a:t>
            </a:r>
            <a:r>
              <a:rPr lang="en-US" sz="1800" b="1" i="1" u="none" strike="noStrike" baseline="0" dirty="0">
                <a:latin typeface="TimesLTStd-Italic"/>
              </a:rPr>
              <a:t>utilization </a:t>
            </a:r>
            <a:r>
              <a:rPr lang="en-US" sz="1800" b="1" i="0" u="none" strike="noStrike" baseline="0" dirty="0">
                <a:latin typeface="TimesLTStd-Roman"/>
              </a:rPr>
              <a:t>of the server</a:t>
            </a:r>
            <a:r>
              <a:rPr lang="en-US" sz="1800" b="0" i="0" u="none" strike="noStrike" baseline="0" dirty="0">
                <a:latin typeface="TimesLTStd-Roman"/>
              </a:rPr>
              <a:t> is the expected proportion of time during the simulation [from time 0 to time </a:t>
            </a:r>
            <a:r>
              <a:rPr lang="en-US" sz="1800" b="0" i="1" u="none" strike="noStrike" baseline="0" dirty="0">
                <a:latin typeface="TimesLTStd-Italic"/>
              </a:rPr>
              <a:t>T</a:t>
            </a:r>
            <a:r>
              <a:rPr lang="en-US" sz="1800" b="0" i="0" u="none" strike="noStrike" baseline="0" dirty="0">
                <a:latin typeface="TimesLTStd-Roman"/>
              </a:rPr>
              <a:t>(</a:t>
            </a:r>
            <a:r>
              <a:rPr lang="en-US" sz="1800" b="0" i="1" u="none" strike="noStrike" baseline="0" dirty="0">
                <a:latin typeface="TimesLTStd-Italic"/>
              </a:rPr>
              <a:t>n</a:t>
            </a:r>
            <a:r>
              <a:rPr lang="en-US" sz="1800" b="0" i="0" u="none" strike="noStrike" baseline="0" dirty="0">
                <a:latin typeface="TimesLTStd-Roman"/>
              </a:rPr>
              <a:t>)] that the server is busy (i.e., not idle), and is thus a number between 0 and 1; denote it by </a:t>
            </a:r>
            <a:r>
              <a:rPr lang="en-US" sz="1800" b="0" i="1" u="none" strike="noStrike" baseline="0" dirty="0">
                <a:latin typeface="TimesLTStd-Italic"/>
              </a:rPr>
              <a:t>u</a:t>
            </a:r>
            <a:r>
              <a:rPr lang="en-US" sz="1800" b="0" i="0" u="none" strike="noStrike" baseline="0" dirty="0">
                <a:latin typeface="TimesLTStd-Roman"/>
              </a:rPr>
              <a:t>(</a:t>
            </a:r>
            <a:r>
              <a:rPr lang="en-US" sz="1800" b="0" i="1" u="none" strike="noStrike" baseline="0" dirty="0">
                <a:latin typeface="TimesLTStd-Italic"/>
              </a:rPr>
              <a:t>n</a:t>
            </a:r>
            <a:r>
              <a:rPr lang="en-US" sz="1800" b="0" i="0" u="none" strike="noStrike" baseline="0" dirty="0">
                <a:latin typeface="TimesLTStd-Roman"/>
              </a:rPr>
              <a:t>). </a:t>
            </a:r>
          </a:p>
          <a:p>
            <a:pPr algn="just"/>
            <a:r>
              <a:rPr lang="en-US" sz="1800" b="0" i="0" u="none" strike="noStrike" baseline="0" dirty="0">
                <a:latin typeface="TimesLTStd-Roman"/>
              </a:rPr>
              <a:t>From a single simulation, then, our estimate of </a:t>
            </a:r>
            <a:r>
              <a:rPr lang="en-US" sz="1800" b="0" i="1" u="none" strike="noStrike" baseline="0" dirty="0">
                <a:latin typeface="TimesLTStd-Italic"/>
              </a:rPr>
              <a:t>u</a:t>
            </a:r>
            <a:r>
              <a:rPr lang="en-US" sz="1800" b="0" i="0" u="none" strike="noStrike" baseline="0" dirty="0">
                <a:latin typeface="TimesLTStd-Roman"/>
              </a:rPr>
              <a:t>(</a:t>
            </a:r>
            <a:r>
              <a:rPr lang="en-US" sz="1800" b="0" i="1" u="none" strike="noStrike" baseline="0" dirty="0">
                <a:latin typeface="TimesLTStd-Italic"/>
              </a:rPr>
              <a:t>n</a:t>
            </a:r>
            <a:r>
              <a:rPr lang="en-US" sz="1800" b="0" i="0" u="none" strike="noStrike" baseline="0" dirty="0">
                <a:latin typeface="TimesLTStd-Roman"/>
              </a:rPr>
              <a:t>) is </a:t>
            </a:r>
            <a:r>
              <a:rPr lang="en-US" sz="1800" b="0" i="1" u="none" strike="noStrike" baseline="0" dirty="0">
                <a:latin typeface="TimesLTStd-Italic"/>
              </a:rPr>
              <a:t>u</a:t>
            </a:r>
            <a:r>
              <a:rPr lang="en-US" sz="1800" b="0" i="0" u="none" strike="noStrike" baseline="0" dirty="0">
                <a:latin typeface="TimesLTStd-Roman"/>
              </a:rPr>
              <a:t>ˆ(</a:t>
            </a:r>
            <a:r>
              <a:rPr lang="en-US" sz="1800" b="0" i="1" u="none" strike="noStrike" baseline="0" dirty="0">
                <a:latin typeface="TimesLTStd-Italic"/>
              </a:rPr>
              <a:t>n</a:t>
            </a:r>
            <a:r>
              <a:rPr lang="en-US" sz="1800" b="0" i="0" u="none" strike="noStrike" baseline="0" dirty="0">
                <a:latin typeface="TimesLTStd-Roman"/>
              </a:rPr>
              <a:t>) </a:t>
            </a:r>
            <a:r>
              <a:rPr lang="en-US" sz="1800" dirty="0">
                <a:latin typeface="MathematicalPiOTF1"/>
              </a:rPr>
              <a:t>=</a:t>
            </a:r>
            <a:r>
              <a:rPr lang="en-US" sz="1800" b="0" i="0" u="none" strike="noStrike" baseline="0" dirty="0">
                <a:latin typeface="MathematicalPiOTF1"/>
              </a:rPr>
              <a:t> </a:t>
            </a:r>
            <a:r>
              <a:rPr lang="en-US" sz="1800" b="0" i="0" u="none" strike="noStrike" baseline="0" dirty="0">
                <a:latin typeface="TimesLTStd-Roman"/>
              </a:rPr>
              <a:t>the </a:t>
            </a:r>
            <a:r>
              <a:rPr lang="en-US" sz="1800" b="0" i="1" u="none" strike="noStrike" baseline="0" dirty="0">
                <a:latin typeface="TimesLTStd-Italic"/>
              </a:rPr>
              <a:t>observed </a:t>
            </a:r>
            <a:r>
              <a:rPr lang="en-US" sz="1800" b="0" i="0" u="none" strike="noStrike" baseline="0" dirty="0">
                <a:latin typeface="TimesLTStd-Roman"/>
              </a:rPr>
              <a:t>proportion of time during the simulation that the server is busy. </a:t>
            </a:r>
          </a:p>
          <a:p>
            <a:pPr algn="just"/>
            <a:r>
              <a:rPr lang="en-US" sz="1800" b="0" i="0" u="none" strike="noStrike" baseline="0" dirty="0">
                <a:latin typeface="TimesLTStd-Roman"/>
              </a:rPr>
              <a:t>However, it is easier to look at this quantity as a continuous-time average, similar to the average queue length, by defining the “busy function”</a:t>
            </a:r>
          </a:p>
          <a:p>
            <a:pPr algn="just"/>
            <a:endParaRPr lang="en-US" sz="1800" dirty="0">
              <a:latin typeface="TimesLTStd-Roman"/>
            </a:endParaRPr>
          </a:p>
          <a:p>
            <a:pPr algn="just"/>
            <a:endParaRPr lang="en-US" sz="1800" dirty="0">
              <a:latin typeface="TimesLTStd-Roman"/>
            </a:endParaRPr>
          </a:p>
          <a:p>
            <a:pPr marL="0" indent="0" algn="just">
              <a:buNone/>
            </a:pPr>
            <a:r>
              <a:rPr lang="en-US" sz="1800" b="0" i="0" u="none" strike="noStrike" baseline="0" dirty="0">
                <a:latin typeface="TimesLTStd-Roman"/>
              </a:rPr>
              <a:t>and so </a:t>
            </a:r>
            <a:r>
              <a:rPr lang="en-US" sz="1800" b="0" i="1" u="none" strike="noStrike" baseline="0" dirty="0">
                <a:latin typeface="TimesLTStd-Italic"/>
              </a:rPr>
              <a:t>u</a:t>
            </a:r>
            <a:r>
              <a:rPr lang="en-US" sz="1800" b="0" i="0" u="none" strike="noStrike" baseline="0" dirty="0">
                <a:latin typeface="TimesLTStd-Roman"/>
              </a:rPr>
              <a:t>ˆ(</a:t>
            </a:r>
            <a:r>
              <a:rPr lang="en-US" sz="1800" b="0" i="1" u="none" strike="noStrike" baseline="0" dirty="0">
                <a:latin typeface="TimesLTStd-Italic"/>
              </a:rPr>
              <a:t>n</a:t>
            </a:r>
            <a:r>
              <a:rPr lang="en-US" sz="1800" b="0" i="0" u="none" strike="noStrike" baseline="0" dirty="0">
                <a:latin typeface="TimesLTStd-Roman"/>
              </a:rPr>
              <a:t>) could be expressed as the proportion of time that </a:t>
            </a:r>
            <a:r>
              <a:rPr lang="en-US" sz="1800" b="0" i="1" u="none" strike="noStrike" baseline="0" dirty="0">
                <a:latin typeface="TimesLTStd-Italic"/>
              </a:rPr>
              <a:t>B</a:t>
            </a:r>
            <a:r>
              <a:rPr lang="en-US" sz="1800" b="0" i="0" u="none" strike="noStrike" baseline="0" dirty="0">
                <a:latin typeface="TimesLTStd-Roman"/>
              </a:rPr>
              <a:t>(</a:t>
            </a:r>
            <a:r>
              <a:rPr lang="en-US" sz="1800" b="0" i="1" u="none" strike="noStrike" baseline="0" dirty="0">
                <a:latin typeface="TimesLTStd-Italic"/>
              </a:rPr>
              <a:t>t</a:t>
            </a:r>
            <a:r>
              <a:rPr lang="en-US" sz="1800" b="0" i="0" u="none" strike="noStrike" baseline="0" dirty="0">
                <a:latin typeface="TimesLTStd-Roman"/>
              </a:rPr>
              <a:t>) is equal to 1.</a:t>
            </a:r>
          </a:p>
          <a:p>
            <a:pPr algn="just"/>
            <a:r>
              <a:rPr lang="en-US" sz="1800" b="0" i="1" u="none" strike="noStrike" baseline="0" dirty="0">
                <a:latin typeface="TimesLTStd-Italic"/>
              </a:rPr>
              <a:t>B</a:t>
            </a:r>
            <a:r>
              <a:rPr lang="en-US" sz="1800" b="0" i="0" u="none" strike="noStrike" baseline="0" dirty="0">
                <a:latin typeface="TimesLTStd-Roman"/>
              </a:rPr>
              <a:t>(</a:t>
            </a:r>
            <a:r>
              <a:rPr lang="en-US" sz="1800" b="0" i="1" u="none" strike="noStrike" baseline="0" dirty="0">
                <a:latin typeface="TimesLTStd-Italic"/>
              </a:rPr>
              <a:t>t</a:t>
            </a:r>
            <a:r>
              <a:rPr lang="en-US" sz="1800" b="0" i="0" u="none" strike="noStrike" baseline="0" dirty="0">
                <a:latin typeface="TimesLTStd-Roman"/>
              </a:rPr>
              <a:t>) for the same simulation realization</a:t>
            </a:r>
            <a:endParaRPr lang="en-IN" dirty="0"/>
          </a:p>
        </p:txBody>
      </p:sp>
      <p:pic>
        <p:nvPicPr>
          <p:cNvPr id="6" name="Picture 5">
            <a:extLst>
              <a:ext uri="{FF2B5EF4-FFF2-40B4-BE49-F238E27FC236}">
                <a16:creationId xmlns:a16="http://schemas.microsoft.com/office/drawing/2014/main" id="{6418A971-8E55-4179-BBA8-7494344D9FFB}"/>
              </a:ext>
            </a:extLst>
          </p:cNvPr>
          <p:cNvPicPr>
            <a:picLocks noChangeAspect="1"/>
          </p:cNvPicPr>
          <p:nvPr/>
        </p:nvPicPr>
        <p:blipFill rotWithShape="1">
          <a:blip r:embed="rId2"/>
          <a:srcRect l="21667" t="37037" r="26061" b="52458"/>
          <a:stretch/>
        </p:blipFill>
        <p:spPr>
          <a:xfrm>
            <a:off x="2604652" y="4001294"/>
            <a:ext cx="6373091" cy="720437"/>
          </a:xfrm>
          <a:prstGeom prst="rect">
            <a:avLst/>
          </a:prstGeom>
        </p:spPr>
      </p:pic>
      <p:pic>
        <p:nvPicPr>
          <p:cNvPr id="9" name="Picture 8">
            <a:extLst>
              <a:ext uri="{FF2B5EF4-FFF2-40B4-BE49-F238E27FC236}">
                <a16:creationId xmlns:a16="http://schemas.microsoft.com/office/drawing/2014/main" id="{77E76758-6221-4F72-9C7F-A9ADD2E44E30}"/>
              </a:ext>
            </a:extLst>
          </p:cNvPr>
          <p:cNvPicPr>
            <a:picLocks noChangeAspect="1"/>
          </p:cNvPicPr>
          <p:nvPr/>
        </p:nvPicPr>
        <p:blipFill rotWithShape="1">
          <a:blip r:embed="rId3"/>
          <a:srcRect l="26212" t="58345" r="29772" b="31150"/>
          <a:stretch/>
        </p:blipFill>
        <p:spPr>
          <a:xfrm>
            <a:off x="3108033" y="5591463"/>
            <a:ext cx="5366327" cy="720437"/>
          </a:xfrm>
          <a:prstGeom prst="rect">
            <a:avLst/>
          </a:prstGeom>
        </p:spPr>
      </p:pic>
    </p:spTree>
    <p:extLst>
      <p:ext uri="{BB962C8B-B14F-4D97-AF65-F5344CB8AC3E}">
        <p14:creationId xmlns:p14="http://schemas.microsoft.com/office/powerpoint/2010/main" val="195150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0253-953D-4273-AD07-16886079F014}"/>
              </a:ext>
            </a:extLst>
          </p:cNvPr>
          <p:cNvSpPr>
            <a:spLocks noGrp="1"/>
          </p:cNvSpPr>
          <p:nvPr>
            <p:ph type="title"/>
          </p:nvPr>
        </p:nvSpPr>
        <p:spPr/>
        <p:txBody>
          <a:bodyPr/>
          <a:lstStyle/>
          <a:p>
            <a:pPr algn="ctr"/>
            <a:r>
              <a:rPr lang="en-US" b="1" dirty="0"/>
              <a:t>Drawbacks of Simulation Method</a:t>
            </a:r>
            <a:endParaRPr lang="en-IN" b="1" dirty="0"/>
          </a:p>
        </p:txBody>
      </p:sp>
      <p:sp>
        <p:nvSpPr>
          <p:cNvPr id="3" name="Content Placeholder 2">
            <a:extLst>
              <a:ext uri="{FF2B5EF4-FFF2-40B4-BE49-F238E27FC236}">
                <a16:creationId xmlns:a16="http://schemas.microsoft.com/office/drawing/2014/main" id="{959FD2D5-BF61-407A-B436-0FD462B403DA}"/>
              </a:ext>
            </a:extLst>
          </p:cNvPr>
          <p:cNvSpPr>
            <a:spLocks noGrp="1"/>
          </p:cNvSpPr>
          <p:nvPr>
            <p:ph idx="1"/>
          </p:nvPr>
        </p:nvSpPr>
        <p:spPr/>
        <p:txBody>
          <a:bodyPr>
            <a:normAutofit fontScale="92500" lnSpcReduction="10000"/>
          </a:bodyPr>
          <a:lstStyle/>
          <a:p>
            <a:pPr marL="0" indent="0" algn="just">
              <a:buNone/>
            </a:pPr>
            <a:r>
              <a:rPr lang="en-US" dirty="0"/>
              <a:t>• It gives specific solution rather than general solution. </a:t>
            </a:r>
          </a:p>
          <a:p>
            <a:pPr marL="0" indent="0" algn="just">
              <a:buNone/>
            </a:pPr>
            <a:r>
              <a:rPr lang="en-US" dirty="0"/>
              <a:t>For example, in the study of automobiles wheel, an analytical solution gives all the condition that can cause oscillation. But each execution of a simulation only tells whether a particular set of condition did or did not cause oscillation. To try to find all such condition required that the simulation be repeated under many different condition. </a:t>
            </a:r>
          </a:p>
          <a:p>
            <a:pPr marL="0" indent="0" algn="just">
              <a:buNone/>
            </a:pPr>
            <a:r>
              <a:rPr lang="en-US" dirty="0"/>
              <a:t>• The step by step nature of the simulation technique means that the amount of computation increase very rapidly as the amount of detail increases. Coupled with the need to make many runs, the simulation model result in extensive amount of computing.</a:t>
            </a:r>
          </a:p>
          <a:p>
            <a:pPr marL="0" indent="0" algn="just">
              <a:buNone/>
            </a:pPr>
            <a:r>
              <a:rPr lang="en-US" dirty="0"/>
              <a:t> • Many simulation runs may be needed to find a maximum and yet leave undecided the question of whether it is a local or global maximum.</a:t>
            </a:r>
          </a:p>
        </p:txBody>
      </p:sp>
    </p:spTree>
    <p:extLst>
      <p:ext uri="{BB962C8B-B14F-4D97-AF65-F5344CB8AC3E}">
        <p14:creationId xmlns:p14="http://schemas.microsoft.com/office/powerpoint/2010/main" val="333979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3D07943B-7C4E-42D5-8EA1-088B431F1034}"/>
              </a:ext>
            </a:extLst>
          </p:cNvPr>
          <p:cNvPicPr>
            <a:picLocks noGrp="1" noChangeAspect="1"/>
          </p:cNvPicPr>
          <p:nvPr>
            <p:ph idx="1"/>
          </p:nvPr>
        </p:nvPicPr>
        <p:blipFill rotWithShape="1">
          <a:blip r:embed="rId2"/>
          <a:srcRect l="19076" t="38705" r="16568" b="12686"/>
          <a:stretch/>
        </p:blipFill>
        <p:spPr>
          <a:xfrm>
            <a:off x="975143" y="892752"/>
            <a:ext cx="10241713" cy="4351338"/>
          </a:xfrm>
        </p:spPr>
      </p:pic>
    </p:spTree>
    <p:extLst>
      <p:ext uri="{BB962C8B-B14F-4D97-AF65-F5344CB8AC3E}">
        <p14:creationId xmlns:p14="http://schemas.microsoft.com/office/powerpoint/2010/main" val="4177239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122548" y="0"/>
            <a:ext cx="11981468" cy="1066802"/>
          </a:xfrm>
        </p:spPr>
        <p:txBody>
          <a:bodyPr/>
          <a:lstStyle/>
          <a:p>
            <a:pPr eaLnBrk="1" hangingPunct="1"/>
            <a:r>
              <a:rPr lang="en-US" dirty="0">
                <a:cs typeface="Times New Roman" panose="02020603050405020304" pitchFamily="18" charset="0"/>
              </a:rPr>
              <a:t>  Intuitive Explanation</a:t>
            </a:r>
            <a:r>
              <a:rPr lang="en-US" sz="1800" dirty="0">
                <a:cs typeface="Times New Roman" panose="02020603050405020304" pitchFamily="18" charset="0"/>
              </a:rPr>
              <a:t> </a:t>
            </a:r>
          </a:p>
        </p:txBody>
      </p:sp>
      <p:sp>
        <p:nvSpPr>
          <p:cNvPr id="34821" name="Text Box 8"/>
          <p:cNvSpPr txBox="1">
            <a:spLocks noChangeArrowheads="1"/>
          </p:cNvSpPr>
          <p:nvPr/>
        </p:nvSpPr>
        <p:spPr bwMode="auto">
          <a:xfrm>
            <a:off x="1676400" y="1295400"/>
            <a:ext cx="838200" cy="17543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b="1">
                <a:latin typeface="Arial" panose="020B0604020202020204" pitchFamily="34" charset="0"/>
              </a:rPr>
              <a:t>Status shown is </a:t>
            </a:r>
            <a:r>
              <a:rPr lang="en-US" sz="1200" b="1" i="1">
                <a:latin typeface="Arial" panose="020B0604020202020204" pitchFamily="34" charset="0"/>
              </a:rPr>
              <a:t>after</a:t>
            </a:r>
            <a:r>
              <a:rPr lang="en-US" sz="1200" b="1">
                <a:latin typeface="Arial" panose="020B0604020202020204" pitchFamily="34" charset="0"/>
              </a:rPr>
              <a:t> all changes have been made in each case …</a:t>
            </a:r>
          </a:p>
        </p:txBody>
      </p:sp>
      <p:grpSp>
        <p:nvGrpSpPr>
          <p:cNvPr id="34822" name="Group 13"/>
          <p:cNvGrpSpPr>
            <a:grpSpLocks/>
          </p:cNvGrpSpPr>
          <p:nvPr/>
        </p:nvGrpSpPr>
        <p:grpSpPr bwMode="auto">
          <a:xfrm>
            <a:off x="2002631" y="1246325"/>
            <a:ext cx="8186738" cy="3606801"/>
            <a:chOff x="288" y="1275"/>
            <a:chExt cx="5157" cy="2272"/>
          </a:xfrm>
        </p:grpSpPr>
        <p:pic>
          <p:nvPicPr>
            <p:cNvPr id="348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 y="1275"/>
              <a:ext cx="4545" cy="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4" name="Group 12"/>
            <p:cNvGrpSpPr>
              <a:grpSpLocks/>
            </p:cNvGrpSpPr>
            <p:nvPr/>
          </p:nvGrpSpPr>
          <p:grpSpPr bwMode="auto">
            <a:xfrm>
              <a:off x="288" y="3024"/>
              <a:ext cx="5157" cy="523"/>
              <a:chOff x="288" y="3216"/>
              <a:chExt cx="5157" cy="523"/>
            </a:xfrm>
          </p:grpSpPr>
          <p:sp>
            <p:nvSpPr>
              <p:cNvPr id="34825" name="Text Box 6"/>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34826" name="Group 11"/>
              <p:cNvGrpSpPr>
                <a:grpSpLocks/>
              </p:cNvGrpSpPr>
              <p:nvPr/>
            </p:nvGrpSpPr>
            <p:grpSpPr bwMode="auto">
              <a:xfrm>
                <a:off x="2160" y="3264"/>
                <a:ext cx="144" cy="192"/>
                <a:chOff x="2160" y="3264"/>
                <a:chExt cx="144" cy="192"/>
              </a:xfrm>
            </p:grpSpPr>
            <p:sp>
              <p:nvSpPr>
                <p:cNvPr id="34827"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28"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Tree>
    <p:extLst>
      <p:ext uri="{BB962C8B-B14F-4D97-AF65-F5344CB8AC3E}">
        <p14:creationId xmlns:p14="http://schemas.microsoft.com/office/powerpoint/2010/main" val="384456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0" y="0"/>
            <a:ext cx="12075736" cy="775518"/>
          </a:xfrm>
        </p:spPr>
        <p:txBody>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grpSp>
        <p:nvGrpSpPr>
          <p:cNvPr id="35845" name="Group 15"/>
          <p:cNvGrpSpPr>
            <a:grpSpLocks/>
          </p:cNvGrpSpPr>
          <p:nvPr/>
        </p:nvGrpSpPr>
        <p:grpSpPr bwMode="auto">
          <a:xfrm>
            <a:off x="1981200" y="1066800"/>
            <a:ext cx="8186738" cy="3584576"/>
            <a:chOff x="288" y="1289"/>
            <a:chExt cx="5157" cy="2258"/>
          </a:xfrm>
        </p:grpSpPr>
        <p:pic>
          <p:nvPicPr>
            <p:cNvPr id="35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 y="1289"/>
              <a:ext cx="4508" cy="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7" name="Group 14"/>
            <p:cNvGrpSpPr>
              <a:grpSpLocks/>
            </p:cNvGrpSpPr>
            <p:nvPr/>
          </p:nvGrpSpPr>
          <p:grpSpPr bwMode="auto">
            <a:xfrm>
              <a:off x="288" y="3024"/>
              <a:ext cx="5157" cy="523"/>
              <a:chOff x="288" y="3216"/>
              <a:chExt cx="5157" cy="523"/>
            </a:xfrm>
          </p:grpSpPr>
          <p:sp>
            <p:nvSpPr>
              <p:cNvPr id="35848"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35849" name="Group 5"/>
              <p:cNvGrpSpPr>
                <a:grpSpLocks/>
              </p:cNvGrpSpPr>
              <p:nvPr/>
            </p:nvGrpSpPr>
            <p:grpSpPr bwMode="auto">
              <a:xfrm>
                <a:off x="2160" y="3264"/>
                <a:ext cx="144" cy="192"/>
                <a:chOff x="2160" y="3264"/>
                <a:chExt cx="144" cy="192"/>
              </a:xfrm>
            </p:grpSpPr>
            <p:sp>
              <p:nvSpPr>
                <p:cNvPr id="35856"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57"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5850" name="Group 8"/>
              <p:cNvGrpSpPr>
                <a:grpSpLocks/>
              </p:cNvGrpSpPr>
              <p:nvPr/>
            </p:nvGrpSpPr>
            <p:grpSpPr bwMode="auto">
              <a:xfrm>
                <a:off x="2496" y="3264"/>
                <a:ext cx="144" cy="192"/>
                <a:chOff x="2160" y="3264"/>
                <a:chExt cx="144" cy="192"/>
              </a:xfrm>
            </p:grpSpPr>
            <p:sp>
              <p:nvSpPr>
                <p:cNvPr id="35854"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55"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5851" name="Group 11"/>
              <p:cNvGrpSpPr>
                <a:grpSpLocks/>
              </p:cNvGrpSpPr>
              <p:nvPr/>
            </p:nvGrpSpPr>
            <p:grpSpPr bwMode="auto">
              <a:xfrm>
                <a:off x="2160" y="3504"/>
                <a:ext cx="144" cy="192"/>
                <a:chOff x="2160" y="3264"/>
                <a:chExt cx="144" cy="192"/>
              </a:xfrm>
            </p:grpSpPr>
            <p:sp>
              <p:nvSpPr>
                <p:cNvPr id="35852"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53"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16" name="TextBox 15">
            <a:extLst>
              <a:ext uri="{FF2B5EF4-FFF2-40B4-BE49-F238E27FC236}">
                <a16:creationId xmlns:a16="http://schemas.microsoft.com/office/drawing/2014/main" id="{59822946-1E6A-4FE5-BB7F-104F54473B3D}"/>
              </a:ext>
            </a:extLst>
          </p:cNvPr>
          <p:cNvSpPr txBox="1"/>
          <p:nvPr/>
        </p:nvSpPr>
        <p:spPr>
          <a:xfrm>
            <a:off x="2667000" y="5144869"/>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1751091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108800" y="0"/>
            <a:ext cx="11938655" cy="625475"/>
          </a:xfrm>
        </p:spPr>
        <p:txBody>
          <a:bodyPr>
            <a:normAutofit fontScale="90000"/>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grpSp>
        <p:nvGrpSpPr>
          <p:cNvPr id="36869" name="Group 18"/>
          <p:cNvGrpSpPr>
            <a:grpSpLocks/>
          </p:cNvGrpSpPr>
          <p:nvPr/>
        </p:nvGrpSpPr>
        <p:grpSpPr bwMode="auto">
          <a:xfrm>
            <a:off x="1981200" y="1066800"/>
            <a:ext cx="8186738" cy="3563938"/>
            <a:chOff x="288" y="1302"/>
            <a:chExt cx="5157" cy="2245"/>
          </a:xfrm>
        </p:grpSpPr>
        <p:pic>
          <p:nvPicPr>
            <p:cNvPr id="368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 y="1302"/>
              <a:ext cx="4489" cy="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1" name="Group 17"/>
            <p:cNvGrpSpPr>
              <a:grpSpLocks/>
            </p:cNvGrpSpPr>
            <p:nvPr/>
          </p:nvGrpSpPr>
          <p:grpSpPr bwMode="auto">
            <a:xfrm>
              <a:off x="288" y="3024"/>
              <a:ext cx="5157" cy="523"/>
              <a:chOff x="288" y="3216"/>
              <a:chExt cx="5157" cy="523"/>
            </a:xfrm>
          </p:grpSpPr>
          <p:sp>
            <p:nvSpPr>
              <p:cNvPr id="36872"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36873" name="Group 5"/>
              <p:cNvGrpSpPr>
                <a:grpSpLocks/>
              </p:cNvGrpSpPr>
              <p:nvPr/>
            </p:nvGrpSpPr>
            <p:grpSpPr bwMode="auto">
              <a:xfrm>
                <a:off x="2160" y="3264"/>
                <a:ext cx="144" cy="192"/>
                <a:chOff x="2160" y="3264"/>
                <a:chExt cx="144" cy="192"/>
              </a:xfrm>
            </p:grpSpPr>
            <p:sp>
              <p:nvSpPr>
                <p:cNvPr id="36883"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884"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6874" name="Group 8"/>
              <p:cNvGrpSpPr>
                <a:grpSpLocks/>
              </p:cNvGrpSpPr>
              <p:nvPr/>
            </p:nvGrpSpPr>
            <p:grpSpPr bwMode="auto">
              <a:xfrm>
                <a:off x="2496" y="3264"/>
                <a:ext cx="144" cy="192"/>
                <a:chOff x="2160" y="3264"/>
                <a:chExt cx="144" cy="192"/>
              </a:xfrm>
            </p:grpSpPr>
            <p:sp>
              <p:nvSpPr>
                <p:cNvPr id="36881"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882"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6875" name="Group 11"/>
              <p:cNvGrpSpPr>
                <a:grpSpLocks/>
              </p:cNvGrpSpPr>
              <p:nvPr/>
            </p:nvGrpSpPr>
            <p:grpSpPr bwMode="auto">
              <a:xfrm>
                <a:off x="2160" y="3504"/>
                <a:ext cx="144" cy="192"/>
                <a:chOff x="2160" y="3264"/>
                <a:chExt cx="144" cy="192"/>
              </a:xfrm>
            </p:grpSpPr>
            <p:sp>
              <p:nvSpPr>
                <p:cNvPr id="36879"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880"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6876" name="Group 14"/>
              <p:cNvGrpSpPr>
                <a:grpSpLocks/>
              </p:cNvGrpSpPr>
              <p:nvPr/>
            </p:nvGrpSpPr>
            <p:grpSpPr bwMode="auto">
              <a:xfrm>
                <a:off x="2832" y="3264"/>
                <a:ext cx="144" cy="192"/>
                <a:chOff x="2160" y="3264"/>
                <a:chExt cx="144" cy="192"/>
              </a:xfrm>
            </p:grpSpPr>
            <p:sp>
              <p:nvSpPr>
                <p:cNvPr id="36877" name="Line 1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878" name="Line 1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19" name="TextBox 18">
            <a:extLst>
              <a:ext uri="{FF2B5EF4-FFF2-40B4-BE49-F238E27FC236}">
                <a16:creationId xmlns:a16="http://schemas.microsoft.com/office/drawing/2014/main" id="{BEE53735-8A29-478B-80B4-553F2DC5A4A6}"/>
              </a:ext>
            </a:extLst>
          </p:cNvPr>
          <p:cNvSpPr txBox="1"/>
          <p:nvPr/>
        </p:nvSpPr>
        <p:spPr>
          <a:xfrm>
            <a:off x="2667000" y="5043361"/>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1930517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94268" y="1"/>
            <a:ext cx="12028602" cy="848412"/>
          </a:xfrm>
        </p:spPr>
        <p:txBody>
          <a:bodyPr>
            <a:normAutofit/>
          </a:bodyPr>
          <a:lstStyle/>
          <a:p>
            <a:pPr eaLnBrk="1" hangingPunct="1"/>
            <a:r>
              <a:rPr lang="en-US" dirty="0">
                <a:cs typeface="Times New Roman" panose="02020603050405020304" pitchFamily="18" charset="0"/>
              </a:rPr>
              <a:t>  Intuitive Explanation</a:t>
            </a:r>
            <a:r>
              <a:rPr lang="en-US" sz="1800" dirty="0">
                <a:cs typeface="Times New Roman" panose="02020603050405020304" pitchFamily="18" charset="0"/>
              </a:rPr>
              <a:t> (cont’d)</a:t>
            </a:r>
          </a:p>
        </p:txBody>
      </p:sp>
      <p:grpSp>
        <p:nvGrpSpPr>
          <p:cNvPr id="37893" name="Group 21"/>
          <p:cNvGrpSpPr>
            <a:grpSpLocks/>
          </p:cNvGrpSpPr>
          <p:nvPr/>
        </p:nvGrpSpPr>
        <p:grpSpPr bwMode="auto">
          <a:xfrm>
            <a:off x="1981200" y="1066800"/>
            <a:ext cx="8186738" cy="3578226"/>
            <a:chOff x="288" y="1293"/>
            <a:chExt cx="5157" cy="2254"/>
          </a:xfrm>
        </p:grpSpPr>
        <p:pic>
          <p:nvPicPr>
            <p:cNvPr id="378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 y="1293"/>
              <a:ext cx="4517" cy="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5" name="Group 20"/>
            <p:cNvGrpSpPr>
              <a:grpSpLocks/>
            </p:cNvGrpSpPr>
            <p:nvPr/>
          </p:nvGrpSpPr>
          <p:grpSpPr bwMode="auto">
            <a:xfrm>
              <a:off x="288" y="3024"/>
              <a:ext cx="5157" cy="523"/>
              <a:chOff x="288" y="3216"/>
              <a:chExt cx="5157" cy="523"/>
            </a:xfrm>
          </p:grpSpPr>
          <p:sp>
            <p:nvSpPr>
              <p:cNvPr id="37896"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37897" name="Group 5"/>
              <p:cNvGrpSpPr>
                <a:grpSpLocks/>
              </p:cNvGrpSpPr>
              <p:nvPr/>
            </p:nvGrpSpPr>
            <p:grpSpPr bwMode="auto">
              <a:xfrm>
                <a:off x="2160" y="3264"/>
                <a:ext cx="144" cy="192"/>
                <a:chOff x="2160" y="3264"/>
                <a:chExt cx="144" cy="192"/>
              </a:xfrm>
            </p:grpSpPr>
            <p:sp>
              <p:nvSpPr>
                <p:cNvPr id="37910"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911"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7898" name="Group 8"/>
              <p:cNvGrpSpPr>
                <a:grpSpLocks/>
              </p:cNvGrpSpPr>
              <p:nvPr/>
            </p:nvGrpSpPr>
            <p:grpSpPr bwMode="auto">
              <a:xfrm>
                <a:off x="2496" y="3264"/>
                <a:ext cx="144" cy="192"/>
                <a:chOff x="2160" y="3264"/>
                <a:chExt cx="144" cy="192"/>
              </a:xfrm>
            </p:grpSpPr>
            <p:sp>
              <p:nvSpPr>
                <p:cNvPr id="37908"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909"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7899" name="Group 11"/>
              <p:cNvGrpSpPr>
                <a:grpSpLocks/>
              </p:cNvGrpSpPr>
              <p:nvPr/>
            </p:nvGrpSpPr>
            <p:grpSpPr bwMode="auto">
              <a:xfrm>
                <a:off x="2160" y="3504"/>
                <a:ext cx="144" cy="192"/>
                <a:chOff x="2160" y="3264"/>
                <a:chExt cx="144" cy="192"/>
              </a:xfrm>
            </p:grpSpPr>
            <p:sp>
              <p:nvSpPr>
                <p:cNvPr id="37906"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907"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7900" name="Group 14"/>
              <p:cNvGrpSpPr>
                <a:grpSpLocks/>
              </p:cNvGrpSpPr>
              <p:nvPr/>
            </p:nvGrpSpPr>
            <p:grpSpPr bwMode="auto">
              <a:xfrm>
                <a:off x="2832" y="3264"/>
                <a:ext cx="144" cy="192"/>
                <a:chOff x="2160" y="3264"/>
                <a:chExt cx="144" cy="192"/>
              </a:xfrm>
            </p:grpSpPr>
            <p:sp>
              <p:nvSpPr>
                <p:cNvPr id="37904" name="Line 1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905" name="Line 1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7901" name="Group 17"/>
              <p:cNvGrpSpPr>
                <a:grpSpLocks/>
              </p:cNvGrpSpPr>
              <p:nvPr/>
            </p:nvGrpSpPr>
            <p:grpSpPr bwMode="auto">
              <a:xfrm>
                <a:off x="3168" y="3264"/>
                <a:ext cx="144" cy="192"/>
                <a:chOff x="2160" y="3264"/>
                <a:chExt cx="144" cy="192"/>
              </a:xfrm>
            </p:grpSpPr>
            <p:sp>
              <p:nvSpPr>
                <p:cNvPr id="37902" name="Line 1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903" name="Line 1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22" name="TextBox 21">
            <a:extLst>
              <a:ext uri="{FF2B5EF4-FFF2-40B4-BE49-F238E27FC236}">
                <a16:creationId xmlns:a16="http://schemas.microsoft.com/office/drawing/2014/main" id="{A4D07D44-958C-4048-8D3A-5F3A42304732}"/>
              </a:ext>
            </a:extLst>
          </p:cNvPr>
          <p:cNvSpPr txBox="1"/>
          <p:nvPr/>
        </p:nvSpPr>
        <p:spPr>
          <a:xfrm>
            <a:off x="2890982" y="5144869"/>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3049052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207391" y="94268"/>
            <a:ext cx="11877772" cy="972534"/>
          </a:xfrm>
        </p:spPr>
        <p:txBody>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grpSp>
        <p:nvGrpSpPr>
          <p:cNvPr id="38917" name="Group 24"/>
          <p:cNvGrpSpPr>
            <a:grpSpLocks/>
          </p:cNvGrpSpPr>
          <p:nvPr/>
        </p:nvGrpSpPr>
        <p:grpSpPr bwMode="auto">
          <a:xfrm>
            <a:off x="1981200" y="1066801"/>
            <a:ext cx="8186738" cy="3600451"/>
            <a:chOff x="288" y="1279"/>
            <a:chExt cx="5157" cy="2268"/>
          </a:xfrm>
        </p:grpSpPr>
        <p:pic>
          <p:nvPicPr>
            <p:cNvPr id="389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 y="1279"/>
              <a:ext cx="4535" cy="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19" name="Group 23"/>
            <p:cNvGrpSpPr>
              <a:grpSpLocks/>
            </p:cNvGrpSpPr>
            <p:nvPr/>
          </p:nvGrpSpPr>
          <p:grpSpPr bwMode="auto">
            <a:xfrm>
              <a:off x="288" y="3024"/>
              <a:ext cx="5157" cy="523"/>
              <a:chOff x="288" y="3216"/>
              <a:chExt cx="5157" cy="523"/>
            </a:xfrm>
          </p:grpSpPr>
          <p:sp>
            <p:nvSpPr>
              <p:cNvPr id="38920"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Interarrival times:	 0.4, 1.2, 0.5, 1.7, 0.2, 1.6, 0.2, 1.4, 1.9, …</a:t>
                </a:r>
              </a:p>
              <a:p>
                <a:pPr eaLnBrk="1" hangingPunct="1"/>
                <a:r>
                  <a:rPr lang="en-US" dirty="0"/>
                  <a:t>Service times:		 2.0, 0.7, 0.2, 1.1, 3.7, 0.6, …</a:t>
                </a:r>
              </a:p>
            </p:txBody>
          </p:sp>
          <p:grpSp>
            <p:nvGrpSpPr>
              <p:cNvPr id="38921" name="Group 5"/>
              <p:cNvGrpSpPr>
                <a:grpSpLocks/>
              </p:cNvGrpSpPr>
              <p:nvPr/>
            </p:nvGrpSpPr>
            <p:grpSpPr bwMode="auto">
              <a:xfrm>
                <a:off x="2160" y="3264"/>
                <a:ext cx="144" cy="192"/>
                <a:chOff x="2160" y="3264"/>
                <a:chExt cx="144" cy="192"/>
              </a:xfrm>
            </p:grpSpPr>
            <p:sp>
              <p:nvSpPr>
                <p:cNvPr id="38937"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38"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8922" name="Group 8"/>
              <p:cNvGrpSpPr>
                <a:grpSpLocks/>
              </p:cNvGrpSpPr>
              <p:nvPr/>
            </p:nvGrpSpPr>
            <p:grpSpPr bwMode="auto">
              <a:xfrm>
                <a:off x="2496" y="3264"/>
                <a:ext cx="144" cy="192"/>
                <a:chOff x="2160" y="3264"/>
                <a:chExt cx="144" cy="192"/>
              </a:xfrm>
            </p:grpSpPr>
            <p:sp>
              <p:nvSpPr>
                <p:cNvPr id="38935"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36"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8923" name="Group 11"/>
              <p:cNvGrpSpPr>
                <a:grpSpLocks/>
              </p:cNvGrpSpPr>
              <p:nvPr/>
            </p:nvGrpSpPr>
            <p:grpSpPr bwMode="auto">
              <a:xfrm>
                <a:off x="2160" y="3504"/>
                <a:ext cx="144" cy="192"/>
                <a:chOff x="2160" y="3264"/>
                <a:chExt cx="144" cy="192"/>
              </a:xfrm>
            </p:grpSpPr>
            <p:sp>
              <p:nvSpPr>
                <p:cNvPr id="38933"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34"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8924" name="Group 14"/>
              <p:cNvGrpSpPr>
                <a:grpSpLocks/>
              </p:cNvGrpSpPr>
              <p:nvPr/>
            </p:nvGrpSpPr>
            <p:grpSpPr bwMode="auto">
              <a:xfrm>
                <a:off x="2832" y="3264"/>
                <a:ext cx="144" cy="192"/>
                <a:chOff x="2160" y="3264"/>
                <a:chExt cx="144" cy="192"/>
              </a:xfrm>
            </p:grpSpPr>
            <p:sp>
              <p:nvSpPr>
                <p:cNvPr id="38931" name="Line 1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32" name="Line 1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8925" name="Group 17"/>
              <p:cNvGrpSpPr>
                <a:grpSpLocks/>
              </p:cNvGrpSpPr>
              <p:nvPr/>
            </p:nvGrpSpPr>
            <p:grpSpPr bwMode="auto">
              <a:xfrm>
                <a:off x="3168" y="3264"/>
                <a:ext cx="144" cy="192"/>
                <a:chOff x="2160" y="3264"/>
                <a:chExt cx="144" cy="192"/>
              </a:xfrm>
            </p:grpSpPr>
            <p:sp>
              <p:nvSpPr>
                <p:cNvPr id="38929" name="Line 1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30" name="Line 1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8926" name="Group 20"/>
              <p:cNvGrpSpPr>
                <a:grpSpLocks/>
              </p:cNvGrpSpPr>
              <p:nvPr/>
            </p:nvGrpSpPr>
            <p:grpSpPr bwMode="auto">
              <a:xfrm>
                <a:off x="2496" y="3504"/>
                <a:ext cx="144" cy="192"/>
                <a:chOff x="2160" y="3264"/>
                <a:chExt cx="144" cy="192"/>
              </a:xfrm>
            </p:grpSpPr>
            <p:sp>
              <p:nvSpPr>
                <p:cNvPr id="38927" name="Line 2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928" name="Line 2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25" name="TextBox 24">
            <a:extLst>
              <a:ext uri="{FF2B5EF4-FFF2-40B4-BE49-F238E27FC236}">
                <a16:creationId xmlns:a16="http://schemas.microsoft.com/office/drawing/2014/main" id="{997C2286-70B2-4D49-A9A9-30EECAF1758B}"/>
              </a:ext>
            </a:extLst>
          </p:cNvPr>
          <p:cNvSpPr txBox="1"/>
          <p:nvPr/>
        </p:nvSpPr>
        <p:spPr>
          <a:xfrm>
            <a:off x="2552700" y="5144868"/>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2873075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94268" y="65989"/>
            <a:ext cx="12028602" cy="1000812"/>
          </a:xfrm>
        </p:spPr>
        <p:txBody>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grpSp>
        <p:nvGrpSpPr>
          <p:cNvPr id="39941" name="Group 27"/>
          <p:cNvGrpSpPr>
            <a:grpSpLocks/>
          </p:cNvGrpSpPr>
          <p:nvPr/>
        </p:nvGrpSpPr>
        <p:grpSpPr bwMode="auto">
          <a:xfrm>
            <a:off x="2015200" y="1924639"/>
            <a:ext cx="8186738" cy="3578226"/>
            <a:chOff x="288" y="1293"/>
            <a:chExt cx="5157" cy="2254"/>
          </a:xfrm>
        </p:grpSpPr>
        <p:pic>
          <p:nvPicPr>
            <p:cNvPr id="399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 y="1293"/>
              <a:ext cx="4499" cy="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3" name="Group 26"/>
            <p:cNvGrpSpPr>
              <a:grpSpLocks/>
            </p:cNvGrpSpPr>
            <p:nvPr/>
          </p:nvGrpSpPr>
          <p:grpSpPr bwMode="auto">
            <a:xfrm>
              <a:off x="288" y="3024"/>
              <a:ext cx="5157" cy="523"/>
              <a:chOff x="288" y="3216"/>
              <a:chExt cx="5157" cy="523"/>
            </a:xfrm>
          </p:grpSpPr>
          <p:sp>
            <p:nvSpPr>
              <p:cNvPr id="39944"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39945" name="Group 5"/>
              <p:cNvGrpSpPr>
                <a:grpSpLocks/>
              </p:cNvGrpSpPr>
              <p:nvPr/>
            </p:nvGrpSpPr>
            <p:grpSpPr bwMode="auto">
              <a:xfrm>
                <a:off x="2160" y="3264"/>
                <a:ext cx="144" cy="192"/>
                <a:chOff x="2160" y="3264"/>
                <a:chExt cx="144" cy="192"/>
              </a:xfrm>
            </p:grpSpPr>
            <p:sp>
              <p:nvSpPr>
                <p:cNvPr id="39964"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65"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9946" name="Group 8"/>
              <p:cNvGrpSpPr>
                <a:grpSpLocks/>
              </p:cNvGrpSpPr>
              <p:nvPr/>
            </p:nvGrpSpPr>
            <p:grpSpPr bwMode="auto">
              <a:xfrm>
                <a:off x="2496" y="3264"/>
                <a:ext cx="144" cy="192"/>
                <a:chOff x="2160" y="3264"/>
                <a:chExt cx="144" cy="192"/>
              </a:xfrm>
            </p:grpSpPr>
            <p:sp>
              <p:nvSpPr>
                <p:cNvPr id="39962"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63"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9947" name="Group 11"/>
              <p:cNvGrpSpPr>
                <a:grpSpLocks/>
              </p:cNvGrpSpPr>
              <p:nvPr/>
            </p:nvGrpSpPr>
            <p:grpSpPr bwMode="auto">
              <a:xfrm>
                <a:off x="2160" y="3504"/>
                <a:ext cx="144" cy="192"/>
                <a:chOff x="2160" y="3264"/>
                <a:chExt cx="144" cy="192"/>
              </a:xfrm>
            </p:grpSpPr>
            <p:sp>
              <p:nvSpPr>
                <p:cNvPr id="39960"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61"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9948" name="Group 14"/>
              <p:cNvGrpSpPr>
                <a:grpSpLocks/>
              </p:cNvGrpSpPr>
              <p:nvPr/>
            </p:nvGrpSpPr>
            <p:grpSpPr bwMode="auto">
              <a:xfrm>
                <a:off x="2832" y="3264"/>
                <a:ext cx="144" cy="192"/>
                <a:chOff x="2160" y="3264"/>
                <a:chExt cx="144" cy="192"/>
              </a:xfrm>
            </p:grpSpPr>
            <p:sp>
              <p:nvSpPr>
                <p:cNvPr id="39958" name="Line 1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59" name="Line 1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9949" name="Group 17"/>
              <p:cNvGrpSpPr>
                <a:grpSpLocks/>
              </p:cNvGrpSpPr>
              <p:nvPr/>
            </p:nvGrpSpPr>
            <p:grpSpPr bwMode="auto">
              <a:xfrm>
                <a:off x="3168" y="3264"/>
                <a:ext cx="144" cy="192"/>
                <a:chOff x="2160" y="3264"/>
                <a:chExt cx="144" cy="192"/>
              </a:xfrm>
            </p:grpSpPr>
            <p:sp>
              <p:nvSpPr>
                <p:cNvPr id="39956" name="Line 1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57" name="Line 1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9950" name="Group 20"/>
              <p:cNvGrpSpPr>
                <a:grpSpLocks/>
              </p:cNvGrpSpPr>
              <p:nvPr/>
            </p:nvGrpSpPr>
            <p:grpSpPr bwMode="auto">
              <a:xfrm>
                <a:off x="2496" y="3504"/>
                <a:ext cx="144" cy="192"/>
                <a:chOff x="2160" y="3264"/>
                <a:chExt cx="144" cy="192"/>
              </a:xfrm>
            </p:grpSpPr>
            <p:sp>
              <p:nvSpPr>
                <p:cNvPr id="39954" name="Line 2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55" name="Line 2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39951" name="Group 23"/>
              <p:cNvGrpSpPr>
                <a:grpSpLocks/>
              </p:cNvGrpSpPr>
              <p:nvPr/>
            </p:nvGrpSpPr>
            <p:grpSpPr bwMode="auto">
              <a:xfrm>
                <a:off x="2832" y="3504"/>
                <a:ext cx="144" cy="192"/>
                <a:chOff x="2160" y="3264"/>
                <a:chExt cx="144" cy="192"/>
              </a:xfrm>
            </p:grpSpPr>
            <p:sp>
              <p:nvSpPr>
                <p:cNvPr id="39952" name="Line 2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53" name="Line 2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28" name="TextBox 27">
            <a:extLst>
              <a:ext uri="{FF2B5EF4-FFF2-40B4-BE49-F238E27FC236}">
                <a16:creationId xmlns:a16="http://schemas.microsoft.com/office/drawing/2014/main" id="{115F8B60-5DB7-401A-AB97-754C7C08C672}"/>
              </a:ext>
            </a:extLst>
          </p:cNvPr>
          <p:cNvSpPr txBox="1"/>
          <p:nvPr/>
        </p:nvSpPr>
        <p:spPr>
          <a:xfrm>
            <a:off x="2586700" y="5782271"/>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3939896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103695" y="0"/>
            <a:ext cx="12088305" cy="1066802"/>
          </a:xfrm>
        </p:spPr>
        <p:txBody>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grpSp>
        <p:nvGrpSpPr>
          <p:cNvPr id="40965" name="Group 28"/>
          <p:cNvGrpSpPr>
            <a:grpSpLocks/>
          </p:cNvGrpSpPr>
          <p:nvPr/>
        </p:nvGrpSpPr>
        <p:grpSpPr bwMode="auto">
          <a:xfrm>
            <a:off x="1717249" y="2066042"/>
            <a:ext cx="8186738" cy="3573463"/>
            <a:chOff x="288" y="672"/>
            <a:chExt cx="5157" cy="2251"/>
          </a:xfrm>
        </p:grpSpPr>
        <p:pic>
          <p:nvPicPr>
            <p:cNvPr id="409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 y="672"/>
              <a:ext cx="4517" cy="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7" name="Group 26"/>
            <p:cNvGrpSpPr>
              <a:grpSpLocks/>
            </p:cNvGrpSpPr>
            <p:nvPr/>
          </p:nvGrpSpPr>
          <p:grpSpPr bwMode="auto">
            <a:xfrm>
              <a:off x="288" y="2400"/>
              <a:ext cx="5157" cy="523"/>
              <a:chOff x="288" y="3216"/>
              <a:chExt cx="5157" cy="523"/>
            </a:xfrm>
          </p:grpSpPr>
          <p:sp>
            <p:nvSpPr>
              <p:cNvPr id="40968"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40969" name="Group 5"/>
              <p:cNvGrpSpPr>
                <a:grpSpLocks/>
              </p:cNvGrpSpPr>
              <p:nvPr/>
            </p:nvGrpSpPr>
            <p:grpSpPr bwMode="auto">
              <a:xfrm>
                <a:off x="2160" y="3264"/>
                <a:ext cx="144" cy="192"/>
                <a:chOff x="2160" y="3264"/>
                <a:chExt cx="144" cy="192"/>
              </a:xfrm>
            </p:grpSpPr>
            <p:sp>
              <p:nvSpPr>
                <p:cNvPr id="40988"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9"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0970" name="Group 8"/>
              <p:cNvGrpSpPr>
                <a:grpSpLocks/>
              </p:cNvGrpSpPr>
              <p:nvPr/>
            </p:nvGrpSpPr>
            <p:grpSpPr bwMode="auto">
              <a:xfrm>
                <a:off x="2496" y="3264"/>
                <a:ext cx="144" cy="192"/>
                <a:chOff x="2160" y="3264"/>
                <a:chExt cx="144" cy="192"/>
              </a:xfrm>
            </p:grpSpPr>
            <p:sp>
              <p:nvSpPr>
                <p:cNvPr id="40986"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7"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0971" name="Group 11"/>
              <p:cNvGrpSpPr>
                <a:grpSpLocks/>
              </p:cNvGrpSpPr>
              <p:nvPr/>
            </p:nvGrpSpPr>
            <p:grpSpPr bwMode="auto">
              <a:xfrm>
                <a:off x="2160" y="3504"/>
                <a:ext cx="144" cy="192"/>
                <a:chOff x="2160" y="3264"/>
                <a:chExt cx="144" cy="192"/>
              </a:xfrm>
            </p:grpSpPr>
            <p:sp>
              <p:nvSpPr>
                <p:cNvPr id="40984"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5"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0972" name="Group 14"/>
              <p:cNvGrpSpPr>
                <a:grpSpLocks/>
              </p:cNvGrpSpPr>
              <p:nvPr/>
            </p:nvGrpSpPr>
            <p:grpSpPr bwMode="auto">
              <a:xfrm>
                <a:off x="2832" y="3264"/>
                <a:ext cx="144" cy="192"/>
                <a:chOff x="2160" y="3264"/>
                <a:chExt cx="144" cy="192"/>
              </a:xfrm>
            </p:grpSpPr>
            <p:sp>
              <p:nvSpPr>
                <p:cNvPr id="40982" name="Line 1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3" name="Line 1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0973" name="Group 17"/>
              <p:cNvGrpSpPr>
                <a:grpSpLocks/>
              </p:cNvGrpSpPr>
              <p:nvPr/>
            </p:nvGrpSpPr>
            <p:grpSpPr bwMode="auto">
              <a:xfrm>
                <a:off x="3168" y="3264"/>
                <a:ext cx="144" cy="192"/>
                <a:chOff x="2160" y="3264"/>
                <a:chExt cx="144" cy="192"/>
              </a:xfrm>
            </p:grpSpPr>
            <p:sp>
              <p:nvSpPr>
                <p:cNvPr id="40980" name="Line 1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1" name="Line 1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0974" name="Group 20"/>
              <p:cNvGrpSpPr>
                <a:grpSpLocks/>
              </p:cNvGrpSpPr>
              <p:nvPr/>
            </p:nvGrpSpPr>
            <p:grpSpPr bwMode="auto">
              <a:xfrm>
                <a:off x="2496" y="3504"/>
                <a:ext cx="144" cy="192"/>
                <a:chOff x="2160" y="3264"/>
                <a:chExt cx="144" cy="192"/>
              </a:xfrm>
            </p:grpSpPr>
            <p:sp>
              <p:nvSpPr>
                <p:cNvPr id="40978" name="Line 2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79" name="Line 2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0975" name="Group 23"/>
              <p:cNvGrpSpPr>
                <a:grpSpLocks/>
              </p:cNvGrpSpPr>
              <p:nvPr/>
            </p:nvGrpSpPr>
            <p:grpSpPr bwMode="auto">
              <a:xfrm>
                <a:off x="2832" y="3504"/>
                <a:ext cx="144" cy="192"/>
                <a:chOff x="2160" y="3264"/>
                <a:chExt cx="144" cy="192"/>
              </a:xfrm>
            </p:grpSpPr>
            <p:sp>
              <p:nvSpPr>
                <p:cNvPr id="40976" name="Line 2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77" name="Line 2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28" name="TextBox 27">
            <a:extLst>
              <a:ext uri="{FF2B5EF4-FFF2-40B4-BE49-F238E27FC236}">
                <a16:creationId xmlns:a16="http://schemas.microsoft.com/office/drawing/2014/main" id="{A5624DC6-243B-4F30-BA9D-43D74A57744E}"/>
              </a:ext>
            </a:extLst>
          </p:cNvPr>
          <p:cNvSpPr txBox="1"/>
          <p:nvPr/>
        </p:nvSpPr>
        <p:spPr>
          <a:xfrm>
            <a:off x="2174449" y="5961693"/>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2481453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74628" y="0"/>
            <a:ext cx="12019961" cy="904011"/>
          </a:xfrm>
        </p:spPr>
        <p:txBody>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grpSp>
        <p:nvGrpSpPr>
          <p:cNvPr id="41989" name="Group 33"/>
          <p:cNvGrpSpPr>
            <a:grpSpLocks/>
          </p:cNvGrpSpPr>
          <p:nvPr/>
        </p:nvGrpSpPr>
        <p:grpSpPr bwMode="auto">
          <a:xfrm>
            <a:off x="1792664" y="1849226"/>
            <a:ext cx="8186738" cy="3592513"/>
            <a:chOff x="288" y="1284"/>
            <a:chExt cx="5157" cy="2263"/>
          </a:xfrm>
        </p:grpSpPr>
        <p:pic>
          <p:nvPicPr>
            <p:cNvPr id="419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 y="1284"/>
              <a:ext cx="4517" cy="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1" name="Group 32"/>
            <p:cNvGrpSpPr>
              <a:grpSpLocks/>
            </p:cNvGrpSpPr>
            <p:nvPr/>
          </p:nvGrpSpPr>
          <p:grpSpPr bwMode="auto">
            <a:xfrm>
              <a:off x="288" y="3024"/>
              <a:ext cx="5157" cy="523"/>
              <a:chOff x="288" y="3216"/>
              <a:chExt cx="5157" cy="523"/>
            </a:xfrm>
          </p:grpSpPr>
          <p:sp>
            <p:nvSpPr>
              <p:cNvPr id="41992"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41993" name="Group 5"/>
              <p:cNvGrpSpPr>
                <a:grpSpLocks/>
              </p:cNvGrpSpPr>
              <p:nvPr/>
            </p:nvGrpSpPr>
            <p:grpSpPr bwMode="auto">
              <a:xfrm>
                <a:off x="2160" y="3264"/>
                <a:ext cx="144" cy="192"/>
                <a:chOff x="2160" y="3264"/>
                <a:chExt cx="144" cy="192"/>
              </a:xfrm>
            </p:grpSpPr>
            <p:sp>
              <p:nvSpPr>
                <p:cNvPr id="42018"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19"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1994" name="Group 8"/>
              <p:cNvGrpSpPr>
                <a:grpSpLocks/>
              </p:cNvGrpSpPr>
              <p:nvPr/>
            </p:nvGrpSpPr>
            <p:grpSpPr bwMode="auto">
              <a:xfrm>
                <a:off x="2496" y="3264"/>
                <a:ext cx="144" cy="192"/>
                <a:chOff x="2160" y="3264"/>
                <a:chExt cx="144" cy="192"/>
              </a:xfrm>
            </p:grpSpPr>
            <p:sp>
              <p:nvSpPr>
                <p:cNvPr id="42016"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17"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1995" name="Group 11"/>
              <p:cNvGrpSpPr>
                <a:grpSpLocks/>
              </p:cNvGrpSpPr>
              <p:nvPr/>
            </p:nvGrpSpPr>
            <p:grpSpPr bwMode="auto">
              <a:xfrm>
                <a:off x="2160" y="3504"/>
                <a:ext cx="144" cy="192"/>
                <a:chOff x="2160" y="3264"/>
                <a:chExt cx="144" cy="192"/>
              </a:xfrm>
            </p:grpSpPr>
            <p:sp>
              <p:nvSpPr>
                <p:cNvPr id="42014"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15"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1996" name="Group 14"/>
              <p:cNvGrpSpPr>
                <a:grpSpLocks/>
              </p:cNvGrpSpPr>
              <p:nvPr/>
            </p:nvGrpSpPr>
            <p:grpSpPr bwMode="auto">
              <a:xfrm>
                <a:off x="2832" y="3264"/>
                <a:ext cx="144" cy="192"/>
                <a:chOff x="2160" y="3264"/>
                <a:chExt cx="144" cy="192"/>
              </a:xfrm>
            </p:grpSpPr>
            <p:sp>
              <p:nvSpPr>
                <p:cNvPr id="42012" name="Line 1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13" name="Line 1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1997" name="Group 17"/>
              <p:cNvGrpSpPr>
                <a:grpSpLocks/>
              </p:cNvGrpSpPr>
              <p:nvPr/>
            </p:nvGrpSpPr>
            <p:grpSpPr bwMode="auto">
              <a:xfrm>
                <a:off x="3168" y="3264"/>
                <a:ext cx="144" cy="192"/>
                <a:chOff x="2160" y="3264"/>
                <a:chExt cx="144" cy="192"/>
              </a:xfrm>
            </p:grpSpPr>
            <p:sp>
              <p:nvSpPr>
                <p:cNvPr id="42010" name="Line 1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11" name="Line 1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1998" name="Group 20"/>
              <p:cNvGrpSpPr>
                <a:grpSpLocks/>
              </p:cNvGrpSpPr>
              <p:nvPr/>
            </p:nvGrpSpPr>
            <p:grpSpPr bwMode="auto">
              <a:xfrm>
                <a:off x="2496" y="3504"/>
                <a:ext cx="144" cy="192"/>
                <a:chOff x="2160" y="3264"/>
                <a:chExt cx="144" cy="192"/>
              </a:xfrm>
            </p:grpSpPr>
            <p:sp>
              <p:nvSpPr>
                <p:cNvPr id="42008" name="Line 2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09" name="Line 2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1999" name="Group 23"/>
              <p:cNvGrpSpPr>
                <a:grpSpLocks/>
              </p:cNvGrpSpPr>
              <p:nvPr/>
            </p:nvGrpSpPr>
            <p:grpSpPr bwMode="auto">
              <a:xfrm>
                <a:off x="2832" y="3504"/>
                <a:ext cx="144" cy="192"/>
                <a:chOff x="2160" y="3264"/>
                <a:chExt cx="144" cy="192"/>
              </a:xfrm>
            </p:grpSpPr>
            <p:sp>
              <p:nvSpPr>
                <p:cNvPr id="42006" name="Line 2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07" name="Line 2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2000" name="Group 26"/>
              <p:cNvGrpSpPr>
                <a:grpSpLocks/>
              </p:cNvGrpSpPr>
              <p:nvPr/>
            </p:nvGrpSpPr>
            <p:grpSpPr bwMode="auto">
              <a:xfrm>
                <a:off x="3504" y="3264"/>
                <a:ext cx="144" cy="192"/>
                <a:chOff x="2160" y="3264"/>
                <a:chExt cx="144" cy="192"/>
              </a:xfrm>
            </p:grpSpPr>
            <p:sp>
              <p:nvSpPr>
                <p:cNvPr id="42004" name="Line 27"/>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05" name="Line 28"/>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2001" name="Group 29"/>
              <p:cNvGrpSpPr>
                <a:grpSpLocks/>
              </p:cNvGrpSpPr>
              <p:nvPr/>
            </p:nvGrpSpPr>
            <p:grpSpPr bwMode="auto">
              <a:xfrm>
                <a:off x="3168" y="3504"/>
                <a:ext cx="144" cy="192"/>
                <a:chOff x="2160" y="3264"/>
                <a:chExt cx="144" cy="192"/>
              </a:xfrm>
            </p:grpSpPr>
            <p:sp>
              <p:nvSpPr>
                <p:cNvPr id="42002" name="Line 3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03" name="Line 3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34" name="TextBox 33">
            <a:extLst>
              <a:ext uri="{FF2B5EF4-FFF2-40B4-BE49-F238E27FC236}">
                <a16:creationId xmlns:a16="http://schemas.microsoft.com/office/drawing/2014/main" id="{C6B33AE3-3418-4824-B276-7DAA873B5003}"/>
              </a:ext>
            </a:extLst>
          </p:cNvPr>
          <p:cNvSpPr txBox="1"/>
          <p:nvPr/>
        </p:nvSpPr>
        <p:spPr>
          <a:xfrm>
            <a:off x="1945064" y="6042172"/>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285899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94268" y="75415"/>
            <a:ext cx="12009748" cy="991385"/>
          </a:xfrm>
        </p:spPr>
        <p:txBody>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grpSp>
        <p:nvGrpSpPr>
          <p:cNvPr id="43013" name="Group 36"/>
          <p:cNvGrpSpPr>
            <a:grpSpLocks/>
          </p:cNvGrpSpPr>
          <p:nvPr/>
        </p:nvGrpSpPr>
        <p:grpSpPr bwMode="auto">
          <a:xfrm>
            <a:off x="1981200" y="1066800"/>
            <a:ext cx="8186738" cy="3584576"/>
            <a:chOff x="288" y="1289"/>
            <a:chExt cx="5157" cy="2258"/>
          </a:xfrm>
        </p:grpSpPr>
        <p:pic>
          <p:nvPicPr>
            <p:cNvPr id="430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 y="1289"/>
              <a:ext cx="4517" cy="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5" name="Group 35"/>
            <p:cNvGrpSpPr>
              <a:grpSpLocks/>
            </p:cNvGrpSpPr>
            <p:nvPr/>
          </p:nvGrpSpPr>
          <p:grpSpPr bwMode="auto">
            <a:xfrm>
              <a:off x="288" y="3024"/>
              <a:ext cx="5157" cy="523"/>
              <a:chOff x="288" y="3216"/>
              <a:chExt cx="5157" cy="523"/>
            </a:xfrm>
          </p:grpSpPr>
          <p:sp>
            <p:nvSpPr>
              <p:cNvPr id="43016"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43017" name="Group 5"/>
              <p:cNvGrpSpPr>
                <a:grpSpLocks/>
              </p:cNvGrpSpPr>
              <p:nvPr/>
            </p:nvGrpSpPr>
            <p:grpSpPr bwMode="auto">
              <a:xfrm>
                <a:off x="2160" y="3264"/>
                <a:ext cx="144" cy="192"/>
                <a:chOff x="2160" y="3264"/>
                <a:chExt cx="144" cy="192"/>
              </a:xfrm>
            </p:grpSpPr>
            <p:sp>
              <p:nvSpPr>
                <p:cNvPr id="43045"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46"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3018" name="Group 8"/>
              <p:cNvGrpSpPr>
                <a:grpSpLocks/>
              </p:cNvGrpSpPr>
              <p:nvPr/>
            </p:nvGrpSpPr>
            <p:grpSpPr bwMode="auto">
              <a:xfrm>
                <a:off x="2496" y="3264"/>
                <a:ext cx="144" cy="192"/>
                <a:chOff x="2160" y="3264"/>
                <a:chExt cx="144" cy="192"/>
              </a:xfrm>
            </p:grpSpPr>
            <p:sp>
              <p:nvSpPr>
                <p:cNvPr id="43043"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44"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3019" name="Group 11"/>
              <p:cNvGrpSpPr>
                <a:grpSpLocks/>
              </p:cNvGrpSpPr>
              <p:nvPr/>
            </p:nvGrpSpPr>
            <p:grpSpPr bwMode="auto">
              <a:xfrm>
                <a:off x="2160" y="3504"/>
                <a:ext cx="144" cy="192"/>
                <a:chOff x="2160" y="3264"/>
                <a:chExt cx="144" cy="192"/>
              </a:xfrm>
            </p:grpSpPr>
            <p:sp>
              <p:nvSpPr>
                <p:cNvPr id="43041"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42"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3020" name="Group 14"/>
              <p:cNvGrpSpPr>
                <a:grpSpLocks/>
              </p:cNvGrpSpPr>
              <p:nvPr/>
            </p:nvGrpSpPr>
            <p:grpSpPr bwMode="auto">
              <a:xfrm>
                <a:off x="2832" y="3264"/>
                <a:ext cx="144" cy="192"/>
                <a:chOff x="2160" y="3264"/>
                <a:chExt cx="144" cy="192"/>
              </a:xfrm>
            </p:grpSpPr>
            <p:sp>
              <p:nvSpPr>
                <p:cNvPr id="43039" name="Line 1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40" name="Line 1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3021" name="Group 17"/>
              <p:cNvGrpSpPr>
                <a:grpSpLocks/>
              </p:cNvGrpSpPr>
              <p:nvPr/>
            </p:nvGrpSpPr>
            <p:grpSpPr bwMode="auto">
              <a:xfrm>
                <a:off x="3168" y="3264"/>
                <a:ext cx="144" cy="192"/>
                <a:chOff x="2160" y="3264"/>
                <a:chExt cx="144" cy="192"/>
              </a:xfrm>
            </p:grpSpPr>
            <p:sp>
              <p:nvSpPr>
                <p:cNvPr id="43037" name="Line 1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38" name="Line 1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3022" name="Group 20"/>
              <p:cNvGrpSpPr>
                <a:grpSpLocks/>
              </p:cNvGrpSpPr>
              <p:nvPr/>
            </p:nvGrpSpPr>
            <p:grpSpPr bwMode="auto">
              <a:xfrm>
                <a:off x="2496" y="3504"/>
                <a:ext cx="144" cy="192"/>
                <a:chOff x="2160" y="3264"/>
                <a:chExt cx="144" cy="192"/>
              </a:xfrm>
            </p:grpSpPr>
            <p:sp>
              <p:nvSpPr>
                <p:cNvPr id="43035" name="Line 2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36" name="Line 2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3023" name="Group 23"/>
              <p:cNvGrpSpPr>
                <a:grpSpLocks/>
              </p:cNvGrpSpPr>
              <p:nvPr/>
            </p:nvGrpSpPr>
            <p:grpSpPr bwMode="auto">
              <a:xfrm>
                <a:off x="2832" y="3504"/>
                <a:ext cx="144" cy="192"/>
                <a:chOff x="2160" y="3264"/>
                <a:chExt cx="144" cy="192"/>
              </a:xfrm>
            </p:grpSpPr>
            <p:sp>
              <p:nvSpPr>
                <p:cNvPr id="43033" name="Line 2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34" name="Line 2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3024" name="Group 26"/>
              <p:cNvGrpSpPr>
                <a:grpSpLocks/>
              </p:cNvGrpSpPr>
              <p:nvPr/>
            </p:nvGrpSpPr>
            <p:grpSpPr bwMode="auto">
              <a:xfrm>
                <a:off x="3504" y="3264"/>
                <a:ext cx="144" cy="192"/>
                <a:chOff x="2160" y="3264"/>
                <a:chExt cx="144" cy="192"/>
              </a:xfrm>
            </p:grpSpPr>
            <p:sp>
              <p:nvSpPr>
                <p:cNvPr id="43031" name="Line 27"/>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32" name="Line 28"/>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3025" name="Group 29"/>
              <p:cNvGrpSpPr>
                <a:grpSpLocks/>
              </p:cNvGrpSpPr>
              <p:nvPr/>
            </p:nvGrpSpPr>
            <p:grpSpPr bwMode="auto">
              <a:xfrm>
                <a:off x="3168" y="3504"/>
                <a:ext cx="144" cy="192"/>
                <a:chOff x="2160" y="3264"/>
                <a:chExt cx="144" cy="192"/>
              </a:xfrm>
            </p:grpSpPr>
            <p:sp>
              <p:nvSpPr>
                <p:cNvPr id="43029" name="Line 3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30" name="Line 3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3026" name="Group 32"/>
              <p:cNvGrpSpPr>
                <a:grpSpLocks/>
              </p:cNvGrpSpPr>
              <p:nvPr/>
            </p:nvGrpSpPr>
            <p:grpSpPr bwMode="auto">
              <a:xfrm>
                <a:off x="3840" y="3264"/>
                <a:ext cx="144" cy="192"/>
                <a:chOff x="2160" y="3264"/>
                <a:chExt cx="144" cy="192"/>
              </a:xfrm>
            </p:grpSpPr>
            <p:sp>
              <p:nvSpPr>
                <p:cNvPr id="43027" name="Line 33"/>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3028" name="Line 34"/>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37" name="TextBox 36">
            <a:extLst>
              <a:ext uri="{FF2B5EF4-FFF2-40B4-BE49-F238E27FC236}">
                <a16:creationId xmlns:a16="http://schemas.microsoft.com/office/drawing/2014/main" id="{4E6676BD-FD9F-4268-A8B0-AE09010E2EB2}"/>
              </a:ext>
            </a:extLst>
          </p:cNvPr>
          <p:cNvSpPr txBox="1"/>
          <p:nvPr/>
        </p:nvSpPr>
        <p:spPr>
          <a:xfrm>
            <a:off x="2667000" y="5144869"/>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286658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3977-2BD6-4191-A9D0-6ED36C3C0650}"/>
              </a:ext>
            </a:extLst>
          </p:cNvPr>
          <p:cNvSpPr>
            <a:spLocks noGrp="1"/>
          </p:cNvSpPr>
          <p:nvPr>
            <p:ph type="title"/>
          </p:nvPr>
        </p:nvSpPr>
        <p:spPr>
          <a:xfrm>
            <a:off x="838200" y="605270"/>
            <a:ext cx="10515600" cy="1325563"/>
          </a:xfrm>
        </p:spPr>
        <p:txBody>
          <a:bodyPr/>
          <a:lstStyle/>
          <a:p>
            <a:pPr algn="ctr"/>
            <a:r>
              <a:rPr lang="en-US" b="1" dirty="0"/>
              <a:t> Drawbacks of Analytical Technique</a:t>
            </a:r>
            <a:br>
              <a:rPr lang="en-US" b="1" dirty="0"/>
            </a:br>
            <a:endParaRPr lang="en-IN" b="1" dirty="0"/>
          </a:p>
        </p:txBody>
      </p:sp>
      <p:sp>
        <p:nvSpPr>
          <p:cNvPr id="3" name="Content Placeholder 2">
            <a:extLst>
              <a:ext uri="{FF2B5EF4-FFF2-40B4-BE49-F238E27FC236}">
                <a16:creationId xmlns:a16="http://schemas.microsoft.com/office/drawing/2014/main" id="{CBF791C8-16FA-4AB7-A753-A95F4533578A}"/>
              </a:ext>
            </a:extLst>
          </p:cNvPr>
          <p:cNvSpPr>
            <a:spLocks noGrp="1"/>
          </p:cNvSpPr>
          <p:nvPr>
            <p:ph idx="1"/>
          </p:nvPr>
        </p:nvSpPr>
        <p:spPr/>
        <p:txBody>
          <a:bodyPr/>
          <a:lstStyle/>
          <a:p>
            <a:pPr marL="0" indent="0" algn="just">
              <a:buNone/>
            </a:pPr>
            <a:r>
              <a:rPr lang="en-US" dirty="0"/>
              <a:t>• The range of problem that can be solve mathematically is limited.</a:t>
            </a:r>
          </a:p>
          <a:p>
            <a:pPr marL="0" indent="0" algn="just">
              <a:buNone/>
            </a:pPr>
            <a:r>
              <a:rPr lang="en-US" dirty="0"/>
              <a:t>• Mathematical technique requires that the model be expressed in some particular format. For example, in the form of linear algebraic equation and continuous linear differential equation. </a:t>
            </a:r>
          </a:p>
          <a:p>
            <a:pPr marL="0" indent="0" algn="just">
              <a:buNone/>
            </a:pPr>
            <a:r>
              <a:rPr lang="en-US" dirty="0"/>
              <a:t>• There are many simple limitation on a system such as physical stock, finite time delays or non-linear forces which makes a soluble mathematical model insoluble. But simulation removes this limitation.</a:t>
            </a:r>
            <a:endParaRPr lang="en-IN" dirty="0"/>
          </a:p>
          <a:p>
            <a:pPr algn="just"/>
            <a:endParaRPr lang="en-IN" dirty="0"/>
          </a:p>
        </p:txBody>
      </p:sp>
    </p:spTree>
    <p:extLst>
      <p:ext uri="{BB962C8B-B14F-4D97-AF65-F5344CB8AC3E}">
        <p14:creationId xmlns:p14="http://schemas.microsoft.com/office/powerpoint/2010/main" val="1508720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1" y="0"/>
            <a:ext cx="12192000" cy="1066802"/>
          </a:xfrm>
        </p:spPr>
        <p:txBody>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grpSp>
        <p:nvGrpSpPr>
          <p:cNvPr id="44037" name="Group 39"/>
          <p:cNvGrpSpPr>
            <a:grpSpLocks/>
          </p:cNvGrpSpPr>
          <p:nvPr/>
        </p:nvGrpSpPr>
        <p:grpSpPr bwMode="auto">
          <a:xfrm>
            <a:off x="1359030" y="1556995"/>
            <a:ext cx="8186738" cy="3592513"/>
            <a:chOff x="288" y="1284"/>
            <a:chExt cx="5157" cy="2263"/>
          </a:xfrm>
        </p:grpSpPr>
        <p:pic>
          <p:nvPicPr>
            <p:cNvPr id="440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 y="1284"/>
              <a:ext cx="4517" cy="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39" name="Group 38"/>
            <p:cNvGrpSpPr>
              <a:grpSpLocks/>
            </p:cNvGrpSpPr>
            <p:nvPr/>
          </p:nvGrpSpPr>
          <p:grpSpPr bwMode="auto">
            <a:xfrm>
              <a:off x="288" y="3024"/>
              <a:ext cx="5157" cy="523"/>
              <a:chOff x="288" y="3216"/>
              <a:chExt cx="5157" cy="523"/>
            </a:xfrm>
          </p:grpSpPr>
          <p:sp>
            <p:nvSpPr>
              <p:cNvPr id="44040"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44041" name="Group 5"/>
              <p:cNvGrpSpPr>
                <a:grpSpLocks/>
              </p:cNvGrpSpPr>
              <p:nvPr/>
            </p:nvGrpSpPr>
            <p:grpSpPr bwMode="auto">
              <a:xfrm>
                <a:off x="2160" y="3264"/>
                <a:ext cx="144" cy="192"/>
                <a:chOff x="2160" y="3264"/>
                <a:chExt cx="144" cy="192"/>
              </a:xfrm>
            </p:grpSpPr>
            <p:sp>
              <p:nvSpPr>
                <p:cNvPr id="44072"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73"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42" name="Group 8"/>
              <p:cNvGrpSpPr>
                <a:grpSpLocks/>
              </p:cNvGrpSpPr>
              <p:nvPr/>
            </p:nvGrpSpPr>
            <p:grpSpPr bwMode="auto">
              <a:xfrm>
                <a:off x="2496" y="3264"/>
                <a:ext cx="144" cy="192"/>
                <a:chOff x="2160" y="3264"/>
                <a:chExt cx="144" cy="192"/>
              </a:xfrm>
            </p:grpSpPr>
            <p:sp>
              <p:nvSpPr>
                <p:cNvPr id="44070"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71"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43" name="Group 11"/>
              <p:cNvGrpSpPr>
                <a:grpSpLocks/>
              </p:cNvGrpSpPr>
              <p:nvPr/>
            </p:nvGrpSpPr>
            <p:grpSpPr bwMode="auto">
              <a:xfrm>
                <a:off x="2160" y="3504"/>
                <a:ext cx="144" cy="192"/>
                <a:chOff x="2160" y="3264"/>
                <a:chExt cx="144" cy="192"/>
              </a:xfrm>
            </p:grpSpPr>
            <p:sp>
              <p:nvSpPr>
                <p:cNvPr id="44068"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9"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44" name="Group 14"/>
              <p:cNvGrpSpPr>
                <a:grpSpLocks/>
              </p:cNvGrpSpPr>
              <p:nvPr/>
            </p:nvGrpSpPr>
            <p:grpSpPr bwMode="auto">
              <a:xfrm>
                <a:off x="2832" y="3264"/>
                <a:ext cx="144" cy="192"/>
                <a:chOff x="2160" y="3264"/>
                <a:chExt cx="144" cy="192"/>
              </a:xfrm>
            </p:grpSpPr>
            <p:sp>
              <p:nvSpPr>
                <p:cNvPr id="44066" name="Line 1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7" name="Line 1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45" name="Group 17"/>
              <p:cNvGrpSpPr>
                <a:grpSpLocks/>
              </p:cNvGrpSpPr>
              <p:nvPr/>
            </p:nvGrpSpPr>
            <p:grpSpPr bwMode="auto">
              <a:xfrm>
                <a:off x="3168" y="3264"/>
                <a:ext cx="144" cy="192"/>
                <a:chOff x="2160" y="3264"/>
                <a:chExt cx="144" cy="192"/>
              </a:xfrm>
            </p:grpSpPr>
            <p:sp>
              <p:nvSpPr>
                <p:cNvPr id="44064" name="Line 1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5" name="Line 1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46" name="Group 20"/>
              <p:cNvGrpSpPr>
                <a:grpSpLocks/>
              </p:cNvGrpSpPr>
              <p:nvPr/>
            </p:nvGrpSpPr>
            <p:grpSpPr bwMode="auto">
              <a:xfrm>
                <a:off x="2496" y="3504"/>
                <a:ext cx="144" cy="192"/>
                <a:chOff x="2160" y="3264"/>
                <a:chExt cx="144" cy="192"/>
              </a:xfrm>
            </p:grpSpPr>
            <p:sp>
              <p:nvSpPr>
                <p:cNvPr id="44062" name="Line 2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3" name="Line 2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47" name="Group 23"/>
              <p:cNvGrpSpPr>
                <a:grpSpLocks/>
              </p:cNvGrpSpPr>
              <p:nvPr/>
            </p:nvGrpSpPr>
            <p:grpSpPr bwMode="auto">
              <a:xfrm>
                <a:off x="2832" y="3504"/>
                <a:ext cx="144" cy="192"/>
                <a:chOff x="2160" y="3264"/>
                <a:chExt cx="144" cy="192"/>
              </a:xfrm>
            </p:grpSpPr>
            <p:sp>
              <p:nvSpPr>
                <p:cNvPr id="44060" name="Line 2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1" name="Line 2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48" name="Group 26"/>
              <p:cNvGrpSpPr>
                <a:grpSpLocks/>
              </p:cNvGrpSpPr>
              <p:nvPr/>
            </p:nvGrpSpPr>
            <p:grpSpPr bwMode="auto">
              <a:xfrm>
                <a:off x="3504" y="3264"/>
                <a:ext cx="144" cy="192"/>
                <a:chOff x="2160" y="3264"/>
                <a:chExt cx="144" cy="192"/>
              </a:xfrm>
            </p:grpSpPr>
            <p:sp>
              <p:nvSpPr>
                <p:cNvPr id="44058" name="Line 27"/>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9" name="Line 28"/>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49" name="Group 29"/>
              <p:cNvGrpSpPr>
                <a:grpSpLocks/>
              </p:cNvGrpSpPr>
              <p:nvPr/>
            </p:nvGrpSpPr>
            <p:grpSpPr bwMode="auto">
              <a:xfrm>
                <a:off x="3168" y="3504"/>
                <a:ext cx="144" cy="192"/>
                <a:chOff x="2160" y="3264"/>
                <a:chExt cx="144" cy="192"/>
              </a:xfrm>
            </p:grpSpPr>
            <p:sp>
              <p:nvSpPr>
                <p:cNvPr id="44056" name="Line 3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7" name="Line 3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50" name="Group 32"/>
              <p:cNvGrpSpPr>
                <a:grpSpLocks/>
              </p:cNvGrpSpPr>
              <p:nvPr/>
            </p:nvGrpSpPr>
            <p:grpSpPr bwMode="auto">
              <a:xfrm>
                <a:off x="3840" y="3264"/>
                <a:ext cx="144" cy="192"/>
                <a:chOff x="2160" y="3264"/>
                <a:chExt cx="144" cy="192"/>
              </a:xfrm>
            </p:grpSpPr>
            <p:sp>
              <p:nvSpPr>
                <p:cNvPr id="44054" name="Line 33"/>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5" name="Line 34"/>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51" name="Group 35"/>
              <p:cNvGrpSpPr>
                <a:grpSpLocks/>
              </p:cNvGrpSpPr>
              <p:nvPr/>
            </p:nvGrpSpPr>
            <p:grpSpPr bwMode="auto">
              <a:xfrm>
                <a:off x="3504" y="3504"/>
                <a:ext cx="144" cy="192"/>
                <a:chOff x="2160" y="3264"/>
                <a:chExt cx="144" cy="192"/>
              </a:xfrm>
            </p:grpSpPr>
            <p:sp>
              <p:nvSpPr>
                <p:cNvPr id="44052" name="Line 3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3" name="Line 3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Tree>
    <p:extLst>
      <p:ext uri="{BB962C8B-B14F-4D97-AF65-F5344CB8AC3E}">
        <p14:creationId xmlns:p14="http://schemas.microsoft.com/office/powerpoint/2010/main" val="646050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1026"/>
          <p:cNvSpPr>
            <a:spLocks noGrp="1" noChangeArrowheads="1"/>
          </p:cNvSpPr>
          <p:nvPr>
            <p:ph type="title"/>
          </p:nvPr>
        </p:nvSpPr>
        <p:spPr>
          <a:xfrm>
            <a:off x="94268" y="1"/>
            <a:ext cx="12097732" cy="886119"/>
          </a:xfrm>
        </p:spPr>
        <p:txBody>
          <a:bodyPr/>
          <a:lstStyle/>
          <a:p>
            <a:pPr eaLnBrk="1" hangingPunct="1"/>
            <a:r>
              <a:rPr lang="en-US" dirty="0">
                <a:cs typeface="Times New Roman" panose="02020603050405020304" pitchFamily="18" charset="0"/>
              </a:rPr>
              <a:t> Intuitive Explanation</a:t>
            </a:r>
            <a:r>
              <a:rPr lang="en-US" sz="1800" dirty="0">
                <a:cs typeface="Times New Roman" panose="02020603050405020304" pitchFamily="18" charset="0"/>
              </a:rPr>
              <a:t> (cont’d)</a:t>
            </a:r>
          </a:p>
        </p:txBody>
      </p:sp>
      <p:grpSp>
        <p:nvGrpSpPr>
          <p:cNvPr id="45061" name="Group 1066"/>
          <p:cNvGrpSpPr>
            <a:grpSpLocks/>
          </p:cNvGrpSpPr>
          <p:nvPr/>
        </p:nvGrpSpPr>
        <p:grpSpPr bwMode="auto">
          <a:xfrm>
            <a:off x="1915212" y="1726676"/>
            <a:ext cx="8186738" cy="3614738"/>
            <a:chOff x="288" y="1270"/>
            <a:chExt cx="5157" cy="2277"/>
          </a:xfrm>
        </p:grpSpPr>
        <p:pic>
          <p:nvPicPr>
            <p:cNvPr id="45062"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 y="1270"/>
              <a:ext cx="4526" cy="1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Group 1065"/>
            <p:cNvGrpSpPr>
              <a:grpSpLocks/>
            </p:cNvGrpSpPr>
            <p:nvPr/>
          </p:nvGrpSpPr>
          <p:grpSpPr bwMode="auto">
            <a:xfrm>
              <a:off x="288" y="3024"/>
              <a:ext cx="5157" cy="523"/>
              <a:chOff x="288" y="3216"/>
              <a:chExt cx="5157" cy="523"/>
            </a:xfrm>
          </p:grpSpPr>
          <p:sp>
            <p:nvSpPr>
              <p:cNvPr id="45064" name="Text Box 1027"/>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45065" name="Group 1029"/>
              <p:cNvGrpSpPr>
                <a:grpSpLocks/>
              </p:cNvGrpSpPr>
              <p:nvPr/>
            </p:nvGrpSpPr>
            <p:grpSpPr bwMode="auto">
              <a:xfrm>
                <a:off x="2160" y="3264"/>
                <a:ext cx="144" cy="192"/>
                <a:chOff x="2160" y="3264"/>
                <a:chExt cx="144" cy="192"/>
              </a:xfrm>
            </p:grpSpPr>
            <p:sp>
              <p:nvSpPr>
                <p:cNvPr id="45099" name="Line 103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00" name="Line 103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66" name="Group 1032"/>
              <p:cNvGrpSpPr>
                <a:grpSpLocks/>
              </p:cNvGrpSpPr>
              <p:nvPr/>
            </p:nvGrpSpPr>
            <p:grpSpPr bwMode="auto">
              <a:xfrm>
                <a:off x="2496" y="3264"/>
                <a:ext cx="144" cy="192"/>
                <a:chOff x="2160" y="3264"/>
                <a:chExt cx="144" cy="192"/>
              </a:xfrm>
            </p:grpSpPr>
            <p:sp>
              <p:nvSpPr>
                <p:cNvPr id="45097" name="Line 1033"/>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98" name="Line 1034"/>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67" name="Group 1035"/>
              <p:cNvGrpSpPr>
                <a:grpSpLocks/>
              </p:cNvGrpSpPr>
              <p:nvPr/>
            </p:nvGrpSpPr>
            <p:grpSpPr bwMode="auto">
              <a:xfrm>
                <a:off x="2160" y="3504"/>
                <a:ext cx="144" cy="192"/>
                <a:chOff x="2160" y="3264"/>
                <a:chExt cx="144" cy="192"/>
              </a:xfrm>
            </p:grpSpPr>
            <p:sp>
              <p:nvSpPr>
                <p:cNvPr id="45095" name="Line 103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96" name="Line 103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68" name="Group 1038"/>
              <p:cNvGrpSpPr>
                <a:grpSpLocks/>
              </p:cNvGrpSpPr>
              <p:nvPr/>
            </p:nvGrpSpPr>
            <p:grpSpPr bwMode="auto">
              <a:xfrm>
                <a:off x="2832" y="3264"/>
                <a:ext cx="144" cy="192"/>
                <a:chOff x="2160" y="3264"/>
                <a:chExt cx="144" cy="192"/>
              </a:xfrm>
            </p:grpSpPr>
            <p:sp>
              <p:nvSpPr>
                <p:cNvPr id="45093" name="Line 103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94" name="Line 104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69" name="Group 1041"/>
              <p:cNvGrpSpPr>
                <a:grpSpLocks/>
              </p:cNvGrpSpPr>
              <p:nvPr/>
            </p:nvGrpSpPr>
            <p:grpSpPr bwMode="auto">
              <a:xfrm>
                <a:off x="3168" y="3264"/>
                <a:ext cx="144" cy="192"/>
                <a:chOff x="2160" y="3264"/>
                <a:chExt cx="144" cy="192"/>
              </a:xfrm>
            </p:grpSpPr>
            <p:sp>
              <p:nvSpPr>
                <p:cNvPr id="45091" name="Line 104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92" name="Line 104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70" name="Group 1044"/>
              <p:cNvGrpSpPr>
                <a:grpSpLocks/>
              </p:cNvGrpSpPr>
              <p:nvPr/>
            </p:nvGrpSpPr>
            <p:grpSpPr bwMode="auto">
              <a:xfrm>
                <a:off x="2496" y="3504"/>
                <a:ext cx="144" cy="192"/>
                <a:chOff x="2160" y="3264"/>
                <a:chExt cx="144" cy="192"/>
              </a:xfrm>
            </p:grpSpPr>
            <p:sp>
              <p:nvSpPr>
                <p:cNvPr id="45089" name="Line 104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90" name="Line 104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71" name="Group 1047"/>
              <p:cNvGrpSpPr>
                <a:grpSpLocks/>
              </p:cNvGrpSpPr>
              <p:nvPr/>
            </p:nvGrpSpPr>
            <p:grpSpPr bwMode="auto">
              <a:xfrm>
                <a:off x="2832" y="3504"/>
                <a:ext cx="144" cy="192"/>
                <a:chOff x="2160" y="3264"/>
                <a:chExt cx="144" cy="192"/>
              </a:xfrm>
            </p:grpSpPr>
            <p:sp>
              <p:nvSpPr>
                <p:cNvPr id="45087" name="Line 104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88" name="Line 104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72" name="Group 1050"/>
              <p:cNvGrpSpPr>
                <a:grpSpLocks/>
              </p:cNvGrpSpPr>
              <p:nvPr/>
            </p:nvGrpSpPr>
            <p:grpSpPr bwMode="auto">
              <a:xfrm>
                <a:off x="3504" y="3264"/>
                <a:ext cx="144" cy="192"/>
                <a:chOff x="2160" y="3264"/>
                <a:chExt cx="144" cy="192"/>
              </a:xfrm>
            </p:grpSpPr>
            <p:sp>
              <p:nvSpPr>
                <p:cNvPr id="45085" name="Line 105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86" name="Line 105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73" name="Group 1053"/>
              <p:cNvGrpSpPr>
                <a:grpSpLocks/>
              </p:cNvGrpSpPr>
              <p:nvPr/>
            </p:nvGrpSpPr>
            <p:grpSpPr bwMode="auto">
              <a:xfrm>
                <a:off x="3168" y="3504"/>
                <a:ext cx="144" cy="192"/>
                <a:chOff x="2160" y="3264"/>
                <a:chExt cx="144" cy="192"/>
              </a:xfrm>
            </p:grpSpPr>
            <p:sp>
              <p:nvSpPr>
                <p:cNvPr id="45083" name="Line 105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84" name="Line 105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74" name="Group 1056"/>
              <p:cNvGrpSpPr>
                <a:grpSpLocks/>
              </p:cNvGrpSpPr>
              <p:nvPr/>
            </p:nvGrpSpPr>
            <p:grpSpPr bwMode="auto">
              <a:xfrm>
                <a:off x="3840" y="3264"/>
                <a:ext cx="144" cy="192"/>
                <a:chOff x="2160" y="3264"/>
                <a:chExt cx="144" cy="192"/>
              </a:xfrm>
            </p:grpSpPr>
            <p:sp>
              <p:nvSpPr>
                <p:cNvPr id="45081" name="Line 1057"/>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82" name="Line 1058"/>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75" name="Group 1059"/>
              <p:cNvGrpSpPr>
                <a:grpSpLocks/>
              </p:cNvGrpSpPr>
              <p:nvPr/>
            </p:nvGrpSpPr>
            <p:grpSpPr bwMode="auto">
              <a:xfrm>
                <a:off x="3504" y="3504"/>
                <a:ext cx="144" cy="192"/>
                <a:chOff x="2160" y="3264"/>
                <a:chExt cx="144" cy="192"/>
              </a:xfrm>
            </p:grpSpPr>
            <p:sp>
              <p:nvSpPr>
                <p:cNvPr id="45079" name="Line 106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80" name="Line 106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5076" name="Group 1062"/>
              <p:cNvGrpSpPr>
                <a:grpSpLocks/>
              </p:cNvGrpSpPr>
              <p:nvPr/>
            </p:nvGrpSpPr>
            <p:grpSpPr bwMode="auto">
              <a:xfrm>
                <a:off x="4176" y="3264"/>
                <a:ext cx="144" cy="192"/>
                <a:chOff x="2160" y="3264"/>
                <a:chExt cx="144" cy="192"/>
              </a:xfrm>
            </p:grpSpPr>
            <p:sp>
              <p:nvSpPr>
                <p:cNvPr id="45077" name="Line 1063"/>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78" name="Line 1064"/>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43" name="TextBox 42">
            <a:extLst>
              <a:ext uri="{FF2B5EF4-FFF2-40B4-BE49-F238E27FC236}">
                <a16:creationId xmlns:a16="http://schemas.microsoft.com/office/drawing/2014/main" id="{7D84B856-4D1F-4B50-8C98-7919197BCB7D}"/>
              </a:ext>
            </a:extLst>
          </p:cNvPr>
          <p:cNvSpPr txBox="1"/>
          <p:nvPr/>
        </p:nvSpPr>
        <p:spPr>
          <a:xfrm>
            <a:off x="2759364" y="5615923"/>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693507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80520" y="0"/>
            <a:ext cx="12032923" cy="990601"/>
          </a:xfrm>
        </p:spPr>
        <p:txBody>
          <a:bodyPr/>
          <a:lstStyle/>
          <a:p>
            <a:pPr eaLnBrk="1" hangingPunct="1"/>
            <a:r>
              <a:rPr lang="en-US" dirty="0">
                <a:cs typeface="Times New Roman" panose="02020603050405020304" pitchFamily="18" charset="0"/>
              </a:rPr>
              <a:t>  Intuitive Explanation</a:t>
            </a:r>
            <a:r>
              <a:rPr lang="en-US" sz="1800" dirty="0">
                <a:cs typeface="Times New Roman" panose="02020603050405020304" pitchFamily="18" charset="0"/>
              </a:rPr>
              <a:t> (cont’d)</a:t>
            </a:r>
          </a:p>
        </p:txBody>
      </p:sp>
      <p:grpSp>
        <p:nvGrpSpPr>
          <p:cNvPr id="46085" name="Group 45"/>
          <p:cNvGrpSpPr>
            <a:grpSpLocks/>
          </p:cNvGrpSpPr>
          <p:nvPr/>
        </p:nvGrpSpPr>
        <p:grpSpPr bwMode="auto">
          <a:xfrm>
            <a:off x="1670116" y="2000055"/>
            <a:ext cx="8186738" cy="3600451"/>
            <a:chOff x="288" y="1279"/>
            <a:chExt cx="5157" cy="2268"/>
          </a:xfrm>
        </p:grpSpPr>
        <p:pic>
          <p:nvPicPr>
            <p:cNvPr id="460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 y="1279"/>
              <a:ext cx="4517" cy="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7" name="Group 44"/>
            <p:cNvGrpSpPr>
              <a:grpSpLocks/>
            </p:cNvGrpSpPr>
            <p:nvPr/>
          </p:nvGrpSpPr>
          <p:grpSpPr bwMode="auto">
            <a:xfrm>
              <a:off x="288" y="3024"/>
              <a:ext cx="5157" cy="523"/>
              <a:chOff x="288" y="3216"/>
              <a:chExt cx="5157" cy="523"/>
            </a:xfrm>
          </p:grpSpPr>
          <p:sp>
            <p:nvSpPr>
              <p:cNvPr id="46088" name="Text Box 3"/>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46089" name="Group 5"/>
              <p:cNvGrpSpPr>
                <a:grpSpLocks/>
              </p:cNvGrpSpPr>
              <p:nvPr/>
            </p:nvGrpSpPr>
            <p:grpSpPr bwMode="auto">
              <a:xfrm>
                <a:off x="2160" y="3264"/>
                <a:ext cx="144" cy="192"/>
                <a:chOff x="2160" y="3264"/>
                <a:chExt cx="144" cy="192"/>
              </a:xfrm>
            </p:grpSpPr>
            <p:sp>
              <p:nvSpPr>
                <p:cNvPr id="46126" name="Line 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7" name="Line 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0" name="Group 8"/>
              <p:cNvGrpSpPr>
                <a:grpSpLocks/>
              </p:cNvGrpSpPr>
              <p:nvPr/>
            </p:nvGrpSpPr>
            <p:grpSpPr bwMode="auto">
              <a:xfrm>
                <a:off x="2496" y="3264"/>
                <a:ext cx="144" cy="192"/>
                <a:chOff x="2160" y="3264"/>
                <a:chExt cx="144" cy="192"/>
              </a:xfrm>
            </p:grpSpPr>
            <p:sp>
              <p:nvSpPr>
                <p:cNvPr id="46124" name="Line 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5" name="Line 1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1" name="Group 11"/>
              <p:cNvGrpSpPr>
                <a:grpSpLocks/>
              </p:cNvGrpSpPr>
              <p:nvPr/>
            </p:nvGrpSpPr>
            <p:grpSpPr bwMode="auto">
              <a:xfrm>
                <a:off x="2160" y="3504"/>
                <a:ext cx="144" cy="192"/>
                <a:chOff x="2160" y="3264"/>
                <a:chExt cx="144" cy="192"/>
              </a:xfrm>
            </p:grpSpPr>
            <p:sp>
              <p:nvSpPr>
                <p:cNvPr id="46122" name="Line 1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3" name="Line 1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2" name="Group 14"/>
              <p:cNvGrpSpPr>
                <a:grpSpLocks/>
              </p:cNvGrpSpPr>
              <p:nvPr/>
            </p:nvGrpSpPr>
            <p:grpSpPr bwMode="auto">
              <a:xfrm>
                <a:off x="2832" y="3264"/>
                <a:ext cx="144" cy="192"/>
                <a:chOff x="2160" y="3264"/>
                <a:chExt cx="144" cy="192"/>
              </a:xfrm>
            </p:grpSpPr>
            <p:sp>
              <p:nvSpPr>
                <p:cNvPr id="46120" name="Line 1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1" name="Line 1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3" name="Group 17"/>
              <p:cNvGrpSpPr>
                <a:grpSpLocks/>
              </p:cNvGrpSpPr>
              <p:nvPr/>
            </p:nvGrpSpPr>
            <p:grpSpPr bwMode="auto">
              <a:xfrm>
                <a:off x="3168" y="3264"/>
                <a:ext cx="144" cy="192"/>
                <a:chOff x="2160" y="3264"/>
                <a:chExt cx="144" cy="192"/>
              </a:xfrm>
            </p:grpSpPr>
            <p:sp>
              <p:nvSpPr>
                <p:cNvPr id="46118" name="Line 1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19" name="Line 1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4" name="Group 20"/>
              <p:cNvGrpSpPr>
                <a:grpSpLocks/>
              </p:cNvGrpSpPr>
              <p:nvPr/>
            </p:nvGrpSpPr>
            <p:grpSpPr bwMode="auto">
              <a:xfrm>
                <a:off x="2496" y="3504"/>
                <a:ext cx="144" cy="192"/>
                <a:chOff x="2160" y="3264"/>
                <a:chExt cx="144" cy="192"/>
              </a:xfrm>
            </p:grpSpPr>
            <p:sp>
              <p:nvSpPr>
                <p:cNvPr id="46116" name="Line 2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17" name="Line 2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5" name="Group 23"/>
              <p:cNvGrpSpPr>
                <a:grpSpLocks/>
              </p:cNvGrpSpPr>
              <p:nvPr/>
            </p:nvGrpSpPr>
            <p:grpSpPr bwMode="auto">
              <a:xfrm>
                <a:off x="2832" y="3504"/>
                <a:ext cx="144" cy="192"/>
                <a:chOff x="2160" y="3264"/>
                <a:chExt cx="144" cy="192"/>
              </a:xfrm>
            </p:grpSpPr>
            <p:sp>
              <p:nvSpPr>
                <p:cNvPr id="46114" name="Line 2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15" name="Line 2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6" name="Group 26"/>
              <p:cNvGrpSpPr>
                <a:grpSpLocks/>
              </p:cNvGrpSpPr>
              <p:nvPr/>
            </p:nvGrpSpPr>
            <p:grpSpPr bwMode="auto">
              <a:xfrm>
                <a:off x="3504" y="3264"/>
                <a:ext cx="144" cy="192"/>
                <a:chOff x="2160" y="3264"/>
                <a:chExt cx="144" cy="192"/>
              </a:xfrm>
            </p:grpSpPr>
            <p:sp>
              <p:nvSpPr>
                <p:cNvPr id="46112" name="Line 27"/>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13" name="Line 28"/>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7" name="Group 29"/>
              <p:cNvGrpSpPr>
                <a:grpSpLocks/>
              </p:cNvGrpSpPr>
              <p:nvPr/>
            </p:nvGrpSpPr>
            <p:grpSpPr bwMode="auto">
              <a:xfrm>
                <a:off x="3168" y="3504"/>
                <a:ext cx="144" cy="192"/>
                <a:chOff x="2160" y="3264"/>
                <a:chExt cx="144" cy="192"/>
              </a:xfrm>
            </p:grpSpPr>
            <p:sp>
              <p:nvSpPr>
                <p:cNvPr id="46110" name="Line 3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11" name="Line 3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8" name="Group 32"/>
              <p:cNvGrpSpPr>
                <a:grpSpLocks/>
              </p:cNvGrpSpPr>
              <p:nvPr/>
            </p:nvGrpSpPr>
            <p:grpSpPr bwMode="auto">
              <a:xfrm>
                <a:off x="3840" y="3264"/>
                <a:ext cx="144" cy="192"/>
                <a:chOff x="2160" y="3264"/>
                <a:chExt cx="144" cy="192"/>
              </a:xfrm>
            </p:grpSpPr>
            <p:sp>
              <p:nvSpPr>
                <p:cNvPr id="46108" name="Line 33"/>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09" name="Line 34"/>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099" name="Group 35"/>
              <p:cNvGrpSpPr>
                <a:grpSpLocks/>
              </p:cNvGrpSpPr>
              <p:nvPr/>
            </p:nvGrpSpPr>
            <p:grpSpPr bwMode="auto">
              <a:xfrm>
                <a:off x="3504" y="3504"/>
                <a:ext cx="144" cy="192"/>
                <a:chOff x="2160" y="3264"/>
                <a:chExt cx="144" cy="192"/>
              </a:xfrm>
            </p:grpSpPr>
            <p:sp>
              <p:nvSpPr>
                <p:cNvPr id="46106" name="Line 3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07" name="Line 3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100" name="Group 38"/>
              <p:cNvGrpSpPr>
                <a:grpSpLocks/>
              </p:cNvGrpSpPr>
              <p:nvPr/>
            </p:nvGrpSpPr>
            <p:grpSpPr bwMode="auto">
              <a:xfrm>
                <a:off x="4176" y="3264"/>
                <a:ext cx="144" cy="192"/>
                <a:chOff x="2160" y="3264"/>
                <a:chExt cx="144" cy="192"/>
              </a:xfrm>
            </p:grpSpPr>
            <p:sp>
              <p:nvSpPr>
                <p:cNvPr id="46104" name="Line 3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05" name="Line 4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6101" name="Group 41"/>
              <p:cNvGrpSpPr>
                <a:grpSpLocks/>
              </p:cNvGrpSpPr>
              <p:nvPr/>
            </p:nvGrpSpPr>
            <p:grpSpPr bwMode="auto">
              <a:xfrm>
                <a:off x="4512" y="3264"/>
                <a:ext cx="144" cy="192"/>
                <a:chOff x="2160" y="3264"/>
                <a:chExt cx="144" cy="192"/>
              </a:xfrm>
            </p:grpSpPr>
            <p:sp>
              <p:nvSpPr>
                <p:cNvPr id="46102" name="Line 4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03" name="Line 4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sp>
        <p:nvSpPr>
          <p:cNvPr id="46" name="TextBox 45">
            <a:extLst>
              <a:ext uri="{FF2B5EF4-FFF2-40B4-BE49-F238E27FC236}">
                <a16:creationId xmlns:a16="http://schemas.microsoft.com/office/drawing/2014/main" id="{35488474-45B6-42A6-9C7C-805F03D0F0BE}"/>
              </a:ext>
            </a:extLst>
          </p:cNvPr>
          <p:cNvSpPr txBox="1"/>
          <p:nvPr/>
        </p:nvSpPr>
        <p:spPr>
          <a:xfrm>
            <a:off x="2394016" y="5793213"/>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2653219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1026"/>
          <p:cNvSpPr>
            <a:spLocks noGrp="1" noChangeArrowheads="1"/>
          </p:cNvSpPr>
          <p:nvPr>
            <p:ph type="title"/>
          </p:nvPr>
        </p:nvSpPr>
        <p:spPr>
          <a:xfrm>
            <a:off x="0" y="0"/>
            <a:ext cx="12192000" cy="1066801"/>
          </a:xfrm>
        </p:spPr>
        <p:txBody>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pic>
        <p:nvPicPr>
          <p:cNvPr id="47109"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050" y="1055690"/>
            <a:ext cx="715645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0" name="Group 1071"/>
          <p:cNvGrpSpPr>
            <a:grpSpLocks/>
          </p:cNvGrpSpPr>
          <p:nvPr/>
        </p:nvGrpSpPr>
        <p:grpSpPr bwMode="auto">
          <a:xfrm>
            <a:off x="1981200" y="3810004"/>
            <a:ext cx="8186738" cy="830263"/>
            <a:chOff x="288" y="3216"/>
            <a:chExt cx="5157" cy="523"/>
          </a:xfrm>
        </p:grpSpPr>
        <p:sp>
          <p:nvSpPr>
            <p:cNvPr id="47111" name="Text Box 1027"/>
            <p:cNvSpPr txBox="1">
              <a:spLocks noChangeArrowheads="1"/>
            </p:cNvSpPr>
            <p:nvPr/>
          </p:nvSpPr>
          <p:spPr bwMode="auto">
            <a:xfrm>
              <a:off x="288" y="3216"/>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47112" name="Group 1029"/>
            <p:cNvGrpSpPr>
              <a:grpSpLocks/>
            </p:cNvGrpSpPr>
            <p:nvPr/>
          </p:nvGrpSpPr>
          <p:grpSpPr bwMode="auto">
            <a:xfrm>
              <a:off x="2160" y="3264"/>
              <a:ext cx="144" cy="192"/>
              <a:chOff x="2160" y="3264"/>
              <a:chExt cx="144" cy="192"/>
            </a:xfrm>
          </p:grpSpPr>
          <p:sp>
            <p:nvSpPr>
              <p:cNvPr id="47152" name="Line 103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53" name="Line 103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13" name="Group 1032"/>
            <p:cNvGrpSpPr>
              <a:grpSpLocks/>
            </p:cNvGrpSpPr>
            <p:nvPr/>
          </p:nvGrpSpPr>
          <p:grpSpPr bwMode="auto">
            <a:xfrm>
              <a:off x="2496" y="3264"/>
              <a:ext cx="144" cy="192"/>
              <a:chOff x="2160" y="3264"/>
              <a:chExt cx="144" cy="192"/>
            </a:xfrm>
          </p:grpSpPr>
          <p:sp>
            <p:nvSpPr>
              <p:cNvPr id="47150" name="Line 1033"/>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51" name="Line 1034"/>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14" name="Group 1035"/>
            <p:cNvGrpSpPr>
              <a:grpSpLocks/>
            </p:cNvGrpSpPr>
            <p:nvPr/>
          </p:nvGrpSpPr>
          <p:grpSpPr bwMode="auto">
            <a:xfrm>
              <a:off x="2160" y="3504"/>
              <a:ext cx="144" cy="192"/>
              <a:chOff x="2160" y="3264"/>
              <a:chExt cx="144" cy="192"/>
            </a:xfrm>
          </p:grpSpPr>
          <p:sp>
            <p:nvSpPr>
              <p:cNvPr id="47148" name="Line 103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49" name="Line 103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15" name="Group 1038"/>
            <p:cNvGrpSpPr>
              <a:grpSpLocks/>
            </p:cNvGrpSpPr>
            <p:nvPr/>
          </p:nvGrpSpPr>
          <p:grpSpPr bwMode="auto">
            <a:xfrm>
              <a:off x="2832" y="3264"/>
              <a:ext cx="144" cy="192"/>
              <a:chOff x="2160" y="3264"/>
              <a:chExt cx="144" cy="192"/>
            </a:xfrm>
          </p:grpSpPr>
          <p:sp>
            <p:nvSpPr>
              <p:cNvPr id="47146" name="Line 103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47" name="Line 104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16" name="Group 1041"/>
            <p:cNvGrpSpPr>
              <a:grpSpLocks/>
            </p:cNvGrpSpPr>
            <p:nvPr/>
          </p:nvGrpSpPr>
          <p:grpSpPr bwMode="auto">
            <a:xfrm>
              <a:off x="3168" y="3264"/>
              <a:ext cx="144" cy="192"/>
              <a:chOff x="2160" y="3264"/>
              <a:chExt cx="144" cy="192"/>
            </a:xfrm>
          </p:grpSpPr>
          <p:sp>
            <p:nvSpPr>
              <p:cNvPr id="47144" name="Line 104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45" name="Line 104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17" name="Group 1044"/>
            <p:cNvGrpSpPr>
              <a:grpSpLocks/>
            </p:cNvGrpSpPr>
            <p:nvPr/>
          </p:nvGrpSpPr>
          <p:grpSpPr bwMode="auto">
            <a:xfrm>
              <a:off x="2496" y="3504"/>
              <a:ext cx="144" cy="192"/>
              <a:chOff x="2160" y="3264"/>
              <a:chExt cx="144" cy="192"/>
            </a:xfrm>
          </p:grpSpPr>
          <p:sp>
            <p:nvSpPr>
              <p:cNvPr id="47142" name="Line 104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43" name="Line 104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18" name="Group 1047"/>
            <p:cNvGrpSpPr>
              <a:grpSpLocks/>
            </p:cNvGrpSpPr>
            <p:nvPr/>
          </p:nvGrpSpPr>
          <p:grpSpPr bwMode="auto">
            <a:xfrm>
              <a:off x="2832" y="3504"/>
              <a:ext cx="144" cy="192"/>
              <a:chOff x="2160" y="3264"/>
              <a:chExt cx="144" cy="192"/>
            </a:xfrm>
          </p:grpSpPr>
          <p:sp>
            <p:nvSpPr>
              <p:cNvPr id="47140" name="Line 104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41" name="Line 104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19" name="Group 1050"/>
            <p:cNvGrpSpPr>
              <a:grpSpLocks/>
            </p:cNvGrpSpPr>
            <p:nvPr/>
          </p:nvGrpSpPr>
          <p:grpSpPr bwMode="auto">
            <a:xfrm>
              <a:off x="3504" y="3264"/>
              <a:ext cx="144" cy="192"/>
              <a:chOff x="2160" y="3264"/>
              <a:chExt cx="144" cy="192"/>
            </a:xfrm>
          </p:grpSpPr>
          <p:sp>
            <p:nvSpPr>
              <p:cNvPr id="47138" name="Line 105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9" name="Line 105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20" name="Group 1053"/>
            <p:cNvGrpSpPr>
              <a:grpSpLocks/>
            </p:cNvGrpSpPr>
            <p:nvPr/>
          </p:nvGrpSpPr>
          <p:grpSpPr bwMode="auto">
            <a:xfrm>
              <a:off x="3168" y="3504"/>
              <a:ext cx="144" cy="192"/>
              <a:chOff x="2160" y="3264"/>
              <a:chExt cx="144" cy="192"/>
            </a:xfrm>
          </p:grpSpPr>
          <p:sp>
            <p:nvSpPr>
              <p:cNvPr id="47136" name="Line 105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7" name="Line 105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21" name="Group 1056"/>
            <p:cNvGrpSpPr>
              <a:grpSpLocks/>
            </p:cNvGrpSpPr>
            <p:nvPr/>
          </p:nvGrpSpPr>
          <p:grpSpPr bwMode="auto">
            <a:xfrm>
              <a:off x="3840" y="3264"/>
              <a:ext cx="144" cy="192"/>
              <a:chOff x="2160" y="3264"/>
              <a:chExt cx="144" cy="192"/>
            </a:xfrm>
          </p:grpSpPr>
          <p:sp>
            <p:nvSpPr>
              <p:cNvPr id="47134" name="Line 1057"/>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5" name="Line 1058"/>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22" name="Group 1059"/>
            <p:cNvGrpSpPr>
              <a:grpSpLocks/>
            </p:cNvGrpSpPr>
            <p:nvPr/>
          </p:nvGrpSpPr>
          <p:grpSpPr bwMode="auto">
            <a:xfrm>
              <a:off x="3504" y="3504"/>
              <a:ext cx="144" cy="192"/>
              <a:chOff x="2160" y="3264"/>
              <a:chExt cx="144" cy="192"/>
            </a:xfrm>
          </p:grpSpPr>
          <p:sp>
            <p:nvSpPr>
              <p:cNvPr id="47132" name="Line 106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3" name="Line 106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23" name="Group 1062"/>
            <p:cNvGrpSpPr>
              <a:grpSpLocks/>
            </p:cNvGrpSpPr>
            <p:nvPr/>
          </p:nvGrpSpPr>
          <p:grpSpPr bwMode="auto">
            <a:xfrm>
              <a:off x="4176" y="3264"/>
              <a:ext cx="144" cy="192"/>
              <a:chOff x="2160" y="3264"/>
              <a:chExt cx="144" cy="192"/>
            </a:xfrm>
          </p:grpSpPr>
          <p:sp>
            <p:nvSpPr>
              <p:cNvPr id="47130" name="Line 1063"/>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31" name="Line 1064"/>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24" name="Group 1065"/>
            <p:cNvGrpSpPr>
              <a:grpSpLocks/>
            </p:cNvGrpSpPr>
            <p:nvPr/>
          </p:nvGrpSpPr>
          <p:grpSpPr bwMode="auto">
            <a:xfrm>
              <a:off x="4512" y="3264"/>
              <a:ext cx="144" cy="192"/>
              <a:chOff x="2160" y="3264"/>
              <a:chExt cx="144" cy="192"/>
            </a:xfrm>
          </p:grpSpPr>
          <p:sp>
            <p:nvSpPr>
              <p:cNvPr id="47128" name="Line 106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29" name="Line 106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7125" name="Group 1068"/>
            <p:cNvGrpSpPr>
              <a:grpSpLocks/>
            </p:cNvGrpSpPr>
            <p:nvPr/>
          </p:nvGrpSpPr>
          <p:grpSpPr bwMode="auto">
            <a:xfrm>
              <a:off x="4848" y="3264"/>
              <a:ext cx="144" cy="192"/>
              <a:chOff x="2160" y="3264"/>
              <a:chExt cx="144" cy="192"/>
            </a:xfrm>
          </p:grpSpPr>
          <p:sp>
            <p:nvSpPr>
              <p:cNvPr id="47126" name="Line 106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127" name="Line 107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48" name="TextBox 47">
            <a:extLst>
              <a:ext uri="{FF2B5EF4-FFF2-40B4-BE49-F238E27FC236}">
                <a16:creationId xmlns:a16="http://schemas.microsoft.com/office/drawing/2014/main" id="{C76CF9D7-BA0C-4A8A-BF56-6C60C9C59017}"/>
              </a:ext>
            </a:extLst>
          </p:cNvPr>
          <p:cNvSpPr txBox="1"/>
          <p:nvPr/>
        </p:nvSpPr>
        <p:spPr>
          <a:xfrm>
            <a:off x="3505200" y="5155979"/>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664315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026"/>
          <p:cNvSpPr>
            <a:spLocks noGrp="1" noChangeArrowheads="1"/>
          </p:cNvSpPr>
          <p:nvPr>
            <p:ph type="title"/>
          </p:nvPr>
        </p:nvSpPr>
        <p:spPr>
          <a:xfrm>
            <a:off x="94268" y="40333"/>
            <a:ext cx="12000322" cy="644529"/>
          </a:xfrm>
        </p:spPr>
        <p:txBody>
          <a:bodyPr>
            <a:normAutofit fontScale="90000"/>
          </a:bodyPr>
          <a:lstStyle/>
          <a:p>
            <a:pPr eaLnBrk="1" hangingPunct="1"/>
            <a:r>
              <a:rPr lang="en-US" dirty="0">
                <a:cs typeface="Times New Roman" panose="02020603050405020304" pitchFamily="18" charset="0"/>
              </a:rPr>
              <a:t>Intuitive Explanation</a:t>
            </a:r>
            <a:r>
              <a:rPr lang="en-US" sz="1800" dirty="0">
                <a:cs typeface="Times New Roman" panose="02020603050405020304" pitchFamily="18" charset="0"/>
              </a:rPr>
              <a:t> (cont’d)</a:t>
            </a:r>
          </a:p>
        </p:txBody>
      </p:sp>
      <p:pic>
        <p:nvPicPr>
          <p:cNvPr id="48133"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093788"/>
            <a:ext cx="7162800"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34" name="Group 1077"/>
          <p:cNvGrpSpPr>
            <a:grpSpLocks/>
          </p:cNvGrpSpPr>
          <p:nvPr/>
        </p:nvGrpSpPr>
        <p:grpSpPr bwMode="auto">
          <a:xfrm>
            <a:off x="1981200" y="3810003"/>
            <a:ext cx="8186738" cy="830263"/>
            <a:chOff x="288" y="2592"/>
            <a:chExt cx="5157" cy="523"/>
          </a:xfrm>
        </p:grpSpPr>
        <p:sp>
          <p:nvSpPr>
            <p:cNvPr id="48137" name="Text Box 1027"/>
            <p:cNvSpPr txBox="1">
              <a:spLocks noChangeArrowheads="1"/>
            </p:cNvSpPr>
            <p:nvPr/>
          </p:nvSpPr>
          <p:spPr bwMode="auto">
            <a:xfrm>
              <a:off x="288" y="2592"/>
              <a:ext cx="51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t>Interarrival times:	 0.4, 1.2, 0.5, 1.7, 0.2, 1.6, 0.2, 1.4, 1.9, …</a:t>
              </a:r>
            </a:p>
            <a:p>
              <a:pPr eaLnBrk="1" hangingPunct="1"/>
              <a:r>
                <a:rPr lang="en-US"/>
                <a:t>Service times:		 2.0, 0.7, 0.2, 1.1, 3.7, 0.6, …</a:t>
              </a:r>
            </a:p>
          </p:txBody>
        </p:sp>
        <p:grpSp>
          <p:nvGrpSpPr>
            <p:cNvPr id="48138" name="Group 1030"/>
            <p:cNvGrpSpPr>
              <a:grpSpLocks/>
            </p:cNvGrpSpPr>
            <p:nvPr/>
          </p:nvGrpSpPr>
          <p:grpSpPr bwMode="auto">
            <a:xfrm>
              <a:off x="2160" y="2640"/>
              <a:ext cx="144" cy="192"/>
              <a:chOff x="2160" y="3264"/>
              <a:chExt cx="144" cy="192"/>
            </a:xfrm>
          </p:grpSpPr>
          <p:sp>
            <p:nvSpPr>
              <p:cNvPr id="48181" name="Line 103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2" name="Line 103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dirty="0"/>
              </a:p>
            </p:txBody>
          </p:sp>
        </p:grpSp>
        <p:grpSp>
          <p:nvGrpSpPr>
            <p:cNvPr id="48139" name="Group 1033"/>
            <p:cNvGrpSpPr>
              <a:grpSpLocks/>
            </p:cNvGrpSpPr>
            <p:nvPr/>
          </p:nvGrpSpPr>
          <p:grpSpPr bwMode="auto">
            <a:xfrm>
              <a:off x="2496" y="2640"/>
              <a:ext cx="144" cy="192"/>
              <a:chOff x="2160" y="3264"/>
              <a:chExt cx="144" cy="192"/>
            </a:xfrm>
          </p:grpSpPr>
          <p:sp>
            <p:nvSpPr>
              <p:cNvPr id="48179" name="Line 103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0" name="Line 103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0" name="Group 1036"/>
            <p:cNvGrpSpPr>
              <a:grpSpLocks/>
            </p:cNvGrpSpPr>
            <p:nvPr/>
          </p:nvGrpSpPr>
          <p:grpSpPr bwMode="auto">
            <a:xfrm>
              <a:off x="2160" y="2880"/>
              <a:ext cx="144" cy="192"/>
              <a:chOff x="2160" y="3264"/>
              <a:chExt cx="144" cy="192"/>
            </a:xfrm>
          </p:grpSpPr>
          <p:sp>
            <p:nvSpPr>
              <p:cNvPr id="48177" name="Line 1037"/>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8" name="Line 1038"/>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1" name="Group 1039"/>
            <p:cNvGrpSpPr>
              <a:grpSpLocks/>
            </p:cNvGrpSpPr>
            <p:nvPr/>
          </p:nvGrpSpPr>
          <p:grpSpPr bwMode="auto">
            <a:xfrm>
              <a:off x="2832" y="2640"/>
              <a:ext cx="144" cy="192"/>
              <a:chOff x="2160" y="3264"/>
              <a:chExt cx="144" cy="192"/>
            </a:xfrm>
          </p:grpSpPr>
          <p:sp>
            <p:nvSpPr>
              <p:cNvPr id="48175" name="Line 104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6" name="Line 104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2" name="Group 1042"/>
            <p:cNvGrpSpPr>
              <a:grpSpLocks/>
            </p:cNvGrpSpPr>
            <p:nvPr/>
          </p:nvGrpSpPr>
          <p:grpSpPr bwMode="auto">
            <a:xfrm>
              <a:off x="3168" y="2640"/>
              <a:ext cx="144" cy="192"/>
              <a:chOff x="2160" y="3264"/>
              <a:chExt cx="144" cy="192"/>
            </a:xfrm>
          </p:grpSpPr>
          <p:sp>
            <p:nvSpPr>
              <p:cNvPr id="48173" name="Line 1043"/>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4" name="Line 1044"/>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3" name="Group 1045"/>
            <p:cNvGrpSpPr>
              <a:grpSpLocks/>
            </p:cNvGrpSpPr>
            <p:nvPr/>
          </p:nvGrpSpPr>
          <p:grpSpPr bwMode="auto">
            <a:xfrm>
              <a:off x="2496" y="2880"/>
              <a:ext cx="144" cy="192"/>
              <a:chOff x="2160" y="3264"/>
              <a:chExt cx="144" cy="192"/>
            </a:xfrm>
          </p:grpSpPr>
          <p:sp>
            <p:nvSpPr>
              <p:cNvPr id="48171" name="Line 1046"/>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2" name="Line 1047"/>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4" name="Group 1048"/>
            <p:cNvGrpSpPr>
              <a:grpSpLocks/>
            </p:cNvGrpSpPr>
            <p:nvPr/>
          </p:nvGrpSpPr>
          <p:grpSpPr bwMode="auto">
            <a:xfrm>
              <a:off x="2832" y="2880"/>
              <a:ext cx="144" cy="192"/>
              <a:chOff x="2160" y="3264"/>
              <a:chExt cx="144" cy="192"/>
            </a:xfrm>
          </p:grpSpPr>
          <p:sp>
            <p:nvSpPr>
              <p:cNvPr id="48169" name="Line 1049"/>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0" name="Line 1050"/>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5" name="Group 1051"/>
            <p:cNvGrpSpPr>
              <a:grpSpLocks/>
            </p:cNvGrpSpPr>
            <p:nvPr/>
          </p:nvGrpSpPr>
          <p:grpSpPr bwMode="auto">
            <a:xfrm>
              <a:off x="3504" y="2640"/>
              <a:ext cx="144" cy="192"/>
              <a:chOff x="2160" y="3264"/>
              <a:chExt cx="144" cy="192"/>
            </a:xfrm>
          </p:grpSpPr>
          <p:sp>
            <p:nvSpPr>
              <p:cNvPr id="48167" name="Line 1052"/>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68" name="Line 1053"/>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6" name="Group 1054"/>
            <p:cNvGrpSpPr>
              <a:grpSpLocks/>
            </p:cNvGrpSpPr>
            <p:nvPr/>
          </p:nvGrpSpPr>
          <p:grpSpPr bwMode="auto">
            <a:xfrm>
              <a:off x="3168" y="2880"/>
              <a:ext cx="144" cy="192"/>
              <a:chOff x="2160" y="3264"/>
              <a:chExt cx="144" cy="192"/>
            </a:xfrm>
          </p:grpSpPr>
          <p:sp>
            <p:nvSpPr>
              <p:cNvPr id="48165" name="Line 1055"/>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66" name="Line 1056"/>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7" name="Group 1057"/>
            <p:cNvGrpSpPr>
              <a:grpSpLocks/>
            </p:cNvGrpSpPr>
            <p:nvPr/>
          </p:nvGrpSpPr>
          <p:grpSpPr bwMode="auto">
            <a:xfrm>
              <a:off x="3840" y="2640"/>
              <a:ext cx="144" cy="192"/>
              <a:chOff x="2160" y="3264"/>
              <a:chExt cx="144" cy="192"/>
            </a:xfrm>
          </p:grpSpPr>
          <p:sp>
            <p:nvSpPr>
              <p:cNvPr id="48163" name="Line 1058"/>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64" name="Line 1059"/>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8" name="Group 1060"/>
            <p:cNvGrpSpPr>
              <a:grpSpLocks/>
            </p:cNvGrpSpPr>
            <p:nvPr/>
          </p:nvGrpSpPr>
          <p:grpSpPr bwMode="auto">
            <a:xfrm>
              <a:off x="3504" y="2880"/>
              <a:ext cx="144" cy="192"/>
              <a:chOff x="2160" y="3264"/>
              <a:chExt cx="144" cy="192"/>
            </a:xfrm>
          </p:grpSpPr>
          <p:sp>
            <p:nvSpPr>
              <p:cNvPr id="48161" name="Line 1061"/>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62" name="Line 1062"/>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49" name="Group 1063"/>
            <p:cNvGrpSpPr>
              <a:grpSpLocks/>
            </p:cNvGrpSpPr>
            <p:nvPr/>
          </p:nvGrpSpPr>
          <p:grpSpPr bwMode="auto">
            <a:xfrm>
              <a:off x="4176" y="2640"/>
              <a:ext cx="144" cy="192"/>
              <a:chOff x="2160" y="3264"/>
              <a:chExt cx="144" cy="192"/>
            </a:xfrm>
          </p:grpSpPr>
          <p:sp>
            <p:nvSpPr>
              <p:cNvPr id="48159" name="Line 1064"/>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60" name="Line 1065"/>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50" name="Group 1066"/>
            <p:cNvGrpSpPr>
              <a:grpSpLocks/>
            </p:cNvGrpSpPr>
            <p:nvPr/>
          </p:nvGrpSpPr>
          <p:grpSpPr bwMode="auto">
            <a:xfrm>
              <a:off x="4512" y="2640"/>
              <a:ext cx="144" cy="192"/>
              <a:chOff x="2160" y="3264"/>
              <a:chExt cx="144" cy="192"/>
            </a:xfrm>
          </p:grpSpPr>
          <p:sp>
            <p:nvSpPr>
              <p:cNvPr id="48157" name="Line 1067"/>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58" name="Line 1068"/>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51" name="Group 1069"/>
            <p:cNvGrpSpPr>
              <a:grpSpLocks/>
            </p:cNvGrpSpPr>
            <p:nvPr/>
          </p:nvGrpSpPr>
          <p:grpSpPr bwMode="auto">
            <a:xfrm>
              <a:off x="4848" y="2640"/>
              <a:ext cx="144" cy="192"/>
              <a:chOff x="2160" y="3264"/>
              <a:chExt cx="144" cy="192"/>
            </a:xfrm>
          </p:grpSpPr>
          <p:sp>
            <p:nvSpPr>
              <p:cNvPr id="48155" name="Line 1070"/>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56" name="Line 1071"/>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8152" name="Group 1072"/>
            <p:cNvGrpSpPr>
              <a:grpSpLocks/>
            </p:cNvGrpSpPr>
            <p:nvPr/>
          </p:nvGrpSpPr>
          <p:grpSpPr bwMode="auto">
            <a:xfrm>
              <a:off x="3840" y="2880"/>
              <a:ext cx="144" cy="192"/>
              <a:chOff x="2160" y="3264"/>
              <a:chExt cx="144" cy="192"/>
            </a:xfrm>
          </p:grpSpPr>
          <p:sp>
            <p:nvSpPr>
              <p:cNvPr id="48153" name="Line 1073"/>
              <p:cNvSpPr>
                <a:spLocks noChangeShapeType="1"/>
              </p:cNvSpPr>
              <p:nvPr/>
            </p:nvSpPr>
            <p:spPr bwMode="auto">
              <a:xfrm flipH="1">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54" name="Line 1074"/>
              <p:cNvSpPr>
                <a:spLocks noChangeShapeType="1"/>
              </p:cNvSpPr>
              <p:nvPr/>
            </p:nvSpPr>
            <p:spPr bwMode="auto">
              <a:xfrm>
                <a:off x="2160" y="3264"/>
                <a:ext cx="144"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48135" name="Oval 1075"/>
          <p:cNvSpPr>
            <a:spLocks noChangeArrowheads="1"/>
          </p:cNvSpPr>
          <p:nvPr/>
        </p:nvSpPr>
        <p:spPr bwMode="auto">
          <a:xfrm>
            <a:off x="6781800" y="2667000"/>
            <a:ext cx="381000" cy="381000"/>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8136" name="Text Box 1076"/>
          <p:cNvSpPr txBox="1">
            <a:spLocks noChangeArrowheads="1"/>
          </p:cNvSpPr>
          <p:nvPr/>
        </p:nvSpPr>
        <p:spPr bwMode="auto">
          <a:xfrm>
            <a:off x="2057400" y="4724400"/>
            <a:ext cx="815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Final output performance measures:</a:t>
            </a:r>
          </a:p>
          <a:p>
            <a:pPr eaLnBrk="1" hangingPunct="1"/>
            <a:r>
              <a:rPr lang="en-US" dirty="0"/>
              <a:t>	Average delay in queue = 5.7/6 = 0.95 min./</a:t>
            </a:r>
            <a:r>
              <a:rPr lang="en-US" dirty="0" err="1"/>
              <a:t>cust</a:t>
            </a:r>
            <a:r>
              <a:rPr lang="en-US" dirty="0"/>
              <a:t>.</a:t>
            </a:r>
          </a:p>
          <a:p>
            <a:pPr eaLnBrk="1" hangingPunct="1"/>
            <a:r>
              <a:rPr lang="en-US" dirty="0"/>
              <a:t>	Time-average number in queue = 9.9/8.6 = 1.15 </a:t>
            </a:r>
            <a:r>
              <a:rPr lang="en-US" dirty="0" err="1"/>
              <a:t>custs</a:t>
            </a:r>
            <a:r>
              <a:rPr lang="en-US" dirty="0"/>
              <a:t>.</a:t>
            </a:r>
          </a:p>
          <a:p>
            <a:pPr eaLnBrk="1" hangingPunct="1"/>
            <a:r>
              <a:rPr lang="en-US" dirty="0"/>
              <a:t>	Server utilization = 7.7/8.6 = 0.90 (dimensionless)</a:t>
            </a:r>
          </a:p>
        </p:txBody>
      </p:sp>
      <p:sp>
        <p:nvSpPr>
          <p:cNvPr id="53" name="TextBox 52">
            <a:extLst>
              <a:ext uri="{FF2B5EF4-FFF2-40B4-BE49-F238E27FC236}">
                <a16:creationId xmlns:a16="http://schemas.microsoft.com/office/drawing/2014/main" id="{F33DA0C9-3052-4922-A310-957741E8AFE3}"/>
              </a:ext>
            </a:extLst>
          </p:cNvPr>
          <p:cNvSpPr txBox="1"/>
          <p:nvPr/>
        </p:nvSpPr>
        <p:spPr>
          <a:xfrm>
            <a:off x="5998590" y="324066"/>
            <a:ext cx="6096000" cy="646331"/>
          </a:xfrm>
          <a:prstGeom prst="rect">
            <a:avLst/>
          </a:prstGeom>
          <a:noFill/>
        </p:spPr>
        <p:txBody>
          <a:bodyPr wrap="square">
            <a:spAutoFit/>
          </a:bodyPr>
          <a:lstStyle/>
          <a:p>
            <a:pPr algn="just"/>
            <a:r>
              <a:rPr lang="en-US" b="0" i="0" u="none" strike="noStrike" baseline="0" dirty="0">
                <a:latin typeface="TimesLTStd-Roman"/>
              </a:rPr>
              <a:t>Arrivals :0.4, 1.6, 2.1, 3.8, 4.0, 5.6, 5.8, and 7.2.</a:t>
            </a:r>
          </a:p>
          <a:p>
            <a:pPr algn="just"/>
            <a:r>
              <a:rPr lang="en-US" b="0" i="0" u="none" strike="noStrike" baseline="0" dirty="0">
                <a:latin typeface="TimesLTStd-Roman"/>
              </a:rPr>
              <a:t> Departures </a:t>
            </a:r>
            <a:r>
              <a:rPr lang="en-US" dirty="0">
                <a:latin typeface="TimesLTStd-Roman"/>
              </a:rPr>
              <a:t>:</a:t>
            </a:r>
            <a:r>
              <a:rPr lang="en-US" b="0" i="0" u="none" strike="noStrike" baseline="0" dirty="0">
                <a:latin typeface="TimesLTStd-Roman"/>
              </a:rPr>
              <a:t> 2.4, 3.1,3.3, 4.9, and 8.6</a:t>
            </a:r>
            <a:endParaRPr lang="en-IN" dirty="0"/>
          </a:p>
        </p:txBody>
      </p:sp>
    </p:spTree>
    <p:extLst>
      <p:ext uri="{BB962C8B-B14F-4D97-AF65-F5344CB8AC3E}">
        <p14:creationId xmlns:p14="http://schemas.microsoft.com/office/powerpoint/2010/main" val="231742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DISCRETE SYSTEM</a:t>
            </a:r>
            <a:endParaRPr lang="en-US" dirty="0"/>
          </a:p>
        </p:txBody>
      </p:sp>
      <p:sp>
        <p:nvSpPr>
          <p:cNvPr id="3" name="Content Placeholder 2"/>
          <p:cNvSpPr>
            <a:spLocks noGrp="1"/>
          </p:cNvSpPr>
          <p:nvPr>
            <p:ph idx="1"/>
          </p:nvPr>
        </p:nvSpPr>
        <p:spPr/>
        <p:txBody>
          <a:bodyPr>
            <a:normAutofit fontScale="55000" lnSpcReduction="20000"/>
          </a:bodyPr>
          <a:lstStyle/>
          <a:p>
            <a:pPr algn="just">
              <a:lnSpc>
                <a:spcPct val="120000"/>
              </a:lnSpc>
            </a:pPr>
            <a:r>
              <a:rPr lang="en-US" sz="4500" dirty="0"/>
              <a:t>A Discrete System is a System with a countable number of states that may be described in precise mathematical model.</a:t>
            </a:r>
          </a:p>
          <a:p>
            <a:pPr algn="just">
              <a:lnSpc>
                <a:spcPct val="120000"/>
              </a:lnSpc>
            </a:pPr>
            <a:r>
              <a:rPr lang="en-US" sz="4500" dirty="0"/>
              <a:t>Discrete-event models deal with events and specific time intervals.</a:t>
            </a:r>
          </a:p>
          <a:p>
            <a:pPr algn="just">
              <a:lnSpc>
                <a:spcPct val="120000"/>
              </a:lnSpc>
            </a:pPr>
            <a:r>
              <a:rPr lang="en-US" sz="4500" dirty="0"/>
              <a:t>Examples of discrete events include computer-performance evaluation and inventory dispatch systems.</a:t>
            </a:r>
          </a:p>
          <a:p>
            <a:pPr algn="just">
              <a:buNone/>
            </a:pPr>
            <a:endParaRPr lang="en-US" dirty="0"/>
          </a:p>
          <a:p>
            <a:pPr algn="just">
              <a:buNone/>
            </a:pPr>
            <a:r>
              <a:rPr lang="en-US" dirty="0"/>
              <a:t> </a:t>
            </a:r>
          </a:p>
          <a:p>
            <a:pPr algn="just">
              <a:buNone/>
            </a:pPr>
            <a:r>
              <a:rPr lang="en-US" dirty="0"/>
              <a:t>                                                           </a:t>
            </a:r>
          </a:p>
          <a:p>
            <a:pPr algn="just">
              <a:buNone/>
            </a:pPr>
            <a:endParaRPr lang="en-US" dirty="0"/>
          </a:p>
          <a:p>
            <a:pPr algn="just">
              <a:buNone/>
            </a:pPr>
            <a:r>
              <a:rPr lang="en-US" dirty="0"/>
              <a:t>         </a:t>
            </a:r>
          </a:p>
          <a:p>
            <a:pPr algn="just">
              <a:buNone/>
            </a:pPr>
            <a:r>
              <a:rPr lang="en-US" dirty="0"/>
              <a:t>                                                                      			Discrete System</a:t>
            </a:r>
          </a:p>
          <a:p>
            <a:pPr algn="just">
              <a:buNone/>
            </a:pPr>
            <a:r>
              <a:rPr lang="en-US" dirty="0"/>
              <a:t>        </a:t>
            </a:r>
          </a:p>
        </p:txBody>
      </p:sp>
      <p:cxnSp>
        <p:nvCxnSpPr>
          <p:cNvPr id="5" name="Straight Connector 4"/>
          <p:cNvCxnSpPr>
            <a:cxnSpLocks/>
          </p:cNvCxnSpPr>
          <p:nvPr/>
        </p:nvCxnSpPr>
        <p:spPr>
          <a:xfrm>
            <a:off x="2971800" y="3860800"/>
            <a:ext cx="0" cy="2235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71800" y="6096000"/>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71800" y="54864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048000" y="57912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3162300" y="52959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52800" y="51054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238500" y="56007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3582194" y="49522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33800" y="48006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467100" y="54483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3886200" y="4572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14800" y="4343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695700" y="521970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72000" y="45720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191794" y="5333206"/>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53000" y="4953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839494" y="55237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410200" y="53340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5410200" y="5715000"/>
            <a:ext cx="76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6" name="Left Arrow 45"/>
          <p:cNvSpPr/>
          <p:nvPr/>
        </p:nvSpPr>
        <p:spPr>
          <a:xfrm>
            <a:off x="6325394" y="4635897"/>
            <a:ext cx="12192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i="0" dirty="0">
                <a:solidFill>
                  <a:srgbClr val="4D4D4D"/>
                </a:solidFill>
                <a:effectLst/>
                <a:latin typeface="France"/>
              </a:rPr>
              <a:t>DISCRETE SIMULATION/DISCRETE-EVENT SIMULATION</a:t>
            </a:r>
            <a:r>
              <a:rPr lang="en-US" sz="3200" b="0" i="0" dirty="0">
                <a:solidFill>
                  <a:srgbClr val="4D4D4D"/>
                </a:solidFill>
                <a:effectLst/>
                <a:latin typeface="Book Antiqua" panose="02040602050305030304" pitchFamily="18" charset="0"/>
              </a:rPr>
              <a:t> </a:t>
            </a:r>
            <a:endParaRPr lang="en-US" sz="3200" dirty="0"/>
          </a:p>
        </p:txBody>
      </p:sp>
      <p:sp>
        <p:nvSpPr>
          <p:cNvPr id="3" name="Content Placeholder 2"/>
          <p:cNvSpPr>
            <a:spLocks noGrp="1"/>
          </p:cNvSpPr>
          <p:nvPr>
            <p:ph sz="quarter" idx="1"/>
          </p:nvPr>
        </p:nvSpPr>
        <p:spPr/>
        <p:txBody>
          <a:bodyPr>
            <a:normAutofit lnSpcReduction="10000"/>
          </a:bodyPr>
          <a:lstStyle/>
          <a:p>
            <a:pPr algn="just"/>
            <a:r>
              <a:rPr lang="en-US" sz="2500" dirty="0"/>
              <a:t>Discrete Simulation technique generally applied on discrete model. Discrete-event simulation concerns the modeling of a system as it evolves over time by representation in which the state variables change instantaneously at separate point in time. </a:t>
            </a:r>
          </a:p>
          <a:p>
            <a:pPr algn="just"/>
            <a:r>
              <a:rPr lang="en-US" sz="2500" dirty="0"/>
              <a:t>In more mathematical terms, the system can change at only a countable number of points in time.  These points in time are the once at which an event occurs, where an event is defined as an instantaneous occurrence that may change the state of the system. </a:t>
            </a:r>
          </a:p>
          <a:p>
            <a:pPr algn="just"/>
            <a:r>
              <a:rPr lang="en-US" sz="2500" dirty="0"/>
              <a:t>Although discrete-event system simulation could conceptually be done by hand calculations, the amount of data that must be stored and manipulated for most real world systems dictates that discrete-event simulation be done on a digital computer.</a:t>
            </a:r>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0FC3-4861-4685-BBBE-BD48916FC6F3}"/>
              </a:ext>
            </a:extLst>
          </p:cNvPr>
          <p:cNvSpPr>
            <a:spLocks noGrp="1"/>
          </p:cNvSpPr>
          <p:nvPr>
            <p:ph type="title"/>
          </p:nvPr>
        </p:nvSpPr>
        <p:spPr/>
        <p:txBody>
          <a:bodyPr>
            <a:normAutofit fontScale="90000"/>
          </a:bodyPr>
          <a:lstStyle/>
          <a:p>
            <a:pPr algn="ctr"/>
            <a:r>
              <a:rPr lang="en-US" b="0" i="0" dirty="0">
                <a:effectLst/>
                <a:latin typeface="Arial" panose="020B0604020202020204" pitchFamily="34" charset="0"/>
              </a:rPr>
              <a:t>Discrete Event Simulation ─ Key Features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966C197-4684-49A0-9E13-EB263D4FD986}"/>
              </a:ext>
            </a:extLst>
          </p:cNvPr>
          <p:cNvSpPr>
            <a:spLocks noGrp="1"/>
          </p:cNvSpPr>
          <p:nvPr>
            <p:ph idx="1"/>
          </p:nvPr>
        </p:nvSpPr>
        <p:spPr/>
        <p:txBody>
          <a:bodyPr>
            <a:normAutofit fontScale="85000" lnSpcReduction="10000"/>
          </a:bodyPr>
          <a:lstStyle/>
          <a:p>
            <a:pPr marL="0" indent="0" algn="just">
              <a:lnSpc>
                <a:spcPct val="110000"/>
              </a:lnSpc>
              <a:buNone/>
            </a:pPr>
            <a:r>
              <a:rPr lang="en-US" sz="2700" dirty="0"/>
              <a:t>Discrete event simulation is generally carried out by a software designed in high level programming languages such as Pascal, C++, or any specialized simulation language. Following are the five key features −</a:t>
            </a:r>
          </a:p>
          <a:p>
            <a:pPr algn="just">
              <a:lnSpc>
                <a:spcPct val="110000"/>
              </a:lnSpc>
            </a:pPr>
            <a:r>
              <a:rPr lang="en-US" sz="2700" b="1" dirty="0"/>
              <a:t>Entities</a:t>
            </a:r>
            <a:r>
              <a:rPr lang="en-US" sz="2700" dirty="0"/>
              <a:t> − These are the representation of real elements like the parts of machines.</a:t>
            </a:r>
          </a:p>
          <a:p>
            <a:pPr algn="just">
              <a:lnSpc>
                <a:spcPct val="110000"/>
              </a:lnSpc>
            </a:pPr>
            <a:r>
              <a:rPr lang="en-US" sz="2700" b="1" dirty="0"/>
              <a:t>Relationships</a:t>
            </a:r>
            <a:r>
              <a:rPr lang="en-US" sz="2700" dirty="0"/>
              <a:t> − It means to link entities together.</a:t>
            </a:r>
          </a:p>
          <a:p>
            <a:pPr algn="just">
              <a:lnSpc>
                <a:spcPct val="110000"/>
              </a:lnSpc>
            </a:pPr>
            <a:r>
              <a:rPr lang="en-US" sz="2700" b="1" dirty="0"/>
              <a:t>Simulation</a:t>
            </a:r>
            <a:r>
              <a:rPr lang="en-US" sz="2700" dirty="0"/>
              <a:t> </a:t>
            </a:r>
            <a:r>
              <a:rPr lang="en-US" sz="2700" b="1" dirty="0"/>
              <a:t>Executive</a:t>
            </a:r>
            <a:r>
              <a:rPr lang="en-US" sz="2700" dirty="0"/>
              <a:t> − It is responsible for controlling the advance time and executing discrete events.</a:t>
            </a:r>
          </a:p>
          <a:p>
            <a:pPr algn="just">
              <a:lnSpc>
                <a:spcPct val="110000"/>
              </a:lnSpc>
            </a:pPr>
            <a:r>
              <a:rPr lang="en-US" sz="2700" b="1" dirty="0"/>
              <a:t>Random</a:t>
            </a:r>
            <a:r>
              <a:rPr lang="en-US" sz="2700" dirty="0"/>
              <a:t> </a:t>
            </a:r>
            <a:r>
              <a:rPr lang="en-US" sz="2700" b="1" dirty="0"/>
              <a:t>Number Generator </a:t>
            </a:r>
            <a:r>
              <a:rPr lang="en-US" sz="2700" dirty="0"/>
              <a:t>− It helps to simulate different data coming into the simulation model.</a:t>
            </a:r>
          </a:p>
          <a:p>
            <a:pPr algn="just">
              <a:lnSpc>
                <a:spcPct val="110000"/>
              </a:lnSpc>
            </a:pPr>
            <a:r>
              <a:rPr lang="en-US" sz="2700" b="1" dirty="0"/>
              <a:t>Results &amp; Statistics </a:t>
            </a:r>
            <a:r>
              <a:rPr lang="en-US" sz="2700" dirty="0"/>
              <a:t>− It validates the model and provides its performance measures.</a:t>
            </a:r>
          </a:p>
          <a:p>
            <a:endParaRPr lang="en-IN" dirty="0"/>
          </a:p>
        </p:txBody>
      </p:sp>
    </p:spTree>
    <p:extLst>
      <p:ext uri="{BB962C8B-B14F-4D97-AF65-F5344CB8AC3E}">
        <p14:creationId xmlns:p14="http://schemas.microsoft.com/office/powerpoint/2010/main" val="361549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DISCRETE SYSTEM TERMINOLOGIES</a:t>
            </a:r>
          </a:p>
        </p:txBody>
      </p:sp>
      <p:sp>
        <p:nvSpPr>
          <p:cNvPr id="3" name="Content Placeholder 2"/>
          <p:cNvSpPr>
            <a:spLocks noGrp="1"/>
          </p:cNvSpPr>
          <p:nvPr>
            <p:ph idx="1"/>
          </p:nvPr>
        </p:nvSpPr>
        <p:spPr/>
        <p:txBody>
          <a:bodyPr>
            <a:normAutofit lnSpcReduction="10000"/>
          </a:bodyPr>
          <a:lstStyle/>
          <a:p>
            <a:pPr>
              <a:buFont typeface="Courier New" pitchFamily="49" charset="0"/>
              <a:buChar char="o"/>
            </a:pPr>
            <a:r>
              <a:rPr lang="en-US" b="1" dirty="0"/>
              <a:t>State : </a:t>
            </a:r>
            <a:r>
              <a:rPr lang="en-US" dirty="0"/>
              <a:t>A variable characterizing an attribute in the</a:t>
            </a:r>
            <a:r>
              <a:rPr lang="en-US" b="1" dirty="0"/>
              <a:t> </a:t>
            </a:r>
            <a:r>
              <a:rPr lang="en-US" dirty="0"/>
              <a:t>system such as level of stock in inventory or number of jobs waiting for processing.</a:t>
            </a:r>
          </a:p>
          <a:p>
            <a:pPr>
              <a:buFont typeface="Courier New" pitchFamily="49" charset="0"/>
              <a:buChar char="o"/>
            </a:pPr>
            <a:r>
              <a:rPr lang="en-US" b="1" dirty="0"/>
              <a:t>Event: </a:t>
            </a:r>
            <a:r>
              <a:rPr lang="en-US" dirty="0"/>
              <a:t>An occurrence at a point in time, which  may change the state of the system, such as arrival of a customer or start of work on a job.</a:t>
            </a:r>
          </a:p>
          <a:p>
            <a:pPr>
              <a:buFont typeface="Courier New" pitchFamily="49" charset="0"/>
              <a:buChar char="o"/>
            </a:pPr>
            <a:r>
              <a:rPr lang="en-US" b="1" dirty="0"/>
              <a:t>Entity : </a:t>
            </a:r>
            <a:r>
              <a:rPr lang="en-US" dirty="0"/>
              <a:t>An object that passes through the system, such as cars in an intersection or orders in a factory. Often an event (e.g., arrival) is associated with an entity (e.g., customer).</a:t>
            </a:r>
          </a:p>
          <a:p>
            <a:pPr>
              <a:buFont typeface="Courier New" pitchFamily="49" charset="0"/>
              <a:buChar char="o"/>
            </a:pPr>
            <a:r>
              <a:rPr lang="en-US" b="1" dirty="0"/>
              <a:t>Queue : </a:t>
            </a:r>
            <a:r>
              <a:rPr lang="en-US" dirty="0"/>
              <a:t>A queue is not only a physical queue of</a:t>
            </a:r>
            <a:r>
              <a:rPr lang="en-US" b="1" dirty="0"/>
              <a:t> </a:t>
            </a:r>
            <a:r>
              <a:rPr lang="en-US" dirty="0"/>
              <a:t>people, it can also be a task list, a buffer of finished goods waiting for transportation or any place where entities are waiting for something to happen for any reason.</a:t>
            </a:r>
          </a:p>
          <a:p>
            <a:pPr>
              <a:buFont typeface="Courier New" pitchFamily="49" charset="0"/>
              <a:buChar char="o"/>
            </a:pPr>
            <a:endParaRPr lang="en-US" dirty="0"/>
          </a:p>
        </p:txBody>
      </p:sp>
    </p:spTree>
  </p:cSld>
  <p:clrMapOvr>
    <a:masterClrMapping/>
  </p:clrMapOvr>
  <p:transition>
    <p:wheel spokes="3"/>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DISCRETE SYSTEM TERMINOLOGIES</a:t>
            </a:r>
            <a:endParaRPr lang="en-US" dirty="0"/>
          </a:p>
        </p:txBody>
      </p:sp>
      <p:sp>
        <p:nvSpPr>
          <p:cNvPr id="3" name="Content Placeholder 2"/>
          <p:cNvSpPr>
            <a:spLocks noGrp="1"/>
          </p:cNvSpPr>
          <p:nvPr>
            <p:ph idx="1"/>
          </p:nvPr>
        </p:nvSpPr>
        <p:spPr/>
        <p:txBody>
          <a:bodyPr>
            <a:normAutofit fontScale="92500" lnSpcReduction="10000"/>
          </a:bodyPr>
          <a:lstStyle/>
          <a:p>
            <a:pPr>
              <a:buFont typeface="Courier New" panose="02070309020205020404" pitchFamily="49" charset="0"/>
              <a:buChar char="o"/>
            </a:pPr>
            <a:r>
              <a:rPr lang="en-US" b="1" dirty="0"/>
              <a:t>Creating :</a:t>
            </a:r>
            <a:r>
              <a:rPr lang="en-US" dirty="0"/>
              <a:t>Creating is causing an arrival of a new</a:t>
            </a:r>
            <a:r>
              <a:rPr lang="en-US" b="1" dirty="0"/>
              <a:t> </a:t>
            </a:r>
            <a:r>
              <a:rPr lang="en-US" dirty="0"/>
              <a:t>entity to the system at some point in time.</a:t>
            </a:r>
          </a:p>
          <a:p>
            <a:pPr>
              <a:buFont typeface="Courier New" panose="02070309020205020404" pitchFamily="49" charset="0"/>
              <a:buChar char="o"/>
            </a:pPr>
            <a:r>
              <a:rPr lang="en-US" b="1" dirty="0"/>
              <a:t>Scheduling </a:t>
            </a:r>
            <a:r>
              <a:rPr lang="en-US" b="1" i="1" dirty="0"/>
              <a:t>:</a:t>
            </a:r>
            <a:r>
              <a:rPr lang="en-US" i="1" dirty="0"/>
              <a:t>Scheduling  is the act of assigning a </a:t>
            </a:r>
            <a:r>
              <a:rPr lang="en-US" dirty="0"/>
              <a:t>new future event to an existing entity.</a:t>
            </a:r>
          </a:p>
          <a:p>
            <a:pPr>
              <a:buFont typeface="Courier New" panose="02070309020205020404" pitchFamily="49" charset="0"/>
              <a:buChar char="o"/>
            </a:pPr>
            <a:r>
              <a:rPr lang="en-US" b="1" dirty="0"/>
              <a:t>Random Variable </a:t>
            </a:r>
            <a:r>
              <a:rPr lang="en-US" dirty="0"/>
              <a:t>: A random variable is a quantity that is uncertain, such as inter-arrival time between two incoming flights or number of defective parts in a shipment.</a:t>
            </a:r>
          </a:p>
          <a:p>
            <a:pPr>
              <a:buFont typeface="Courier New" panose="02070309020205020404" pitchFamily="49" charset="0"/>
              <a:buChar char="o"/>
            </a:pPr>
            <a:r>
              <a:rPr lang="en-US" b="1" dirty="0"/>
              <a:t>Random Variate :</a:t>
            </a:r>
            <a:r>
              <a:rPr lang="en-US" dirty="0"/>
              <a:t>A random variate is an artificially generated random variable.</a:t>
            </a:r>
          </a:p>
          <a:p>
            <a:pPr>
              <a:buFont typeface="Courier New" panose="02070309020205020404" pitchFamily="49" charset="0"/>
              <a:buChar char="o"/>
            </a:pPr>
            <a:r>
              <a:rPr lang="en-US" b="1" dirty="0"/>
              <a:t>Distribution: </a:t>
            </a:r>
            <a:r>
              <a:rPr lang="en-US" dirty="0"/>
              <a:t>A distribution is the mathematical law, which governs the probabilistic features of a random variable.</a:t>
            </a:r>
          </a:p>
          <a:p>
            <a:endParaRPr lang="en-US" dirty="0"/>
          </a:p>
        </p:txBody>
      </p:sp>
    </p:spTree>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4288</Words>
  <Application>Microsoft Office PowerPoint</Application>
  <PresentationFormat>Widescreen</PresentationFormat>
  <Paragraphs>303</Paragraphs>
  <Slides>44</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44</vt:i4>
      </vt:variant>
    </vt:vector>
  </HeadingPairs>
  <TitlesOfParts>
    <vt:vector size="61" baseType="lpstr">
      <vt:lpstr>Arial</vt:lpstr>
      <vt:lpstr>Arial-ItalicMT</vt:lpstr>
      <vt:lpstr>ArialMT</vt:lpstr>
      <vt:lpstr>Book Antiqua</vt:lpstr>
      <vt:lpstr>Calibri</vt:lpstr>
      <vt:lpstr>Calibri Light</vt:lpstr>
      <vt:lpstr>Courier New</vt:lpstr>
      <vt:lpstr>France</vt:lpstr>
      <vt:lpstr>MathematicalPiOTF1</vt:lpstr>
      <vt:lpstr>MathematicalPiOTF3</vt:lpstr>
      <vt:lpstr>Times New Roman</vt:lpstr>
      <vt:lpstr>TimesLTStd-Italic</vt:lpstr>
      <vt:lpstr>TimesLTStd-Roman</vt:lpstr>
      <vt:lpstr>TimesNewRomanPSMT</vt:lpstr>
      <vt:lpstr>Wingdings</vt:lpstr>
      <vt:lpstr>Wingdings-Regular</vt:lpstr>
      <vt:lpstr>Office Theme</vt:lpstr>
      <vt:lpstr>Comparison between Simulation technique and Analytical technique:</vt:lpstr>
      <vt:lpstr>PowerPoint Presentation</vt:lpstr>
      <vt:lpstr>Drawbacks of Simulation Method</vt:lpstr>
      <vt:lpstr> Drawbacks of Analytical Technique </vt:lpstr>
      <vt:lpstr>DISCRETE SYSTEM</vt:lpstr>
      <vt:lpstr>DISCRETE SIMULATION/DISCRETE-EVENT SIMULATION </vt:lpstr>
      <vt:lpstr>Discrete Event Simulation ─ Key Features </vt:lpstr>
      <vt:lpstr>DISCRETE SYSTEM TERMINOLOGIES</vt:lpstr>
      <vt:lpstr>DISCRETE SYSTEM TERMINOLOGIES</vt:lpstr>
      <vt:lpstr>CONTINUOUS OR DISCRETE?</vt:lpstr>
      <vt:lpstr>Numerical Computation Technique-Discrete Event Simulation </vt:lpstr>
      <vt:lpstr>DISCRETE EVENT SIMULATION-EXAMPLE</vt:lpstr>
      <vt:lpstr>DISCRETE EVENT SIMULATION-EXAMPLE</vt:lpstr>
      <vt:lpstr>DISCRETE EVENT SIMULATION-EXAMPLE</vt:lpstr>
      <vt:lpstr>Simulation and Queuing Problems </vt:lpstr>
      <vt:lpstr>Queuing Problems </vt:lpstr>
      <vt:lpstr>Components of a Queuing System</vt:lpstr>
      <vt:lpstr>Structures of Queuing System</vt:lpstr>
      <vt:lpstr>SINGLE-SERVER QUEUING SYSTEM</vt:lpstr>
      <vt:lpstr>Notations in Single-Server Queueing Systems</vt:lpstr>
      <vt:lpstr>SINGLE-SERVER QUEUING SYSTEM</vt:lpstr>
      <vt:lpstr>SINGLE-SERVER QUEUING SYSTEM</vt:lpstr>
      <vt:lpstr>SINGLE-SERVER QUEUING SYSTEM</vt:lpstr>
      <vt:lpstr>SINGLE-SERVER QUEUING SYSTEM</vt:lpstr>
      <vt:lpstr>SINGLE-SERVER QUEUING SYSTEM</vt:lpstr>
      <vt:lpstr>SINGLE-SERVER QUEUING SYSTEM</vt:lpstr>
      <vt:lpstr>SINGLE-SERVER QUEUING SYSTEM</vt:lpstr>
      <vt:lpstr>PowerPoint Presentation</vt:lpstr>
      <vt:lpstr>SINGLE-SERVER QUEUING SYSTEM</vt:lpstr>
      <vt:lpstr>PowerPoint Presentation</vt:lpstr>
      <vt:lpstr>  Intuitive Explanation </vt:lpstr>
      <vt:lpstr>Intuitive Explanation (cont’d)</vt:lpstr>
      <vt:lpstr>Intuitive Explanation (cont’d)</vt:lpstr>
      <vt:lpstr>  Intuitive Explanation (cont’d)</vt:lpstr>
      <vt:lpstr>Intuitive Explanation (cont’d)</vt:lpstr>
      <vt:lpstr>Intuitive Explanation (cont’d)</vt:lpstr>
      <vt:lpstr>Intuitive Explanation (cont’d)</vt:lpstr>
      <vt:lpstr>Intuitive Explanation (cont’d)</vt:lpstr>
      <vt:lpstr>Intuitive Explanation (cont’d)</vt:lpstr>
      <vt:lpstr>Intuitive Explanation (cont’d)</vt:lpstr>
      <vt:lpstr> Intuitive Explanation (cont’d)</vt:lpstr>
      <vt:lpstr>  Intuitive Explanation (cont’d)</vt:lpstr>
      <vt:lpstr>Intuitive Explanation (cont’d)</vt:lpstr>
      <vt:lpstr>Intuitive Explanation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Simulation technique and Analytical technique:</dc:title>
  <dc:creator>HP</dc:creator>
  <cp:lastModifiedBy>HP</cp:lastModifiedBy>
  <cp:revision>1</cp:revision>
  <dcterms:created xsi:type="dcterms:W3CDTF">2021-01-19T07:02:56Z</dcterms:created>
  <dcterms:modified xsi:type="dcterms:W3CDTF">2021-01-19T07:05:03Z</dcterms:modified>
</cp:coreProperties>
</file>