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36"/>
  </p:notesMasterIdLst>
  <p:handoutMasterIdLst>
    <p:handoutMasterId r:id="rId37"/>
  </p:handoutMasterIdLst>
  <p:sldIdLst>
    <p:sldId id="277" r:id="rId4"/>
    <p:sldId id="399" r:id="rId5"/>
    <p:sldId id="400" r:id="rId6"/>
    <p:sldId id="408" r:id="rId7"/>
    <p:sldId id="401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02" r:id="rId24"/>
    <p:sldId id="403" r:id="rId25"/>
    <p:sldId id="424" r:id="rId26"/>
    <p:sldId id="425" r:id="rId27"/>
    <p:sldId id="404" r:id="rId28"/>
    <p:sldId id="426" r:id="rId29"/>
    <p:sldId id="427" r:id="rId30"/>
    <p:sldId id="405" r:id="rId31"/>
    <p:sldId id="406" r:id="rId32"/>
    <p:sldId id="407" r:id="rId33"/>
    <p:sldId id="428" r:id="rId34"/>
    <p:sldId id="4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200" y="5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62593" y="275700"/>
            <a:ext cx="9500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/>
              <a:t>Predictive Modeling for Disease Diagnosis: Integrating Medical Data Analysis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4769" y="4475274"/>
            <a:ext cx="2277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Shreshth Sahay</a:t>
            </a:r>
          </a:p>
          <a:p>
            <a:r>
              <a:rPr lang="en-US" sz="2000" dirty="0"/>
              <a:t>21BCS5409</a:t>
            </a:r>
          </a:p>
          <a:p>
            <a:r>
              <a:rPr lang="en-US" sz="2000" dirty="0" err="1"/>
              <a:t>B.Venu</a:t>
            </a:r>
            <a:r>
              <a:rPr lang="en-US" sz="2000" dirty="0"/>
              <a:t> Gopal Reddy</a:t>
            </a:r>
          </a:p>
          <a:p>
            <a:r>
              <a:rPr lang="en-US" sz="2000" dirty="0"/>
              <a:t>21BCS5361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Mr. </a:t>
            </a:r>
            <a:r>
              <a:rPr lang="en-US" sz="2000" dirty="0" err="1"/>
              <a:t>Prabhjot</a:t>
            </a:r>
            <a:r>
              <a:rPr lang="en-US" sz="2000" dirty="0"/>
              <a:t> Singh Bali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Feature/characteristics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EfficientNet:</a:t>
            </a:r>
            <a:endParaRPr lang="en-US" dirty="0"/>
          </a:p>
          <a:p>
            <a:r>
              <a:rPr lang="en-US" dirty="0"/>
              <a:t>Known for its deep architecture with residual blocks.</a:t>
            </a:r>
          </a:p>
          <a:p>
            <a:r>
              <a:rPr lang="en-US" dirty="0"/>
              <a:t>Addresses the vanishing gradient problem, enabling training of very deep networks.</a:t>
            </a:r>
          </a:p>
          <a:p>
            <a:r>
              <a:rPr lang="en-US" dirty="0"/>
              <a:t>Suitable for complex image recognition tasks due to its deep layers.</a:t>
            </a:r>
          </a:p>
          <a:p>
            <a:r>
              <a:rPr lang="en-US" dirty="0"/>
              <a:t>Provides higher accuracy compared to traditional deep networks.</a:t>
            </a:r>
          </a:p>
          <a:p>
            <a:r>
              <a:rPr lang="en-US" dirty="0"/>
              <a:t>Widely used in various computer vision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Feature/characteristics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Inception </a:t>
            </a:r>
            <a:r>
              <a:rPr lang="en-US" b="1" dirty="0" err="1"/>
              <a:t>ResNet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Combines the Inception module from </a:t>
            </a:r>
            <a:r>
              <a:rPr lang="en-US" dirty="0" err="1"/>
              <a:t>GoogLeNet</a:t>
            </a:r>
            <a:r>
              <a:rPr lang="en-US" dirty="0"/>
              <a:t> with residual connections.</a:t>
            </a:r>
          </a:p>
          <a:p>
            <a:pPr lvl="1"/>
            <a:r>
              <a:rPr lang="en-US" dirty="0"/>
              <a:t>Utilizes multi-scale feature extraction through the Inception module.</a:t>
            </a:r>
          </a:p>
          <a:p>
            <a:pPr lvl="1"/>
            <a:r>
              <a:rPr lang="en-US" dirty="0"/>
              <a:t>Integrates residual connections for efficient training and improved performance.</a:t>
            </a:r>
          </a:p>
          <a:p>
            <a:pPr lvl="1"/>
            <a:r>
              <a:rPr lang="en-US" dirty="0"/>
              <a:t>Offers a good balance between accuracy and computational efficiency.</a:t>
            </a:r>
          </a:p>
          <a:p>
            <a:pPr lvl="1"/>
            <a:r>
              <a:rPr lang="en-US" dirty="0"/>
              <a:t>Effective for tasks requiring both high accuracy and fast inference.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Feature/characteristics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err="1"/>
              <a:t>MobileNet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Designed for mobile and embedded devices with limited computational resources.</a:t>
            </a:r>
          </a:p>
          <a:p>
            <a:r>
              <a:rPr lang="en-US" dirty="0"/>
              <a:t>Employs </a:t>
            </a:r>
            <a:r>
              <a:rPr lang="en-US" dirty="0" err="1"/>
              <a:t>depthwise</a:t>
            </a:r>
            <a:r>
              <a:rPr lang="en-US" dirty="0"/>
              <a:t> separable convolutions to reduce model size and computation.</a:t>
            </a:r>
          </a:p>
          <a:p>
            <a:r>
              <a:rPr lang="en-US" dirty="0"/>
              <a:t>Provides a lightweight and efficient architecture without compromising performance significantly.</a:t>
            </a:r>
          </a:p>
          <a:p>
            <a:r>
              <a:rPr lang="en-US" dirty="0"/>
              <a:t>Suitable for real-time applications and deployment on devices with resource constraints.</a:t>
            </a:r>
          </a:p>
          <a:p>
            <a:r>
              <a:rPr lang="en-US" dirty="0"/>
              <a:t>Offers a trade-off between model size, inference speed, and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Constraint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Computational Resources:</a:t>
            </a:r>
            <a:endParaRPr lang="en-US" dirty="0"/>
          </a:p>
          <a:p>
            <a:pPr lvl="1"/>
            <a:r>
              <a:rPr lang="en-US" dirty="0"/>
              <a:t>Limited computational resources, especially for deployment on mobile and embedded devices.</a:t>
            </a:r>
          </a:p>
          <a:p>
            <a:pPr lvl="1"/>
            <a:r>
              <a:rPr lang="en-US" dirty="0"/>
              <a:t>Constraint on model complexity and size to ensure efficient inference.</a:t>
            </a:r>
          </a:p>
          <a:p>
            <a:r>
              <a:rPr lang="en-US" b="1" dirty="0"/>
              <a:t>Data Availability and Quality:</a:t>
            </a:r>
            <a:endParaRPr lang="en-US" dirty="0"/>
          </a:p>
          <a:p>
            <a:pPr lvl="1"/>
            <a:r>
              <a:rPr lang="en-US" dirty="0"/>
              <a:t>Availability of labeled data for training the transfer learning models.</a:t>
            </a:r>
          </a:p>
          <a:p>
            <a:pPr lvl="1"/>
            <a:r>
              <a:rPr lang="en-US" dirty="0"/>
              <a:t>Ensuring data quality and relevance for accurate model training.</a:t>
            </a:r>
          </a:p>
          <a:p>
            <a:r>
              <a:rPr lang="en-US" b="1" dirty="0"/>
              <a:t>Transfer Learning Adaptability:</a:t>
            </a:r>
            <a:endParaRPr lang="en-US" dirty="0"/>
          </a:p>
          <a:p>
            <a:pPr lvl="1"/>
            <a:r>
              <a:rPr lang="en-US" dirty="0"/>
              <a:t>Compatibility of transfer learning techniques with the selected models.</a:t>
            </a:r>
          </a:p>
          <a:p>
            <a:pPr lvl="1"/>
            <a:r>
              <a:rPr lang="en-US" dirty="0"/>
              <a:t>Constraint on the transferability of features across different datasets and domains.</a:t>
            </a:r>
          </a:p>
          <a:p>
            <a:r>
              <a:rPr lang="en-US" b="1" dirty="0"/>
              <a:t>Training Time and Iterations:</a:t>
            </a:r>
            <a:endParaRPr lang="en-US" dirty="0"/>
          </a:p>
          <a:p>
            <a:pPr lvl="1"/>
            <a:r>
              <a:rPr lang="en-US" dirty="0"/>
              <a:t>Time constraints for model training and optimization, especially for large datasets.</a:t>
            </a:r>
          </a:p>
          <a:p>
            <a:pPr lvl="1"/>
            <a:r>
              <a:rPr lang="en-US" dirty="0"/>
              <a:t>Iterations required for fine-tuning the pre-trained models to the specific task of malarial cell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Constraint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Performance Metrics and Evaluation:</a:t>
            </a:r>
            <a:endParaRPr lang="en-US" dirty="0"/>
          </a:p>
          <a:p>
            <a:pPr lvl="1"/>
            <a:r>
              <a:rPr lang="en-US" dirty="0"/>
              <a:t>Selection and evaluation of appropriate performance metrics (e.g., accuracy, sensitivity, specificity) for malarial cell detection.</a:t>
            </a:r>
          </a:p>
          <a:p>
            <a:pPr lvl="1"/>
            <a:r>
              <a:rPr lang="en-US" dirty="0"/>
              <a:t>Ensuring robustness and generalization of the models across different test scenarios.</a:t>
            </a:r>
          </a:p>
          <a:p>
            <a:r>
              <a:rPr lang="en-US" b="1" dirty="0"/>
              <a:t>Model Interpretability and </a:t>
            </a:r>
            <a:r>
              <a:rPr lang="en-US" b="1" dirty="0" err="1"/>
              <a:t>Explainability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Constraint on model interpretability, especially for healthcare applications requiring explainable AI.</a:t>
            </a:r>
          </a:p>
          <a:p>
            <a:pPr lvl="1"/>
            <a:r>
              <a:rPr lang="en-US" dirty="0"/>
              <a:t>Methods for interpreting and explaining model predictions for clinical validation and decision-making.</a:t>
            </a:r>
          </a:p>
          <a:p>
            <a:r>
              <a:rPr lang="en-US" b="1" dirty="0"/>
              <a:t>Deployment Environment:</a:t>
            </a:r>
            <a:endParaRPr lang="en-US" dirty="0"/>
          </a:p>
          <a:p>
            <a:pPr lvl="1"/>
            <a:r>
              <a:rPr lang="en-US" dirty="0"/>
              <a:t>Constraints related to the deployment environment, such as network connectivity, storage limitations, and real-time processing requirements.</a:t>
            </a:r>
          </a:p>
          <a:p>
            <a:pPr lvl="1"/>
            <a:r>
              <a:rPr lang="en-US" dirty="0"/>
              <a:t>Compatibility with existing healthcare systems and infrastructure for seamless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Features and Finalization Subject to 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EfficientNet:</a:t>
            </a:r>
            <a:endParaRPr lang="en-US" dirty="0"/>
          </a:p>
          <a:p>
            <a:r>
              <a:rPr lang="en-US" i="1" dirty="0"/>
              <a:t>Features:</a:t>
            </a:r>
            <a:endParaRPr lang="en-US" dirty="0"/>
          </a:p>
          <a:p>
            <a:pPr lvl="1"/>
            <a:r>
              <a:rPr lang="en-US" dirty="0"/>
              <a:t>Deep architecture with residual blocks captures intricate features in malarial cell images.</a:t>
            </a:r>
          </a:p>
          <a:p>
            <a:pPr lvl="1"/>
            <a:r>
              <a:rPr lang="en-US" dirty="0"/>
              <a:t>Suitable for complex patterns and variations in cell morphology.</a:t>
            </a:r>
          </a:p>
          <a:p>
            <a:pPr lvl="1"/>
            <a:r>
              <a:rPr lang="en-US" dirty="0"/>
              <a:t>Offers high accuracy but may require significant computational resources and training time.</a:t>
            </a:r>
          </a:p>
          <a:p>
            <a:r>
              <a:rPr lang="en-US" i="1" dirty="0"/>
              <a:t>Constraints Consideration:</a:t>
            </a:r>
            <a:endParaRPr lang="en-US" dirty="0"/>
          </a:p>
          <a:p>
            <a:pPr lvl="1"/>
            <a:r>
              <a:rPr lang="en-US" dirty="0"/>
              <a:t>Ideal for high-performance systems with ample computational resources.</a:t>
            </a:r>
          </a:p>
          <a:p>
            <a:pPr lvl="1"/>
            <a:r>
              <a:rPr lang="en-US" dirty="0"/>
              <a:t>Requires careful resource allocation and training optimization due to its deep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Features and Finalization Subject to 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Inception </a:t>
            </a:r>
            <a:r>
              <a:rPr lang="en-US" b="1" dirty="0" err="1"/>
              <a:t>ResNet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Features:</a:t>
            </a:r>
            <a:endParaRPr lang="en-US" dirty="0"/>
          </a:p>
          <a:p>
            <a:pPr lvl="1"/>
            <a:r>
              <a:rPr lang="en-US" dirty="0"/>
              <a:t>Combines multi-scale feature extraction from Inception modules with the efficiency of residual connections.</a:t>
            </a:r>
          </a:p>
          <a:p>
            <a:pPr lvl="1"/>
            <a:r>
              <a:rPr lang="en-US" dirty="0"/>
              <a:t>Captures both local and global features effectively, balancing accuracy and computational efficiency.</a:t>
            </a:r>
          </a:p>
          <a:p>
            <a:r>
              <a:rPr lang="en-US" i="1" dirty="0"/>
              <a:t>Constraints Consideration:</a:t>
            </a:r>
            <a:endParaRPr lang="en-US" dirty="0"/>
          </a:p>
          <a:p>
            <a:pPr lvl="1"/>
            <a:r>
              <a:rPr lang="en-US" dirty="0"/>
              <a:t>Preferred for resource-constrained environments due to its efficiency.</a:t>
            </a:r>
          </a:p>
          <a:p>
            <a:pPr lvl="1"/>
            <a:r>
              <a:rPr lang="en-US" dirty="0"/>
              <a:t>Offers good accuracy without excessive computational demands, suitable for real-time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Features and Finalization Subject to Constraints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MobileNet</a:t>
            </a:r>
            <a:r>
              <a:rPr lang="en-US" b="1" dirty="0"/>
              <a:t>:</a:t>
            </a:r>
            <a:endParaRPr lang="en-US" dirty="0"/>
          </a:p>
          <a:p>
            <a:r>
              <a:rPr lang="en-US" i="1" dirty="0"/>
              <a:t>Features:</a:t>
            </a:r>
            <a:endParaRPr lang="en-US" dirty="0"/>
          </a:p>
          <a:p>
            <a:pPr lvl="1"/>
            <a:r>
              <a:rPr lang="en-US" dirty="0"/>
              <a:t>Lightweight architecture with </a:t>
            </a:r>
            <a:r>
              <a:rPr lang="en-US" dirty="0" err="1"/>
              <a:t>depthwise</a:t>
            </a:r>
            <a:r>
              <a:rPr lang="en-US" dirty="0"/>
              <a:t> separable convolutions for efficient computation.</a:t>
            </a:r>
          </a:p>
          <a:p>
            <a:pPr lvl="1"/>
            <a:r>
              <a:rPr lang="en-US" dirty="0"/>
              <a:t>Maintains reasonable accuracy while reducing model size and inference time, ideal for mobile deployment.</a:t>
            </a:r>
          </a:p>
          <a:p>
            <a:r>
              <a:rPr lang="en-US" i="1" dirty="0"/>
              <a:t>Constraints Consideration:</a:t>
            </a:r>
            <a:endParaRPr lang="en-US" dirty="0"/>
          </a:p>
          <a:p>
            <a:pPr lvl="1"/>
            <a:r>
              <a:rPr lang="en-US" dirty="0"/>
              <a:t>Well-suited for deployment on mobile devices and resource-constrained environments.</a:t>
            </a:r>
          </a:p>
          <a:p>
            <a:pPr lvl="1"/>
            <a:r>
              <a:rPr lang="en-US" dirty="0"/>
              <a:t>Provides a trade-off between model size, accuracy, and computational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EfficientNet: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57" y="1825625"/>
            <a:ext cx="610637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Inception </a:t>
            </a:r>
            <a:r>
              <a:rPr lang="en-US" b="1" dirty="0" err="1"/>
              <a:t>ResNet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90" y="1870075"/>
            <a:ext cx="586821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MobileNet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09" y="1870075"/>
            <a:ext cx="566816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CD2C03-CE35-379A-B807-61228819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54" y="2366481"/>
            <a:ext cx="1156981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Achieve precise detection of malaria cells on slides for reliable diagnoses.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AI-driven systems for automated malaria cell prediction to minimize manual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methods adaptable to diverse healthcare settings for widespread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computational resources and time for cost-effective screening.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Foster interdisciplinary teamwork to ensure robust and clinically relevant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4F1E23A-A220-3D1B-3989-556AA2D8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3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image11.png">
            <a:extLst>
              <a:ext uri="{FF2B5EF4-FFF2-40B4-BE49-F238E27FC236}">
                <a16:creationId xmlns:a16="http://schemas.microsoft.com/office/drawing/2014/main" id="{0C65CC9A-2DF7-59BD-FD1C-38ACF97D630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4217" y="2219565"/>
            <a:ext cx="7434701" cy="4351338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A8FBD-AF1B-74F0-9D61-39EB7A30C607}"/>
              </a:ext>
            </a:extLst>
          </p:cNvPr>
          <p:cNvSpPr txBox="1"/>
          <p:nvPr/>
        </p:nvSpPr>
        <p:spPr>
          <a:xfrm>
            <a:off x="8265458" y="2293134"/>
            <a:ext cx="343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used graphic data to develop CAD system for efficient malaria identification, reducing time and burden on medical professionals.</a:t>
            </a:r>
          </a:p>
          <a:p>
            <a:endParaRPr lang="en-US" dirty="0"/>
          </a:p>
          <a:p>
            <a:r>
              <a:rPr lang="en-US" dirty="0"/>
              <a:t>Graphic data used to develop CAD system for efficient malaria identification, reducing time and burden on medical professionals. Dataset included 201 patients' samples.</a:t>
            </a:r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53" y="1253331"/>
            <a:ext cx="10515600" cy="6311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Preprocessing: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A8FBD-AF1B-74F0-9D61-39EB7A30C607}"/>
              </a:ext>
            </a:extLst>
          </p:cNvPr>
          <p:cNvSpPr txBox="1"/>
          <p:nvPr/>
        </p:nvSpPr>
        <p:spPr>
          <a:xfrm>
            <a:off x="839603" y="1690688"/>
            <a:ext cx="10800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Dataset Creation:</a:t>
            </a:r>
          </a:p>
          <a:p>
            <a:r>
              <a:rPr lang="en-US" dirty="0"/>
              <a:t>   - Create training and validation datasets from a directory of images using TensorFlow's `</a:t>
            </a:r>
            <a:r>
              <a:rPr lang="en-US" dirty="0" err="1"/>
              <a:t>image_dataset_from_directory</a:t>
            </a:r>
            <a:r>
              <a:rPr lang="en-US" dirty="0"/>
              <a:t>`.</a:t>
            </a:r>
          </a:p>
          <a:p>
            <a:r>
              <a:rPr lang="en-US" dirty="0"/>
              <a:t>   - Configure categorical labels and define image size and batch size.</a:t>
            </a:r>
          </a:p>
          <a:p>
            <a:endParaRPr lang="en-US" dirty="0"/>
          </a:p>
          <a:p>
            <a:r>
              <a:rPr lang="en-US" dirty="0"/>
              <a:t>2. Data Augmentation Pipeline:</a:t>
            </a:r>
          </a:p>
          <a:p>
            <a:r>
              <a:rPr lang="en-US" dirty="0"/>
              <a:t>   - Define a sequential data augmentation pipeline including random flip, rotation, zoom, contrast adjustment, and Gaussian noise.</a:t>
            </a:r>
          </a:p>
          <a:p>
            <a:endParaRPr lang="en-US" dirty="0"/>
          </a:p>
          <a:p>
            <a:r>
              <a:rPr lang="en-US" dirty="0"/>
              <a:t>3. Training Data Generation:</a:t>
            </a:r>
          </a:p>
          <a:p>
            <a:r>
              <a:rPr lang="en-US" dirty="0"/>
              <a:t>   - Generate training data with specified augmentation techniques to enhance model robustness and generalization.</a:t>
            </a:r>
          </a:p>
          <a:p>
            <a:endParaRPr lang="en-US" dirty="0"/>
          </a:p>
          <a:p>
            <a:r>
              <a:rPr lang="en-US" dirty="0"/>
              <a:t>4. Validation Data Generation:</a:t>
            </a:r>
          </a:p>
          <a:p>
            <a:r>
              <a:rPr lang="en-US" dirty="0"/>
              <a:t>   - Generate validation data from the same directory with a subset for validation.</a:t>
            </a:r>
          </a:p>
          <a:p>
            <a:r>
              <a:rPr lang="en-US" dirty="0"/>
              <a:t>   - Ensure validation data remains distinct from training data to evaluate model performance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24" y="136525"/>
            <a:ext cx="10153153" cy="728580"/>
          </a:xfrm>
        </p:spPr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403" y="967083"/>
            <a:ext cx="4250635" cy="424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FLOWCHART OF MODELS: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485E5-52F8-4B63-452E-CB1655104EF8}"/>
              </a:ext>
            </a:extLst>
          </p:cNvPr>
          <p:cNvCxnSpPr/>
          <p:nvPr/>
        </p:nvCxnSpPr>
        <p:spPr>
          <a:xfrm>
            <a:off x="3959750" y="1765190"/>
            <a:ext cx="71561" cy="49457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A73374-EBC1-7C67-29F5-973D6F03A0CF}"/>
              </a:ext>
            </a:extLst>
          </p:cNvPr>
          <p:cNvCxnSpPr/>
          <p:nvPr/>
        </p:nvCxnSpPr>
        <p:spPr>
          <a:xfrm>
            <a:off x="8207071" y="1758564"/>
            <a:ext cx="71561" cy="49457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EfficientNet V2的背後: 釋放MobileNet在GPU/TPU上的效率 | by Jia-Yau Shiau | 軟體之心 ...">
            <a:extLst>
              <a:ext uri="{FF2B5EF4-FFF2-40B4-BE49-F238E27FC236}">
                <a16:creationId xmlns:a16="http://schemas.microsoft.com/office/drawing/2014/main" id="{9565899A-1D4F-5633-95E6-04C3CE163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1963" r="17314"/>
          <a:stretch/>
        </p:blipFill>
        <p:spPr bwMode="auto">
          <a:xfrm>
            <a:off x="153553" y="2560320"/>
            <a:ext cx="3640213" cy="41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ematic diagram of the main building block of MobileNet V3 ...">
            <a:extLst>
              <a:ext uri="{FF2B5EF4-FFF2-40B4-BE49-F238E27FC236}">
                <a16:creationId xmlns:a16="http://schemas.microsoft.com/office/drawing/2014/main" id="{0FD866D3-13D6-3924-D3AB-DF05A500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403" y="2615979"/>
            <a:ext cx="358670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ception-ResNet-v2-A Explained | Papers With Code">
            <a:extLst>
              <a:ext uri="{FF2B5EF4-FFF2-40B4-BE49-F238E27FC236}">
                <a16:creationId xmlns:a16="http://schemas.microsoft.com/office/drawing/2014/main" id="{90B5C1F9-5DF7-BFE0-6B18-4CD41CC24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83" y="2671638"/>
            <a:ext cx="3729256" cy="403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F5737-E28C-C870-5AA6-6BB55E53C580}"/>
              </a:ext>
            </a:extLst>
          </p:cNvPr>
          <p:cNvSpPr txBox="1"/>
          <p:nvPr/>
        </p:nvSpPr>
        <p:spPr>
          <a:xfrm>
            <a:off x="8768917" y="1720274"/>
            <a:ext cx="29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InseptionResnet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1C2A8-343E-29B2-BB95-7FF937DF1BCB}"/>
              </a:ext>
            </a:extLst>
          </p:cNvPr>
          <p:cNvSpPr txBox="1"/>
          <p:nvPr/>
        </p:nvSpPr>
        <p:spPr>
          <a:xfrm>
            <a:off x="4835718" y="1720274"/>
            <a:ext cx="29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MobileNetV3L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B4B20-3BD9-E27D-52CA-9CC406901B3A}"/>
              </a:ext>
            </a:extLst>
          </p:cNvPr>
          <p:cNvSpPr txBox="1"/>
          <p:nvPr/>
        </p:nvSpPr>
        <p:spPr>
          <a:xfrm>
            <a:off x="589722" y="1910964"/>
            <a:ext cx="29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EfficientNet V2L</a:t>
            </a:r>
          </a:p>
        </p:txBody>
      </p:sp>
    </p:spTree>
    <p:extLst>
      <p:ext uri="{BB962C8B-B14F-4D97-AF65-F5344CB8AC3E}">
        <p14:creationId xmlns:p14="http://schemas.microsoft.com/office/powerpoint/2010/main" val="206298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image10.png">
            <a:extLst>
              <a:ext uri="{FF2B5EF4-FFF2-40B4-BE49-F238E27FC236}">
                <a16:creationId xmlns:a16="http://schemas.microsoft.com/office/drawing/2014/main" id="{679AE22E-5C7E-0AC6-565D-B38F751B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2" y="3429001"/>
            <a:ext cx="5765148" cy="30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7.png">
            <a:extLst>
              <a:ext uri="{FF2B5EF4-FFF2-40B4-BE49-F238E27FC236}">
                <a16:creationId xmlns:a16="http://schemas.microsoft.com/office/drawing/2014/main" id="{4566ED88-6936-4CFD-BFBC-4E0E8440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58" y="3174693"/>
            <a:ext cx="5025894" cy="33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D49FAC4-B52A-EACE-DE85-74920ED1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58" y="1805140"/>
            <a:ext cx="2536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EfficientNetV2L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517612-E15E-3B09-957C-BE9A467A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0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	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C286E6-E983-C7FB-633E-B3B5C387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7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           fig(X,Y):EfficientNetV2L Accuracy and Loss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517612-E15E-3B09-957C-BE9A467A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0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	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image14.png">
            <a:extLst>
              <a:ext uri="{FF2B5EF4-FFF2-40B4-BE49-F238E27FC236}">
                <a16:creationId xmlns:a16="http://schemas.microsoft.com/office/drawing/2014/main" id="{366D2C9D-2A77-72CA-950F-9A590E58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3429000"/>
            <a:ext cx="5524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image15.png">
            <a:extLst>
              <a:ext uri="{FF2B5EF4-FFF2-40B4-BE49-F238E27FC236}">
                <a16:creationId xmlns:a16="http://schemas.microsoft.com/office/drawing/2014/main" id="{1D5D884F-93DD-2F89-3129-DD0E8331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6" y="3170237"/>
            <a:ext cx="5508625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DA559C7-FA1C-FE2C-3F0C-715B54C60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36" y="1811992"/>
            <a:ext cx="5142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MobileNetV3Large: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8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517612-E15E-3B09-957C-BE9A467A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0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9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	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image16.png">
            <a:extLst>
              <a:ext uri="{FF2B5EF4-FFF2-40B4-BE49-F238E27FC236}">
                <a16:creationId xmlns:a16="http://schemas.microsoft.com/office/drawing/2014/main" id="{A819D0A0-FF72-13D4-9221-877C8F8D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57" y="3531870"/>
            <a:ext cx="5261006" cy="31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image8.png">
            <a:extLst>
              <a:ext uri="{FF2B5EF4-FFF2-40B4-BE49-F238E27FC236}">
                <a16:creationId xmlns:a16="http://schemas.microsoft.com/office/drawing/2014/main" id="{9D608397-D5F5-E2B9-28F7-779347B5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5" y="3079751"/>
            <a:ext cx="59197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AE66C87-0B73-B061-FAB2-19F54A8C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57" y="1714969"/>
            <a:ext cx="3092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 Mono" panose="020F0502020204030204" pitchFamily="49" charset="0"/>
                <a:cs typeface="Roboto Mono" panose="020F0502020204030204" pitchFamily="49" charset="0"/>
              </a:rPr>
              <a:t>InceptionResNetV2: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91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589088"/>
            <a:ext cx="1107948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1. Introduction to Diagnostic Trends:</a:t>
            </a:r>
          </a:p>
          <a:p>
            <a:pPr marL="0" indent="0">
              <a:buNone/>
            </a:pPr>
            <a:r>
              <a:rPr lang="en-US" sz="1600" dirty="0"/>
              <a:t>   - Embraces CNNs in diagnostics for precise malaria detection from cell images.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2. Utilization of Extensive Dataset:</a:t>
            </a:r>
          </a:p>
          <a:p>
            <a:pPr marL="0" indent="0">
              <a:buNone/>
            </a:pPr>
            <a:r>
              <a:rPr lang="en-US" sz="1600" dirty="0"/>
              <a:t>   - Employed 27,558 red blood cell images to showcase deep learning's capability in innocent cell identification.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3. Power of Deep Learning in Medical Imaging:</a:t>
            </a:r>
          </a:p>
          <a:p>
            <a:pPr marL="0" indent="0">
              <a:buNone/>
            </a:pPr>
            <a:r>
              <a:rPr lang="en-US" sz="1600" dirty="0"/>
              <a:t>   - Recognizes deep learning's potential in medical imaging akin to cancer detection.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4. Revolutionary Automated Diagnostic System:</a:t>
            </a:r>
          </a:p>
          <a:p>
            <a:pPr marL="0" indent="0">
              <a:buNone/>
            </a:pPr>
            <a:r>
              <a:rPr lang="en-US" sz="1600" dirty="0"/>
              <a:t>   - Concludes the development of an automated diagnostic system as a revolutionary advancement, particularly impactful in resource-limited areas.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5. Enhanced Accuracy and Efficiency:</a:t>
            </a:r>
          </a:p>
          <a:p>
            <a:pPr marL="0" indent="0">
              <a:buNone/>
            </a:pPr>
            <a:r>
              <a:rPr lang="en-US" sz="1600" dirty="0"/>
              <a:t>   - Affirms the potential of the system to significantly elevate diagnostic accuracy and efficiency, especially in underserved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" y="1561465"/>
            <a:ext cx="10515600" cy="49314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Enhanced Precision: Further refine deep learning models to achieve even higher precision in malaria cell detection, reducing false positives and negatives.</a:t>
            </a:r>
          </a:p>
          <a:p>
            <a:endParaRPr lang="en-US" dirty="0"/>
          </a:p>
          <a:p>
            <a:r>
              <a:rPr lang="en-US" dirty="0"/>
              <a:t>Real-Time Diagnosis: Develop real-time diagnostic tools leveraging mobile or web-based applications for instant malaria screening, enabling prompt treatment and intervention.</a:t>
            </a:r>
          </a:p>
          <a:p>
            <a:endParaRPr lang="en-US" dirty="0"/>
          </a:p>
          <a:p>
            <a:r>
              <a:rPr lang="en-US" dirty="0"/>
              <a:t>Remote Healthcare: Extend the application of automated diagnostic systems to remote or rural areas lacking access to specialized medical facilities, facilitating early detection and management of malaria.</a:t>
            </a:r>
          </a:p>
          <a:p>
            <a:endParaRPr lang="en-US" dirty="0"/>
          </a:p>
          <a:p>
            <a:r>
              <a:rPr lang="en-US" dirty="0"/>
              <a:t>Integration with Healthcare Systems: Integrate the malaria cell prediction system with existing healthcare systems, Electronic Health Records (EHR), and telemedicine platforms to streamline workflow and enhance patient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Project Overview:</a:t>
            </a:r>
            <a:endParaRPr lang="en-US" sz="1800" dirty="0"/>
          </a:p>
          <a:p>
            <a:r>
              <a:rPr lang="en-US" sz="1800" dirty="0"/>
              <a:t>The project, titled "Predictive Modeling for Malaria Diagnosis," aims to develop an advanced computational model for accurate and efficient diagnosis of malaria.</a:t>
            </a:r>
          </a:p>
          <a:p>
            <a:pPr marL="0" indent="0">
              <a:buNone/>
            </a:pPr>
            <a:r>
              <a:rPr lang="en-US" sz="1800" b="1" dirty="0"/>
              <a:t>Problem Statement:</a:t>
            </a:r>
            <a:endParaRPr lang="en-US" sz="1800" dirty="0"/>
          </a:p>
          <a:p>
            <a:r>
              <a:rPr lang="en-US" sz="1800" dirty="0"/>
              <a:t>Malaria remains a significant global health challenge, with existing diagnostic methods facing limitations in accuracy, accessibility, and efficiency.</a:t>
            </a:r>
          </a:p>
          <a:p>
            <a:pPr marL="0" indent="0">
              <a:buNone/>
            </a:pPr>
            <a:r>
              <a:rPr lang="en-US" sz="1800" b="1" dirty="0"/>
              <a:t>Objectives:</a:t>
            </a:r>
            <a:endParaRPr lang="en-US" sz="1800" dirty="0"/>
          </a:p>
          <a:p>
            <a:r>
              <a:rPr lang="en-US" sz="1800" dirty="0"/>
              <a:t>The primary objective is to develop a predictive modeling system that enhances the accuracy and accessibility of malaria diagnosis, particularly in resource-constrained settings.</a:t>
            </a:r>
          </a:p>
          <a:p>
            <a:pPr marL="0" indent="0">
              <a:buNone/>
            </a:pPr>
            <a:r>
              <a:rPr lang="en-US" sz="1800" b="1" dirty="0"/>
              <a:t>Significance of the Project:</a:t>
            </a:r>
            <a:endParaRPr lang="en-US" sz="1800" dirty="0"/>
          </a:p>
          <a:p>
            <a:r>
              <a:rPr lang="en-US" sz="1800" dirty="0"/>
              <a:t>Improved malaria diagnosis can lead to timely intervention, reduced morbidity and mortality rates, and better allocation of healthcare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[1] IEEE Engineering in Medicine and Biology Society's 38th Annual International Conference in 2016 held in Orlando discusses advancements in medical technology.</a:t>
            </a:r>
          </a:p>
          <a:p>
            <a:endParaRPr lang="en-US" dirty="0"/>
          </a:p>
          <a:p>
            <a:r>
              <a:rPr lang="en-US" dirty="0"/>
              <a:t>[2] The 2019 IEEE International Conference on Communication and Signal Processing, organized by </a:t>
            </a:r>
            <a:r>
              <a:rPr lang="en-US" dirty="0" err="1"/>
              <a:t>Adhiparasakthi</a:t>
            </a:r>
            <a:r>
              <a:rPr lang="en-US" dirty="0"/>
              <a:t> Engineering College and the IEEE Madras Section, aimed to foster discussions on communication and signal processing innovations.</a:t>
            </a:r>
          </a:p>
          <a:p>
            <a:endParaRPr lang="en-US" dirty="0"/>
          </a:p>
          <a:p>
            <a:r>
              <a:rPr lang="en-US" dirty="0"/>
              <a:t>[3] Rahman et al. (2021) conducted a comparative analysis of deep learning architectures for malaria parasite classification using a high variation dataset.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Kudisthalert</a:t>
            </a:r>
            <a:r>
              <a:rPr lang="en-US" dirty="0"/>
              <a:t> et al. (2020) proposed a method for counting and classifying malarial parasites from Giemsa-stained thin film images.</a:t>
            </a:r>
          </a:p>
          <a:p>
            <a:endParaRPr lang="en-US" dirty="0"/>
          </a:p>
          <a:p>
            <a:r>
              <a:rPr lang="en-US" dirty="0"/>
              <a:t>[5] Moon et al. (2013) developed an image analysis algorithm for malaria parasite stage classification and viability quantification.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[6] </a:t>
            </a:r>
            <a:r>
              <a:rPr lang="en-US" dirty="0" err="1"/>
              <a:t>Minarno</a:t>
            </a:r>
            <a:r>
              <a:rPr lang="en-US" dirty="0"/>
              <a:t> et al. presented a study on malaria cell image classification using the Inception-V3 architecture.</a:t>
            </a:r>
          </a:p>
          <a:p>
            <a:endParaRPr lang="en-US" dirty="0"/>
          </a:p>
          <a:p>
            <a:r>
              <a:rPr lang="en-US" dirty="0"/>
              <a:t>[7] Jain et al. (2020) utilized deep convolutional networks for cell image analysis to detect malaria.</a:t>
            </a:r>
          </a:p>
          <a:p>
            <a:endParaRPr lang="en-US" dirty="0"/>
          </a:p>
          <a:p>
            <a:r>
              <a:rPr lang="en-US" dirty="0"/>
              <a:t>[8] Tian et al. discuss proceedings from the 2016 IEEE International Conference on Bioinformatics and Biomedicine held in Shenzhen, China.</a:t>
            </a:r>
          </a:p>
          <a:p>
            <a:endParaRPr lang="en-US" dirty="0"/>
          </a:p>
          <a:p>
            <a:r>
              <a:rPr lang="en-US" dirty="0"/>
              <a:t>[9] Krishnan et al. (year) focused on visualizing deep learning activations to enhance malaria cell classification.</a:t>
            </a:r>
          </a:p>
          <a:p>
            <a:endParaRPr lang="en-US" dirty="0"/>
          </a:p>
          <a:p>
            <a:r>
              <a:rPr lang="en-US" dirty="0"/>
              <a:t>[10] Hassan et al. (2022) proposed a novel convolutional neural network model for classifying malaria cell images.</a:t>
            </a:r>
          </a:p>
          <a:p>
            <a:endParaRPr lang="en-US" dirty="0"/>
          </a:p>
          <a:p>
            <a:r>
              <a:rPr lang="en-US" dirty="0"/>
              <a:t>[11] Reddy et al. (year) explored malaria cell image classification using the InceptionV3 architecture and SVM.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E7C9-2FD4-2FA5-DDDC-F5A2CA5A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034665"/>
            <a:ext cx="10515600" cy="22180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899C3-C99D-1BE0-658D-17DE84DA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Approach:</a:t>
            </a:r>
            <a:endParaRPr lang="en-US" sz="1800" dirty="0"/>
          </a:p>
          <a:p>
            <a:r>
              <a:rPr lang="en-US" sz="1800" dirty="0"/>
              <a:t>The project employs machine learning algorithms and advanced data analysis techniques to develop predictive models for malaria diagnosis.</a:t>
            </a:r>
          </a:p>
          <a:p>
            <a:pPr marL="0" indent="0">
              <a:buNone/>
            </a:pPr>
            <a:r>
              <a:rPr lang="en-US" sz="1800" b="1" dirty="0"/>
              <a:t>Expected Outcomes:</a:t>
            </a:r>
            <a:endParaRPr lang="en-US" sz="1800" dirty="0"/>
          </a:p>
          <a:p>
            <a:r>
              <a:rPr lang="en-US" sz="1800" dirty="0"/>
              <a:t>Anticipated outcomes include improved diagnostic accuracy, enhanced efficiency, and increased accessibility to reliable malaria diagnosis.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Project Focus:</a:t>
            </a:r>
            <a:endParaRPr lang="en-US" dirty="0"/>
          </a:p>
          <a:p>
            <a:r>
              <a:rPr lang="en-US" dirty="0"/>
              <a:t>The project focuses on developing a predictive modeling system for malaria diagnosis, leveraging advanced computational techniques and machine learning algorithms.</a:t>
            </a:r>
          </a:p>
          <a:p>
            <a:pPr marL="0" indent="0">
              <a:buNone/>
            </a:pPr>
            <a:r>
              <a:rPr lang="en-US" b="1" dirty="0"/>
              <a:t>Key Components:</a:t>
            </a:r>
            <a:endParaRPr lang="en-US" dirty="0"/>
          </a:p>
          <a:p>
            <a:r>
              <a:rPr lang="en-US" dirty="0"/>
              <a:t>The scope includes data collection, preprocessing, feature engineering, model development, validation, and integration with existing healthcare systems.</a:t>
            </a:r>
          </a:p>
          <a:p>
            <a:pPr marL="0" indent="0">
              <a:buNone/>
            </a:pPr>
            <a:r>
              <a:rPr lang="en-US" b="1" dirty="0"/>
              <a:t>Data Sources:</a:t>
            </a:r>
            <a:endParaRPr lang="en-US" dirty="0"/>
          </a:p>
          <a:p>
            <a:r>
              <a:rPr lang="en-US" dirty="0"/>
              <a:t>Diverse medical data sources will be considered, including clinical records, laboratory test results, and demographic information related to malaria cases.</a:t>
            </a:r>
          </a:p>
          <a:p>
            <a:pPr marL="0" indent="0">
              <a:buNone/>
            </a:pPr>
            <a:r>
              <a:rPr lang="en-US" b="1" dirty="0"/>
              <a:t>Geographical Scope:</a:t>
            </a:r>
            <a:endParaRPr lang="en-US" dirty="0"/>
          </a:p>
          <a:p>
            <a:r>
              <a:rPr lang="en-US" dirty="0"/>
              <a:t>The project aims to address malaria diagnosis challenges across various geographic regions, with a focus on regions with high disease burden and limited healthcare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Technological Scope:</a:t>
            </a:r>
            <a:endParaRPr lang="en-US" dirty="0"/>
          </a:p>
          <a:p>
            <a:r>
              <a:rPr lang="en-US" dirty="0"/>
              <a:t>The project utilizes state-of-the-art machine learning algorithms, statistical methods, and data analysis techniques to develop accurate and efficient predictive models for malaria diagnosis.</a:t>
            </a:r>
          </a:p>
          <a:p>
            <a:pPr marL="0" indent="0">
              <a:buNone/>
            </a:pPr>
            <a:r>
              <a:rPr lang="en-US" b="1" dirty="0"/>
              <a:t>Interdisciplinary Collaboration:</a:t>
            </a:r>
            <a:endParaRPr lang="en-US" dirty="0"/>
          </a:p>
          <a:p>
            <a:r>
              <a:rPr lang="en-US" dirty="0"/>
              <a:t>Collaboration with healthcare professionals, researchers, data scientists, and policymakers is essential to ensure the project's success and relevance in real-world healthcare settings.</a:t>
            </a:r>
          </a:p>
          <a:p>
            <a:pPr marL="0" indent="0">
              <a:buNone/>
            </a:pPr>
            <a:r>
              <a:rPr lang="en-US" b="1" dirty="0"/>
              <a:t>Ethical Considerations:</a:t>
            </a:r>
            <a:endParaRPr lang="en-US" dirty="0"/>
          </a:p>
          <a:p>
            <a:r>
              <a:rPr lang="en-US" dirty="0"/>
              <a:t>Ethical considerations, including patient privacy, data security, and informed consent, are paramount throughout the project lifecycle.</a:t>
            </a:r>
          </a:p>
          <a:p>
            <a:pPr marL="0" indent="0">
              <a:buNone/>
            </a:pPr>
            <a:r>
              <a:rPr lang="en-US" b="1" dirty="0"/>
              <a:t>Limitations:</a:t>
            </a:r>
            <a:endParaRPr lang="en-US" dirty="0"/>
          </a:p>
          <a:p>
            <a:r>
              <a:rPr lang="en-US" dirty="0"/>
              <a:t>The scope of the project may be constrained by factors such as data availability, computational resources, and regulatory requirements.</a:t>
            </a:r>
          </a:p>
          <a:p>
            <a:pPr marL="0" indent="0">
              <a:buNone/>
            </a:pPr>
            <a:r>
              <a:rPr lang="en-US" b="1" dirty="0"/>
              <a:t>Future Extensions:</a:t>
            </a:r>
            <a:endParaRPr lang="en-US" dirty="0"/>
          </a:p>
          <a:p>
            <a:r>
              <a:rPr lang="en-US" dirty="0"/>
              <a:t>The project lays the foundation for future research and development in areas such as disease surveillance, treatment optimization, and personalized healthcare.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Project Phases:</a:t>
            </a:r>
            <a:endParaRPr lang="en-US" dirty="0"/>
          </a:p>
          <a:p>
            <a:r>
              <a:rPr lang="en-US" dirty="0"/>
              <a:t>The implementation plan is divided into several key phases, including data collection, model development, testing, deployment, and maintenance.</a:t>
            </a:r>
          </a:p>
          <a:p>
            <a:pPr marL="0" indent="0">
              <a:buNone/>
            </a:pPr>
            <a:r>
              <a:rPr lang="en-US" b="1" dirty="0"/>
              <a:t>Data Collection:</a:t>
            </a:r>
            <a:endParaRPr lang="en-US" dirty="0"/>
          </a:p>
          <a:p>
            <a:r>
              <a:rPr lang="en-US" dirty="0"/>
              <a:t>Collect diverse medical data sources relevant to malaria diagnosis, ensuring data quality and compliance with regulatory standards.</a:t>
            </a:r>
          </a:p>
          <a:p>
            <a:pPr marL="0" indent="0">
              <a:buNone/>
            </a:pPr>
            <a:r>
              <a:rPr lang="en-US" b="1" dirty="0"/>
              <a:t>Model Development:</a:t>
            </a:r>
            <a:endParaRPr lang="en-US" dirty="0"/>
          </a:p>
          <a:p>
            <a:r>
              <a:rPr lang="en-US" dirty="0"/>
              <a:t>Develop predictive models using machine learning algorithms and advanced data analysis techniques, optimizing for accuracy and efficiency.</a:t>
            </a:r>
          </a:p>
          <a:p>
            <a:pPr marL="0" indent="0">
              <a:buNone/>
            </a:pPr>
            <a:r>
              <a:rPr lang="en-US" b="1" dirty="0"/>
              <a:t>Testing and Validation:</a:t>
            </a:r>
            <a:endParaRPr lang="en-US" dirty="0"/>
          </a:p>
          <a:p>
            <a:r>
              <a:rPr lang="en-US" dirty="0"/>
              <a:t>Test the developed models using independent datasets and validation techniques to assess their performance and generalization capability.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Deployment:</a:t>
            </a:r>
            <a:endParaRPr lang="en-US" dirty="0"/>
          </a:p>
          <a:p>
            <a:r>
              <a:rPr lang="en-US" dirty="0"/>
              <a:t>Deploy the validated models into production environments, ensuring scalability, reliability, and seamless integration with existing healthcare systems.</a:t>
            </a:r>
          </a:p>
          <a:p>
            <a:pPr marL="0" indent="0">
              <a:buNone/>
            </a:pPr>
            <a:r>
              <a:rPr lang="en-US" b="1" dirty="0"/>
              <a:t>Maintenance and Updates:</a:t>
            </a:r>
            <a:endParaRPr lang="en-US" dirty="0"/>
          </a:p>
          <a:p>
            <a:r>
              <a:rPr lang="en-US" dirty="0"/>
              <a:t>Implement mechanisms for ongoing maintenance, monitoring, and updates to the deployed models, adapting to evolving data distributions and clinical practices.</a:t>
            </a:r>
          </a:p>
          <a:p>
            <a:pPr marL="0" indent="0">
              <a:buNone/>
            </a:pPr>
            <a:r>
              <a:rPr lang="en-US" b="1" dirty="0"/>
              <a:t>Evaluation Metrics:</a:t>
            </a:r>
            <a:endParaRPr lang="en-US" dirty="0"/>
          </a:p>
          <a:p>
            <a:r>
              <a:rPr lang="en-US" dirty="0"/>
              <a:t>Define evaluation metrics such as sensitivity, specificity, accuracy, and area under the curve (AUC) to assess the performance of the implemented models.</a:t>
            </a:r>
          </a:p>
          <a:p>
            <a:pPr marL="0" indent="0">
              <a:buNone/>
            </a:pPr>
            <a:r>
              <a:rPr lang="en-US" b="1" dirty="0"/>
              <a:t>Stakeholder Engagement:</a:t>
            </a:r>
            <a:endParaRPr lang="en-US" dirty="0"/>
          </a:p>
          <a:p>
            <a:r>
              <a:rPr lang="en-US" dirty="0"/>
              <a:t>Engage stakeholders including healthcare professionals, researchers, and policymakers throughout the implementation process to gather feedback and ensure alignment with user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for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Ethical Considerations:</a:t>
            </a:r>
            <a:endParaRPr lang="en-US" dirty="0"/>
          </a:p>
          <a:p>
            <a:r>
              <a:rPr lang="en-US" dirty="0"/>
              <a:t>Adhere to ethical guidelines and regulatory requirements regarding patient privacy, data security, and responsible use of technology throughout the implementation phase.</a:t>
            </a:r>
          </a:p>
          <a:p>
            <a:pPr marL="0" indent="0">
              <a:buNone/>
            </a:pPr>
            <a:r>
              <a:rPr lang="en-US" b="1" dirty="0"/>
              <a:t>Resource Allocation:</a:t>
            </a:r>
            <a:endParaRPr lang="en-US" dirty="0"/>
          </a:p>
          <a:p>
            <a:r>
              <a:rPr lang="en-US" dirty="0"/>
              <a:t>Allocate resources including personnel, infrastructure, and funding effectively to support the implementation activities and ensure project success.</a:t>
            </a:r>
          </a:p>
          <a:p>
            <a:pPr marL="0" indent="0">
              <a:buNone/>
            </a:pPr>
            <a:r>
              <a:rPr lang="en-US" b="1" dirty="0"/>
              <a:t>Documentation and Training:</a:t>
            </a:r>
            <a:endParaRPr lang="en-US" dirty="0"/>
          </a:p>
          <a:p>
            <a:r>
              <a:rPr lang="en-US" dirty="0"/>
              <a:t>Document implementation processes, procedures, and outcomes comprehensively, and provide training to relevant stakeholders to facilitate adoption and usage of the implemented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01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6182</TotalTime>
  <Words>2248</Words>
  <Application>Microsoft Office PowerPoint</Application>
  <PresentationFormat>Widescreen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Casper</vt:lpstr>
      <vt:lpstr>Raleway ExtraBold</vt:lpstr>
      <vt:lpstr>Söhne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to Project</vt:lpstr>
      <vt:lpstr>Scope of the Project</vt:lpstr>
      <vt:lpstr>Scope of the Project</vt:lpstr>
      <vt:lpstr>Planning for Implementation</vt:lpstr>
      <vt:lpstr>Planning for Implementation</vt:lpstr>
      <vt:lpstr>Planning for Implementation</vt:lpstr>
      <vt:lpstr> Feature/characteristics Identification </vt:lpstr>
      <vt:lpstr> Feature/characteristics Identification </vt:lpstr>
      <vt:lpstr> Feature/characteristics Identification </vt:lpstr>
      <vt:lpstr>Constraint Identification </vt:lpstr>
      <vt:lpstr>Constraint Identification </vt:lpstr>
      <vt:lpstr>Analysis of Features and Finalization Subject to Constraints </vt:lpstr>
      <vt:lpstr>Analysis of Features and Finalization Subject to Constraints </vt:lpstr>
      <vt:lpstr>Analysis of Features and Finalization Subject to Constraints </vt:lpstr>
      <vt:lpstr>Design Selection</vt:lpstr>
      <vt:lpstr>Design Selection</vt:lpstr>
      <vt:lpstr>Design Selection</vt:lpstr>
      <vt:lpstr>Objectives of the Work</vt:lpstr>
      <vt:lpstr>Methodology used</vt:lpstr>
      <vt:lpstr>Methodology used</vt:lpstr>
      <vt:lpstr>Methodology used</vt:lpstr>
      <vt:lpstr>Results and Outputs</vt:lpstr>
      <vt:lpstr>Results and Outputs</vt:lpstr>
      <vt:lpstr>Results and Outputs</vt:lpstr>
      <vt:lpstr>Conclusion</vt:lpstr>
      <vt:lpstr>Future Scope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BILLA VENU GOPAL REDDY</cp:lastModifiedBy>
  <cp:revision>498</cp:revision>
  <dcterms:created xsi:type="dcterms:W3CDTF">2019-01-09T10:33:58Z</dcterms:created>
  <dcterms:modified xsi:type="dcterms:W3CDTF">2024-04-29T20:25:31Z</dcterms:modified>
</cp:coreProperties>
</file>