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d44aaf83c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d44aaf83c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d44aaf83c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d44aaf83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d44aaf8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d44aaf8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d44aaf83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d44aaf83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d44aaf83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d44aaf83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d44aaf83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d44aaf83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d44aaf83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d44aaf83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d44aaf83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d44aaf83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d44aaf83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d44aaf83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d44aaf83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d44aaf83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d44aaf83c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d44aaf83c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d44aaf83c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d44aaf83c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d44aaf83c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d44aaf83c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d44aaf83c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d44aaf83c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d44aaf83c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d44aaf83c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d44aaf83c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d44aaf83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d44aaf83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d44aaf83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d44aaf83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d44aaf83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d44aaf83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d44aaf83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d44aaf83c_1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d44aaf83c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d44aaf83c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d44aaf83c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d44aaf83c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d44aaf83c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pollack11.github.io/machine-learning.html" TargetMode="External"/><Relationship Id="rId4" Type="http://schemas.openxmlformats.org/officeDocument/2006/relationships/hyperlink" Target="https://keras.io/" TargetMode="External"/><Relationship Id="rId5" Type="http://schemas.openxmlformats.org/officeDocument/2006/relationships/hyperlink" Target="https://www.healthline.com/health/lung-cancer#stag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6100" y="839850"/>
            <a:ext cx="4894800" cy="1872900"/>
          </a:xfrm>
          <a:prstGeom prst="rect">
            <a:avLst/>
          </a:prstGeom>
        </p:spPr>
        <p:txBody>
          <a:bodyPr anchorCtr="0" anchor="ctr" bIns="91425" lIns="91425" spcFirstLastPara="1" rIns="91425" wrap="square" tIns="91425">
            <a:noAutofit/>
          </a:bodyPr>
          <a:lstStyle/>
          <a:p>
            <a:pPr indent="0" lvl="0" marL="101600" marR="101600" rtl="0" algn="ctr">
              <a:lnSpc>
                <a:spcPct val="134000"/>
              </a:lnSpc>
              <a:spcBef>
                <a:spcPts val="0"/>
              </a:spcBef>
              <a:spcAft>
                <a:spcPts val="0"/>
              </a:spcAft>
              <a:buClr>
                <a:srgbClr val="000000"/>
              </a:buClr>
              <a:buSzPts val="1100"/>
              <a:buFont typeface="Arial"/>
              <a:buNone/>
            </a:pPr>
            <a:r>
              <a:rPr lang="en-GB" sz="2400">
                <a:solidFill>
                  <a:srgbClr val="F3F3F3"/>
                </a:solidFill>
                <a:latin typeface="Arial"/>
                <a:ea typeface="Arial"/>
                <a:cs typeface="Arial"/>
                <a:sym typeface="Arial"/>
              </a:rPr>
              <a:t>Minor Project</a:t>
            </a:r>
            <a:endParaRPr sz="2400">
              <a:solidFill>
                <a:srgbClr val="F3F3F3"/>
              </a:solidFill>
              <a:latin typeface="Arial"/>
              <a:ea typeface="Arial"/>
              <a:cs typeface="Arial"/>
              <a:sym typeface="Arial"/>
            </a:endParaRPr>
          </a:p>
          <a:p>
            <a:pPr indent="0" lvl="0" marL="101600" marR="101600" rtl="0" algn="ctr">
              <a:lnSpc>
                <a:spcPct val="134000"/>
              </a:lnSpc>
              <a:spcBef>
                <a:spcPts val="0"/>
              </a:spcBef>
              <a:spcAft>
                <a:spcPts val="0"/>
              </a:spcAft>
              <a:buClr>
                <a:srgbClr val="000000"/>
              </a:buClr>
              <a:buSzPts val="1100"/>
              <a:buFont typeface="Arial"/>
              <a:buNone/>
            </a:pPr>
            <a:r>
              <a:rPr lang="en-GB" sz="2400">
                <a:solidFill>
                  <a:srgbClr val="F3F3F3"/>
                </a:solidFill>
                <a:latin typeface="Arial"/>
                <a:ea typeface="Arial"/>
                <a:cs typeface="Arial"/>
                <a:sym typeface="Arial"/>
              </a:rPr>
              <a:t>M.Sc. Computer Science</a:t>
            </a:r>
            <a:endParaRPr sz="2400">
              <a:solidFill>
                <a:srgbClr val="F3F3F3"/>
              </a:solidFill>
              <a:latin typeface="Arial"/>
              <a:ea typeface="Arial"/>
              <a:cs typeface="Arial"/>
              <a:sym typeface="Arial"/>
            </a:endParaRPr>
          </a:p>
          <a:p>
            <a:pPr indent="0" lvl="0" marL="101600" marR="101600" rtl="0" algn="ctr">
              <a:lnSpc>
                <a:spcPct val="134000"/>
              </a:lnSpc>
              <a:spcBef>
                <a:spcPts val="0"/>
              </a:spcBef>
              <a:spcAft>
                <a:spcPts val="0"/>
              </a:spcAft>
              <a:buClr>
                <a:srgbClr val="000000"/>
              </a:buClr>
              <a:buSzPts val="1100"/>
              <a:buFont typeface="Arial"/>
              <a:buNone/>
            </a:pPr>
            <a:r>
              <a:rPr lang="en-GB" sz="2400">
                <a:solidFill>
                  <a:srgbClr val="F3F3F3"/>
                </a:solidFill>
                <a:latin typeface="Arial"/>
                <a:ea typeface="Arial"/>
                <a:cs typeface="Arial"/>
                <a:sym typeface="Arial"/>
              </a:rPr>
              <a:t>Semester III</a:t>
            </a:r>
            <a:endParaRPr sz="2400">
              <a:solidFill>
                <a:srgbClr val="F3F3F3"/>
              </a:solidFill>
              <a:latin typeface="Arial"/>
              <a:ea typeface="Arial"/>
              <a:cs typeface="Arial"/>
              <a:sym typeface="Arial"/>
            </a:endParaRPr>
          </a:p>
          <a:p>
            <a:pPr indent="0" lvl="0" marL="101600" marR="101600" rtl="0" algn="ctr">
              <a:lnSpc>
                <a:spcPct val="134000"/>
              </a:lnSpc>
              <a:spcBef>
                <a:spcPts val="0"/>
              </a:spcBef>
              <a:spcAft>
                <a:spcPts val="0"/>
              </a:spcAft>
              <a:buClr>
                <a:srgbClr val="000000"/>
              </a:buClr>
              <a:buSzPts val="1100"/>
              <a:buFont typeface="Arial"/>
              <a:buNone/>
            </a:pPr>
            <a:r>
              <a:rPr lang="en-GB" sz="2400">
                <a:solidFill>
                  <a:srgbClr val="F3F3F3"/>
                </a:solidFill>
                <a:latin typeface="Arial"/>
                <a:ea typeface="Arial"/>
                <a:cs typeface="Arial"/>
                <a:sym typeface="Arial"/>
              </a:rPr>
              <a:t>2018-19</a:t>
            </a:r>
            <a:endParaRPr sz="2400">
              <a:solidFill>
                <a:srgbClr val="F3F3F3"/>
              </a:solidFill>
              <a:latin typeface="Arial"/>
              <a:ea typeface="Arial"/>
              <a:cs typeface="Arial"/>
              <a:sym typeface="Arial"/>
            </a:endParaRPr>
          </a:p>
        </p:txBody>
      </p:sp>
      <p:sp>
        <p:nvSpPr>
          <p:cNvPr id="278" name="Google Shape;278;p13"/>
          <p:cNvSpPr txBox="1"/>
          <p:nvPr>
            <p:ph idx="1" type="subTitle"/>
          </p:nvPr>
        </p:nvSpPr>
        <p:spPr>
          <a:xfrm>
            <a:off x="715400" y="41256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Surajit Das(41) and Shreshth Saxena(38)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contd..</a:t>
            </a:r>
            <a:endParaRPr/>
          </a:p>
        </p:txBody>
      </p:sp>
      <p:sp>
        <p:nvSpPr>
          <p:cNvPr id="354" name="Google Shape;354;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We need the Flattening layers since the output of both convolution and pooling layers are 3D volumes, but a fully connected layer expects a 1D vector of numbers. The Flattening operation simply involves arranging the 3D volume of numbers into a 1D vector. The flatten output becomes an input to the fully connected layers. We then implement grid search to find the best values for hyperparameters optimizer, epochs and batch size.</a:t>
            </a:r>
            <a:endParaRPr sz="14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rgbClr val="000000"/>
              </a:buClr>
              <a:buSzPts val="1100"/>
              <a:buFont typeface="Arial"/>
              <a:buNone/>
            </a:pPr>
            <a:r>
              <a:rPr lang="en-GB" sz="1800">
                <a:solidFill>
                  <a:srgbClr val="000000"/>
                </a:solidFill>
                <a:latin typeface="Arial"/>
                <a:ea typeface="Arial"/>
                <a:cs typeface="Arial"/>
                <a:sym typeface="Arial"/>
              </a:rPr>
              <a:t>Visualization of the model</a:t>
            </a:r>
            <a:endParaRPr sz="1800">
              <a:solidFill>
                <a:srgbClr val="000000"/>
              </a:solidFill>
            </a:endParaRPr>
          </a:p>
        </p:txBody>
      </p:sp>
      <p:sp>
        <p:nvSpPr>
          <p:cNvPr id="360" name="Google Shape;360;p23"/>
          <p:cNvSpPr txBox="1"/>
          <p:nvPr>
            <p:ph idx="1" type="body"/>
          </p:nvPr>
        </p:nvSpPr>
        <p:spPr>
          <a:xfrm>
            <a:off x="800075" y="19695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1" name="Google Shape;361;p23"/>
          <p:cNvPicPr preferRelativeResize="0"/>
          <p:nvPr/>
        </p:nvPicPr>
        <p:blipFill>
          <a:blip r:embed="rId3">
            <a:alphaModFix/>
          </a:blip>
          <a:stretch>
            <a:fillRect/>
          </a:stretch>
        </p:blipFill>
        <p:spPr>
          <a:xfrm>
            <a:off x="881187" y="1927500"/>
            <a:ext cx="6868276" cy="95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Experiments and results</a:t>
            </a:r>
            <a:endParaRPr/>
          </a:p>
        </p:txBody>
      </p:sp>
      <p:sp>
        <p:nvSpPr>
          <p:cNvPr id="367" name="Google Shape;367;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GB" sz="1800">
                <a:solidFill>
                  <a:srgbClr val="666666"/>
                </a:solidFill>
                <a:latin typeface="Arial"/>
                <a:ea typeface="Arial"/>
                <a:cs typeface="Arial"/>
                <a:sym typeface="Arial"/>
              </a:rPr>
              <a:t>Parameter vs Hyperparameter</a:t>
            </a:r>
            <a:endParaRPr sz="1800">
              <a:solidFill>
                <a:srgbClr val="666666"/>
              </a:solidFill>
              <a:latin typeface="Arial"/>
              <a:ea typeface="Arial"/>
              <a:cs typeface="Arial"/>
              <a:sym typeface="Arial"/>
            </a:endParaRPr>
          </a:p>
          <a:p>
            <a:pPr indent="0" lvl="0" marL="0" rtl="0" algn="l">
              <a:spcBef>
                <a:spcPts val="400"/>
              </a:spcBef>
              <a:spcAft>
                <a:spcPts val="0"/>
              </a:spcAft>
              <a:buNone/>
            </a:pPr>
            <a:r>
              <a:rPr lang="en-GB" sz="1800">
                <a:solidFill>
                  <a:srgbClr val="000000"/>
                </a:solidFill>
                <a:latin typeface="Arial"/>
                <a:ea typeface="Arial"/>
                <a:cs typeface="Arial"/>
                <a:sym typeface="Arial"/>
              </a:rPr>
              <a:t>Parameter</a:t>
            </a:r>
            <a:r>
              <a:rPr lang="en-GB" sz="1800">
                <a:solidFill>
                  <a:srgbClr val="666666"/>
                </a:solidFill>
                <a:latin typeface="Arial"/>
                <a:ea typeface="Arial"/>
                <a:cs typeface="Arial"/>
                <a:sym typeface="Arial"/>
              </a:rPr>
              <a:t> </a:t>
            </a:r>
            <a:r>
              <a:rPr lang="en-GB" sz="1800">
                <a:solidFill>
                  <a:srgbClr val="000000"/>
                </a:solidFill>
                <a:latin typeface="Arial"/>
                <a:ea typeface="Arial"/>
                <a:cs typeface="Arial"/>
                <a:sym typeface="Arial"/>
              </a:rPr>
              <a:t>-  weights and biases</a:t>
            </a:r>
            <a:endParaRPr sz="1800">
              <a:solidFill>
                <a:srgbClr val="000000"/>
              </a:solidFill>
              <a:latin typeface="Arial"/>
              <a:ea typeface="Arial"/>
              <a:cs typeface="Arial"/>
              <a:sym typeface="Arial"/>
            </a:endParaRPr>
          </a:p>
          <a:p>
            <a:pPr indent="0" lvl="0" marL="0" rtl="0" algn="l">
              <a:spcBef>
                <a:spcPts val="1600"/>
              </a:spcBef>
              <a:spcAft>
                <a:spcPts val="1600"/>
              </a:spcAft>
              <a:buNone/>
            </a:pPr>
            <a:r>
              <a:rPr lang="en-GB" sz="1800">
                <a:solidFill>
                  <a:srgbClr val="000000"/>
                </a:solidFill>
                <a:latin typeface="Arial"/>
                <a:ea typeface="Arial"/>
                <a:cs typeface="Arial"/>
                <a:sym typeface="Arial"/>
              </a:rPr>
              <a:t>Hyperparameter - number of hidden layers and nodes, activation functions, number of filters kernel size, stride, pooling, learning rate </a:t>
            </a:r>
            <a:endParaRPr sz="18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5"/>
          <p:cNvSpPr txBox="1"/>
          <p:nvPr/>
        </p:nvSpPr>
        <p:spPr>
          <a:xfrm>
            <a:off x="0" y="0"/>
            <a:ext cx="9144000" cy="520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800"/>
              <a:t>Hyperparameter Tuning</a:t>
            </a:r>
            <a:r>
              <a:rPr lang="en-GB" sz="1800"/>
              <a:t> </a:t>
            </a:r>
            <a:endParaRPr sz="1800"/>
          </a:p>
          <a:p>
            <a:pPr indent="0" lvl="0" marL="0" rtl="0" algn="l">
              <a:lnSpc>
                <a:spcPct val="115000"/>
              </a:lnSpc>
              <a:spcBef>
                <a:spcPts val="40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GB" sz="1800"/>
              <a:t>The model was trained on different combinations of hyperparameters and the performance in each case was recorded as below</a:t>
            </a:r>
            <a:r>
              <a:rPr lang="en-GB" sz="1100"/>
              <a: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800"/>
              <a:t>1.</a:t>
            </a:r>
            <a:endParaRPr sz="1800"/>
          </a:p>
          <a:p>
            <a:pPr indent="0" lvl="0" marL="0" rtl="0" algn="l">
              <a:lnSpc>
                <a:spcPct val="115000"/>
              </a:lnSpc>
              <a:spcBef>
                <a:spcPts val="0"/>
              </a:spcBef>
              <a:spcAft>
                <a:spcPts val="0"/>
              </a:spcAft>
              <a:buNone/>
            </a:pPr>
            <a:r>
              <a:rPr lang="en-GB" sz="1800"/>
              <a:t>epochs = [ 10,25]</a:t>
            </a:r>
            <a:endParaRPr sz="1800"/>
          </a:p>
          <a:p>
            <a:pPr indent="0" lvl="0" marL="0" rtl="0" algn="l">
              <a:lnSpc>
                <a:spcPct val="115000"/>
              </a:lnSpc>
              <a:spcBef>
                <a:spcPts val="0"/>
              </a:spcBef>
              <a:spcAft>
                <a:spcPts val="0"/>
              </a:spcAft>
              <a:buNone/>
            </a:pPr>
            <a:r>
              <a:rPr lang="en-GB" sz="1800"/>
              <a:t>batches = [50,100,104]</a:t>
            </a:r>
            <a:endParaRPr sz="1800"/>
          </a:p>
          <a:p>
            <a:pPr indent="0" lvl="0" marL="0" rtl="0" algn="l">
              <a:lnSpc>
                <a:spcPct val="115000"/>
              </a:lnSpc>
              <a:spcBef>
                <a:spcPts val="0"/>
              </a:spcBef>
              <a:spcAft>
                <a:spcPts val="0"/>
              </a:spcAft>
              <a:buNone/>
            </a:pPr>
            <a:r>
              <a:rPr lang="en-GB" sz="1800"/>
              <a:t>optimizers = ['SGD', 'adam']</a:t>
            </a:r>
            <a:endParaRPr sz="1800"/>
          </a:p>
          <a:p>
            <a:pPr indent="0" lvl="0" marL="0" rtl="0" algn="l">
              <a:lnSpc>
                <a:spcPct val="115000"/>
              </a:lnSpc>
              <a:spcBef>
                <a:spcPts val="0"/>
              </a:spcBef>
              <a:spcAft>
                <a:spcPts val="0"/>
              </a:spcAft>
              <a:buNone/>
            </a:pPr>
            <a:r>
              <a:rPr lang="en-GB" sz="1800"/>
              <a:t>Cross validation = 10</a:t>
            </a:r>
            <a:endParaRPr sz="1800"/>
          </a:p>
          <a:p>
            <a:pPr indent="0" lvl="0" marL="0" rtl="0" algn="l">
              <a:lnSpc>
                <a:spcPct val="115000"/>
              </a:lnSpc>
              <a:spcBef>
                <a:spcPts val="0"/>
              </a:spcBef>
              <a:spcAft>
                <a:spcPts val="0"/>
              </a:spcAft>
              <a:buNone/>
            </a:pPr>
            <a:r>
              <a:rPr lang="en-GB" sz="1800"/>
              <a:t>Best parameter combination</a:t>
            </a:r>
            <a:endParaRPr sz="1800"/>
          </a:p>
          <a:p>
            <a:pPr indent="0" lvl="0" marL="0" rtl="0" algn="l">
              <a:lnSpc>
                <a:spcPct val="115000"/>
              </a:lnSpc>
              <a:spcBef>
                <a:spcPts val="0"/>
              </a:spcBef>
              <a:spcAft>
                <a:spcPts val="0"/>
              </a:spcAft>
              <a:buNone/>
            </a:pPr>
            <a:r>
              <a:rPr lang="en-GB" sz="1800">
                <a:solidFill>
                  <a:srgbClr val="212121"/>
                </a:solidFill>
                <a:highlight>
                  <a:srgbClr val="FFFFFF"/>
                </a:highlight>
                <a:latin typeface="Courier New"/>
                <a:ea typeface="Courier New"/>
                <a:cs typeface="Courier New"/>
                <a:sym typeface="Courier New"/>
              </a:rPr>
              <a:t>{'batch_size': 104, 'epochs': 25, 'optimizer': 'adam'}</a:t>
            </a:r>
            <a:endParaRPr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800"/>
              <a:t>Accuracy on test data: 97.05%</a:t>
            </a:r>
            <a:endParaRPr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6"/>
          <p:cNvSpPr txBox="1"/>
          <p:nvPr>
            <p:ph type="title"/>
          </p:nvPr>
        </p:nvSpPr>
        <p:spPr>
          <a:xfrm>
            <a:off x="1303800" y="598575"/>
            <a:ext cx="7429800" cy="423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2.</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epochs = [25,35]</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batches = [50,104,150]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optimizers = ['adam']</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Cross validation = 10</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Best parameter combination</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212121"/>
                </a:solidFill>
                <a:highlight>
                  <a:srgbClr val="FFFFFF"/>
                </a:highlight>
                <a:latin typeface="Courier New"/>
                <a:ea typeface="Courier New"/>
                <a:cs typeface="Courier New"/>
                <a:sym typeface="Courier New"/>
              </a:rPr>
              <a:t>{'batch_size': 150, 'epochs': 25, 'optimizer': 'adam'}</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Accuracy on test data: 97.29%</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303800" y="598575"/>
            <a:ext cx="7326900" cy="41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3.</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epochs = [20,25,40]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batches = [200,150]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optimizers =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Cross validation = 10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Best parameter combination</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212121"/>
                </a:solidFill>
                <a:highlight>
                  <a:srgbClr val="FFFFFF"/>
                </a:highlight>
                <a:latin typeface="Courier New"/>
                <a:ea typeface="Courier New"/>
                <a:cs typeface="Courier New"/>
                <a:sym typeface="Courier New"/>
              </a:rPr>
              <a:t>{'batch_size': 200, 'epochs': 40, 'optimizer': 'adam'}</a:t>
            </a:r>
            <a:br>
              <a:rPr b="0" lang="en-GB" sz="1800">
                <a:solidFill>
                  <a:srgbClr val="212121"/>
                </a:solidFill>
                <a:highlight>
                  <a:srgbClr val="FFFFFF"/>
                </a:highlight>
                <a:latin typeface="Courier New"/>
                <a:ea typeface="Courier New"/>
                <a:cs typeface="Courier New"/>
                <a:sym typeface="Courier New"/>
              </a:rPr>
            </a:b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Accuracy on test data: 96.38%</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303800" y="598575"/>
            <a:ext cx="7285800" cy="419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4.</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epochs = [20,25,40]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batches = [200,150]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optimizers =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Cross validation = 3</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Best parameter combination</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212121"/>
                </a:solidFill>
                <a:highlight>
                  <a:srgbClr val="FFFFFF"/>
                </a:highlight>
                <a:latin typeface="Courier New"/>
                <a:ea typeface="Courier New"/>
                <a:cs typeface="Courier New"/>
                <a:sym typeface="Courier New"/>
              </a:rPr>
              <a:t>{'batch_size': 200, 'epochs': 40, 'optimizer': 'adam'}</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Accuracy on test data: 97.51%</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303800" y="598575"/>
            <a:ext cx="7172700" cy="393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5.</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epochs = [40,45]</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batches = [200,250]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optimizers =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Cross validation = 3</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Best parameter combination</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212121"/>
                </a:solidFill>
                <a:highlight>
                  <a:srgbClr val="FFFFFF"/>
                </a:highlight>
                <a:latin typeface="Courier New"/>
                <a:ea typeface="Courier New"/>
                <a:cs typeface="Courier New"/>
                <a:sym typeface="Courier New"/>
              </a:rPr>
              <a:t>{'batch_size': 250, 'epochs': 40, 'optimizer': 'adam'}</a:t>
            </a:r>
            <a:endParaRPr b="0" sz="180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Accuracy on test data: 96.83%</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0"/>
          <p:cNvSpPr txBox="1"/>
          <p:nvPr>
            <p:ph type="title"/>
          </p:nvPr>
        </p:nvSpPr>
        <p:spPr>
          <a:xfrm>
            <a:off x="1303800" y="598575"/>
            <a:ext cx="7069800" cy="390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6.</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epochs = [40,45]</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batches = [150,250,300]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optimizers =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Cross validation = 3</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Best parameter combination</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212121"/>
                </a:solidFill>
                <a:highlight>
                  <a:srgbClr val="FFFFFF"/>
                </a:highlight>
                <a:latin typeface="Courier New"/>
                <a:ea typeface="Courier New"/>
                <a:cs typeface="Courier New"/>
                <a:sym typeface="Courier New"/>
              </a:rPr>
              <a:t>{'batch_size': 150, 'epochs': 45, 'optimizer':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Accuracy on test data: 97.29%</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1303800" y="598575"/>
            <a:ext cx="7347600" cy="421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7.</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epochs = [40,45]</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batches = [150,250,300]</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optimizers =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Cross validation = 3</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Best parameter combination</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212121"/>
                </a:solidFill>
                <a:highlight>
                  <a:srgbClr val="FFFFFF"/>
                </a:highlight>
                <a:latin typeface="Courier New"/>
                <a:ea typeface="Courier New"/>
                <a:cs typeface="Courier New"/>
                <a:sym typeface="Courier New"/>
              </a:rPr>
              <a:t>{'batch_size': 300, 'epochs': 45, 'optimizer': 'adam'}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b="0" lang="en-GB" sz="1800">
                <a:solidFill>
                  <a:srgbClr val="000000"/>
                </a:solidFill>
                <a:latin typeface="Arial"/>
                <a:ea typeface="Arial"/>
                <a:cs typeface="Arial"/>
                <a:sym typeface="Arial"/>
              </a:rPr>
              <a:t>Accuracy on test data: 97.51%</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Clr>
                <a:srgbClr val="000000"/>
              </a:buClr>
              <a:buSzPts val="1100"/>
              <a:buFont typeface="Arial"/>
              <a:buNone/>
            </a:pPr>
            <a:r>
              <a:rPr b="0" lang="en-GB" sz="1600">
                <a:solidFill>
                  <a:srgbClr val="000000"/>
                </a:solidFill>
                <a:latin typeface="Arial"/>
                <a:ea typeface="Arial"/>
                <a:cs typeface="Arial"/>
                <a:sym typeface="Arial"/>
              </a:rPr>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 covers the learning and application of Convolution Neural Networks in the field of Deep Learning. </a:t>
            </a:r>
            <a:endParaRPr/>
          </a:p>
          <a:p>
            <a:pPr indent="0" lvl="0" marL="0" rtl="0" algn="l">
              <a:spcBef>
                <a:spcPts val="1600"/>
              </a:spcBef>
              <a:spcAft>
                <a:spcPts val="0"/>
              </a:spcAft>
              <a:buNone/>
            </a:pPr>
            <a:r>
              <a:rPr lang="en-GB"/>
              <a:t>We studied the working and creation of Neural Networks, particularly Convolution Neural Networks and applying this knowledge to build a CNN based lung cancer prediction model.</a:t>
            </a:r>
            <a:endParaRPr/>
          </a:p>
          <a:p>
            <a:pPr indent="0" lvl="0" marL="0" rtl="0" algn="l">
              <a:spcBef>
                <a:spcPts val="1600"/>
              </a:spcBef>
              <a:spcAft>
                <a:spcPts val="1600"/>
              </a:spcAft>
              <a:buNone/>
            </a:pPr>
            <a:r>
              <a:rPr lang="en-GB"/>
              <a:t>The report demonstrates our learnings about Neural Network models and the development of the cancer prediction CNN.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283225" y="557425"/>
            <a:ext cx="7440000" cy="4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We further calculated confusion matrix</a:t>
            </a:r>
            <a:endParaRPr b="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8" name="Google Shape;408;p32"/>
          <p:cNvPicPr preferRelativeResize="0"/>
          <p:nvPr/>
        </p:nvPicPr>
        <p:blipFill>
          <a:blip r:embed="rId3">
            <a:alphaModFix/>
          </a:blip>
          <a:stretch>
            <a:fillRect/>
          </a:stretch>
        </p:blipFill>
        <p:spPr>
          <a:xfrm>
            <a:off x="1767475" y="1500025"/>
            <a:ext cx="2562225" cy="1076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400">
                <a:solidFill>
                  <a:srgbClr val="222222"/>
                </a:solidFill>
                <a:highlight>
                  <a:srgbClr val="FFFFFF"/>
                </a:highlight>
                <a:latin typeface="Arial"/>
                <a:ea typeface="Arial"/>
                <a:cs typeface="Arial"/>
                <a:sym typeface="Arial"/>
              </a:rPr>
              <a:t>Acknowledgement</a:t>
            </a:r>
            <a:endParaRPr/>
          </a:p>
        </p:txBody>
      </p:sp>
      <p:sp>
        <p:nvSpPr>
          <p:cNvPr id="414" name="Google Shape;414;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We </a:t>
            </a:r>
            <a:r>
              <a:rPr lang="en-GB"/>
              <a:t>would like to express our special thanks of gratitude to our professor Mr Naveen Kumar who gave us the golden opportunity to do this wonderful project, which also helped me in doing a lot of Research and i came to know about so many new things I am really thankful to them. We’d </a:t>
            </a:r>
            <a:r>
              <a:rPr lang="en-GB"/>
              <a:t> also like to thank Mrs. Sheetal Taneja for her guidance and assistance throughout the project.</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420" name="Google Shape;420;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1. </a:t>
            </a:r>
            <a:r>
              <a:rPr lang="en-GB" sz="1800" u="sng">
                <a:solidFill>
                  <a:srgbClr val="1155CC"/>
                </a:solidFill>
                <a:latin typeface="Arial"/>
                <a:ea typeface="Arial"/>
                <a:cs typeface="Arial"/>
                <a:sym typeface="Arial"/>
                <a:hlinkClick r:id="rId3"/>
              </a:rPr>
              <a:t>https://apollack11.github.io/machine-learning.html</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2. </a:t>
            </a:r>
            <a:r>
              <a:rPr lang="en-GB" sz="1800" u="sng">
                <a:solidFill>
                  <a:srgbClr val="1155CC"/>
                </a:solidFill>
                <a:latin typeface="Arial"/>
                <a:ea typeface="Arial"/>
                <a:cs typeface="Arial"/>
                <a:sym typeface="Arial"/>
                <a:hlinkClick r:id="rId4"/>
              </a:rPr>
              <a:t>https://keras.io/</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3. https://www.tensorflow.org/</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4. </a:t>
            </a:r>
            <a:r>
              <a:rPr lang="en-GB" sz="1800" u="sng">
                <a:solidFill>
                  <a:srgbClr val="1155CC"/>
                </a:solidFill>
                <a:latin typeface="Arial"/>
                <a:ea typeface="Arial"/>
                <a:cs typeface="Arial"/>
                <a:sym typeface="Arial"/>
                <a:hlinkClick r:id="rId5"/>
              </a:rPr>
              <a:t>https://www.healthline.com/health/lung-cancer#stages</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5.https://towardsdatascience.com/building-a-convolutional-neural-network-cnn-in-keras-329fbbadc5f5</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6. https://machinelearningmastery.com/tutorial-first-neural-network-python-keras/</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35"/>
          <p:cNvSpPr txBox="1"/>
          <p:nvPr>
            <p:ph type="title"/>
          </p:nvPr>
        </p:nvSpPr>
        <p:spPr>
          <a:xfrm>
            <a:off x="1293500" y="557425"/>
            <a:ext cx="7030500" cy="42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Clr>
                <a:srgbClr val="000000"/>
              </a:buClr>
              <a:buSzPts val="1100"/>
              <a:buFont typeface="Arial"/>
              <a:buNone/>
            </a:pPr>
            <a:r>
              <a:rPr b="0" lang="en-GB" sz="1600">
                <a:solidFill>
                  <a:srgbClr val="000000"/>
                </a:solidFill>
                <a:latin typeface="Arial"/>
                <a:ea typeface="Arial"/>
                <a:cs typeface="Arial"/>
                <a:sym typeface="Arial"/>
              </a:rPr>
              <a:t>Background</a:t>
            </a:r>
            <a:endParaRPr b="0"/>
          </a:p>
        </p:txBody>
      </p:sp>
      <p:sp>
        <p:nvSpPr>
          <p:cNvPr id="290" name="Google Shape;290;p15"/>
          <p:cNvSpPr txBox="1"/>
          <p:nvPr>
            <p:ph idx="1" type="body"/>
          </p:nvPr>
        </p:nvSpPr>
        <p:spPr>
          <a:xfrm>
            <a:off x="1188750" y="1646163"/>
            <a:ext cx="3586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545454"/>
                </a:solidFill>
                <a:highlight>
                  <a:srgbClr val="FFFFFF"/>
                </a:highlight>
                <a:latin typeface="Arial"/>
                <a:ea typeface="Arial"/>
                <a:cs typeface="Arial"/>
                <a:sym typeface="Arial"/>
              </a:rPr>
              <a:t>An </a:t>
            </a:r>
            <a:r>
              <a:rPr b="1" lang="en-GB" sz="1100">
                <a:solidFill>
                  <a:srgbClr val="6A6A6A"/>
                </a:solidFill>
                <a:highlight>
                  <a:srgbClr val="FFFFFF"/>
                </a:highlight>
                <a:latin typeface="Arial"/>
                <a:ea typeface="Arial"/>
                <a:cs typeface="Arial"/>
                <a:sym typeface="Arial"/>
              </a:rPr>
              <a:t>artificial neural network</a:t>
            </a:r>
            <a:r>
              <a:rPr lang="en-GB" sz="1100">
                <a:solidFill>
                  <a:srgbClr val="545454"/>
                </a:solidFill>
                <a:highlight>
                  <a:srgbClr val="FFFFFF"/>
                </a:highlight>
                <a:latin typeface="Arial"/>
                <a:ea typeface="Arial"/>
                <a:cs typeface="Arial"/>
                <a:sym typeface="Arial"/>
              </a:rPr>
              <a:t> is an interconnected group of nodes, similar to the vast </a:t>
            </a:r>
            <a:r>
              <a:rPr b="1" lang="en-GB" sz="1100">
                <a:solidFill>
                  <a:srgbClr val="6A6A6A"/>
                </a:solidFill>
                <a:highlight>
                  <a:srgbClr val="FFFFFF"/>
                </a:highlight>
                <a:latin typeface="Arial"/>
                <a:ea typeface="Arial"/>
                <a:cs typeface="Arial"/>
                <a:sym typeface="Arial"/>
              </a:rPr>
              <a:t>network</a:t>
            </a:r>
            <a:r>
              <a:rPr lang="en-GB" sz="1100">
                <a:solidFill>
                  <a:srgbClr val="545454"/>
                </a:solidFill>
                <a:highlight>
                  <a:srgbClr val="FFFFFF"/>
                </a:highlight>
                <a:latin typeface="Arial"/>
                <a:ea typeface="Arial"/>
                <a:cs typeface="Arial"/>
                <a:sym typeface="Arial"/>
              </a:rPr>
              <a:t> of neurons in </a:t>
            </a:r>
            <a:r>
              <a:rPr b="1" lang="en-GB" sz="1100">
                <a:solidFill>
                  <a:srgbClr val="6A6A6A"/>
                </a:solidFill>
                <a:highlight>
                  <a:srgbClr val="FFFFFF"/>
                </a:highlight>
                <a:latin typeface="Arial"/>
                <a:ea typeface="Arial"/>
                <a:cs typeface="Arial"/>
                <a:sym typeface="Arial"/>
              </a:rPr>
              <a:t>a</a:t>
            </a:r>
            <a:r>
              <a:rPr lang="en-GB" sz="1100">
                <a:solidFill>
                  <a:srgbClr val="545454"/>
                </a:solidFill>
                <a:highlight>
                  <a:srgbClr val="FFFFFF"/>
                </a:highlight>
                <a:latin typeface="Arial"/>
                <a:ea typeface="Arial"/>
                <a:cs typeface="Arial"/>
                <a:sym typeface="Arial"/>
              </a:rPr>
              <a:t> brain. Here, each circular node represents an </a:t>
            </a:r>
            <a:r>
              <a:rPr b="1" lang="en-GB" sz="1100">
                <a:solidFill>
                  <a:srgbClr val="6A6A6A"/>
                </a:solidFill>
                <a:highlight>
                  <a:srgbClr val="FFFFFF"/>
                </a:highlight>
                <a:latin typeface="Arial"/>
                <a:ea typeface="Arial"/>
                <a:cs typeface="Arial"/>
                <a:sym typeface="Arial"/>
              </a:rPr>
              <a:t>artificial neuron</a:t>
            </a:r>
            <a:r>
              <a:rPr lang="en-GB" sz="1100">
                <a:solidFill>
                  <a:srgbClr val="545454"/>
                </a:solidFill>
                <a:highlight>
                  <a:srgbClr val="FFFFFF"/>
                </a:highlight>
                <a:latin typeface="Arial"/>
                <a:ea typeface="Arial"/>
                <a:cs typeface="Arial"/>
                <a:sym typeface="Arial"/>
              </a:rPr>
              <a:t> and an arrow </a:t>
            </a:r>
            <a:r>
              <a:rPr lang="en-GB" sz="1100">
                <a:solidFill>
                  <a:srgbClr val="545454"/>
                </a:solidFill>
                <a:highlight>
                  <a:srgbClr val="FFFFFF"/>
                </a:highlight>
                <a:latin typeface="Arial"/>
                <a:ea typeface="Arial"/>
                <a:cs typeface="Arial"/>
                <a:sym typeface="Arial"/>
              </a:rPr>
              <a:t>represents a</a:t>
            </a:r>
            <a:r>
              <a:rPr lang="en-GB" sz="1100">
                <a:solidFill>
                  <a:srgbClr val="545454"/>
                </a:solidFill>
                <a:highlight>
                  <a:srgbClr val="FFFFFF"/>
                </a:highlight>
                <a:latin typeface="Arial"/>
                <a:ea typeface="Arial"/>
                <a:cs typeface="Arial"/>
                <a:sym typeface="Arial"/>
              </a:rPr>
              <a:t> connection from the output of one </a:t>
            </a:r>
            <a:r>
              <a:rPr b="1" lang="en-GB" sz="1100">
                <a:solidFill>
                  <a:srgbClr val="6A6A6A"/>
                </a:solidFill>
                <a:highlight>
                  <a:srgbClr val="FFFFFF"/>
                </a:highlight>
                <a:latin typeface="Arial"/>
                <a:ea typeface="Arial"/>
                <a:cs typeface="Arial"/>
                <a:sym typeface="Arial"/>
              </a:rPr>
              <a:t>artificial neuron</a:t>
            </a:r>
            <a:r>
              <a:rPr lang="en-GB" sz="1100">
                <a:solidFill>
                  <a:srgbClr val="545454"/>
                </a:solidFill>
                <a:highlight>
                  <a:srgbClr val="FFFFFF"/>
                </a:highlight>
                <a:latin typeface="Arial"/>
                <a:ea typeface="Arial"/>
                <a:cs typeface="Arial"/>
                <a:sym typeface="Arial"/>
              </a:rPr>
              <a:t> to the input of another.</a:t>
            </a:r>
            <a:endParaRPr sz="1100">
              <a:solidFill>
                <a:srgbClr val="545454"/>
              </a:solidFill>
              <a:highlight>
                <a:srgbClr val="FFFFFF"/>
              </a:highlight>
              <a:latin typeface="Arial"/>
              <a:ea typeface="Arial"/>
              <a:cs typeface="Arial"/>
              <a:sym typeface="Arial"/>
            </a:endParaRPr>
          </a:p>
          <a:p>
            <a:pPr indent="0" lvl="0" marL="0" rtl="0" algn="l">
              <a:spcBef>
                <a:spcPts val="1600"/>
              </a:spcBef>
              <a:spcAft>
                <a:spcPts val="0"/>
              </a:spcAft>
              <a:buNone/>
            </a:pPr>
            <a:r>
              <a:rPr lang="en-GB" sz="1100">
                <a:solidFill>
                  <a:srgbClr val="595858"/>
                </a:solidFill>
                <a:highlight>
                  <a:srgbClr val="FFFFFF"/>
                </a:highlight>
                <a:latin typeface="Roboto"/>
                <a:ea typeface="Roboto"/>
                <a:cs typeface="Roboto"/>
                <a:sym typeface="Roboto"/>
              </a:rPr>
              <a:t>Artificial Neural Networks (ANN) have many different coefficients, which it can optimize. Hence, it can handle much more variability as compared to traditional models.</a:t>
            </a:r>
            <a:endParaRPr sz="1100">
              <a:solidFill>
                <a:srgbClr val="5454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545454"/>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p>
        </p:txBody>
      </p:sp>
      <p:pic>
        <p:nvPicPr>
          <p:cNvPr id="291" name="Google Shape;291;p15"/>
          <p:cNvPicPr preferRelativeResize="0"/>
          <p:nvPr/>
        </p:nvPicPr>
        <p:blipFill>
          <a:blip r:embed="rId3">
            <a:alphaModFix/>
          </a:blip>
          <a:stretch>
            <a:fillRect/>
          </a:stretch>
        </p:blipFill>
        <p:spPr>
          <a:xfrm>
            <a:off x="5079875" y="1426288"/>
            <a:ext cx="3333750" cy="298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1544725" y="152400"/>
            <a:ext cx="6462337"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500"/>
              <a:t>Convolution Neural Networks</a:t>
            </a:r>
            <a:endParaRPr b="0" sz="2500"/>
          </a:p>
        </p:txBody>
      </p:sp>
      <p:sp>
        <p:nvSpPr>
          <p:cNvPr id="302" name="Google Shape;302;p17"/>
          <p:cNvSpPr txBox="1"/>
          <p:nvPr>
            <p:ph idx="1" type="body"/>
          </p:nvPr>
        </p:nvSpPr>
        <p:spPr>
          <a:xfrm>
            <a:off x="1303800" y="16908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highlight>
                  <a:srgbClr val="FFFFFF"/>
                </a:highlight>
                <a:latin typeface="Roboto"/>
                <a:ea typeface="Roboto"/>
                <a:cs typeface="Roboto"/>
                <a:sym typeface="Roboto"/>
              </a:rPr>
              <a:t>Convolutional Neural Networks are very similar to ordinary Neural Networks. </a:t>
            </a:r>
            <a:r>
              <a:rPr lang="en-GB" sz="1200">
                <a:solidFill>
                  <a:srgbClr val="000000"/>
                </a:solidFill>
                <a:highlight>
                  <a:srgbClr val="FFFFFF"/>
                </a:highlight>
                <a:latin typeface="Roboto"/>
                <a:ea typeface="Roboto"/>
                <a:cs typeface="Roboto"/>
                <a:sym typeface="Roboto"/>
              </a:rPr>
              <a:t>ConvNet</a:t>
            </a:r>
            <a:r>
              <a:rPr lang="en-GB" sz="1200">
                <a:solidFill>
                  <a:srgbClr val="000000"/>
                </a:solidFill>
                <a:highlight>
                  <a:srgbClr val="FFFFFF"/>
                </a:highlight>
                <a:latin typeface="Roboto"/>
                <a:ea typeface="Roboto"/>
                <a:cs typeface="Roboto"/>
                <a:sym typeface="Roboto"/>
              </a:rPr>
              <a:t> architectures make the explicit assumption that the inputs are images, which allows us to encode certain properties into the architecture. These then make the forward function more efficient to implement and vastly reduce the amount of parameters in the network.</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000000"/>
              </a:solidFill>
              <a:highlight>
                <a:srgbClr val="FFFFFF"/>
              </a:highlight>
              <a:latin typeface="Roboto"/>
              <a:ea typeface="Roboto"/>
              <a:cs typeface="Roboto"/>
              <a:sym typeface="Roboto"/>
            </a:endParaRPr>
          </a:p>
        </p:txBody>
      </p:sp>
      <p:pic>
        <p:nvPicPr>
          <p:cNvPr id="303" name="Google Shape;303;p17"/>
          <p:cNvPicPr preferRelativeResize="0"/>
          <p:nvPr/>
        </p:nvPicPr>
        <p:blipFill>
          <a:blip r:embed="rId3">
            <a:alphaModFix/>
          </a:blip>
          <a:stretch>
            <a:fillRect/>
          </a:stretch>
        </p:blipFill>
        <p:spPr>
          <a:xfrm>
            <a:off x="1704975" y="3040575"/>
            <a:ext cx="5734050" cy="138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Dog-Cat Classifier</a:t>
            </a:r>
            <a:endParaRPr b="0"/>
          </a:p>
        </p:txBody>
      </p:sp>
      <p:sp>
        <p:nvSpPr>
          <p:cNvPr id="309" name="Google Shape;309;p18"/>
          <p:cNvSpPr txBox="1"/>
          <p:nvPr>
            <p:ph idx="1" type="body"/>
          </p:nvPr>
        </p:nvSpPr>
        <p:spPr>
          <a:xfrm>
            <a:off x="863000" y="3633375"/>
            <a:ext cx="7536900" cy="13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latin typeface="Arial"/>
                <a:ea typeface="Arial"/>
                <a:cs typeface="Arial"/>
                <a:sym typeface="Arial"/>
              </a:rPr>
              <a:t>The model inputs images of dimensions 150 x 150, using 2000 images for training and 800 images for validation. The number of images is further increased by making use of the Image Processing class in Keras called ImageDataGenerator which generates batches of tensor image data with real-time data augmentations such as zooming, flipping, scaling etc. The model was compared on </a:t>
            </a:r>
            <a:r>
              <a:rPr i="1" lang="en-GB" sz="1100">
                <a:solidFill>
                  <a:srgbClr val="000000"/>
                </a:solidFill>
                <a:latin typeface="Arial"/>
                <a:ea typeface="Arial"/>
                <a:cs typeface="Arial"/>
                <a:sym typeface="Arial"/>
              </a:rPr>
              <a:t>categorical crossentropy</a:t>
            </a:r>
            <a:r>
              <a:rPr lang="en-GB" sz="1100">
                <a:solidFill>
                  <a:srgbClr val="000000"/>
                </a:solidFill>
                <a:latin typeface="Arial"/>
                <a:ea typeface="Arial"/>
                <a:cs typeface="Arial"/>
                <a:sym typeface="Arial"/>
              </a:rPr>
              <a:t> and </a:t>
            </a:r>
            <a:r>
              <a:rPr i="1" lang="en-GB" sz="1100">
                <a:solidFill>
                  <a:srgbClr val="000000"/>
                </a:solidFill>
                <a:latin typeface="Arial"/>
                <a:ea typeface="Arial"/>
                <a:cs typeface="Arial"/>
                <a:sym typeface="Arial"/>
              </a:rPr>
              <a:t>binary crossentropy</a:t>
            </a:r>
            <a:r>
              <a:rPr lang="en-GB" sz="1100">
                <a:solidFill>
                  <a:srgbClr val="000000"/>
                </a:solidFill>
                <a:latin typeface="Arial"/>
                <a:ea typeface="Arial"/>
                <a:cs typeface="Arial"/>
                <a:sym typeface="Arial"/>
              </a:rPr>
              <a:t> loss functions and </a:t>
            </a:r>
            <a:r>
              <a:rPr i="1" lang="en-GB" sz="1100">
                <a:solidFill>
                  <a:srgbClr val="000000"/>
                </a:solidFill>
                <a:latin typeface="Arial"/>
                <a:ea typeface="Arial"/>
                <a:cs typeface="Arial"/>
                <a:sym typeface="Arial"/>
              </a:rPr>
              <a:t>RMSprop </a:t>
            </a:r>
            <a:r>
              <a:rPr lang="en-GB" sz="1100">
                <a:solidFill>
                  <a:srgbClr val="000000"/>
                </a:solidFill>
                <a:latin typeface="Arial"/>
                <a:ea typeface="Arial"/>
                <a:cs typeface="Arial"/>
                <a:sym typeface="Arial"/>
              </a:rPr>
              <a:t>optimizer and </a:t>
            </a:r>
            <a:r>
              <a:rPr i="1" lang="en-GB" sz="1100">
                <a:solidFill>
                  <a:srgbClr val="000000"/>
                </a:solidFill>
                <a:latin typeface="Arial"/>
                <a:ea typeface="Arial"/>
                <a:cs typeface="Arial"/>
                <a:sym typeface="Arial"/>
              </a:rPr>
              <a:t>adagrad </a:t>
            </a:r>
            <a:r>
              <a:rPr lang="en-GB" sz="1100">
                <a:solidFill>
                  <a:srgbClr val="000000"/>
                </a:solidFill>
                <a:latin typeface="Arial"/>
                <a:ea typeface="Arial"/>
                <a:cs typeface="Arial"/>
                <a:sym typeface="Arial"/>
              </a:rPr>
              <a:t>optimizers. </a:t>
            </a:r>
            <a:endParaRPr/>
          </a:p>
        </p:txBody>
      </p:sp>
      <p:sp>
        <p:nvSpPr>
          <p:cNvPr id="310" name="Google Shape;310;p18"/>
          <p:cNvSpPr/>
          <p:nvPr/>
        </p:nvSpPr>
        <p:spPr>
          <a:xfrm>
            <a:off x="2164963" y="2248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8"/>
          <p:cNvGrpSpPr/>
          <p:nvPr/>
        </p:nvGrpSpPr>
        <p:grpSpPr>
          <a:xfrm>
            <a:off x="594488" y="1957150"/>
            <a:ext cx="1709100" cy="1150175"/>
            <a:chOff x="594488" y="1957150"/>
            <a:chExt cx="1709100" cy="1150175"/>
          </a:xfrm>
        </p:grpSpPr>
        <p:sp>
          <p:nvSpPr>
            <p:cNvPr id="312" name="Google Shape;312;p18"/>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nvSpPr>
          <p:spPr>
            <a:xfrm>
              <a:off x="1151897" y="21060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A72A1E"/>
                  </a:solidFill>
                  <a:latin typeface="Roboto"/>
                  <a:ea typeface="Roboto"/>
                  <a:cs typeface="Roboto"/>
                  <a:sym typeface="Roboto"/>
                </a:rPr>
                <a:t>CONV2D</a:t>
              </a:r>
              <a:endParaRPr b="1" sz="800">
                <a:solidFill>
                  <a:srgbClr val="A72A1E"/>
                </a:solidFill>
                <a:latin typeface="Roboto"/>
                <a:ea typeface="Roboto"/>
                <a:cs typeface="Roboto"/>
                <a:sym typeface="Roboto"/>
              </a:endParaRPr>
            </a:p>
          </p:txBody>
        </p:sp>
        <p:sp>
          <p:nvSpPr>
            <p:cNvPr id="314" name="Google Shape;314;p18"/>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32 (3X3) kernels</a:t>
              </a:r>
              <a:endParaRPr b="1" sz="1000">
                <a:solidFill>
                  <a:srgbClr val="A72A1E"/>
                </a:solidFill>
                <a:latin typeface="Roboto"/>
                <a:ea typeface="Roboto"/>
                <a:cs typeface="Roboto"/>
                <a:sym typeface="Roboto"/>
              </a:endParaRPr>
            </a:p>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ReLU activation</a:t>
              </a:r>
              <a:endParaRPr b="1" sz="1000">
                <a:solidFill>
                  <a:srgbClr val="A72A1E"/>
                </a:solidFill>
                <a:latin typeface="Roboto"/>
                <a:ea typeface="Roboto"/>
                <a:cs typeface="Roboto"/>
                <a:sym typeface="Roboto"/>
              </a:endParaRPr>
            </a:p>
          </p:txBody>
        </p:sp>
      </p:grpSp>
      <p:grpSp>
        <p:nvGrpSpPr>
          <p:cNvPr id="315" name="Google Shape;315;p18"/>
          <p:cNvGrpSpPr/>
          <p:nvPr/>
        </p:nvGrpSpPr>
        <p:grpSpPr>
          <a:xfrm>
            <a:off x="2699425" y="1957150"/>
            <a:ext cx="1709100" cy="1150175"/>
            <a:chOff x="2699425" y="1957150"/>
            <a:chExt cx="1709100" cy="1150175"/>
          </a:xfrm>
        </p:grpSpPr>
        <p:sp>
          <p:nvSpPr>
            <p:cNvPr id="316" name="Google Shape;316;p18"/>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32 (3X3) kernels</a:t>
              </a:r>
              <a:endParaRPr b="1" sz="1000">
                <a:solidFill>
                  <a:srgbClr val="A72A1E"/>
                </a:solidFill>
                <a:latin typeface="Roboto"/>
                <a:ea typeface="Roboto"/>
                <a:cs typeface="Roboto"/>
                <a:sym typeface="Roboto"/>
              </a:endParaRPr>
            </a:p>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ReLU activation</a:t>
              </a:r>
              <a:endParaRPr b="1" sz="1000">
                <a:solidFill>
                  <a:srgbClr val="A72A1E"/>
                </a:solidFill>
                <a:latin typeface="Roboto"/>
                <a:ea typeface="Roboto"/>
                <a:cs typeface="Roboto"/>
                <a:sym typeface="Roboto"/>
              </a:endParaRPr>
            </a:p>
          </p:txBody>
        </p:sp>
        <p:sp>
          <p:nvSpPr>
            <p:cNvPr id="318" name="Google Shape;318;p18"/>
            <p:cNvSpPr txBox="1"/>
            <p:nvPr/>
          </p:nvSpPr>
          <p:spPr>
            <a:xfrm>
              <a:off x="3251076" y="2093800"/>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A72A1E"/>
                  </a:solidFill>
                  <a:latin typeface="Roboto"/>
                  <a:ea typeface="Roboto"/>
                  <a:cs typeface="Roboto"/>
                  <a:sym typeface="Roboto"/>
                </a:rPr>
                <a:t>CONV2D</a:t>
              </a:r>
              <a:endParaRPr b="1" sz="800">
                <a:solidFill>
                  <a:srgbClr val="A72A1E"/>
                </a:solidFill>
                <a:latin typeface="Roboto"/>
                <a:ea typeface="Roboto"/>
                <a:cs typeface="Roboto"/>
                <a:sym typeface="Roboto"/>
              </a:endParaRPr>
            </a:p>
          </p:txBody>
        </p:sp>
      </p:grpSp>
      <p:grpSp>
        <p:nvGrpSpPr>
          <p:cNvPr id="319" name="Google Shape;319;p18"/>
          <p:cNvGrpSpPr/>
          <p:nvPr/>
        </p:nvGrpSpPr>
        <p:grpSpPr>
          <a:xfrm>
            <a:off x="4781413" y="1957150"/>
            <a:ext cx="1709100" cy="1150175"/>
            <a:chOff x="4781413" y="1957150"/>
            <a:chExt cx="1709100" cy="1150175"/>
          </a:xfrm>
        </p:grpSpPr>
        <p:sp>
          <p:nvSpPr>
            <p:cNvPr id="320" name="Google Shape;320;p18"/>
            <p:cNvSpPr/>
            <p:nvPr/>
          </p:nvSpPr>
          <p:spPr>
            <a:xfrm>
              <a:off x="5338808" y="1957150"/>
              <a:ext cx="594300" cy="594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64</a:t>
              </a:r>
              <a:r>
                <a:rPr b="1" lang="en-GB" sz="1000">
                  <a:solidFill>
                    <a:srgbClr val="A72A1E"/>
                  </a:solidFill>
                  <a:latin typeface="Roboto"/>
                  <a:ea typeface="Roboto"/>
                  <a:cs typeface="Roboto"/>
                  <a:sym typeface="Roboto"/>
                </a:rPr>
                <a:t> (3X3) kernels</a:t>
              </a:r>
              <a:endParaRPr b="1" sz="1000">
                <a:solidFill>
                  <a:srgbClr val="A72A1E"/>
                </a:solidFill>
                <a:latin typeface="Roboto"/>
                <a:ea typeface="Roboto"/>
                <a:cs typeface="Roboto"/>
                <a:sym typeface="Roboto"/>
              </a:endParaRPr>
            </a:p>
            <a:p>
              <a:pPr indent="0" lvl="0" marL="0" rtl="0" algn="ctr">
                <a:lnSpc>
                  <a:spcPct val="115000"/>
                </a:lnSpc>
                <a:spcBef>
                  <a:spcPts val="0"/>
                </a:spcBef>
                <a:spcAft>
                  <a:spcPts val="0"/>
                </a:spcAft>
                <a:buNone/>
              </a:pPr>
              <a:r>
                <a:rPr b="1" lang="en-GB" sz="1000">
                  <a:solidFill>
                    <a:srgbClr val="A72A1E"/>
                  </a:solidFill>
                  <a:latin typeface="Roboto"/>
                  <a:ea typeface="Roboto"/>
                  <a:cs typeface="Roboto"/>
                  <a:sym typeface="Roboto"/>
                </a:rPr>
                <a:t>ReLU activation</a:t>
              </a:r>
              <a:endParaRPr b="1" sz="1000">
                <a:solidFill>
                  <a:srgbClr val="A72A1E"/>
                </a:solidFill>
                <a:latin typeface="Roboto"/>
                <a:ea typeface="Roboto"/>
                <a:cs typeface="Roboto"/>
                <a:sym typeface="Roboto"/>
              </a:endParaRPr>
            </a:p>
          </p:txBody>
        </p:sp>
        <p:sp>
          <p:nvSpPr>
            <p:cNvPr id="322" name="Google Shape;322;p18"/>
            <p:cNvSpPr txBox="1"/>
            <p:nvPr/>
          </p:nvSpPr>
          <p:spPr>
            <a:xfrm>
              <a:off x="5338809" y="21060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980000"/>
                  </a:solidFill>
                  <a:latin typeface="Roboto"/>
                  <a:ea typeface="Roboto"/>
                  <a:cs typeface="Roboto"/>
                  <a:sym typeface="Roboto"/>
                </a:rPr>
                <a:t>CONV2D</a:t>
              </a:r>
              <a:endParaRPr b="1" sz="800">
                <a:solidFill>
                  <a:srgbClr val="980000"/>
                </a:solidFill>
                <a:latin typeface="Roboto"/>
                <a:ea typeface="Roboto"/>
                <a:cs typeface="Roboto"/>
                <a:sym typeface="Roboto"/>
              </a:endParaRPr>
            </a:p>
          </p:txBody>
        </p:sp>
      </p:grpSp>
      <p:grpSp>
        <p:nvGrpSpPr>
          <p:cNvPr id="323" name="Google Shape;323;p18"/>
          <p:cNvGrpSpPr/>
          <p:nvPr/>
        </p:nvGrpSpPr>
        <p:grpSpPr>
          <a:xfrm>
            <a:off x="6863388" y="1957150"/>
            <a:ext cx="1709100" cy="1150175"/>
            <a:chOff x="6863388" y="1957150"/>
            <a:chExt cx="1709100" cy="1150175"/>
          </a:xfrm>
        </p:grpSpPr>
        <p:sp>
          <p:nvSpPr>
            <p:cNvPr id="324" name="Google Shape;324;p18"/>
            <p:cNvSpPr/>
            <p:nvPr/>
          </p:nvSpPr>
          <p:spPr>
            <a:xfrm>
              <a:off x="7420786" y="1957150"/>
              <a:ext cx="594300" cy="594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980000"/>
                  </a:solidFill>
                  <a:latin typeface="Roboto"/>
                  <a:ea typeface="Roboto"/>
                  <a:cs typeface="Roboto"/>
                  <a:sym typeface="Roboto"/>
                </a:rPr>
                <a:t>FULLY CONNECTED LAYERS</a:t>
              </a:r>
              <a:endParaRPr b="1" sz="1000">
                <a:solidFill>
                  <a:srgbClr val="980000"/>
                </a:solidFill>
                <a:latin typeface="Roboto"/>
                <a:ea typeface="Roboto"/>
                <a:cs typeface="Roboto"/>
                <a:sym typeface="Roboto"/>
              </a:endParaRPr>
            </a:p>
          </p:txBody>
        </p:sp>
        <p:sp>
          <p:nvSpPr>
            <p:cNvPr id="326" name="Google Shape;326;p18"/>
            <p:cNvSpPr txBox="1"/>
            <p:nvPr/>
          </p:nvSpPr>
          <p:spPr>
            <a:xfrm>
              <a:off x="7420770" y="203627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980000"/>
                  </a:solidFill>
                  <a:latin typeface="Roboto"/>
                  <a:ea typeface="Roboto"/>
                  <a:cs typeface="Roboto"/>
                  <a:sym typeface="Roboto"/>
                </a:rPr>
                <a:t>FC LAYERS</a:t>
              </a:r>
              <a:endParaRPr b="1" sz="800">
                <a:solidFill>
                  <a:srgbClr val="980000"/>
                </a:solidFill>
                <a:latin typeface="Roboto"/>
                <a:ea typeface="Roboto"/>
                <a:cs typeface="Roboto"/>
                <a:sym typeface="Roboto"/>
              </a:endParaRPr>
            </a:p>
          </p:txBody>
        </p:sp>
      </p:grpSp>
      <p:sp>
        <p:nvSpPr>
          <p:cNvPr id="327" name="Google Shape;327;p18"/>
          <p:cNvSpPr/>
          <p:nvPr/>
        </p:nvSpPr>
        <p:spPr>
          <a:xfrm>
            <a:off x="4337175" y="2248113"/>
            <a:ext cx="594300" cy="369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419150" y="2248113"/>
            <a:ext cx="594300" cy="369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txBox="1"/>
          <p:nvPr/>
        </p:nvSpPr>
        <p:spPr>
          <a:xfrm>
            <a:off x="2199475" y="2030625"/>
            <a:ext cx="525300" cy="47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800">
                <a:solidFill>
                  <a:srgbClr val="980000"/>
                </a:solidFill>
              </a:rPr>
              <a:t>MAX POOL</a:t>
            </a:r>
            <a:endParaRPr b="1" sz="800">
              <a:solidFill>
                <a:srgbClr val="980000"/>
              </a:solidFill>
            </a:endParaRPr>
          </a:p>
        </p:txBody>
      </p:sp>
      <p:sp>
        <p:nvSpPr>
          <p:cNvPr id="330" name="Google Shape;330;p18"/>
          <p:cNvSpPr txBox="1"/>
          <p:nvPr/>
        </p:nvSpPr>
        <p:spPr>
          <a:xfrm>
            <a:off x="4385513" y="2030625"/>
            <a:ext cx="525300" cy="47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800">
                <a:solidFill>
                  <a:srgbClr val="980000"/>
                </a:solidFill>
              </a:rPr>
              <a:t>MAX POOL</a:t>
            </a:r>
            <a:endParaRPr b="1" sz="800">
              <a:solidFill>
                <a:srgbClr val="980000"/>
              </a:solidFill>
            </a:endParaRPr>
          </a:p>
        </p:txBody>
      </p:sp>
      <p:sp>
        <p:nvSpPr>
          <p:cNvPr id="331" name="Google Shape;331;p18"/>
          <p:cNvSpPr txBox="1"/>
          <p:nvPr/>
        </p:nvSpPr>
        <p:spPr>
          <a:xfrm>
            <a:off x="6380900" y="2030625"/>
            <a:ext cx="670800" cy="47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800">
                <a:solidFill>
                  <a:srgbClr val="980000"/>
                </a:solidFill>
              </a:rPr>
              <a:t>FLATTEN</a:t>
            </a:r>
            <a:endParaRPr b="1" sz="80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1338325" y="22670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Cancer Prediction model</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40" name="Shape 340"/>
        <p:cNvGrpSpPr/>
        <p:nvPr/>
      </p:nvGrpSpPr>
      <p:grpSpPr>
        <a:xfrm>
          <a:off x="0" y="0"/>
          <a:ext cx="0" cy="0"/>
          <a:chOff x="0" y="0"/>
          <a:chExt cx="0" cy="0"/>
        </a:xfrm>
      </p:grpSpPr>
      <p:sp>
        <p:nvSpPr>
          <p:cNvPr id="341" name="Google Shape;34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p:txBody>
      </p:sp>
      <p:sp>
        <p:nvSpPr>
          <p:cNvPr id="342" name="Google Shape;342;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200">
                <a:solidFill>
                  <a:srgbClr val="212529"/>
                </a:solidFill>
                <a:highlight>
                  <a:srgbClr val="FFFFFF"/>
                </a:highlight>
                <a:latin typeface="Arial"/>
                <a:ea typeface="Arial"/>
                <a:cs typeface="Arial"/>
                <a:sym typeface="Arial"/>
              </a:rPr>
              <a:t>Total 2948 images are used.</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200">
                <a:solidFill>
                  <a:srgbClr val="212529"/>
                </a:solidFill>
                <a:highlight>
                  <a:srgbClr val="FFFFFF"/>
                </a:highlight>
                <a:latin typeface="Arial"/>
                <a:ea typeface="Arial"/>
                <a:cs typeface="Arial"/>
                <a:sym typeface="Arial"/>
              </a:rPr>
              <a:t>The data includes three datasets:</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200">
                <a:solidFill>
                  <a:srgbClr val="212529"/>
                </a:solidFill>
                <a:highlight>
                  <a:srgbClr val="FFFFFF"/>
                </a:highlight>
                <a:latin typeface="Arial"/>
                <a:ea typeface="Arial"/>
                <a:cs typeface="Arial"/>
                <a:sym typeface="Arial"/>
              </a:rPr>
              <a:t>● Training Data: Contains total 2064 grayscale images</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200">
                <a:solidFill>
                  <a:srgbClr val="212529"/>
                </a:solidFill>
                <a:highlight>
                  <a:srgbClr val="FFFFFF"/>
                </a:highlight>
                <a:latin typeface="Arial"/>
                <a:ea typeface="Arial"/>
                <a:cs typeface="Arial"/>
                <a:sym typeface="Arial"/>
              </a:rPr>
              <a:t>● Validation data: Contains 442 grayscale images </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200">
                <a:solidFill>
                  <a:srgbClr val="212529"/>
                </a:solidFill>
                <a:highlight>
                  <a:srgbClr val="FFFFFF"/>
                </a:highlight>
                <a:latin typeface="Arial"/>
                <a:ea typeface="Arial"/>
                <a:cs typeface="Arial"/>
                <a:sym typeface="Arial"/>
              </a:rPr>
              <a:t>● Testing data: Contains 442 grayscale images</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None/>
            </a:pPr>
            <a:r>
              <a:rPr lang="en-GB" sz="1200">
                <a:solidFill>
                  <a:srgbClr val="212529"/>
                </a:solidFill>
                <a:highlight>
                  <a:srgbClr val="FFFFFF"/>
                </a:highlight>
                <a:latin typeface="Arial"/>
                <a:ea typeface="Arial"/>
                <a:cs typeface="Arial"/>
                <a:sym typeface="Arial"/>
              </a:rPr>
              <a:t> Image size 40*40 pixels</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GB" sz="1200">
                <a:solidFill>
                  <a:srgbClr val="212529"/>
                </a:solidFill>
                <a:highlight>
                  <a:srgbClr val="FFFFFF"/>
                </a:highlight>
                <a:latin typeface="Arial"/>
                <a:ea typeface="Arial"/>
                <a:cs typeface="Arial"/>
                <a:sym typeface="Arial"/>
              </a:rPr>
              <a:t>Images are result of total 888 CT scans</a:t>
            </a:r>
            <a:endParaRPr sz="1200">
              <a:solidFill>
                <a:srgbClr val="21252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a:t>
            </a:r>
            <a:endParaRPr/>
          </a:p>
        </p:txBody>
      </p:sp>
      <p:sp>
        <p:nvSpPr>
          <p:cNvPr id="348" name="Google Shape;34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The model is implemented using the </a:t>
            </a:r>
            <a:r>
              <a:rPr i="1" lang="en-GB" sz="1400">
                <a:solidFill>
                  <a:srgbClr val="000000"/>
                </a:solidFill>
                <a:latin typeface="Arial"/>
                <a:ea typeface="Arial"/>
                <a:cs typeface="Arial"/>
                <a:sym typeface="Arial"/>
              </a:rPr>
              <a:t>Sequential </a:t>
            </a:r>
            <a:r>
              <a:rPr lang="en-GB" sz="1400">
                <a:solidFill>
                  <a:srgbClr val="000000"/>
                </a:solidFill>
                <a:latin typeface="Arial"/>
                <a:ea typeface="Arial"/>
                <a:cs typeface="Arial"/>
                <a:sym typeface="Arial"/>
              </a:rPr>
              <a:t>API in Keras. It consists of three </a:t>
            </a:r>
            <a:endParaRPr sz="1600"/>
          </a:p>
          <a:p>
            <a:pPr indent="0" lvl="0" marL="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Convolution-2D layers with 16, 32 and 64 kernels of size (3,3), (5,5) and (7,7) respectively each followed by a Maxpooling-2D layer of size (2,2) pooling with a stride of 2. Maxpooling layers reduce the dimensionality of data thereby reducing the number of parameters, leading to a reduction in training time and tackling overfitting. Pooling layers downsample each feature map independently</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