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8" r:id="rId4"/>
    <p:sldId id="260" r:id="rId5"/>
    <p:sldId id="261" r:id="rId6"/>
    <p:sldId id="262" r:id="rId7"/>
    <p:sldId id="263" r:id="rId8"/>
    <p:sldId id="264" r:id="rId9"/>
    <p:sldId id="265" r:id="rId10"/>
    <p:sldId id="292" r:id="rId11"/>
    <p:sldId id="293" r:id="rId12"/>
    <p:sldId id="294" r:id="rId13"/>
    <p:sldId id="295" r:id="rId14"/>
    <p:sldId id="296" r:id="rId15"/>
    <p:sldId id="297" r:id="rId16"/>
    <p:sldId id="298" r:id="rId17"/>
    <p:sldId id="299" r:id="rId18"/>
    <p:sldId id="300" r:id="rId19"/>
    <p:sldId id="301" r:id="rId20"/>
    <p:sldId id="302" r:id="rId21"/>
    <p:sldId id="303" r:id="rId22"/>
    <p:sldId id="304" r:id="rId23"/>
    <p:sldId id="305" r:id="rId24"/>
    <p:sldId id="306" r:id="rId25"/>
    <p:sldId id="307" r:id="rId26"/>
    <p:sldId id="308" r:id="rId27"/>
    <p:sldId id="309" r:id="rId28"/>
    <p:sldId id="311" r:id="rId29"/>
    <p:sldId id="312" r:id="rId30"/>
    <p:sldId id="313" r:id="rId31"/>
    <p:sldId id="314" r:id="rId32"/>
    <p:sldId id="315" r:id="rId33"/>
    <p:sldId id="316" r:id="rId34"/>
    <p:sldId id="317" r:id="rId35"/>
    <p:sldId id="318" r:id="rId36"/>
    <p:sldId id="319"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0" Type="http://schemas.openxmlformats.org/officeDocument/2006/relationships/tableStyles" Target="tableStyles.xml"/><Relationship Id="rId4" Type="http://schemas.openxmlformats.org/officeDocument/2006/relationships/slide" Target="slides/slide2.xml"/><Relationship Id="rId39" Type="http://schemas.openxmlformats.org/officeDocument/2006/relationships/viewProps" Target="viewProps.xml"/><Relationship Id="rId38" Type="http://schemas.openxmlformats.org/officeDocument/2006/relationships/presProps" Target="presProps.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9"/>
          <p:cNvPicPr>
            <a:picLocks noChangeAspect="1"/>
          </p:cNvPicPr>
          <p:nvPr/>
        </p:nvPicPr>
        <p:blipFill>
          <a:blip r:embed="rId12"/>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7.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8.png"/></Relationships>
</file>

<file path=ppt/slides/_rels/slide24.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image" Target="../media/image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32.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26.jpeg"/><Relationship Id="rId4" Type="http://schemas.openxmlformats.org/officeDocument/2006/relationships/image" Target="../media/image25.jpeg"/><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image" Target="../media/image2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image" Target="../media/image3.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0" y="0"/>
            <a:ext cx="12192000" cy="2909570"/>
          </a:xfrm>
        </p:spPr>
        <p:txBody>
          <a:bodyPr>
            <a:normAutofit fontScale="90000"/>
          </a:bodyPr>
          <a:p>
            <a:r>
              <a:rPr lang="en-US" sz="6600" b="1"/>
              <a:t>Introduction</a:t>
            </a:r>
            <a:br>
              <a:rPr lang="en-US" sz="6600" b="1"/>
            </a:br>
            <a:r>
              <a:rPr lang="en-US" sz="6600" b="1"/>
              <a:t>To</a:t>
            </a:r>
            <a:br>
              <a:rPr lang="en-US" sz="6600" b="1"/>
            </a:br>
            <a:r>
              <a:rPr lang="en-US" sz="6600" b="1"/>
              <a:t>Web Development</a:t>
            </a:r>
            <a:endParaRPr lang="en-US" sz="6600" b="1"/>
          </a:p>
        </p:txBody>
      </p:sp>
      <p:sp>
        <p:nvSpPr>
          <p:cNvPr id="3" name="Subtitle 2"/>
          <p:cNvSpPr>
            <a:spLocks noGrp="1"/>
          </p:cNvSpPr>
          <p:nvPr>
            <p:ph type="subTitle" idx="1"/>
          </p:nvPr>
        </p:nvSpPr>
        <p:spPr>
          <a:xfrm>
            <a:off x="0" y="4758055"/>
            <a:ext cx="12192000" cy="2100580"/>
          </a:xfrm>
        </p:spPr>
        <p:txBody>
          <a:bodyPr/>
          <a:p>
            <a:r>
              <a:rPr lang="en-US">
                <a:solidFill>
                  <a:schemeClr val="tx1"/>
                </a:solidFill>
              </a:rPr>
              <a:t>By- Shreshth Tiwari</a:t>
            </a:r>
            <a:br>
              <a:rPr lang="en-US">
                <a:solidFill>
                  <a:schemeClr val="tx1"/>
                </a:solidFill>
              </a:rPr>
            </a:br>
            <a:r>
              <a:rPr lang="en-US">
                <a:solidFill>
                  <a:schemeClr val="tx1"/>
                </a:solidFill>
              </a:rPr>
              <a:t>B.Tech CSE</a:t>
            </a:r>
            <a:br>
              <a:rPr lang="en-US">
                <a:solidFill>
                  <a:schemeClr val="tx1"/>
                </a:solidFill>
              </a:rPr>
            </a:br>
            <a:r>
              <a:rPr lang="en-US">
                <a:solidFill>
                  <a:schemeClr val="tx1"/>
                </a:solidFill>
              </a:rPr>
              <a:t>Section - B</a:t>
            </a:r>
            <a:br>
              <a:rPr lang="en-US">
                <a:solidFill>
                  <a:schemeClr val="tx1"/>
                </a:solidFill>
              </a:rPr>
            </a:br>
            <a:r>
              <a:rPr lang="en-US">
                <a:solidFill>
                  <a:schemeClr val="tx1"/>
                </a:solidFill>
              </a:rPr>
              <a:t>Roll No - 32</a:t>
            </a:r>
            <a:endParaRPr lang="en-US">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p14:dur="2000">
        <p:random/>
      </p:transition>
    </mc:Choice>
    <mc:Fallback>
      <p:transition>
        <p:rando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0" y="0"/>
            <a:ext cx="12192000" cy="866140"/>
          </a:xfrm>
        </p:spPr>
        <p:txBody>
          <a:bodyPr/>
          <a:p>
            <a:pPr algn="ctr"/>
            <a:r>
              <a:rPr lang="en-US" sz="5400" b="1">
                <a:gradFill>
                  <a:gsLst>
                    <a:gs pos="0">
                      <a:srgbClr val="E30000"/>
                    </a:gs>
                    <a:gs pos="100000">
                      <a:srgbClr val="760303"/>
                    </a:gs>
                  </a:gsLst>
                  <a:lin scaled="0"/>
                </a:gradFill>
              </a:rPr>
              <a:t>No</a:t>
            </a:r>
            <a:r>
              <a:rPr lang="en-US" sz="4800" b="1">
                <a:gradFill>
                  <a:gsLst>
                    <a:gs pos="0">
                      <a:srgbClr val="E30000"/>
                    </a:gs>
                    <a:gs pos="100000">
                      <a:srgbClr val="760303"/>
                    </a:gs>
                  </a:gsLst>
                  <a:lin scaled="0"/>
                </a:gradFill>
              </a:rPr>
              <a:t> </a:t>
            </a:r>
            <a:r>
              <a:rPr lang="en-US" sz="4800" b="1" u="sng">
                <a:gradFill>
                  <a:gsLst>
                    <a:gs pos="0">
                      <a:srgbClr val="E30000"/>
                    </a:gs>
                    <a:gs pos="100000">
                      <a:srgbClr val="760303"/>
                    </a:gs>
                  </a:gsLst>
                  <a:lin scaled="0"/>
                </a:gradFill>
              </a:rPr>
              <a:t>HTML</a:t>
            </a:r>
            <a:endParaRPr lang="en-US" sz="4800" b="1" u="sng">
              <a:gradFill>
                <a:gsLst>
                  <a:gs pos="0">
                    <a:srgbClr val="E30000"/>
                  </a:gs>
                  <a:gs pos="100000">
                    <a:srgbClr val="760303"/>
                  </a:gs>
                </a:gsLst>
                <a:lin scaled="0"/>
              </a:gradFill>
            </a:endParaRPr>
          </a:p>
        </p:txBody>
      </p:sp>
      <p:sp>
        <p:nvSpPr>
          <p:cNvPr id="6" name="Text Box 5"/>
          <p:cNvSpPr txBox="1"/>
          <p:nvPr/>
        </p:nvSpPr>
        <p:spPr>
          <a:xfrm>
            <a:off x="0" y="1795145"/>
            <a:ext cx="12192000" cy="1938020"/>
          </a:xfrm>
          <a:prstGeom prst="rect">
            <a:avLst/>
          </a:prstGeom>
          <a:noFill/>
        </p:spPr>
        <p:txBody>
          <a:bodyPr wrap="square" rtlCol="0">
            <a:spAutoFit/>
          </a:bodyPr>
          <a:p>
            <a:pPr algn="ctr"/>
            <a:r>
              <a:rPr lang="en-US" sz="4000">
                <a:solidFill>
                  <a:schemeClr val="accent1"/>
                </a:solidFill>
                <a:effectLst>
                  <a:outerShdw blurRad="38100" dist="25400" dir="5400000" algn="ctr" rotWithShape="0">
                    <a:srgbClr val="6E747A">
                      <a:alpha val="43000"/>
                    </a:srgbClr>
                  </a:outerShdw>
                </a:effectLst>
              </a:rPr>
              <a:t>Without any markup to give to your page content structure, the browser renderes </a:t>
            </a:r>
            <a:r>
              <a:rPr lang="en-US" sz="4000" b="1">
                <a:solidFill>
                  <a:srgbClr val="FF0000"/>
                </a:solidFill>
                <a:effectLst>
                  <a:outerShdw blurRad="38100" dist="25400" dir="5400000" algn="ctr" rotWithShape="0">
                    <a:srgbClr val="6E747A">
                      <a:alpha val="43000"/>
                    </a:srgbClr>
                  </a:outerShdw>
                </a:effectLst>
              </a:rPr>
              <a:t>unformatted</a:t>
            </a:r>
            <a:r>
              <a:rPr lang="en-US" sz="4000">
                <a:solidFill>
                  <a:schemeClr val="accent1"/>
                </a:solidFill>
                <a:effectLst>
                  <a:outerShdw blurRad="38100" dist="25400" dir="5400000" algn="ctr" rotWithShape="0">
                    <a:srgbClr val="6E747A">
                      <a:alpha val="43000"/>
                    </a:srgbClr>
                  </a:outerShdw>
                </a:effectLst>
              </a:rPr>
              <a:t> and </a:t>
            </a:r>
            <a:r>
              <a:rPr lang="en-US" sz="4000" b="1">
                <a:solidFill>
                  <a:srgbClr val="FF0000"/>
                </a:solidFill>
                <a:effectLst>
                  <a:outerShdw blurRad="38100" dist="25400" dir="5400000" algn="ctr" rotWithShape="0">
                    <a:srgbClr val="6E747A">
                      <a:alpha val="43000"/>
                    </a:srgbClr>
                  </a:outerShdw>
                </a:effectLst>
              </a:rPr>
              <a:t>unstyled</a:t>
            </a:r>
            <a:r>
              <a:rPr lang="en-US" sz="4000">
                <a:solidFill>
                  <a:schemeClr val="accent1"/>
                </a:solidFill>
                <a:effectLst>
                  <a:outerShdw blurRad="38100" dist="25400" dir="5400000" algn="ctr" rotWithShape="0">
                    <a:srgbClr val="6E747A">
                      <a:alpha val="43000"/>
                    </a:srgbClr>
                  </a:outerShdw>
                </a:effectLst>
              </a:rPr>
              <a:t> text.</a:t>
            </a:r>
            <a:endParaRPr lang="en-US" sz="4000"/>
          </a:p>
        </p:txBody>
      </p:sp>
    </p:spTree>
  </p:cSld>
  <p:clrMapOvr>
    <a:masterClrMapping/>
  </p:clrMapOvr>
  <p:transition>
    <p:rand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0" y="0"/>
            <a:ext cx="12192000" cy="866140"/>
          </a:xfrm>
        </p:spPr>
        <p:txBody>
          <a:bodyPr/>
          <a:p>
            <a:pPr algn="ctr"/>
            <a:r>
              <a:rPr lang="en-US" sz="4800" b="1" u="sng">
                <a:gradFill>
                  <a:gsLst>
                    <a:gs pos="0">
                      <a:srgbClr val="E30000"/>
                    </a:gs>
                    <a:gs pos="100000">
                      <a:srgbClr val="760303"/>
                    </a:gs>
                  </a:gsLst>
                  <a:lin scaled="0"/>
                </a:gradFill>
              </a:rPr>
              <a:t>HTML</a:t>
            </a:r>
            <a:r>
              <a:rPr lang="en-US" sz="4800" b="1">
                <a:gradFill>
                  <a:gsLst>
                    <a:gs pos="0">
                      <a:srgbClr val="E30000"/>
                    </a:gs>
                    <a:gs pos="100000">
                      <a:srgbClr val="760303"/>
                    </a:gs>
                  </a:gsLst>
                  <a:lin scaled="0"/>
                </a:gradFill>
              </a:rPr>
              <a:t> </a:t>
            </a:r>
            <a:r>
              <a:rPr lang="en-US" sz="4800" b="1" u="sng">
                <a:gradFill>
                  <a:gsLst>
                    <a:gs pos="0">
                      <a:srgbClr val="E30000"/>
                    </a:gs>
                    <a:gs pos="100000">
                      <a:srgbClr val="760303"/>
                    </a:gs>
                  </a:gsLst>
                  <a:lin scaled="0"/>
                </a:gradFill>
              </a:rPr>
              <a:t>Tags</a:t>
            </a:r>
            <a:endParaRPr lang="en-US" sz="4800" b="1" u="sng">
              <a:gradFill>
                <a:gsLst>
                  <a:gs pos="0">
                    <a:srgbClr val="E30000"/>
                  </a:gs>
                  <a:gs pos="100000">
                    <a:srgbClr val="760303"/>
                  </a:gs>
                </a:gsLst>
                <a:lin scaled="0"/>
              </a:gradFill>
            </a:endParaRPr>
          </a:p>
        </p:txBody>
      </p:sp>
      <p:sp>
        <p:nvSpPr>
          <p:cNvPr id="6" name="Text Box 5"/>
          <p:cNvSpPr txBox="1"/>
          <p:nvPr/>
        </p:nvSpPr>
        <p:spPr>
          <a:xfrm>
            <a:off x="-635" y="1348740"/>
            <a:ext cx="12192635" cy="1322070"/>
          </a:xfrm>
          <a:prstGeom prst="rect">
            <a:avLst/>
          </a:prstGeom>
          <a:noFill/>
        </p:spPr>
        <p:txBody>
          <a:bodyPr wrap="square" rtlCol="0">
            <a:spAutoFit/>
          </a:bodyPr>
          <a:p>
            <a:pPr algn="ctr"/>
            <a:r>
              <a:rPr lang="en-US" sz="4000" u="sng">
                <a:gradFill>
                  <a:gsLst>
                    <a:gs pos="0">
                      <a:srgbClr val="012D86"/>
                    </a:gs>
                    <a:gs pos="100000">
                      <a:srgbClr val="0E2557"/>
                    </a:gs>
                  </a:gsLst>
                  <a:lin scaled="0"/>
                </a:gradFill>
                <a:effectLst>
                  <a:outerShdw blurRad="38100" dist="25400" dir="5400000" algn="ctr" rotWithShape="0">
                    <a:srgbClr val="6E747A">
                      <a:alpha val="43000"/>
                    </a:srgbClr>
                  </a:outerShdw>
                </a:effectLst>
              </a:rPr>
              <a:t>HTML</a:t>
            </a:r>
            <a:r>
              <a:rPr lang="en-US" sz="4000">
                <a:gradFill>
                  <a:gsLst>
                    <a:gs pos="0">
                      <a:srgbClr val="012D86"/>
                    </a:gs>
                    <a:gs pos="100000">
                      <a:srgbClr val="0E2557"/>
                    </a:gs>
                  </a:gsLst>
                  <a:lin scaled="0"/>
                </a:gradFill>
                <a:effectLst>
                  <a:outerShdw blurRad="38100" dist="25400" dir="5400000" algn="ctr" rotWithShape="0">
                    <a:srgbClr val="6E747A">
                      <a:alpha val="43000"/>
                    </a:srgbClr>
                  </a:outerShdw>
                </a:effectLst>
              </a:rPr>
              <a:t> </a:t>
            </a:r>
            <a:r>
              <a:rPr lang="en-US" sz="4000" u="sng">
                <a:gradFill>
                  <a:gsLst>
                    <a:gs pos="0">
                      <a:srgbClr val="012D86"/>
                    </a:gs>
                    <a:gs pos="100000">
                      <a:srgbClr val="0E2557"/>
                    </a:gs>
                  </a:gsLst>
                  <a:lin scaled="0"/>
                </a:gradFill>
                <a:effectLst>
                  <a:outerShdw blurRad="38100" dist="25400" dir="5400000" algn="ctr" rotWithShape="0">
                    <a:srgbClr val="6E747A">
                      <a:alpha val="43000"/>
                    </a:srgbClr>
                  </a:outerShdw>
                </a:effectLst>
              </a:rPr>
              <a:t>T</a:t>
            </a:r>
            <a:r>
              <a:rPr lang="en-US" sz="4000" u="sng">
                <a:gradFill>
                  <a:gsLst>
                    <a:gs pos="0">
                      <a:srgbClr val="012D86"/>
                    </a:gs>
                    <a:gs pos="100000">
                      <a:srgbClr val="0E2557"/>
                    </a:gs>
                  </a:gsLst>
                  <a:lin scaled="0"/>
                </a:gradFill>
                <a:effectLst>
                  <a:outerShdw blurRad="38100" dist="25400" dir="5400000" algn="ctr" rotWithShape="0">
                    <a:srgbClr val="6E747A">
                      <a:alpha val="43000"/>
                    </a:srgbClr>
                  </a:outerShdw>
                </a:effectLst>
              </a:rPr>
              <a:t>ags</a:t>
            </a:r>
            <a:r>
              <a:rPr lang="en-US" sz="4000">
                <a:solidFill>
                  <a:schemeClr val="accent1"/>
                </a:solidFill>
                <a:effectLst>
                  <a:outerShdw blurRad="38100" dist="25400" dir="5400000" algn="ctr" rotWithShape="0">
                    <a:srgbClr val="6E747A">
                      <a:alpha val="43000"/>
                    </a:srgbClr>
                  </a:outerShdw>
                </a:effectLst>
              </a:rPr>
              <a:t> give </a:t>
            </a:r>
            <a:r>
              <a:rPr lang="en-US" sz="4000" b="1">
                <a:solidFill>
                  <a:srgbClr val="00B050"/>
                </a:solidFill>
                <a:effectLst>
                  <a:outerShdw blurRad="38100" dist="25400" dir="5400000" algn="ctr" rotWithShape="0">
                    <a:srgbClr val="6E747A">
                      <a:alpha val="43000"/>
                    </a:srgbClr>
                  </a:outerShdw>
                </a:effectLst>
              </a:rPr>
              <a:t>structure</a:t>
            </a:r>
            <a:r>
              <a:rPr lang="en-US" sz="4000">
                <a:solidFill>
                  <a:schemeClr val="accent1"/>
                </a:solidFill>
                <a:effectLst>
                  <a:outerShdw blurRad="38100" dist="25400" dir="5400000" algn="ctr" rotWithShape="0">
                    <a:srgbClr val="6E747A">
                      <a:alpha val="43000"/>
                    </a:srgbClr>
                  </a:outerShdw>
                </a:effectLst>
              </a:rPr>
              <a:t> and </a:t>
            </a:r>
            <a:r>
              <a:rPr lang="en-US" sz="4000" b="1">
                <a:solidFill>
                  <a:srgbClr val="00B050"/>
                </a:solidFill>
                <a:effectLst>
                  <a:outerShdw blurRad="38100" dist="25400" dir="5400000" algn="ctr" rotWithShape="0">
                    <a:srgbClr val="6E747A">
                      <a:alpha val="43000"/>
                    </a:srgbClr>
                  </a:outerShdw>
                </a:effectLst>
              </a:rPr>
              <a:t>meaning</a:t>
            </a:r>
            <a:r>
              <a:rPr lang="en-US" sz="4000">
                <a:solidFill>
                  <a:schemeClr val="accent1"/>
                </a:solidFill>
                <a:effectLst>
                  <a:outerShdw blurRad="38100" dist="25400" dir="5400000" algn="ctr" rotWithShape="0">
                    <a:srgbClr val="6E747A">
                      <a:alpha val="43000"/>
                    </a:srgbClr>
                  </a:outerShdw>
                </a:effectLst>
              </a:rPr>
              <a:t> to your content.</a:t>
            </a:r>
            <a:endParaRPr lang="en-US" sz="4000"/>
          </a:p>
        </p:txBody>
      </p:sp>
    </p:spTree>
  </p:cSld>
  <p:clrMapOvr>
    <a:masterClrMapping/>
  </p:clrMapOvr>
  <p:transition>
    <p:rand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sz="4800" b="1" u="sng">
                <a:gradFill>
                  <a:gsLst>
                    <a:gs pos="0">
                      <a:srgbClr val="E30000"/>
                    </a:gs>
                    <a:gs pos="100000">
                      <a:srgbClr val="760303"/>
                    </a:gs>
                  </a:gsLst>
                  <a:lin scaled="0"/>
                </a:gradFill>
              </a:rPr>
              <a:t>HTML</a:t>
            </a:r>
            <a:r>
              <a:rPr lang="en-US" sz="4800" b="1">
                <a:gradFill>
                  <a:gsLst>
                    <a:gs pos="0">
                      <a:srgbClr val="E30000"/>
                    </a:gs>
                    <a:gs pos="100000">
                      <a:srgbClr val="760303"/>
                    </a:gs>
                  </a:gsLst>
                  <a:lin scaled="0"/>
                </a:gradFill>
              </a:rPr>
              <a:t> </a:t>
            </a:r>
            <a:r>
              <a:rPr lang="en-US" sz="4800" b="1" u="sng">
                <a:gradFill>
                  <a:gsLst>
                    <a:gs pos="0">
                      <a:srgbClr val="E30000"/>
                    </a:gs>
                    <a:gs pos="100000">
                      <a:srgbClr val="760303"/>
                    </a:gs>
                  </a:gsLst>
                  <a:lin scaled="0"/>
                </a:gradFill>
              </a:rPr>
              <a:t>Tags</a:t>
            </a:r>
            <a:endParaRPr lang="en-US" sz="4800" b="1" u="sng">
              <a:gradFill>
                <a:gsLst>
                  <a:gs pos="0">
                    <a:srgbClr val="E30000"/>
                  </a:gs>
                  <a:gs pos="100000">
                    <a:srgbClr val="760303"/>
                  </a:gs>
                </a:gsLst>
                <a:lin scaled="0"/>
              </a:gradFill>
            </a:endParaRPr>
          </a:p>
        </p:txBody>
      </p:sp>
      <p:sp>
        <p:nvSpPr>
          <p:cNvPr id="6" name="Text Box 5"/>
          <p:cNvSpPr txBox="1"/>
          <p:nvPr/>
        </p:nvSpPr>
        <p:spPr>
          <a:xfrm>
            <a:off x="-635" y="1348740"/>
            <a:ext cx="12192635" cy="5015865"/>
          </a:xfrm>
          <a:prstGeom prst="rect">
            <a:avLst/>
          </a:prstGeom>
          <a:noFill/>
        </p:spPr>
        <p:txBody>
          <a:bodyPr wrap="square" rtlCol="0">
            <a:spAutoFit/>
          </a:bodyPr>
          <a:p>
            <a:pPr algn="l"/>
            <a:r>
              <a:rPr lang="en-US" sz="4000">
                <a:solidFill>
                  <a:srgbClr val="00B050"/>
                </a:solidFill>
                <a:effectLst>
                  <a:outerShdw blurRad="38100" dist="25400" dir="5400000" algn="ctr" rotWithShape="0">
                    <a:srgbClr val="6E747A">
                      <a:alpha val="43000"/>
                    </a:srgbClr>
                  </a:outerShdw>
                </a:effectLst>
              </a:rPr>
              <a:t>&lt;p&gt; &lt;/p&gt; - To organize text into pragraphs.</a:t>
            </a:r>
            <a:endParaRPr lang="en-US" sz="4000">
              <a:solidFill>
                <a:srgbClr val="00B050"/>
              </a:solidFill>
              <a:effectLst>
                <a:outerShdw blurRad="38100" dist="25400" dir="5400000" algn="ctr" rotWithShape="0">
                  <a:srgbClr val="6E747A">
                    <a:alpha val="43000"/>
                  </a:srgbClr>
                </a:outerShdw>
              </a:effectLst>
            </a:endParaRPr>
          </a:p>
          <a:p>
            <a:pPr algn="l"/>
            <a:endParaRPr lang="en-US" sz="4000">
              <a:solidFill>
                <a:srgbClr val="00B050"/>
              </a:solidFill>
              <a:effectLst>
                <a:outerShdw blurRad="38100" dist="25400" dir="5400000" algn="ctr" rotWithShape="0">
                  <a:srgbClr val="6E747A">
                    <a:alpha val="43000"/>
                  </a:srgbClr>
                </a:outerShdw>
              </a:effectLst>
            </a:endParaRPr>
          </a:p>
          <a:p>
            <a:pPr algn="l"/>
            <a:r>
              <a:rPr lang="en-US" sz="4000">
                <a:solidFill>
                  <a:srgbClr val="00B050"/>
                </a:solidFill>
                <a:effectLst>
                  <a:outerShdw blurRad="38100" dist="25400" dir="5400000" algn="ctr" rotWithShape="0">
                    <a:srgbClr val="6E747A">
                      <a:alpha val="43000"/>
                    </a:srgbClr>
                  </a:outerShdw>
                </a:effectLst>
              </a:rPr>
              <a:t>&lt;table&gt; </a:t>
            </a:r>
            <a:r>
              <a:rPr lang="en-US" sz="4000">
                <a:solidFill>
                  <a:srgbClr val="00B050"/>
                </a:solidFill>
                <a:effectLst>
                  <a:outerShdw blurRad="38100" dist="25400" dir="5400000" algn="ctr" rotWithShape="0">
                    <a:srgbClr val="6E747A">
                      <a:alpha val="43000"/>
                    </a:srgbClr>
                  </a:outerShdw>
                </a:effectLst>
                <a:sym typeface="+mn-ea"/>
              </a:rPr>
              <a:t>&lt;table&gt; - To display tables.</a:t>
            </a:r>
            <a:endParaRPr lang="en-US" sz="4000">
              <a:solidFill>
                <a:srgbClr val="00B050"/>
              </a:solidFill>
              <a:effectLst>
                <a:outerShdw blurRad="38100" dist="25400" dir="5400000" algn="ctr" rotWithShape="0">
                  <a:srgbClr val="6E747A">
                    <a:alpha val="43000"/>
                  </a:srgbClr>
                </a:outerShdw>
              </a:effectLst>
              <a:sym typeface="+mn-ea"/>
            </a:endParaRPr>
          </a:p>
          <a:p>
            <a:pPr algn="l"/>
            <a:endParaRPr lang="en-US" sz="4000">
              <a:solidFill>
                <a:srgbClr val="00B050"/>
              </a:solidFill>
              <a:effectLst>
                <a:outerShdw blurRad="38100" dist="25400" dir="5400000" algn="ctr" rotWithShape="0">
                  <a:srgbClr val="6E747A">
                    <a:alpha val="43000"/>
                  </a:srgbClr>
                </a:outerShdw>
              </a:effectLst>
            </a:endParaRPr>
          </a:p>
          <a:p>
            <a:pPr algn="l"/>
            <a:r>
              <a:rPr lang="en-US" sz="4000">
                <a:solidFill>
                  <a:srgbClr val="00B050"/>
                </a:solidFill>
                <a:effectLst>
                  <a:outerShdw blurRad="38100" dist="25400" dir="5400000" algn="ctr" rotWithShape="0">
                    <a:srgbClr val="6E747A">
                      <a:alpha val="43000"/>
                    </a:srgbClr>
                  </a:outerShdw>
                </a:effectLst>
              </a:rPr>
              <a:t>&lt;form&gt; </a:t>
            </a:r>
            <a:r>
              <a:rPr lang="en-US" sz="4000">
                <a:solidFill>
                  <a:srgbClr val="00B050"/>
                </a:solidFill>
                <a:effectLst>
                  <a:outerShdw blurRad="38100" dist="25400" dir="5400000" algn="ctr" rotWithShape="0">
                    <a:srgbClr val="6E747A">
                      <a:alpha val="43000"/>
                    </a:srgbClr>
                  </a:outerShdw>
                </a:effectLst>
                <a:sym typeface="+mn-ea"/>
              </a:rPr>
              <a:t>&lt;/form&gt; - To define form for user input.</a:t>
            </a:r>
            <a:endParaRPr lang="en-US" sz="4000">
              <a:solidFill>
                <a:srgbClr val="00B050"/>
              </a:solidFill>
              <a:effectLst>
                <a:outerShdw blurRad="38100" dist="25400" dir="5400000" algn="ctr" rotWithShape="0">
                  <a:srgbClr val="6E747A">
                    <a:alpha val="43000"/>
                  </a:srgbClr>
                </a:outerShdw>
              </a:effectLst>
              <a:sym typeface="+mn-ea"/>
            </a:endParaRPr>
          </a:p>
          <a:p>
            <a:pPr algn="l"/>
            <a:endParaRPr lang="en-US" sz="4000">
              <a:solidFill>
                <a:srgbClr val="00B050"/>
              </a:solidFill>
              <a:effectLst>
                <a:outerShdw blurRad="38100" dist="25400" dir="5400000" algn="ctr" rotWithShape="0">
                  <a:srgbClr val="6E747A">
                    <a:alpha val="43000"/>
                  </a:srgbClr>
                </a:outerShdw>
              </a:effectLst>
            </a:endParaRPr>
          </a:p>
          <a:p>
            <a:pPr algn="l"/>
            <a:endParaRPr lang="en-US" sz="4000">
              <a:solidFill>
                <a:srgbClr val="00B050"/>
              </a:solidFill>
              <a:effectLst>
                <a:outerShdw blurRad="38100" dist="25400" dir="5400000" algn="ctr" rotWithShape="0">
                  <a:srgbClr val="6E747A">
                    <a:alpha val="43000"/>
                  </a:srgbClr>
                </a:outerShdw>
              </a:effectLst>
            </a:endParaRPr>
          </a:p>
          <a:p>
            <a:pPr algn="l"/>
            <a:r>
              <a:rPr lang="en-US" sz="4000">
                <a:solidFill>
                  <a:srgbClr val="00B050"/>
                </a:solidFill>
                <a:effectLst>
                  <a:outerShdw blurRad="38100" dist="25400" dir="5400000" algn="ctr" rotWithShape="0">
                    <a:srgbClr val="6E747A">
                      <a:alpha val="43000"/>
                    </a:srgbClr>
                  </a:outerShdw>
                </a:effectLst>
              </a:rPr>
              <a:t>&lt;img&gt; &lt;/img&gt; - To add image.</a:t>
            </a:r>
            <a:endParaRPr lang="en-US" sz="4000">
              <a:solidFill>
                <a:srgbClr val="00B050"/>
              </a:solidFill>
              <a:effectLst>
                <a:outerShdw blurRad="38100" dist="25400" dir="5400000" algn="ctr" rotWithShape="0">
                  <a:srgbClr val="6E747A">
                    <a:alpha val="43000"/>
                  </a:srgbClr>
                </a:outerShdw>
              </a:effectLst>
            </a:endParaRPr>
          </a:p>
        </p:txBody>
      </p:sp>
      <p:pic>
        <p:nvPicPr>
          <p:cNvPr id="3" name="Content Placeholder 2"/>
          <p:cNvPicPr>
            <a:picLocks noChangeAspect="1"/>
          </p:cNvPicPr>
          <p:nvPr>
            <p:ph sz="half" idx="1"/>
          </p:nvPr>
        </p:nvPicPr>
        <p:blipFill>
          <a:blip r:embed="rId1"/>
          <a:stretch>
            <a:fillRect/>
          </a:stretch>
        </p:blipFill>
        <p:spPr>
          <a:xfrm>
            <a:off x="10203180" y="1144905"/>
            <a:ext cx="1752600" cy="1209675"/>
          </a:xfrm>
          <a:prstGeom prst="rect">
            <a:avLst/>
          </a:prstGeom>
        </p:spPr>
      </p:pic>
      <p:pic>
        <p:nvPicPr>
          <p:cNvPr id="4" name="Content Placeholder 3"/>
          <p:cNvPicPr>
            <a:picLocks noChangeAspect="1"/>
          </p:cNvPicPr>
          <p:nvPr>
            <p:ph sz="half" idx="2"/>
          </p:nvPr>
        </p:nvPicPr>
        <p:blipFill>
          <a:blip r:embed="rId2"/>
          <a:stretch>
            <a:fillRect/>
          </a:stretch>
        </p:blipFill>
        <p:spPr>
          <a:xfrm>
            <a:off x="8088630" y="2224405"/>
            <a:ext cx="1933575" cy="1162050"/>
          </a:xfrm>
          <a:prstGeom prst="rect">
            <a:avLst/>
          </a:prstGeom>
        </p:spPr>
      </p:pic>
      <p:pic>
        <p:nvPicPr>
          <p:cNvPr id="5" name="Picture 4"/>
          <p:cNvPicPr>
            <a:picLocks noChangeAspect="1"/>
          </p:cNvPicPr>
          <p:nvPr/>
        </p:nvPicPr>
        <p:blipFill>
          <a:blip r:embed="rId3"/>
          <a:stretch>
            <a:fillRect/>
          </a:stretch>
        </p:blipFill>
        <p:spPr>
          <a:xfrm>
            <a:off x="8298180" y="4314825"/>
            <a:ext cx="3657600" cy="1276350"/>
          </a:xfrm>
          <a:prstGeom prst="rect">
            <a:avLst/>
          </a:prstGeom>
        </p:spPr>
      </p:pic>
      <p:pic>
        <p:nvPicPr>
          <p:cNvPr id="7" name="Picture 6" descr="3"/>
          <p:cNvPicPr>
            <a:picLocks noChangeAspect="1"/>
          </p:cNvPicPr>
          <p:nvPr/>
        </p:nvPicPr>
        <p:blipFill>
          <a:blip r:embed="rId4"/>
          <a:stretch>
            <a:fillRect/>
          </a:stretch>
        </p:blipFill>
        <p:spPr>
          <a:xfrm>
            <a:off x="6985635" y="5368290"/>
            <a:ext cx="1312545" cy="1173480"/>
          </a:xfrm>
          <a:prstGeom prst="rect">
            <a:avLst/>
          </a:prstGeom>
        </p:spPr>
      </p:pic>
    </p:spTree>
  </p:cSld>
  <p:clrMapOvr>
    <a:masterClrMapping/>
  </p:clrMapOvr>
  <p:transition>
    <p:rand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0" y="0"/>
            <a:ext cx="12192000" cy="866140"/>
          </a:xfrm>
        </p:spPr>
        <p:txBody>
          <a:bodyPr/>
          <a:p>
            <a:pPr algn="ctr"/>
            <a:r>
              <a:rPr lang="en-US" sz="4800" b="1" u="sng">
                <a:gradFill>
                  <a:gsLst>
                    <a:gs pos="0">
                      <a:srgbClr val="E30000"/>
                    </a:gs>
                    <a:gs pos="100000">
                      <a:srgbClr val="760303"/>
                    </a:gs>
                  </a:gsLst>
                  <a:lin scaled="0"/>
                </a:gradFill>
              </a:rPr>
              <a:t>HTML</a:t>
            </a:r>
            <a:endParaRPr lang="en-US" sz="4800" b="1" u="sng">
              <a:gradFill>
                <a:gsLst>
                  <a:gs pos="0">
                    <a:srgbClr val="E30000"/>
                  </a:gs>
                  <a:gs pos="100000">
                    <a:srgbClr val="760303"/>
                  </a:gs>
                </a:gsLst>
                <a:lin scaled="0"/>
              </a:gradFill>
            </a:endParaRPr>
          </a:p>
        </p:txBody>
      </p:sp>
      <p:sp>
        <p:nvSpPr>
          <p:cNvPr id="6" name="Text Box 5"/>
          <p:cNvSpPr txBox="1"/>
          <p:nvPr/>
        </p:nvSpPr>
        <p:spPr>
          <a:xfrm>
            <a:off x="0" y="5648960"/>
            <a:ext cx="12192635" cy="706755"/>
          </a:xfrm>
          <a:prstGeom prst="rect">
            <a:avLst/>
          </a:prstGeom>
          <a:noFill/>
        </p:spPr>
        <p:txBody>
          <a:bodyPr wrap="square" rtlCol="0">
            <a:spAutoFit/>
          </a:bodyPr>
          <a:p>
            <a:pPr algn="ctr"/>
            <a:r>
              <a:rPr lang="en-US" sz="4000">
                <a:solidFill>
                  <a:srgbClr val="00B050"/>
                </a:solidFill>
                <a:effectLst>
                  <a:outerShdw blurRad="38100" dist="25400" dir="5400000" algn="ctr" rotWithShape="0">
                    <a:srgbClr val="6E747A">
                      <a:alpha val="43000"/>
                    </a:srgbClr>
                  </a:outerShdw>
                </a:effectLst>
              </a:rPr>
              <a:t>How Will It Look Now?</a:t>
            </a:r>
            <a:endParaRPr lang="en-US" sz="4000">
              <a:solidFill>
                <a:srgbClr val="00B050"/>
              </a:solidFill>
              <a:effectLst>
                <a:outerShdw blurRad="38100" dist="25400" dir="5400000" algn="ctr" rotWithShape="0">
                  <a:srgbClr val="6E747A">
                    <a:alpha val="43000"/>
                  </a:srgbClr>
                </a:outerShdw>
              </a:effectLst>
            </a:endParaRPr>
          </a:p>
        </p:txBody>
      </p:sp>
      <p:pic>
        <p:nvPicPr>
          <p:cNvPr id="3" name="Picture 2" descr="Screenshot (17)"/>
          <p:cNvPicPr>
            <a:picLocks noChangeAspect="1"/>
          </p:cNvPicPr>
          <p:nvPr/>
        </p:nvPicPr>
        <p:blipFill>
          <a:blip r:embed="rId1"/>
          <a:stretch>
            <a:fillRect/>
          </a:stretch>
        </p:blipFill>
        <p:spPr>
          <a:xfrm>
            <a:off x="2065655" y="866140"/>
            <a:ext cx="8065770" cy="4782820"/>
          </a:xfrm>
          <a:prstGeom prst="rect">
            <a:avLst/>
          </a:prstGeom>
        </p:spPr>
      </p:pic>
    </p:spTree>
  </p:cSld>
  <p:clrMapOvr>
    <a:masterClrMapping/>
  </p:clrMapOvr>
  <p:transition>
    <p:rand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0" y="0"/>
            <a:ext cx="12192000" cy="866140"/>
          </a:xfrm>
        </p:spPr>
        <p:txBody>
          <a:bodyPr/>
          <a:p>
            <a:pPr algn="ctr"/>
            <a:r>
              <a:rPr lang="en-US" sz="4800" b="1" u="sng">
                <a:gradFill>
                  <a:gsLst>
                    <a:gs pos="0">
                      <a:srgbClr val="E30000"/>
                    </a:gs>
                    <a:gs pos="100000">
                      <a:srgbClr val="760303"/>
                    </a:gs>
                  </a:gsLst>
                  <a:lin scaled="0"/>
                </a:gradFill>
              </a:rPr>
              <a:t>HTML</a:t>
            </a:r>
            <a:endParaRPr lang="en-US" sz="4800" b="1" u="sng">
              <a:gradFill>
                <a:gsLst>
                  <a:gs pos="0">
                    <a:srgbClr val="E30000"/>
                  </a:gs>
                  <a:gs pos="100000">
                    <a:srgbClr val="760303"/>
                  </a:gs>
                </a:gsLst>
                <a:lin scaled="0"/>
              </a:gradFill>
            </a:endParaRPr>
          </a:p>
        </p:txBody>
      </p:sp>
      <p:sp>
        <p:nvSpPr>
          <p:cNvPr id="6" name="Text Box 5"/>
          <p:cNvSpPr txBox="1"/>
          <p:nvPr/>
        </p:nvSpPr>
        <p:spPr>
          <a:xfrm>
            <a:off x="6458585" y="1454785"/>
            <a:ext cx="4074160" cy="1938020"/>
          </a:xfrm>
          <a:prstGeom prst="rect">
            <a:avLst/>
          </a:prstGeom>
          <a:noFill/>
        </p:spPr>
        <p:txBody>
          <a:bodyPr wrap="square" rtlCol="0">
            <a:spAutoFit/>
          </a:bodyPr>
          <a:p>
            <a:pPr algn="ctr"/>
            <a:r>
              <a:rPr lang="en-US" sz="4000">
                <a:ln/>
                <a:solidFill>
                  <a:schemeClr val="accent1"/>
                </a:solidFill>
                <a:effectLst>
                  <a:outerShdw blurRad="38100" dist="25400" dir="5400000" algn="ctr" rotWithShape="0">
                    <a:srgbClr val="6E747A">
                      <a:alpha val="43000"/>
                    </a:srgbClr>
                  </a:outerShdw>
                </a:effectLst>
              </a:rPr>
              <a:t>Looks better...</a:t>
            </a:r>
            <a:br>
              <a:rPr lang="en-US" sz="4000">
                <a:ln/>
                <a:solidFill>
                  <a:schemeClr val="accent1"/>
                </a:solidFill>
                <a:effectLst>
                  <a:outerShdw blurRad="38100" dist="25400" dir="5400000" algn="ctr" rotWithShape="0">
                    <a:srgbClr val="6E747A">
                      <a:alpha val="43000"/>
                    </a:srgbClr>
                  </a:outerShdw>
                </a:effectLst>
              </a:rPr>
            </a:br>
            <a:r>
              <a:rPr lang="en-US" sz="4000">
                <a:ln/>
                <a:solidFill>
                  <a:schemeClr val="accent1"/>
                </a:solidFill>
                <a:effectLst>
                  <a:outerShdw blurRad="38100" dist="25400" dir="5400000" algn="ctr" rotWithShape="0">
                    <a:srgbClr val="6E747A">
                      <a:alpha val="43000"/>
                    </a:srgbClr>
                  </a:outerShdw>
                </a:effectLst>
              </a:rPr>
              <a:t>But still not</a:t>
            </a:r>
            <a:br>
              <a:rPr lang="en-US" sz="4000">
                <a:ln/>
                <a:solidFill>
                  <a:schemeClr val="accent1"/>
                </a:solidFill>
                <a:effectLst>
                  <a:outerShdw blurRad="38100" dist="25400" dir="5400000" algn="ctr" rotWithShape="0">
                    <a:srgbClr val="6E747A">
                      <a:alpha val="43000"/>
                    </a:srgbClr>
                  </a:outerShdw>
                </a:effectLst>
              </a:rPr>
            </a:br>
            <a:r>
              <a:rPr lang="en-US" sz="4000">
                <a:ln/>
                <a:solidFill>
                  <a:schemeClr val="accent1"/>
                </a:solidFill>
                <a:effectLst>
                  <a:outerShdw blurRad="38100" dist="25400" dir="5400000" algn="ctr" rotWithShape="0">
                    <a:srgbClr val="6E747A">
                      <a:alpha val="43000"/>
                    </a:srgbClr>
                  </a:outerShdw>
                </a:effectLst>
              </a:rPr>
              <a:t>good...</a:t>
            </a:r>
            <a:endParaRPr lang="en-US" sz="4000">
              <a:ln/>
              <a:solidFill>
                <a:schemeClr val="accent1"/>
              </a:solidFill>
              <a:effectLst>
                <a:outerShdw blurRad="38100" dist="25400" dir="5400000" algn="ctr" rotWithShape="0">
                  <a:srgbClr val="6E747A">
                    <a:alpha val="43000"/>
                  </a:srgbClr>
                </a:outerShdw>
              </a:effectLst>
            </a:endParaRPr>
          </a:p>
        </p:txBody>
      </p:sp>
      <p:pic>
        <p:nvPicPr>
          <p:cNvPr id="4" name="Picture 3" descr="Screenshot (18)"/>
          <p:cNvPicPr>
            <a:picLocks noChangeAspect="1"/>
          </p:cNvPicPr>
          <p:nvPr/>
        </p:nvPicPr>
        <p:blipFill>
          <a:blip r:embed="rId1"/>
          <a:stretch>
            <a:fillRect/>
          </a:stretch>
        </p:blipFill>
        <p:spPr>
          <a:xfrm>
            <a:off x="2036445" y="865505"/>
            <a:ext cx="4136390" cy="5992495"/>
          </a:xfrm>
          <a:prstGeom prst="rect">
            <a:avLst/>
          </a:prstGeom>
        </p:spPr>
      </p:pic>
    </p:spTree>
  </p:cSld>
  <p:clrMapOvr>
    <a:masterClrMapping/>
  </p:clrMapOvr>
  <p:transition>
    <p:rand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0" y="0"/>
            <a:ext cx="12192000" cy="866140"/>
          </a:xfrm>
        </p:spPr>
        <p:txBody>
          <a:bodyPr/>
          <a:p>
            <a:pPr algn="ctr"/>
            <a:r>
              <a:rPr lang="en-US" sz="4800" b="1" u="sng">
                <a:gradFill>
                  <a:gsLst>
                    <a:gs pos="0">
                      <a:srgbClr val="E30000"/>
                    </a:gs>
                    <a:gs pos="100000">
                      <a:srgbClr val="760303"/>
                    </a:gs>
                  </a:gsLst>
                  <a:lin scaled="0"/>
                </a:gradFill>
              </a:rPr>
              <a:t>HTML</a:t>
            </a:r>
            <a:endParaRPr lang="en-US" sz="4800" b="1" u="sng">
              <a:gradFill>
                <a:gsLst>
                  <a:gs pos="0">
                    <a:srgbClr val="E30000"/>
                  </a:gs>
                  <a:gs pos="100000">
                    <a:srgbClr val="760303"/>
                  </a:gs>
                </a:gsLst>
                <a:lin scaled="0"/>
              </a:gradFill>
            </a:endParaRPr>
          </a:p>
        </p:txBody>
      </p:sp>
      <p:sp>
        <p:nvSpPr>
          <p:cNvPr id="6" name="Text Box 5"/>
          <p:cNvSpPr txBox="1"/>
          <p:nvPr/>
        </p:nvSpPr>
        <p:spPr>
          <a:xfrm>
            <a:off x="-635" y="986155"/>
            <a:ext cx="12192635" cy="2553335"/>
          </a:xfrm>
          <a:prstGeom prst="rect">
            <a:avLst/>
          </a:prstGeom>
          <a:noFill/>
        </p:spPr>
        <p:txBody>
          <a:bodyPr wrap="square" rtlCol="0">
            <a:spAutoFit/>
          </a:bodyPr>
          <a:p>
            <a:pPr algn="ctr"/>
            <a:r>
              <a:rPr lang="en-US" sz="4000">
                <a:solidFill>
                  <a:srgbClr val="00B050"/>
                </a:solidFill>
                <a:effectLst>
                  <a:outerShdw blurRad="38100" dist="25400" dir="5400000" algn="ctr" rotWithShape="0">
                    <a:srgbClr val="6E747A">
                      <a:alpha val="43000"/>
                    </a:srgbClr>
                  </a:outerShdw>
                </a:effectLst>
              </a:rPr>
              <a:t>Once page content is marked up with HTML tags, the browser applies default styles to the tags.</a:t>
            </a:r>
            <a:endParaRPr lang="en-US" sz="4000">
              <a:solidFill>
                <a:srgbClr val="00B050"/>
              </a:solidFill>
              <a:effectLst>
                <a:outerShdw blurRad="38100" dist="25400" dir="5400000" algn="ctr" rotWithShape="0">
                  <a:srgbClr val="6E747A">
                    <a:alpha val="43000"/>
                  </a:srgbClr>
                </a:outerShdw>
              </a:effectLst>
            </a:endParaRPr>
          </a:p>
          <a:p>
            <a:pPr algn="ctr"/>
            <a:endParaRPr lang="en-US" sz="4000">
              <a:solidFill>
                <a:srgbClr val="00B050"/>
              </a:solidFill>
              <a:effectLst>
                <a:outerShdw blurRad="38100" dist="25400" dir="5400000" algn="ctr" rotWithShape="0">
                  <a:srgbClr val="6E747A">
                    <a:alpha val="43000"/>
                  </a:srgbClr>
                </a:outerShdw>
              </a:effectLst>
            </a:endParaRPr>
          </a:p>
          <a:p>
            <a:pPr algn="ctr"/>
            <a:r>
              <a:rPr lang="en-US" sz="4000">
                <a:solidFill>
                  <a:srgbClr val="00B050"/>
                </a:solidFill>
                <a:effectLst>
                  <a:outerShdw blurRad="38100" dist="25400" dir="5400000" algn="ctr" rotWithShape="0">
                    <a:srgbClr val="6E747A">
                      <a:alpha val="43000"/>
                    </a:srgbClr>
                  </a:outerShdw>
                </a:effectLst>
              </a:rPr>
              <a:t>So now page is </a:t>
            </a:r>
            <a:r>
              <a:rPr lang="en-US" sz="4000" b="1">
                <a:solidFill>
                  <a:schemeClr val="accent2">
                    <a:lumMod val="75000"/>
                  </a:schemeClr>
                </a:solidFill>
                <a:effectLst>
                  <a:outerShdw blurRad="38100" dist="25400" dir="5400000" algn="ctr" rotWithShape="0">
                    <a:srgbClr val="6E747A">
                      <a:alpha val="43000"/>
                    </a:srgbClr>
                  </a:outerShdw>
                </a:effectLst>
              </a:rPr>
              <a:t>redable</a:t>
            </a:r>
            <a:r>
              <a:rPr lang="en-US" sz="4000">
                <a:solidFill>
                  <a:srgbClr val="00B050"/>
                </a:solidFill>
                <a:effectLst>
                  <a:outerShdw blurRad="38100" dist="25400" dir="5400000" algn="ctr" rotWithShape="0">
                    <a:srgbClr val="6E747A">
                      <a:alpha val="43000"/>
                    </a:srgbClr>
                  </a:outerShdw>
                </a:effectLst>
              </a:rPr>
              <a:t> and have a clear </a:t>
            </a:r>
            <a:r>
              <a:rPr lang="en-US" sz="4000" b="1">
                <a:solidFill>
                  <a:schemeClr val="accent2">
                    <a:lumMod val="75000"/>
                  </a:schemeClr>
                </a:solidFill>
                <a:effectLst>
                  <a:outerShdw blurRad="38100" dist="25400" dir="5400000" algn="ctr" rotWithShape="0">
                    <a:srgbClr val="6E747A">
                      <a:alpha val="43000"/>
                    </a:srgbClr>
                  </a:outerShdw>
                </a:effectLst>
              </a:rPr>
              <a:t>hierarchy</a:t>
            </a:r>
            <a:r>
              <a:rPr lang="en-US" sz="4000">
                <a:solidFill>
                  <a:srgbClr val="00B050"/>
                </a:solidFill>
                <a:effectLst>
                  <a:outerShdw blurRad="38100" dist="25400" dir="5400000" algn="ctr" rotWithShape="0">
                    <a:srgbClr val="6E747A">
                      <a:alpha val="43000"/>
                    </a:srgbClr>
                  </a:outerShdw>
                </a:effectLst>
              </a:rPr>
              <a:t>.</a:t>
            </a:r>
            <a:endParaRPr lang="en-US" sz="4000">
              <a:solidFill>
                <a:srgbClr val="00B050"/>
              </a:solidFill>
              <a:effectLst>
                <a:outerShdw blurRad="38100" dist="25400" dir="5400000" algn="ctr" rotWithShape="0">
                  <a:srgbClr val="6E747A">
                    <a:alpha val="43000"/>
                  </a:srgbClr>
                </a:outerShdw>
              </a:effectLst>
            </a:endParaRPr>
          </a:p>
        </p:txBody>
      </p:sp>
    </p:spTree>
  </p:cSld>
  <p:clrMapOvr>
    <a:masterClrMapping/>
  </p:clrMapOvr>
  <p:transition>
    <p:rand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0" y="2232660"/>
            <a:ext cx="12192000" cy="1605280"/>
          </a:xfrm>
        </p:spPr>
        <p:txBody>
          <a:bodyPr/>
          <a:p>
            <a:pPr algn="ctr"/>
            <a:r>
              <a:rPr lang="en-US" sz="7200" b="1" u="sng">
                <a:gradFill>
                  <a:gsLst>
                    <a:gs pos="0">
                      <a:srgbClr val="E30000"/>
                    </a:gs>
                    <a:gs pos="100000">
                      <a:srgbClr val="760303"/>
                    </a:gs>
                  </a:gsLst>
                  <a:lin scaled="0"/>
                </a:gradFill>
              </a:rPr>
              <a:t>CSS</a:t>
            </a:r>
            <a:r>
              <a:rPr lang="en-US" sz="7200" b="1">
                <a:gradFill>
                  <a:gsLst>
                    <a:gs pos="0">
                      <a:srgbClr val="E30000"/>
                    </a:gs>
                    <a:gs pos="100000">
                      <a:srgbClr val="760303"/>
                    </a:gs>
                  </a:gsLst>
                  <a:lin scaled="0"/>
                </a:gradFill>
              </a:rPr>
              <a:t> </a:t>
            </a:r>
            <a:r>
              <a:rPr lang="en-US" sz="7200" b="1">
                <a:solidFill>
                  <a:srgbClr val="00B050"/>
                </a:solidFill>
              </a:rPr>
              <a:t>!</a:t>
            </a:r>
            <a:endParaRPr lang="en-US" sz="7200" b="1">
              <a:solidFill>
                <a:srgbClr val="00B050"/>
              </a:solidFill>
            </a:endParaRPr>
          </a:p>
        </p:txBody>
      </p:sp>
      <p:sp>
        <p:nvSpPr>
          <p:cNvPr id="6" name="Text Box 5"/>
          <p:cNvSpPr txBox="1"/>
          <p:nvPr/>
        </p:nvSpPr>
        <p:spPr>
          <a:xfrm>
            <a:off x="0" y="723265"/>
            <a:ext cx="12192635" cy="768350"/>
          </a:xfrm>
          <a:prstGeom prst="rect">
            <a:avLst/>
          </a:prstGeom>
          <a:noFill/>
        </p:spPr>
        <p:txBody>
          <a:bodyPr wrap="square" rtlCol="0">
            <a:spAutoFit/>
          </a:bodyPr>
          <a:p>
            <a:pPr algn="ctr"/>
            <a:r>
              <a:rPr lang="en-US" sz="4400">
                <a:solidFill>
                  <a:srgbClr val="00B050"/>
                </a:solidFill>
                <a:effectLst>
                  <a:outerShdw blurRad="38100" dist="25400" dir="5400000" algn="ctr" rotWithShape="0">
                    <a:srgbClr val="6E747A">
                      <a:alpha val="43000"/>
                    </a:srgbClr>
                  </a:outerShdw>
                </a:effectLst>
              </a:rPr>
              <a:t>But what should we do to make it look better?</a:t>
            </a:r>
            <a:endParaRPr lang="en-US" sz="4400">
              <a:solidFill>
                <a:srgbClr val="00B050"/>
              </a:solidFill>
              <a:effectLst>
                <a:outerShdw blurRad="38100" dist="25400" dir="5400000" algn="ctr" rotWithShape="0">
                  <a:srgbClr val="6E747A">
                    <a:alpha val="43000"/>
                  </a:srgbClr>
                </a:outerShdw>
              </a:effectLst>
            </a:endParaRPr>
          </a:p>
        </p:txBody>
      </p:sp>
    </p:spTree>
  </p:cSld>
  <p:clrMapOvr>
    <a:masterClrMapping/>
  </p:clrMapOvr>
  <p:transition>
    <p:rand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0" y="0"/>
            <a:ext cx="12192000" cy="6858000"/>
          </a:xfrm>
        </p:spPr>
        <p:txBody>
          <a:bodyPr/>
          <a:p>
            <a:pPr algn="ctr"/>
            <a:r>
              <a:rPr lang="en-US" sz="6000" b="1">
                <a:gradFill>
                  <a:gsLst>
                    <a:gs pos="0">
                      <a:srgbClr val="E30000"/>
                    </a:gs>
                    <a:gs pos="100000">
                      <a:srgbClr val="760303"/>
                    </a:gs>
                  </a:gsLst>
                  <a:lin scaled="0"/>
                </a:gradFill>
                <a:latin typeface="Microsoft YaHei UI" panose="020B0503020204020204" charset="-122"/>
                <a:ea typeface="Microsoft YaHei UI" panose="020B0503020204020204" charset="-122"/>
              </a:rPr>
              <a:t>CSS</a:t>
            </a:r>
            <a:br>
              <a:rPr lang="en-US" sz="6000" b="1">
                <a:gradFill>
                  <a:gsLst>
                    <a:gs pos="0">
                      <a:srgbClr val="E30000"/>
                    </a:gs>
                    <a:gs pos="100000">
                      <a:srgbClr val="760303"/>
                    </a:gs>
                  </a:gsLst>
                  <a:lin scaled="0"/>
                </a:gradFill>
                <a:latin typeface="Microsoft YaHei UI" panose="020B0503020204020204" charset="-122"/>
                <a:ea typeface="Microsoft YaHei UI" panose="020B0503020204020204" charset="-122"/>
              </a:rPr>
            </a:br>
            <a:br>
              <a:rPr lang="en-US" sz="6000" b="1">
                <a:gradFill>
                  <a:gsLst>
                    <a:gs pos="0">
                      <a:srgbClr val="E30000"/>
                    </a:gs>
                    <a:gs pos="100000">
                      <a:srgbClr val="760303"/>
                    </a:gs>
                  </a:gsLst>
                  <a:lin scaled="0"/>
                </a:gradFill>
                <a:latin typeface="Microsoft YaHei UI" panose="020B0503020204020204" charset="-122"/>
                <a:ea typeface="Microsoft YaHei UI" panose="020B0503020204020204" charset="-122"/>
              </a:rPr>
            </a:br>
            <a:r>
              <a:rPr lang="en-US" sz="6000" b="1">
                <a:gradFill>
                  <a:gsLst>
                    <a:gs pos="0">
                      <a:srgbClr val="E30000"/>
                    </a:gs>
                    <a:gs pos="100000">
                      <a:srgbClr val="760303"/>
                    </a:gs>
                  </a:gsLst>
                  <a:lin scaled="0"/>
                </a:gradFill>
                <a:latin typeface="Microsoft YaHei UI" panose="020B0503020204020204" charset="-122"/>
                <a:ea typeface="Microsoft YaHei UI" panose="020B0503020204020204" charset="-122"/>
              </a:rPr>
              <a:t>C</a:t>
            </a:r>
            <a:r>
              <a:rPr lang="en-US" sz="6000" b="1">
                <a:solidFill>
                  <a:schemeClr val="tx1"/>
                </a:solidFill>
                <a:latin typeface="Microsoft YaHei UI" panose="020B0503020204020204" charset="-122"/>
                <a:ea typeface="Microsoft YaHei UI" panose="020B0503020204020204" charset="-122"/>
              </a:rPr>
              <a:t>ascading</a:t>
            </a:r>
            <a:r>
              <a:rPr lang="en-US" sz="6000" b="1">
                <a:gradFill>
                  <a:gsLst>
                    <a:gs pos="0">
                      <a:srgbClr val="E30000"/>
                    </a:gs>
                    <a:gs pos="100000">
                      <a:srgbClr val="760303"/>
                    </a:gs>
                  </a:gsLst>
                  <a:lin scaled="0"/>
                </a:gradFill>
                <a:latin typeface="Microsoft YaHei UI" panose="020B0503020204020204" charset="-122"/>
                <a:ea typeface="Microsoft YaHei UI" panose="020B0503020204020204" charset="-122"/>
              </a:rPr>
              <a:t> S</a:t>
            </a:r>
            <a:r>
              <a:rPr lang="en-US" sz="6000" b="1">
                <a:solidFill>
                  <a:schemeClr val="tx1"/>
                </a:solidFill>
                <a:latin typeface="Microsoft YaHei UI" panose="020B0503020204020204" charset="-122"/>
                <a:ea typeface="Microsoft YaHei UI" panose="020B0503020204020204" charset="-122"/>
              </a:rPr>
              <a:t>tyle</a:t>
            </a:r>
            <a:br>
              <a:rPr lang="en-US" sz="6000" b="1">
                <a:gradFill>
                  <a:gsLst>
                    <a:gs pos="0">
                      <a:srgbClr val="E30000"/>
                    </a:gs>
                    <a:gs pos="100000">
                      <a:srgbClr val="760303"/>
                    </a:gs>
                  </a:gsLst>
                  <a:lin scaled="0"/>
                </a:gradFill>
                <a:latin typeface="Microsoft YaHei UI" panose="020B0503020204020204" charset="-122"/>
                <a:ea typeface="Microsoft YaHei UI" panose="020B0503020204020204" charset="-122"/>
              </a:rPr>
            </a:br>
            <a:r>
              <a:rPr lang="en-US" sz="6000" b="1">
                <a:gradFill>
                  <a:gsLst>
                    <a:gs pos="0">
                      <a:srgbClr val="E30000"/>
                    </a:gs>
                    <a:gs pos="100000">
                      <a:srgbClr val="760303"/>
                    </a:gs>
                  </a:gsLst>
                  <a:lin scaled="0"/>
                </a:gradFill>
                <a:latin typeface="Microsoft YaHei UI" panose="020B0503020204020204" charset="-122"/>
                <a:ea typeface="Microsoft YaHei UI" panose="020B0503020204020204" charset="-122"/>
              </a:rPr>
              <a:t>S</a:t>
            </a:r>
            <a:r>
              <a:rPr lang="en-US" sz="6000" b="1">
                <a:solidFill>
                  <a:schemeClr val="tx1"/>
                </a:solidFill>
                <a:latin typeface="Microsoft YaHei UI" panose="020B0503020204020204" charset="-122"/>
                <a:ea typeface="Microsoft YaHei UI" panose="020B0503020204020204" charset="-122"/>
              </a:rPr>
              <a:t>heet</a:t>
            </a:r>
            <a:endParaRPr lang="en-US" sz="6000" b="1">
              <a:solidFill>
                <a:schemeClr val="tx1"/>
              </a:solidFill>
              <a:latin typeface="Microsoft YaHei UI" panose="020B0503020204020204" charset="-122"/>
              <a:ea typeface="Microsoft YaHei UI" panose="020B0503020204020204" charset="-122"/>
            </a:endParaRPr>
          </a:p>
        </p:txBody>
      </p:sp>
    </p:spTree>
  </p:cSld>
  <p:clrMapOvr>
    <a:masterClrMapping/>
  </p:clrMapOvr>
  <p:transition>
    <p:rand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0" y="0"/>
            <a:ext cx="12192000" cy="866140"/>
          </a:xfrm>
        </p:spPr>
        <p:txBody>
          <a:bodyPr/>
          <a:p>
            <a:pPr algn="ctr"/>
            <a:r>
              <a:rPr lang="en-US" sz="4800" b="1" u="sng">
                <a:gradFill>
                  <a:gsLst>
                    <a:gs pos="0">
                      <a:srgbClr val="E30000"/>
                    </a:gs>
                    <a:gs pos="100000">
                      <a:srgbClr val="760303"/>
                    </a:gs>
                  </a:gsLst>
                  <a:lin scaled="0"/>
                </a:gradFill>
              </a:rPr>
              <a:t>CSS</a:t>
            </a:r>
            <a:endParaRPr lang="en-US" sz="4800" b="1" u="sng">
              <a:gradFill>
                <a:gsLst>
                  <a:gs pos="0">
                    <a:srgbClr val="E30000"/>
                  </a:gs>
                  <a:gs pos="100000">
                    <a:srgbClr val="760303"/>
                  </a:gs>
                </a:gsLst>
                <a:lin scaled="0"/>
              </a:gradFill>
            </a:endParaRPr>
          </a:p>
        </p:txBody>
      </p:sp>
      <p:sp>
        <p:nvSpPr>
          <p:cNvPr id="6" name="Text Box 5"/>
          <p:cNvSpPr txBox="1"/>
          <p:nvPr/>
        </p:nvSpPr>
        <p:spPr>
          <a:xfrm>
            <a:off x="0" y="1876425"/>
            <a:ext cx="12192635" cy="1322070"/>
          </a:xfrm>
          <a:prstGeom prst="rect">
            <a:avLst/>
          </a:prstGeom>
          <a:noFill/>
        </p:spPr>
        <p:txBody>
          <a:bodyPr wrap="square" rtlCol="0">
            <a:spAutoFit/>
          </a:bodyPr>
          <a:p>
            <a:pPr algn="ctr"/>
            <a:r>
              <a:rPr lang="en-US" sz="4000">
                <a:solidFill>
                  <a:srgbClr val="00B050"/>
                </a:solidFill>
                <a:effectLst>
                  <a:outerShdw blurRad="38100" dist="25400" dir="5400000" algn="ctr" rotWithShape="0">
                    <a:srgbClr val="6E747A">
                      <a:alpha val="43000"/>
                    </a:srgbClr>
                  </a:outerShdw>
                </a:effectLst>
              </a:rPr>
              <a:t>Set of rules defining how an HTML element will be ”</a:t>
            </a:r>
            <a:r>
              <a:rPr lang="en-US" sz="4000" b="1">
                <a:solidFill>
                  <a:srgbClr val="0070C0"/>
                </a:solidFill>
                <a:effectLst>
                  <a:outerShdw blurRad="38100" dist="25400" dir="5400000" algn="ctr" rotWithShape="0">
                    <a:srgbClr val="6E747A">
                      <a:alpha val="43000"/>
                    </a:srgbClr>
                  </a:outerShdw>
                </a:effectLst>
              </a:rPr>
              <a:t>presented</a:t>
            </a:r>
            <a:r>
              <a:rPr lang="en-US" sz="4000">
                <a:solidFill>
                  <a:srgbClr val="00B050"/>
                </a:solidFill>
                <a:effectLst>
                  <a:outerShdw blurRad="38100" dist="25400" dir="5400000" algn="ctr" rotWithShape="0">
                    <a:srgbClr val="6E747A">
                      <a:alpha val="43000"/>
                    </a:srgbClr>
                  </a:outerShdw>
                </a:effectLst>
              </a:rPr>
              <a:t>” in the browser.</a:t>
            </a:r>
            <a:endParaRPr lang="en-US" sz="4000">
              <a:solidFill>
                <a:srgbClr val="00B050"/>
              </a:solidFill>
              <a:effectLst>
                <a:outerShdw blurRad="38100" dist="25400" dir="5400000" algn="ctr" rotWithShape="0">
                  <a:srgbClr val="6E747A">
                    <a:alpha val="43000"/>
                  </a:srgbClr>
                </a:outerShdw>
              </a:effectLst>
            </a:endParaRPr>
          </a:p>
        </p:txBody>
      </p:sp>
    </p:spTree>
  </p:cSld>
  <p:clrMapOvr>
    <a:masterClrMapping/>
  </p:clrMapOvr>
  <mc:AlternateContent xmlns:mc="http://schemas.openxmlformats.org/markup-compatibility/2006">
    <mc:Choice xmlns:p14="http://schemas.microsoft.com/office/powerpoint/2010/main" Requires="p14">
      <p:transition p14:dur="2000">
        <p:random/>
      </p:transition>
    </mc:Choice>
    <mc:Fallback>
      <p:transition>
        <p:random/>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sz="4800" b="1" u="sng">
                <a:gradFill>
                  <a:gsLst>
                    <a:gs pos="0">
                      <a:srgbClr val="E30000"/>
                    </a:gs>
                    <a:gs pos="100000">
                      <a:srgbClr val="760303"/>
                    </a:gs>
                  </a:gsLst>
                  <a:lin scaled="0"/>
                </a:gradFill>
              </a:rPr>
              <a:t>CSS</a:t>
            </a:r>
            <a:r>
              <a:rPr lang="en-US" sz="4800" b="1">
                <a:gradFill>
                  <a:gsLst>
                    <a:gs pos="0">
                      <a:srgbClr val="E30000"/>
                    </a:gs>
                    <a:gs pos="100000">
                      <a:srgbClr val="760303"/>
                    </a:gs>
                  </a:gsLst>
                  <a:lin scaled="0"/>
                </a:gradFill>
              </a:rPr>
              <a:t> </a:t>
            </a:r>
            <a:r>
              <a:rPr lang="en-US" sz="4800" b="1" u="sng">
                <a:gradFill>
                  <a:gsLst>
                    <a:gs pos="0">
                      <a:srgbClr val="E30000"/>
                    </a:gs>
                    <a:gs pos="100000">
                      <a:srgbClr val="760303"/>
                    </a:gs>
                  </a:gsLst>
                  <a:lin scaled="0"/>
                </a:gradFill>
              </a:rPr>
              <a:t>Rules</a:t>
            </a:r>
            <a:endParaRPr lang="en-US" sz="4800" b="1" u="sng">
              <a:gradFill>
                <a:gsLst>
                  <a:gs pos="0">
                    <a:srgbClr val="E30000"/>
                  </a:gs>
                  <a:gs pos="100000">
                    <a:srgbClr val="760303"/>
                  </a:gs>
                </a:gsLst>
                <a:lin scaled="0"/>
              </a:gradFill>
            </a:endParaRPr>
          </a:p>
        </p:txBody>
      </p:sp>
      <p:sp>
        <p:nvSpPr>
          <p:cNvPr id="6" name="Text Box 5"/>
          <p:cNvSpPr txBox="1"/>
          <p:nvPr/>
        </p:nvSpPr>
        <p:spPr>
          <a:xfrm>
            <a:off x="-635" y="1031875"/>
            <a:ext cx="12192635" cy="5692775"/>
          </a:xfrm>
          <a:prstGeom prst="rect">
            <a:avLst/>
          </a:prstGeom>
          <a:noFill/>
        </p:spPr>
        <p:txBody>
          <a:bodyPr wrap="square" rtlCol="0">
            <a:spAutoFit/>
          </a:bodyPr>
          <a:p>
            <a:pPr algn="l"/>
            <a:r>
              <a:rPr lang="en-US" sz="2800">
                <a:solidFill>
                  <a:srgbClr val="00B050"/>
                </a:solidFill>
                <a:effectLst>
                  <a:outerShdw blurRad="38100" dist="25400" dir="5400000" algn="ctr" rotWithShape="0">
                    <a:srgbClr val="6E747A">
                      <a:alpha val="43000"/>
                    </a:srgbClr>
                  </a:outerShdw>
                </a:effectLst>
              </a:rPr>
              <a:t>p {</a:t>
            </a:r>
            <a:endParaRPr lang="en-US" sz="2800">
              <a:solidFill>
                <a:srgbClr val="00B050"/>
              </a:solidFill>
              <a:effectLst>
                <a:outerShdw blurRad="38100" dist="25400" dir="5400000" algn="ctr" rotWithShape="0">
                  <a:srgbClr val="6E747A">
                    <a:alpha val="43000"/>
                  </a:srgbClr>
                </a:outerShdw>
              </a:effectLst>
            </a:endParaRPr>
          </a:p>
          <a:p>
            <a:pPr algn="l"/>
            <a:r>
              <a:rPr lang="en-US" sz="2800">
                <a:solidFill>
                  <a:srgbClr val="00B050"/>
                </a:solidFill>
                <a:effectLst>
                  <a:outerShdw blurRad="38100" dist="25400" dir="5400000" algn="ctr" rotWithShape="0">
                    <a:srgbClr val="6E747A">
                      <a:alpha val="43000"/>
                    </a:srgbClr>
                  </a:outerShdw>
                </a:effectLst>
              </a:rPr>
              <a:t>    color:red;</a:t>
            </a:r>
            <a:endParaRPr lang="en-US" sz="2800">
              <a:solidFill>
                <a:srgbClr val="00B050"/>
              </a:solidFill>
              <a:effectLst>
                <a:outerShdw blurRad="38100" dist="25400" dir="5400000" algn="ctr" rotWithShape="0">
                  <a:srgbClr val="6E747A">
                    <a:alpha val="43000"/>
                  </a:srgbClr>
                </a:outerShdw>
              </a:effectLst>
            </a:endParaRPr>
          </a:p>
          <a:p>
            <a:pPr algn="l"/>
            <a:r>
              <a:rPr lang="en-US" sz="2800">
                <a:solidFill>
                  <a:srgbClr val="00B050"/>
                </a:solidFill>
                <a:effectLst>
                  <a:outerShdw blurRad="38100" dist="25400" dir="5400000" algn="ctr" rotWithShape="0">
                    <a:srgbClr val="6E747A">
                      <a:alpha val="43000"/>
                    </a:srgbClr>
                  </a:outerShdw>
                </a:effectLst>
              </a:rPr>
              <a:t>}</a:t>
            </a:r>
            <a:endParaRPr lang="en-US" sz="2800">
              <a:solidFill>
                <a:srgbClr val="00B050"/>
              </a:solidFill>
              <a:effectLst>
                <a:outerShdw blurRad="38100" dist="25400" dir="5400000" algn="ctr" rotWithShape="0">
                  <a:srgbClr val="6E747A">
                    <a:alpha val="43000"/>
                  </a:srgbClr>
                </a:outerShdw>
              </a:effectLst>
            </a:endParaRPr>
          </a:p>
          <a:p>
            <a:pPr algn="l"/>
            <a:endParaRPr lang="en-US" sz="2800">
              <a:solidFill>
                <a:srgbClr val="00B050"/>
              </a:solidFill>
              <a:effectLst>
                <a:outerShdw blurRad="38100" dist="25400" dir="5400000" algn="ctr" rotWithShape="0">
                  <a:srgbClr val="6E747A">
                    <a:alpha val="43000"/>
                  </a:srgbClr>
                </a:outerShdw>
              </a:effectLst>
            </a:endParaRPr>
          </a:p>
          <a:p>
            <a:pPr algn="l"/>
            <a:r>
              <a:rPr lang="en-US" sz="2800">
                <a:solidFill>
                  <a:srgbClr val="00B050"/>
                </a:solidFill>
                <a:effectLst>
                  <a:outerShdw blurRad="38100" dist="25400" dir="5400000" algn="ctr" rotWithShape="0">
                    <a:srgbClr val="6E747A">
                      <a:alpha val="43000"/>
                    </a:srgbClr>
                  </a:outerShdw>
                </a:effectLst>
              </a:rPr>
              <a:t>#title{</a:t>
            </a:r>
            <a:endParaRPr lang="en-US" sz="2800">
              <a:solidFill>
                <a:srgbClr val="00B050"/>
              </a:solidFill>
              <a:effectLst>
                <a:outerShdw blurRad="38100" dist="25400" dir="5400000" algn="ctr" rotWithShape="0">
                  <a:srgbClr val="6E747A">
                    <a:alpha val="43000"/>
                  </a:srgbClr>
                </a:outerShdw>
              </a:effectLst>
            </a:endParaRPr>
          </a:p>
          <a:p>
            <a:pPr algn="l"/>
            <a:r>
              <a:rPr lang="en-US" sz="2800">
                <a:solidFill>
                  <a:srgbClr val="00B050"/>
                </a:solidFill>
                <a:effectLst>
                  <a:outerShdw blurRad="38100" dist="25400" dir="5400000" algn="ctr" rotWithShape="0">
                    <a:srgbClr val="6E747A">
                      <a:alpha val="43000"/>
                    </a:srgbClr>
                  </a:outerShdw>
                </a:effectLst>
              </a:rPr>
              <a:t>    font-style: italic;</a:t>
            </a:r>
            <a:endParaRPr lang="en-US" sz="2800">
              <a:solidFill>
                <a:srgbClr val="00B050"/>
              </a:solidFill>
              <a:effectLst>
                <a:outerShdw blurRad="38100" dist="25400" dir="5400000" algn="ctr" rotWithShape="0">
                  <a:srgbClr val="6E747A">
                    <a:alpha val="43000"/>
                  </a:srgbClr>
                </a:outerShdw>
              </a:effectLst>
            </a:endParaRPr>
          </a:p>
          <a:p>
            <a:pPr algn="l"/>
            <a:r>
              <a:rPr lang="en-US" sz="2800">
                <a:solidFill>
                  <a:srgbClr val="00B050"/>
                </a:solidFill>
                <a:effectLst>
                  <a:outerShdw blurRad="38100" dist="25400" dir="5400000" algn="ctr" rotWithShape="0">
                    <a:srgbClr val="6E747A">
                      <a:alpha val="43000"/>
                    </a:srgbClr>
                  </a:outerShdw>
                </a:effectLst>
              </a:rPr>
              <a:t>    border: 1px dotted blue;</a:t>
            </a:r>
            <a:endParaRPr lang="en-US" sz="2800">
              <a:solidFill>
                <a:srgbClr val="00B050"/>
              </a:solidFill>
              <a:effectLst>
                <a:outerShdw blurRad="38100" dist="25400" dir="5400000" algn="ctr" rotWithShape="0">
                  <a:srgbClr val="6E747A">
                    <a:alpha val="43000"/>
                  </a:srgbClr>
                </a:outerShdw>
              </a:effectLst>
            </a:endParaRPr>
          </a:p>
          <a:p>
            <a:pPr algn="l"/>
            <a:r>
              <a:rPr lang="en-US" sz="2800">
                <a:solidFill>
                  <a:srgbClr val="00B050"/>
                </a:solidFill>
                <a:effectLst>
                  <a:outerShdw blurRad="38100" dist="25400" dir="5400000" algn="ctr" rotWithShape="0">
                    <a:srgbClr val="6E747A">
                      <a:alpha val="43000"/>
                    </a:srgbClr>
                  </a:outerShdw>
                </a:effectLst>
              </a:rPr>
              <a:t>}</a:t>
            </a:r>
            <a:endParaRPr lang="en-US" sz="2800">
              <a:solidFill>
                <a:srgbClr val="00B050"/>
              </a:solidFill>
              <a:effectLst>
                <a:outerShdw blurRad="38100" dist="25400" dir="5400000" algn="ctr" rotWithShape="0">
                  <a:srgbClr val="6E747A">
                    <a:alpha val="43000"/>
                  </a:srgbClr>
                </a:outerShdw>
              </a:effectLst>
            </a:endParaRPr>
          </a:p>
          <a:p>
            <a:pPr algn="l"/>
            <a:endParaRPr lang="en-US" sz="2800">
              <a:solidFill>
                <a:srgbClr val="00B050"/>
              </a:solidFill>
              <a:effectLst>
                <a:outerShdw blurRad="38100" dist="25400" dir="5400000" algn="ctr" rotWithShape="0">
                  <a:srgbClr val="6E747A">
                    <a:alpha val="43000"/>
                  </a:srgbClr>
                </a:outerShdw>
              </a:effectLst>
            </a:endParaRPr>
          </a:p>
          <a:p>
            <a:pPr algn="l"/>
            <a:r>
              <a:rPr lang="en-US" sz="2800">
                <a:solidFill>
                  <a:srgbClr val="00B050"/>
                </a:solidFill>
                <a:effectLst>
                  <a:outerShdw blurRad="38100" dist="25400" dir="5400000" algn="ctr" rotWithShape="0">
                    <a:srgbClr val="6E747A">
                      <a:alpha val="43000"/>
                    </a:srgbClr>
                  </a:outerShdw>
                </a:effectLst>
              </a:rPr>
              <a:t>.title{</a:t>
            </a:r>
            <a:endParaRPr lang="en-US" sz="2800">
              <a:solidFill>
                <a:srgbClr val="00B050"/>
              </a:solidFill>
              <a:effectLst>
                <a:outerShdw blurRad="38100" dist="25400" dir="5400000" algn="ctr" rotWithShape="0">
                  <a:srgbClr val="6E747A">
                    <a:alpha val="43000"/>
                  </a:srgbClr>
                </a:outerShdw>
              </a:effectLst>
            </a:endParaRPr>
          </a:p>
          <a:p>
            <a:pPr algn="l"/>
            <a:r>
              <a:rPr lang="en-US" sz="2800">
                <a:solidFill>
                  <a:srgbClr val="00B050"/>
                </a:solidFill>
                <a:effectLst>
                  <a:outerShdw blurRad="38100" dist="25400" dir="5400000" algn="ctr" rotWithShape="0">
                    <a:srgbClr val="6E747A">
                      <a:alpha val="43000"/>
                    </a:srgbClr>
                  </a:outerShdw>
                </a:effectLst>
              </a:rPr>
              <a:t>    font-weight: bold;</a:t>
            </a:r>
            <a:endParaRPr lang="en-US" sz="2800">
              <a:solidFill>
                <a:srgbClr val="00B050"/>
              </a:solidFill>
              <a:effectLst>
                <a:outerShdw blurRad="38100" dist="25400" dir="5400000" algn="ctr" rotWithShape="0">
                  <a:srgbClr val="6E747A">
                    <a:alpha val="43000"/>
                  </a:srgbClr>
                </a:outerShdw>
              </a:effectLst>
            </a:endParaRPr>
          </a:p>
          <a:p>
            <a:pPr algn="l"/>
            <a:r>
              <a:rPr lang="en-US" sz="2800">
                <a:solidFill>
                  <a:srgbClr val="00B050"/>
                </a:solidFill>
                <a:effectLst>
                  <a:outerShdw blurRad="38100" dist="25400" dir="5400000" algn="ctr" rotWithShape="0">
                    <a:srgbClr val="6E747A">
                      <a:alpha val="43000"/>
                    </a:srgbClr>
                  </a:outerShdw>
                </a:effectLst>
              </a:rPr>
              <a:t>    background: yellow;</a:t>
            </a:r>
            <a:endParaRPr lang="en-US" sz="2800">
              <a:solidFill>
                <a:srgbClr val="00B050"/>
              </a:solidFill>
              <a:effectLst>
                <a:outerShdw blurRad="38100" dist="25400" dir="5400000" algn="ctr" rotWithShape="0">
                  <a:srgbClr val="6E747A">
                    <a:alpha val="43000"/>
                  </a:srgbClr>
                </a:outerShdw>
              </a:effectLst>
            </a:endParaRPr>
          </a:p>
          <a:p>
            <a:pPr algn="l"/>
            <a:r>
              <a:rPr lang="en-US" sz="2800">
                <a:solidFill>
                  <a:srgbClr val="00B050"/>
                </a:solidFill>
                <a:effectLst>
                  <a:outerShdw blurRad="38100" dist="25400" dir="5400000" algn="ctr" rotWithShape="0">
                    <a:srgbClr val="6E747A">
                      <a:alpha val="43000"/>
                    </a:srgbClr>
                  </a:outerShdw>
                </a:effectLst>
              </a:rPr>
              <a:t>}</a:t>
            </a:r>
            <a:endParaRPr lang="en-US" sz="2800">
              <a:solidFill>
                <a:srgbClr val="00B050"/>
              </a:solidFill>
              <a:effectLst>
                <a:outerShdw blurRad="38100" dist="25400" dir="5400000" algn="ctr" rotWithShape="0">
                  <a:srgbClr val="6E747A">
                    <a:alpha val="43000"/>
                  </a:srgbClr>
                </a:outerShdw>
              </a:effectLst>
            </a:endParaRPr>
          </a:p>
        </p:txBody>
      </p:sp>
      <p:pic>
        <p:nvPicPr>
          <p:cNvPr id="3" name="Content Placeholder 2"/>
          <p:cNvPicPr>
            <a:picLocks noChangeAspect="1"/>
          </p:cNvPicPr>
          <p:nvPr>
            <p:ph sz="half" idx="1"/>
          </p:nvPr>
        </p:nvPicPr>
        <p:blipFill>
          <a:blip r:embed="rId1"/>
          <a:stretch>
            <a:fillRect/>
          </a:stretch>
        </p:blipFill>
        <p:spPr>
          <a:xfrm>
            <a:off x="4132580" y="1031875"/>
            <a:ext cx="2352675" cy="1676400"/>
          </a:xfrm>
          <a:prstGeom prst="rect">
            <a:avLst/>
          </a:prstGeom>
        </p:spPr>
      </p:pic>
      <p:pic>
        <p:nvPicPr>
          <p:cNvPr id="4" name="Content Placeholder 3"/>
          <p:cNvPicPr>
            <a:picLocks noChangeAspect="1"/>
          </p:cNvPicPr>
          <p:nvPr>
            <p:ph sz="half" idx="2"/>
          </p:nvPr>
        </p:nvPicPr>
        <p:blipFill>
          <a:blip r:embed="rId2"/>
          <a:stretch>
            <a:fillRect/>
          </a:stretch>
        </p:blipFill>
        <p:spPr>
          <a:xfrm>
            <a:off x="5664835" y="2931160"/>
            <a:ext cx="3733800" cy="1438275"/>
          </a:xfrm>
          <a:prstGeom prst="rect">
            <a:avLst/>
          </a:prstGeom>
        </p:spPr>
      </p:pic>
      <p:pic>
        <p:nvPicPr>
          <p:cNvPr id="5" name="Picture 4"/>
          <p:cNvPicPr>
            <a:picLocks noChangeAspect="1"/>
          </p:cNvPicPr>
          <p:nvPr/>
        </p:nvPicPr>
        <p:blipFill>
          <a:blip r:embed="rId3"/>
          <a:stretch>
            <a:fillRect/>
          </a:stretch>
        </p:blipFill>
        <p:spPr>
          <a:xfrm>
            <a:off x="4751705" y="4877435"/>
            <a:ext cx="3743325" cy="1419225"/>
          </a:xfrm>
          <a:prstGeom prst="rect">
            <a:avLst/>
          </a:prstGeom>
        </p:spPr>
      </p:pic>
    </p:spTree>
  </p:cSld>
  <p:clrMapOvr>
    <a:masterClrMapping/>
  </p:clrMapOvr>
  <p:transition>
    <p:rand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0" y="0"/>
            <a:ext cx="12192000" cy="866140"/>
          </a:xfrm>
        </p:spPr>
        <p:txBody>
          <a:bodyPr/>
          <a:p>
            <a:pPr algn="ctr"/>
            <a:r>
              <a:rPr lang="en-US" sz="4800" b="1" u="sng">
                <a:gradFill>
                  <a:gsLst>
                    <a:gs pos="0">
                      <a:srgbClr val="E30000"/>
                    </a:gs>
                    <a:gs pos="100000">
                      <a:srgbClr val="760303"/>
                    </a:gs>
                  </a:gsLst>
                  <a:lin scaled="0"/>
                </a:gradFill>
              </a:rPr>
              <a:t>Web Development</a:t>
            </a:r>
            <a:endParaRPr lang="en-US" sz="4800" b="1" u="sng">
              <a:gradFill>
                <a:gsLst>
                  <a:gs pos="0">
                    <a:srgbClr val="E30000"/>
                  </a:gs>
                  <a:gs pos="100000">
                    <a:srgbClr val="760303"/>
                  </a:gs>
                </a:gsLst>
                <a:lin scaled="0"/>
              </a:gradFill>
            </a:endParaRPr>
          </a:p>
        </p:txBody>
      </p:sp>
      <p:sp>
        <p:nvSpPr>
          <p:cNvPr id="3" name="Content Placeholder 2"/>
          <p:cNvSpPr>
            <a:spLocks noGrp="1"/>
          </p:cNvSpPr>
          <p:nvPr>
            <p:ph idx="1"/>
          </p:nvPr>
        </p:nvSpPr>
        <p:spPr>
          <a:xfrm>
            <a:off x="0" y="952500"/>
            <a:ext cx="11196320" cy="5905500"/>
          </a:xfrm>
        </p:spPr>
        <p:txBody>
          <a:bodyPr/>
          <a:p>
            <a:r>
              <a:rPr lang="en-US" sz="2000">
                <a:solidFill>
                  <a:srgbClr val="00B050"/>
                </a:solidFill>
              </a:rPr>
              <a:t>Web development is the building and maintenance of websites; it’s the work that happens behind the scenes to make a website look great, work fast and perform well with a seamless user experience.</a:t>
            </a:r>
            <a:endParaRPr lang="en-US" sz="2000">
              <a:solidFill>
                <a:srgbClr val="00B050"/>
              </a:solidFill>
            </a:endParaRPr>
          </a:p>
          <a:p>
            <a:endParaRPr lang="en-US" sz="2000">
              <a:solidFill>
                <a:srgbClr val="00B050"/>
              </a:solidFill>
            </a:endParaRPr>
          </a:p>
          <a:p>
            <a:r>
              <a:rPr lang="en-US" sz="2000">
                <a:solidFill>
                  <a:srgbClr val="00B050"/>
                </a:solidFill>
              </a:rPr>
              <a:t>Web developers, or ‘devs’, do this by using a variety of coding languages. The languages they use depends on the types of tasks they are preforming and the platforms on which they are working.</a:t>
            </a:r>
            <a:endParaRPr lang="en-US" sz="2000">
              <a:solidFill>
                <a:srgbClr val="00B050"/>
              </a:solidFill>
            </a:endParaRPr>
          </a:p>
          <a:p>
            <a:endParaRPr lang="en-US" sz="2000">
              <a:solidFill>
                <a:srgbClr val="00B050"/>
              </a:solidFill>
            </a:endParaRPr>
          </a:p>
          <a:p>
            <a:r>
              <a:rPr lang="en-US" sz="2000">
                <a:solidFill>
                  <a:srgbClr val="00B050"/>
                </a:solidFill>
              </a:rPr>
              <a:t>Web development skills are in high demand worldwide and well paid too – making development a great career option. It is one of the easiest accessible higher paid fields as you do not need a traditional university degree to become qualified.</a:t>
            </a:r>
            <a:endParaRPr lang="en-US" sz="2000">
              <a:solidFill>
                <a:srgbClr val="00B050"/>
              </a:solidFill>
            </a:endParaRPr>
          </a:p>
          <a:p>
            <a:endParaRPr lang="en-US" sz="2000">
              <a:solidFill>
                <a:srgbClr val="00B050"/>
              </a:solidFill>
            </a:endParaRPr>
          </a:p>
          <a:p>
            <a:r>
              <a:rPr lang="en-US" sz="2000">
                <a:solidFill>
                  <a:srgbClr val="00B050"/>
                </a:solidFill>
              </a:rPr>
              <a:t>The field of web development is generally broken down into front-end (the user-facing side) and back-end (the server side).</a:t>
            </a:r>
            <a:endParaRPr lang="en-US" sz="2000">
              <a:solidFill>
                <a:srgbClr val="00B050"/>
              </a:solidFill>
            </a:endParaRPr>
          </a:p>
        </p:txBody>
      </p:sp>
    </p:spTree>
  </p:cSld>
  <p:clrMapOvr>
    <a:masterClrMapping/>
  </p:clrMapOvr>
  <p:transition>
    <p:random/>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0"/>
            <a:ext cx="10972800" cy="1376680"/>
          </a:xfrm>
        </p:spPr>
        <p:txBody>
          <a:bodyPr/>
          <a:p>
            <a:pPr algn="ctr"/>
            <a:r>
              <a:rPr lang="en-US" sz="4800">
                <a:gradFill>
                  <a:gsLst>
                    <a:gs pos="0">
                      <a:srgbClr val="E30000"/>
                    </a:gs>
                    <a:gs pos="100000">
                      <a:srgbClr val="760303"/>
                    </a:gs>
                  </a:gsLst>
                  <a:lin scaled="0"/>
                </a:gradFill>
              </a:rPr>
              <a:t>Things you can chnage with</a:t>
            </a:r>
            <a:br>
              <a:rPr lang="en-US" sz="4800" b="1" u="sng">
                <a:gradFill>
                  <a:gsLst>
                    <a:gs pos="0">
                      <a:srgbClr val="E30000"/>
                    </a:gs>
                    <a:gs pos="100000">
                      <a:srgbClr val="760303"/>
                    </a:gs>
                  </a:gsLst>
                  <a:lin scaled="0"/>
                </a:gradFill>
              </a:rPr>
            </a:br>
            <a:r>
              <a:rPr lang="en-US" sz="4800" b="1" u="sng">
                <a:gradFill>
                  <a:gsLst>
                    <a:gs pos="0">
                      <a:srgbClr val="E30000"/>
                    </a:gs>
                    <a:gs pos="100000">
                      <a:srgbClr val="760303"/>
                    </a:gs>
                  </a:gsLst>
                  <a:lin scaled="0"/>
                </a:gradFill>
              </a:rPr>
              <a:t>CSS</a:t>
            </a:r>
            <a:endParaRPr lang="en-US" sz="4800" b="1" u="sng">
              <a:gradFill>
                <a:gsLst>
                  <a:gs pos="0">
                    <a:srgbClr val="E30000"/>
                  </a:gs>
                  <a:gs pos="100000">
                    <a:srgbClr val="760303"/>
                  </a:gs>
                </a:gsLst>
                <a:lin scaled="0"/>
              </a:gradFill>
            </a:endParaRPr>
          </a:p>
        </p:txBody>
      </p:sp>
      <p:sp>
        <p:nvSpPr>
          <p:cNvPr id="7" name="Content Placeholder 6"/>
          <p:cNvSpPr/>
          <p:nvPr>
            <p:ph sz="half" idx="1"/>
          </p:nvPr>
        </p:nvSpPr>
        <p:spPr>
          <a:xfrm>
            <a:off x="609600" y="1612265"/>
            <a:ext cx="5384800" cy="4953000"/>
          </a:xfrm>
        </p:spPr>
        <p:txBody>
          <a:bodyPr/>
          <a:p>
            <a:r>
              <a:rPr lang="en-US">
                <a:solidFill>
                  <a:srgbClr val="00B050"/>
                </a:solidFill>
                <a:sym typeface="+mn-ea"/>
              </a:rPr>
              <a:t>colors</a:t>
            </a:r>
            <a:endParaRPr lang="en-US">
              <a:solidFill>
                <a:srgbClr val="00B050"/>
              </a:solidFill>
            </a:endParaRPr>
          </a:p>
          <a:p>
            <a:endParaRPr lang="en-US">
              <a:solidFill>
                <a:srgbClr val="00B050"/>
              </a:solidFill>
            </a:endParaRPr>
          </a:p>
          <a:p>
            <a:r>
              <a:rPr lang="en-US">
                <a:solidFill>
                  <a:srgbClr val="00B050"/>
                </a:solidFill>
                <a:sym typeface="+mn-ea"/>
              </a:rPr>
              <a:t>font</a:t>
            </a:r>
            <a:endParaRPr lang="en-US">
              <a:solidFill>
                <a:srgbClr val="00B050"/>
              </a:solidFill>
            </a:endParaRPr>
          </a:p>
          <a:p>
            <a:endParaRPr lang="en-US">
              <a:solidFill>
                <a:srgbClr val="00B050"/>
              </a:solidFill>
            </a:endParaRPr>
          </a:p>
          <a:p>
            <a:r>
              <a:rPr lang="en-US">
                <a:solidFill>
                  <a:srgbClr val="00B050"/>
                </a:solidFill>
                <a:sym typeface="+mn-ea"/>
              </a:rPr>
              <a:t>font size</a:t>
            </a:r>
            <a:endParaRPr lang="en-US">
              <a:solidFill>
                <a:srgbClr val="00B050"/>
              </a:solidFill>
            </a:endParaRPr>
          </a:p>
          <a:p>
            <a:endParaRPr lang="en-US">
              <a:solidFill>
                <a:srgbClr val="00B050"/>
              </a:solidFill>
            </a:endParaRPr>
          </a:p>
          <a:p>
            <a:r>
              <a:rPr lang="en-US">
                <a:solidFill>
                  <a:srgbClr val="00B050"/>
                </a:solidFill>
                <a:sym typeface="+mn-ea"/>
              </a:rPr>
              <a:t>backgrounds</a:t>
            </a:r>
            <a:endParaRPr lang="en-US">
              <a:solidFill>
                <a:srgbClr val="00B050"/>
              </a:solidFill>
            </a:endParaRPr>
          </a:p>
        </p:txBody>
      </p:sp>
      <p:sp>
        <p:nvSpPr>
          <p:cNvPr id="8" name="Content Placeholder 7"/>
          <p:cNvSpPr/>
          <p:nvPr>
            <p:ph sz="half" idx="2"/>
          </p:nvPr>
        </p:nvSpPr>
        <p:spPr>
          <a:xfrm>
            <a:off x="6197600" y="1612265"/>
            <a:ext cx="5384800" cy="4953000"/>
          </a:xfrm>
        </p:spPr>
        <p:txBody>
          <a:bodyPr/>
          <a:p>
            <a:r>
              <a:rPr lang="en-US">
                <a:solidFill>
                  <a:srgbClr val="00B050"/>
                </a:solidFill>
              </a:rPr>
              <a:t>spacing</a:t>
            </a:r>
            <a:endParaRPr lang="en-US">
              <a:solidFill>
                <a:srgbClr val="00B050"/>
              </a:solidFill>
            </a:endParaRPr>
          </a:p>
          <a:p>
            <a:endParaRPr lang="en-US">
              <a:solidFill>
                <a:srgbClr val="00B050"/>
              </a:solidFill>
            </a:endParaRPr>
          </a:p>
          <a:p>
            <a:r>
              <a:rPr lang="en-US">
                <a:solidFill>
                  <a:srgbClr val="00B050"/>
                </a:solidFill>
                <a:sym typeface="+mn-ea"/>
              </a:rPr>
              <a:t>size</a:t>
            </a:r>
            <a:endParaRPr lang="en-US">
              <a:solidFill>
                <a:srgbClr val="00B050"/>
              </a:solidFill>
            </a:endParaRPr>
          </a:p>
          <a:p>
            <a:endParaRPr lang="en-US">
              <a:solidFill>
                <a:srgbClr val="00B050"/>
              </a:solidFill>
            </a:endParaRPr>
          </a:p>
          <a:p>
            <a:r>
              <a:rPr lang="en-US">
                <a:solidFill>
                  <a:srgbClr val="00B050"/>
                </a:solidFill>
                <a:sym typeface="+mn-ea"/>
              </a:rPr>
              <a:t>border</a:t>
            </a:r>
            <a:endParaRPr lang="en-US">
              <a:solidFill>
                <a:srgbClr val="00B050"/>
              </a:solidFill>
            </a:endParaRPr>
          </a:p>
          <a:p>
            <a:endParaRPr lang="en-US">
              <a:solidFill>
                <a:srgbClr val="00B050"/>
              </a:solidFill>
            </a:endParaRPr>
          </a:p>
          <a:p>
            <a:r>
              <a:rPr lang="en-US">
                <a:solidFill>
                  <a:srgbClr val="00B050"/>
                </a:solidFill>
              </a:rPr>
              <a:t>positions (layout)</a:t>
            </a:r>
            <a:endParaRPr lang="en-US">
              <a:solidFill>
                <a:srgbClr val="00B050"/>
              </a:solidFill>
            </a:endParaRPr>
          </a:p>
          <a:p>
            <a:endParaRPr lang="en-US"/>
          </a:p>
        </p:txBody>
      </p:sp>
    </p:spTree>
  </p:cSld>
  <p:clrMapOvr>
    <a:masterClrMapping/>
  </p:clrMapOvr>
  <p:transition>
    <p:random/>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0"/>
            <a:ext cx="10972800" cy="1376680"/>
          </a:xfrm>
        </p:spPr>
        <p:txBody>
          <a:bodyPr/>
          <a:p>
            <a:pPr algn="ctr"/>
            <a:r>
              <a:rPr lang="en-US" sz="4800">
                <a:gradFill>
                  <a:gsLst>
                    <a:gs pos="0">
                      <a:srgbClr val="E30000"/>
                    </a:gs>
                    <a:gs pos="100000">
                      <a:srgbClr val="760303"/>
                    </a:gs>
                  </a:gsLst>
                  <a:lin scaled="0"/>
                </a:gradFill>
              </a:rPr>
              <a:t>Things you can't chnage with</a:t>
            </a:r>
            <a:br>
              <a:rPr lang="en-US" sz="4800" b="1" u="sng">
                <a:gradFill>
                  <a:gsLst>
                    <a:gs pos="0">
                      <a:srgbClr val="E30000"/>
                    </a:gs>
                    <a:gs pos="100000">
                      <a:srgbClr val="760303"/>
                    </a:gs>
                  </a:gsLst>
                  <a:lin scaled="0"/>
                </a:gradFill>
              </a:rPr>
            </a:br>
            <a:r>
              <a:rPr lang="en-US" sz="4800" b="1" u="sng">
                <a:gradFill>
                  <a:gsLst>
                    <a:gs pos="0">
                      <a:srgbClr val="E30000"/>
                    </a:gs>
                    <a:gs pos="100000">
                      <a:srgbClr val="760303"/>
                    </a:gs>
                  </a:gsLst>
                  <a:lin scaled="0"/>
                </a:gradFill>
              </a:rPr>
              <a:t>CSS</a:t>
            </a:r>
            <a:endParaRPr lang="en-US" sz="4800" b="1" u="sng">
              <a:gradFill>
                <a:gsLst>
                  <a:gs pos="0">
                    <a:srgbClr val="E30000"/>
                  </a:gs>
                  <a:gs pos="100000">
                    <a:srgbClr val="760303"/>
                  </a:gs>
                </a:gsLst>
                <a:lin scaled="0"/>
              </a:gradFill>
            </a:endParaRPr>
          </a:p>
        </p:txBody>
      </p:sp>
      <p:sp>
        <p:nvSpPr>
          <p:cNvPr id="7" name="Content Placeholder 6"/>
          <p:cNvSpPr/>
          <p:nvPr>
            <p:ph sz="half" idx="1"/>
          </p:nvPr>
        </p:nvSpPr>
        <p:spPr>
          <a:xfrm>
            <a:off x="0" y="1687830"/>
            <a:ext cx="12191365" cy="5170170"/>
          </a:xfrm>
        </p:spPr>
        <p:txBody>
          <a:bodyPr/>
          <a:p>
            <a:pPr algn="ctr"/>
            <a:r>
              <a:rPr lang="en-US">
                <a:solidFill>
                  <a:srgbClr val="00B050"/>
                </a:solidFill>
                <a:sym typeface="+mn-ea"/>
              </a:rPr>
              <a:t>content</a:t>
            </a:r>
            <a:endParaRPr lang="en-US">
              <a:solidFill>
                <a:srgbClr val="00B050"/>
              </a:solidFill>
            </a:endParaRPr>
          </a:p>
          <a:p>
            <a:pPr algn="ctr"/>
            <a:endParaRPr lang="en-US">
              <a:solidFill>
                <a:srgbClr val="00B050"/>
              </a:solidFill>
            </a:endParaRPr>
          </a:p>
          <a:p>
            <a:pPr algn="ctr"/>
            <a:r>
              <a:rPr lang="en-US">
                <a:solidFill>
                  <a:srgbClr val="00B050"/>
                </a:solidFill>
                <a:sym typeface="+mn-ea"/>
              </a:rPr>
              <a:t>markup</a:t>
            </a:r>
            <a:endParaRPr lang="en-US">
              <a:solidFill>
                <a:srgbClr val="00B050"/>
              </a:solidFill>
            </a:endParaRPr>
          </a:p>
          <a:p>
            <a:pPr algn="ctr"/>
            <a:endParaRPr lang="en-US">
              <a:solidFill>
                <a:srgbClr val="00B050"/>
              </a:solidFill>
            </a:endParaRPr>
          </a:p>
        </p:txBody>
      </p:sp>
    </p:spTree>
  </p:cSld>
  <p:clrMapOvr>
    <a:masterClrMapping/>
  </p:clrMapOvr>
  <p:transition>
    <p:random/>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0"/>
            <a:ext cx="10972800" cy="1376680"/>
          </a:xfrm>
        </p:spPr>
        <p:txBody>
          <a:bodyPr/>
          <a:p>
            <a:pPr algn="ctr"/>
            <a:r>
              <a:rPr lang="en-US" sz="4800">
                <a:gradFill>
                  <a:gsLst>
                    <a:gs pos="0">
                      <a:srgbClr val="E30000"/>
                    </a:gs>
                    <a:gs pos="100000">
                      <a:srgbClr val="760303"/>
                    </a:gs>
                  </a:gsLst>
                  <a:lin scaled="0"/>
                </a:gradFill>
              </a:rPr>
              <a:t>So now it's time for styling!!!</a:t>
            </a:r>
            <a:endParaRPr lang="en-US" sz="4800" b="1" u="sng">
              <a:gradFill>
                <a:gsLst>
                  <a:gs pos="0">
                    <a:srgbClr val="E30000"/>
                  </a:gs>
                  <a:gs pos="100000">
                    <a:srgbClr val="760303"/>
                  </a:gs>
                </a:gsLst>
                <a:lin scaled="0"/>
              </a:gradFill>
            </a:endParaRPr>
          </a:p>
        </p:txBody>
      </p:sp>
      <p:sp>
        <p:nvSpPr>
          <p:cNvPr id="7" name="Content Placeholder 6"/>
          <p:cNvSpPr/>
          <p:nvPr>
            <p:ph sz="half" idx="1"/>
          </p:nvPr>
        </p:nvSpPr>
        <p:spPr>
          <a:xfrm>
            <a:off x="0" y="2669540"/>
            <a:ext cx="6427470" cy="1519555"/>
          </a:xfrm>
        </p:spPr>
        <p:txBody>
          <a:bodyPr/>
          <a:p>
            <a:pPr marL="0" indent="0" algn="ctr">
              <a:buNone/>
            </a:pPr>
            <a:r>
              <a:rPr lang="en-US">
                <a:solidFill>
                  <a:srgbClr val="00B050"/>
                </a:solidFill>
              </a:rPr>
              <a:t>Lets add some CSS rules to to our example page.</a:t>
            </a:r>
            <a:endParaRPr lang="en-US">
              <a:solidFill>
                <a:srgbClr val="00B050"/>
              </a:solidFill>
            </a:endParaRPr>
          </a:p>
        </p:txBody>
      </p:sp>
      <p:pic>
        <p:nvPicPr>
          <p:cNvPr id="3" name="Picture 2" descr="Screenshot (20)"/>
          <p:cNvPicPr>
            <a:picLocks noChangeAspect="1"/>
          </p:cNvPicPr>
          <p:nvPr/>
        </p:nvPicPr>
        <p:blipFill>
          <a:blip r:embed="rId1"/>
          <a:stretch>
            <a:fillRect/>
          </a:stretch>
        </p:blipFill>
        <p:spPr>
          <a:xfrm>
            <a:off x="6880225" y="1195070"/>
            <a:ext cx="4170680" cy="5409565"/>
          </a:xfrm>
          <a:prstGeom prst="rect">
            <a:avLst/>
          </a:prstGeom>
        </p:spPr>
      </p:pic>
    </p:spTree>
  </p:cSld>
  <p:clrMapOvr>
    <a:masterClrMapping/>
  </p:clrMapOvr>
  <p:transition>
    <p:random/>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0"/>
            <a:ext cx="10972800" cy="1376680"/>
          </a:xfrm>
        </p:spPr>
        <p:txBody>
          <a:bodyPr/>
          <a:p>
            <a:pPr algn="ctr"/>
            <a:r>
              <a:rPr lang="en-US" sz="4800" b="1">
                <a:gradFill>
                  <a:gsLst>
                    <a:gs pos="0">
                      <a:srgbClr val="E30000"/>
                    </a:gs>
                    <a:gs pos="100000">
                      <a:srgbClr val="760303"/>
                    </a:gs>
                  </a:gsLst>
                  <a:lin scaled="0"/>
                </a:gradFill>
              </a:rPr>
              <a:t>CSS</a:t>
            </a:r>
            <a:endParaRPr lang="en-US" sz="4800" b="1" u="sng">
              <a:gradFill>
                <a:gsLst>
                  <a:gs pos="0">
                    <a:srgbClr val="E30000"/>
                  </a:gs>
                  <a:gs pos="100000">
                    <a:srgbClr val="760303"/>
                  </a:gs>
                </a:gsLst>
                <a:lin scaled="0"/>
              </a:gradFill>
            </a:endParaRPr>
          </a:p>
        </p:txBody>
      </p:sp>
      <p:sp>
        <p:nvSpPr>
          <p:cNvPr id="7" name="Content Placeholder 6"/>
          <p:cNvSpPr/>
          <p:nvPr>
            <p:ph sz="half" idx="1"/>
          </p:nvPr>
        </p:nvSpPr>
        <p:spPr>
          <a:xfrm>
            <a:off x="6351905" y="2675890"/>
            <a:ext cx="2956560" cy="1506220"/>
          </a:xfrm>
        </p:spPr>
        <p:txBody>
          <a:bodyPr/>
          <a:p>
            <a:pPr marL="0" indent="0" algn="ctr">
              <a:buNone/>
            </a:pPr>
            <a:r>
              <a:rPr lang="en-US" sz="4000">
                <a:solidFill>
                  <a:srgbClr val="00B050"/>
                </a:solidFill>
              </a:rPr>
              <a:t>Looks Perfect !</a:t>
            </a:r>
            <a:endParaRPr lang="en-US" sz="4000">
              <a:solidFill>
                <a:srgbClr val="00B050"/>
              </a:solidFill>
            </a:endParaRPr>
          </a:p>
        </p:txBody>
      </p:sp>
      <p:pic>
        <p:nvPicPr>
          <p:cNvPr id="4" name="Picture 3" descr="Screenshot (21)"/>
          <p:cNvPicPr>
            <a:picLocks noChangeAspect="1"/>
          </p:cNvPicPr>
          <p:nvPr/>
        </p:nvPicPr>
        <p:blipFill>
          <a:blip r:embed="rId1"/>
          <a:stretch>
            <a:fillRect/>
          </a:stretch>
        </p:blipFill>
        <p:spPr>
          <a:xfrm>
            <a:off x="1202690" y="1074420"/>
            <a:ext cx="5029200" cy="5191125"/>
          </a:xfrm>
          <a:prstGeom prst="rect">
            <a:avLst/>
          </a:prstGeom>
        </p:spPr>
      </p:pic>
    </p:spTree>
  </p:cSld>
  <p:clrMapOvr>
    <a:masterClrMapping/>
  </p:clrMapOvr>
  <p:transition>
    <p:random/>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30175"/>
            <a:ext cx="10972800" cy="1164590"/>
          </a:xfrm>
        </p:spPr>
        <p:txBody>
          <a:bodyPr/>
          <a:p>
            <a:pPr algn="ctr"/>
            <a:r>
              <a:rPr lang="en-US" sz="4800" b="1">
                <a:solidFill>
                  <a:srgbClr val="FF0000"/>
                </a:solidFill>
              </a:rPr>
              <a:t>Text + HTML + CSS =</a:t>
            </a:r>
            <a:br>
              <a:rPr lang="en-US" sz="4800" b="1">
                <a:gradFill>
                  <a:gsLst>
                    <a:gs pos="0">
                      <a:srgbClr val="E30000"/>
                    </a:gs>
                    <a:gs pos="100000">
                      <a:srgbClr val="760303"/>
                    </a:gs>
                  </a:gsLst>
                  <a:lin scaled="0"/>
                </a:gradFill>
              </a:rPr>
            </a:br>
            <a:r>
              <a:rPr lang="en-US" sz="4800" b="1">
                <a:gradFill>
                  <a:gsLst>
                    <a:gs pos="0">
                      <a:srgbClr val="E30000"/>
                    </a:gs>
                    <a:gs pos="100000">
                      <a:srgbClr val="760303"/>
                    </a:gs>
                  </a:gsLst>
                  <a:lin scaled="0"/>
                </a:gradFill>
              </a:rPr>
              <a:t>CSS</a:t>
            </a:r>
            <a:endParaRPr lang="en-US" sz="4800" b="1" u="sng">
              <a:gradFill>
                <a:gsLst>
                  <a:gs pos="0">
                    <a:srgbClr val="E30000"/>
                  </a:gs>
                  <a:gs pos="100000">
                    <a:srgbClr val="760303"/>
                  </a:gs>
                </a:gsLst>
                <a:lin scaled="0"/>
              </a:gradFill>
            </a:endParaRPr>
          </a:p>
        </p:txBody>
      </p:sp>
      <p:pic>
        <p:nvPicPr>
          <p:cNvPr id="5" name="Content Placeholder 4" descr="Screenshot (15)"/>
          <p:cNvPicPr>
            <a:picLocks noChangeAspect="1"/>
          </p:cNvPicPr>
          <p:nvPr>
            <p:ph sz="half" idx="1"/>
          </p:nvPr>
        </p:nvPicPr>
        <p:blipFill>
          <a:blip r:embed="rId1"/>
          <a:stretch>
            <a:fillRect/>
          </a:stretch>
        </p:blipFill>
        <p:spPr>
          <a:xfrm>
            <a:off x="180340" y="1406525"/>
            <a:ext cx="3418205" cy="5170805"/>
          </a:xfrm>
          <a:prstGeom prst="rect">
            <a:avLst/>
          </a:prstGeom>
        </p:spPr>
      </p:pic>
      <p:pic>
        <p:nvPicPr>
          <p:cNvPr id="6" name="Content Placeholder 5" descr="Screenshot (18)"/>
          <p:cNvPicPr>
            <a:picLocks noChangeAspect="1"/>
          </p:cNvPicPr>
          <p:nvPr>
            <p:ph sz="half" idx="2"/>
          </p:nvPr>
        </p:nvPicPr>
        <p:blipFill>
          <a:blip r:embed="rId2"/>
          <a:stretch>
            <a:fillRect/>
          </a:stretch>
        </p:blipFill>
        <p:spPr>
          <a:xfrm>
            <a:off x="4386580" y="1406525"/>
            <a:ext cx="3418205" cy="5170170"/>
          </a:xfrm>
          <a:prstGeom prst="rect">
            <a:avLst/>
          </a:prstGeom>
        </p:spPr>
      </p:pic>
      <p:pic>
        <p:nvPicPr>
          <p:cNvPr id="8" name="Picture 7" descr="Screenshot (21)"/>
          <p:cNvPicPr>
            <a:picLocks noChangeAspect="1"/>
          </p:cNvPicPr>
          <p:nvPr/>
        </p:nvPicPr>
        <p:blipFill>
          <a:blip r:embed="rId3"/>
          <a:stretch>
            <a:fillRect/>
          </a:stretch>
        </p:blipFill>
        <p:spPr>
          <a:xfrm>
            <a:off x="8554085" y="1384935"/>
            <a:ext cx="3418205" cy="5191125"/>
          </a:xfrm>
          <a:prstGeom prst="rect">
            <a:avLst/>
          </a:prstGeom>
        </p:spPr>
      </p:pic>
      <p:grpSp>
        <p:nvGrpSpPr>
          <p:cNvPr id="11" name="Group 10"/>
          <p:cNvGrpSpPr/>
          <p:nvPr/>
        </p:nvGrpSpPr>
        <p:grpSpPr>
          <a:xfrm>
            <a:off x="3750945" y="3694430"/>
            <a:ext cx="4734560" cy="511810"/>
            <a:chOff x="5907" y="5818"/>
            <a:chExt cx="7456" cy="806"/>
          </a:xfrm>
        </p:grpSpPr>
        <p:sp>
          <p:nvSpPr>
            <p:cNvPr id="9" name="Cross 8"/>
            <p:cNvSpPr/>
            <p:nvPr/>
          </p:nvSpPr>
          <p:spPr>
            <a:xfrm>
              <a:off x="5907" y="5912"/>
              <a:ext cx="760" cy="713"/>
            </a:xfrm>
            <a:prstGeom prst="plus">
              <a:avLst/>
            </a:prstGeom>
            <a:gradFill rotWithShape="0">
              <a:gsLst>
                <a:gs pos="0">
                  <a:srgbClr val="14CD68"/>
                </a:gs>
                <a:gs pos="100000">
                  <a:srgbClr val="0B6E38"/>
                </a:gs>
              </a:gsLst>
              <a:lin ang="5400000" scaled="0"/>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10" name="Equal 9"/>
            <p:cNvSpPr/>
            <p:nvPr/>
          </p:nvSpPr>
          <p:spPr>
            <a:xfrm>
              <a:off x="12413" y="5818"/>
              <a:ext cx="950" cy="807"/>
            </a:xfrm>
            <a:prstGeom prst="mathEqual">
              <a:avLst/>
            </a:prstGeom>
            <a:gradFill rotWithShape="0">
              <a:gsLst>
                <a:gs pos="0">
                  <a:srgbClr val="14CD68"/>
                </a:gs>
                <a:gs pos="100000">
                  <a:srgbClr val="0B6E38"/>
                </a:gs>
              </a:gsLst>
              <a:lin ang="5400000" scaled="0"/>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grpSp>
    </p:spTree>
  </p:cSld>
  <p:clrMapOvr>
    <a:masterClrMapping/>
  </p:clrMapOvr>
  <p:transition>
    <p:random/>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0" y="2232660"/>
            <a:ext cx="12192000" cy="1605280"/>
          </a:xfrm>
        </p:spPr>
        <p:txBody>
          <a:bodyPr/>
          <a:p>
            <a:pPr algn="ctr"/>
            <a:r>
              <a:rPr lang="en-US" sz="7200" b="1">
                <a:gradFill>
                  <a:gsLst>
                    <a:gs pos="0">
                      <a:srgbClr val="E30000"/>
                    </a:gs>
                    <a:gs pos="100000">
                      <a:srgbClr val="760303"/>
                    </a:gs>
                  </a:gsLst>
                  <a:lin scaled="0"/>
                </a:gradFill>
              </a:rPr>
              <a:t>J</a:t>
            </a:r>
            <a:r>
              <a:rPr lang="en-US" sz="7200" b="1">
                <a:solidFill>
                  <a:schemeClr val="tx2"/>
                </a:solidFill>
              </a:rPr>
              <a:t>ava</a:t>
            </a:r>
            <a:r>
              <a:rPr lang="en-US" sz="7200" b="1">
                <a:gradFill>
                  <a:gsLst>
                    <a:gs pos="0">
                      <a:srgbClr val="E30000"/>
                    </a:gs>
                    <a:gs pos="100000">
                      <a:srgbClr val="760303"/>
                    </a:gs>
                  </a:gsLst>
                  <a:lin scaled="0"/>
                </a:gradFill>
              </a:rPr>
              <a:t>S</a:t>
            </a:r>
            <a:r>
              <a:rPr lang="en-US" sz="7200" b="1">
                <a:solidFill>
                  <a:schemeClr val="tx2"/>
                </a:solidFill>
              </a:rPr>
              <a:t>cript</a:t>
            </a:r>
            <a:endParaRPr lang="en-US" sz="7200" b="1">
              <a:solidFill>
                <a:schemeClr val="tx2"/>
              </a:solidFill>
            </a:endParaRPr>
          </a:p>
        </p:txBody>
      </p:sp>
      <p:sp>
        <p:nvSpPr>
          <p:cNvPr id="6" name="Text Box 5"/>
          <p:cNvSpPr txBox="1"/>
          <p:nvPr/>
        </p:nvSpPr>
        <p:spPr>
          <a:xfrm>
            <a:off x="0" y="723265"/>
            <a:ext cx="12192635" cy="768350"/>
          </a:xfrm>
          <a:prstGeom prst="rect">
            <a:avLst/>
          </a:prstGeom>
          <a:noFill/>
        </p:spPr>
        <p:txBody>
          <a:bodyPr wrap="square" rtlCol="0">
            <a:spAutoFit/>
          </a:bodyPr>
          <a:p>
            <a:pPr algn="ctr"/>
            <a:r>
              <a:rPr lang="en-US" sz="4400">
                <a:solidFill>
                  <a:srgbClr val="00B050"/>
                </a:solidFill>
                <a:effectLst>
                  <a:outerShdw blurRad="38100" dist="25400" dir="5400000" algn="ctr" rotWithShape="0">
                    <a:srgbClr val="6E747A">
                      <a:alpha val="43000"/>
                    </a:srgbClr>
                  </a:outerShdw>
                </a:effectLst>
              </a:rPr>
              <a:t>Now time for actions !</a:t>
            </a:r>
            <a:endParaRPr lang="en-US" sz="4400">
              <a:solidFill>
                <a:srgbClr val="00B050"/>
              </a:solidFill>
              <a:effectLst>
                <a:outerShdw blurRad="38100" dist="25400" dir="5400000" algn="ctr" rotWithShape="0">
                  <a:srgbClr val="6E747A">
                    <a:alpha val="43000"/>
                  </a:srgbClr>
                </a:outerShdw>
              </a:effectLst>
            </a:endParaRPr>
          </a:p>
        </p:txBody>
      </p:sp>
    </p:spTree>
  </p:cSld>
  <p:clrMapOvr>
    <a:masterClrMapping/>
  </p:clrMapOvr>
  <p:transition>
    <p:random/>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0" y="-135890"/>
            <a:ext cx="12192000" cy="1605280"/>
          </a:xfrm>
        </p:spPr>
        <p:txBody>
          <a:bodyPr/>
          <a:p>
            <a:pPr algn="ctr"/>
            <a:r>
              <a:rPr lang="en-US" sz="7200" b="1">
                <a:gradFill>
                  <a:gsLst>
                    <a:gs pos="0">
                      <a:srgbClr val="E30000"/>
                    </a:gs>
                    <a:gs pos="100000">
                      <a:srgbClr val="760303"/>
                    </a:gs>
                  </a:gsLst>
                  <a:lin scaled="0"/>
                </a:gradFill>
              </a:rPr>
              <a:t>JavaScript ≠ Java</a:t>
            </a:r>
            <a:endParaRPr lang="en-US" sz="7200" b="1">
              <a:gradFill>
                <a:gsLst>
                  <a:gs pos="0">
                    <a:srgbClr val="E30000"/>
                  </a:gs>
                  <a:gs pos="100000">
                    <a:srgbClr val="760303"/>
                  </a:gs>
                </a:gsLst>
                <a:lin scaled="0"/>
              </a:gradFill>
            </a:endParaRPr>
          </a:p>
        </p:txBody>
      </p:sp>
      <p:sp>
        <p:nvSpPr>
          <p:cNvPr id="3" name="Content Placeholder 2"/>
          <p:cNvSpPr>
            <a:spLocks noGrp="1"/>
          </p:cNvSpPr>
          <p:nvPr>
            <p:ph idx="1"/>
          </p:nvPr>
        </p:nvSpPr>
        <p:spPr>
          <a:xfrm>
            <a:off x="0" y="1328420"/>
            <a:ext cx="11196320" cy="5529580"/>
          </a:xfrm>
        </p:spPr>
        <p:txBody>
          <a:bodyPr/>
          <a:p>
            <a:r>
              <a:rPr lang="en-US" sz="2800">
                <a:solidFill>
                  <a:srgbClr val="00B050"/>
                </a:solidFill>
              </a:rPr>
              <a:t>JavaScript was not developed at </a:t>
            </a:r>
            <a:r>
              <a:rPr lang="en-US" sz="2800" b="1">
                <a:solidFill>
                  <a:srgbClr val="00B050"/>
                </a:solidFill>
              </a:rPr>
              <a:t>Sun Microsystems</a:t>
            </a:r>
            <a:r>
              <a:rPr lang="en-US" sz="2800">
                <a:solidFill>
                  <a:srgbClr val="00B050"/>
                </a:solidFill>
              </a:rPr>
              <a:t>, the home of </a:t>
            </a:r>
            <a:r>
              <a:rPr lang="en-US" sz="2800" b="1">
                <a:solidFill>
                  <a:srgbClr val="00B050"/>
                </a:solidFill>
              </a:rPr>
              <a:t>Java</a:t>
            </a:r>
            <a:r>
              <a:rPr lang="en-US" sz="2800">
                <a:solidFill>
                  <a:srgbClr val="00B050"/>
                </a:solidFill>
              </a:rPr>
              <a:t>.</a:t>
            </a:r>
            <a:endParaRPr lang="en-US" sz="2800">
              <a:solidFill>
                <a:srgbClr val="00B050"/>
              </a:solidFill>
            </a:endParaRPr>
          </a:p>
          <a:p>
            <a:r>
              <a:rPr lang="en-US" sz="2800">
                <a:solidFill>
                  <a:srgbClr val="00B050"/>
                </a:solidFill>
              </a:rPr>
              <a:t>JavaScript was developed at </a:t>
            </a:r>
            <a:r>
              <a:rPr lang="en-US" sz="2800" b="1">
                <a:solidFill>
                  <a:srgbClr val="00B050"/>
                </a:solidFill>
              </a:rPr>
              <a:t>Netscape</a:t>
            </a:r>
            <a:r>
              <a:rPr lang="en-US" sz="2800">
                <a:solidFill>
                  <a:srgbClr val="00B050"/>
                </a:solidFill>
              </a:rPr>
              <a:t> in 1995.</a:t>
            </a:r>
            <a:endParaRPr lang="en-US" sz="2800">
              <a:solidFill>
                <a:srgbClr val="00B050"/>
              </a:solidFill>
            </a:endParaRPr>
          </a:p>
          <a:p>
            <a:r>
              <a:rPr lang="en-US" sz="2800">
                <a:solidFill>
                  <a:srgbClr val="00B050"/>
                </a:solidFill>
              </a:rPr>
              <a:t>It was originally called </a:t>
            </a:r>
            <a:r>
              <a:rPr lang="en-US" sz="2800" b="1">
                <a:solidFill>
                  <a:srgbClr val="00B050"/>
                </a:solidFill>
              </a:rPr>
              <a:t>LiveScript</a:t>
            </a:r>
            <a:r>
              <a:rPr lang="en-US" sz="2800">
                <a:solidFill>
                  <a:srgbClr val="00B050"/>
                </a:solidFill>
              </a:rPr>
              <a:t>, but the name wasn't confusing enough.</a:t>
            </a:r>
            <a:endParaRPr lang="en-US" sz="2800">
              <a:solidFill>
                <a:srgbClr val="00B050"/>
              </a:solidFill>
            </a:endParaRPr>
          </a:p>
          <a:p>
            <a:r>
              <a:rPr lang="en-US" sz="2800" b="1">
                <a:solidFill>
                  <a:srgbClr val="00B050"/>
                </a:solidFill>
              </a:rPr>
              <a:t>Java</a:t>
            </a:r>
            <a:r>
              <a:rPr lang="en-US" sz="2800">
                <a:solidFill>
                  <a:srgbClr val="00B050"/>
                </a:solidFill>
              </a:rPr>
              <a:t> was the buzzword in the days when </a:t>
            </a:r>
            <a:r>
              <a:rPr lang="en-US" sz="2800" b="1">
                <a:solidFill>
                  <a:srgbClr val="00B050"/>
                </a:solidFill>
              </a:rPr>
              <a:t>Livecript</a:t>
            </a:r>
            <a:r>
              <a:rPr lang="en-US" sz="2800">
                <a:solidFill>
                  <a:srgbClr val="00B050"/>
                </a:solidFill>
              </a:rPr>
              <a:t> was created, so </a:t>
            </a:r>
            <a:r>
              <a:rPr lang="en-US" sz="2800" b="1">
                <a:solidFill>
                  <a:srgbClr val="00B050"/>
                </a:solidFill>
              </a:rPr>
              <a:t>LiveScript</a:t>
            </a:r>
            <a:r>
              <a:rPr lang="en-US" sz="2800">
                <a:solidFill>
                  <a:srgbClr val="00B050"/>
                </a:solidFill>
              </a:rPr>
              <a:t> was renamed into </a:t>
            </a:r>
            <a:r>
              <a:rPr lang="en-US" sz="2800" b="1">
                <a:solidFill>
                  <a:srgbClr val="00B050"/>
                </a:solidFill>
              </a:rPr>
              <a:t>JavaScript</a:t>
            </a:r>
            <a:r>
              <a:rPr lang="en-US" sz="2800">
                <a:solidFill>
                  <a:srgbClr val="00B050"/>
                </a:solidFill>
              </a:rPr>
              <a:t> in the jope of catching the media's interest.</a:t>
            </a:r>
            <a:endParaRPr lang="en-US" sz="2800">
              <a:solidFill>
                <a:srgbClr val="00B050"/>
              </a:solidFill>
            </a:endParaRPr>
          </a:p>
          <a:p>
            <a:r>
              <a:rPr lang="en-US" sz="2800">
                <a:solidFill>
                  <a:srgbClr val="00B050"/>
                </a:solidFill>
              </a:rPr>
              <a:t>But with confusion came misunderstanding...</a:t>
            </a:r>
            <a:endParaRPr lang="en-US" sz="2800">
              <a:solidFill>
                <a:srgbClr val="00B050"/>
              </a:solidFill>
            </a:endParaRPr>
          </a:p>
        </p:txBody>
      </p:sp>
    </p:spTree>
  </p:cSld>
  <p:clrMapOvr>
    <a:masterClrMapping/>
  </p:clrMapOvr>
  <p:transition>
    <p:random/>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0" y="-135890"/>
            <a:ext cx="12192000" cy="1605280"/>
          </a:xfrm>
        </p:spPr>
        <p:txBody>
          <a:bodyPr/>
          <a:p>
            <a:pPr algn="ctr"/>
            <a:r>
              <a:rPr lang="en-US" sz="7200" b="1">
                <a:gradFill>
                  <a:gsLst>
                    <a:gs pos="0">
                      <a:srgbClr val="E30000"/>
                    </a:gs>
                    <a:gs pos="100000">
                      <a:srgbClr val="760303"/>
                    </a:gs>
                  </a:gsLst>
                  <a:lin scaled="0"/>
                </a:gradFill>
              </a:rPr>
              <a:t>JavaScript ≠ Java</a:t>
            </a:r>
            <a:endParaRPr lang="en-US" sz="7200" b="1">
              <a:gradFill>
                <a:gsLst>
                  <a:gs pos="0">
                    <a:srgbClr val="E30000"/>
                  </a:gs>
                  <a:gs pos="100000">
                    <a:srgbClr val="760303"/>
                  </a:gs>
                </a:gsLst>
                <a:lin scaled="0"/>
              </a:gradFill>
            </a:endParaRPr>
          </a:p>
        </p:txBody>
      </p:sp>
      <p:sp>
        <p:nvSpPr>
          <p:cNvPr id="3" name="Content Placeholder 2"/>
          <p:cNvSpPr>
            <a:spLocks noGrp="1"/>
          </p:cNvSpPr>
          <p:nvPr>
            <p:ph idx="1"/>
          </p:nvPr>
        </p:nvSpPr>
        <p:spPr>
          <a:xfrm>
            <a:off x="0" y="1470025"/>
            <a:ext cx="11196320" cy="5387975"/>
          </a:xfrm>
        </p:spPr>
        <p:txBody>
          <a:bodyPr/>
          <a:p>
            <a:r>
              <a:rPr lang="en-US" sz="2800" b="1">
                <a:solidFill>
                  <a:srgbClr val="00B050"/>
                </a:solidFill>
              </a:rPr>
              <a:t>JavaScript</a:t>
            </a:r>
            <a:r>
              <a:rPr lang="en-US" sz="2800">
                <a:solidFill>
                  <a:srgbClr val="00B050"/>
                </a:solidFill>
              </a:rPr>
              <a:t> is </a:t>
            </a:r>
            <a:r>
              <a:rPr lang="en-US" sz="2800" b="1">
                <a:solidFill>
                  <a:srgbClr val="FF0000"/>
                </a:solidFill>
              </a:rPr>
              <a:t>NOT </a:t>
            </a:r>
            <a:r>
              <a:rPr lang="en-US" sz="2800" b="1">
                <a:solidFill>
                  <a:srgbClr val="00B050"/>
                </a:solidFill>
              </a:rPr>
              <a:t>Java</a:t>
            </a:r>
            <a:r>
              <a:rPr lang="en-US" sz="2800">
                <a:solidFill>
                  <a:srgbClr val="00B050"/>
                </a:solidFill>
              </a:rPr>
              <a:t>.</a:t>
            </a:r>
            <a:endParaRPr lang="en-US" sz="2800">
              <a:solidFill>
                <a:srgbClr val="00B050"/>
              </a:solidFill>
            </a:endParaRPr>
          </a:p>
          <a:p>
            <a:r>
              <a:rPr lang="en-US" sz="2800">
                <a:solidFill>
                  <a:srgbClr val="00B050"/>
                </a:solidFill>
              </a:rPr>
              <a:t>It is </a:t>
            </a:r>
            <a:r>
              <a:rPr lang="en-US" sz="2800" b="1">
                <a:solidFill>
                  <a:srgbClr val="FF0000"/>
                </a:solidFill>
                <a:sym typeface="+mn-ea"/>
              </a:rPr>
              <a:t>NOT</a:t>
            </a:r>
            <a:r>
              <a:rPr lang="en-US" sz="2800">
                <a:solidFill>
                  <a:srgbClr val="00B050"/>
                </a:solidFill>
              </a:rPr>
              <a:t> a light version of </a:t>
            </a:r>
            <a:r>
              <a:rPr lang="en-US" sz="2800" b="1">
                <a:solidFill>
                  <a:srgbClr val="00B050"/>
                </a:solidFill>
              </a:rPr>
              <a:t>Java</a:t>
            </a:r>
            <a:r>
              <a:rPr lang="en-US" sz="2800">
                <a:solidFill>
                  <a:srgbClr val="00B050"/>
                </a:solidFill>
              </a:rPr>
              <a:t>.</a:t>
            </a:r>
            <a:endParaRPr lang="en-US" sz="2800">
              <a:solidFill>
                <a:srgbClr val="00B050"/>
              </a:solidFill>
            </a:endParaRPr>
          </a:p>
          <a:p>
            <a:r>
              <a:rPr lang="en-US" sz="2800">
                <a:solidFill>
                  <a:srgbClr val="00B050"/>
                </a:solidFill>
              </a:rPr>
              <a:t>It was </a:t>
            </a:r>
            <a:r>
              <a:rPr lang="en-US" sz="2800" b="1">
                <a:solidFill>
                  <a:srgbClr val="FF0000"/>
                </a:solidFill>
                <a:sym typeface="+mn-ea"/>
              </a:rPr>
              <a:t>NOT</a:t>
            </a:r>
            <a:r>
              <a:rPr lang="en-US" sz="2800">
                <a:solidFill>
                  <a:srgbClr val="00B050"/>
                </a:solidFill>
              </a:rPr>
              <a:t> based on </a:t>
            </a:r>
            <a:r>
              <a:rPr lang="en-US" sz="2800" b="1">
                <a:solidFill>
                  <a:srgbClr val="00B050"/>
                </a:solidFill>
              </a:rPr>
              <a:t>Java</a:t>
            </a:r>
            <a:r>
              <a:rPr lang="en-US" sz="2800">
                <a:solidFill>
                  <a:srgbClr val="00B050"/>
                </a:solidFill>
              </a:rPr>
              <a:t>.</a:t>
            </a:r>
            <a:endParaRPr lang="en-US" sz="2800">
              <a:solidFill>
                <a:srgbClr val="00B050"/>
              </a:solidFill>
            </a:endParaRPr>
          </a:p>
          <a:p>
            <a:r>
              <a:rPr lang="en-US" sz="2800">
                <a:solidFill>
                  <a:srgbClr val="00B050"/>
                </a:solidFill>
              </a:rPr>
              <a:t>It does </a:t>
            </a:r>
            <a:r>
              <a:rPr lang="en-US" sz="2800" b="1">
                <a:solidFill>
                  <a:srgbClr val="FF0000"/>
                </a:solidFill>
                <a:sym typeface="+mn-ea"/>
              </a:rPr>
              <a:t>NOT</a:t>
            </a:r>
            <a:r>
              <a:rPr lang="en-US" sz="2800">
                <a:solidFill>
                  <a:srgbClr val="00B050"/>
                </a:solidFill>
              </a:rPr>
              <a:t> matter if you know </a:t>
            </a:r>
            <a:r>
              <a:rPr lang="en-US" sz="2800" b="1">
                <a:solidFill>
                  <a:srgbClr val="00B050"/>
                </a:solidFill>
              </a:rPr>
              <a:t>Java</a:t>
            </a:r>
            <a:r>
              <a:rPr lang="en-US" sz="2800">
                <a:solidFill>
                  <a:srgbClr val="00B050"/>
                </a:solidFill>
              </a:rPr>
              <a:t>.</a:t>
            </a:r>
            <a:endParaRPr lang="en-US" sz="2800">
              <a:solidFill>
                <a:srgbClr val="00B050"/>
              </a:solidFill>
            </a:endParaRPr>
          </a:p>
          <a:p>
            <a:endParaRPr lang="en-US" sz="2800">
              <a:solidFill>
                <a:srgbClr val="00B050"/>
              </a:solidFill>
            </a:endParaRPr>
          </a:p>
        </p:txBody>
      </p:sp>
    </p:spTree>
  </p:cSld>
  <p:clrMapOvr>
    <a:masterClrMapping/>
  </p:clrMapOvr>
  <p:transition>
    <p:random/>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0" y="-135890"/>
            <a:ext cx="12192000" cy="1605280"/>
          </a:xfrm>
        </p:spPr>
        <p:txBody>
          <a:bodyPr/>
          <a:p>
            <a:pPr algn="ctr"/>
            <a:r>
              <a:rPr lang="en-US" sz="7200" b="1">
                <a:gradFill>
                  <a:gsLst>
                    <a:gs pos="0">
                      <a:srgbClr val="E30000"/>
                    </a:gs>
                    <a:gs pos="100000">
                      <a:srgbClr val="760303"/>
                    </a:gs>
                  </a:gsLst>
                  <a:lin scaled="0"/>
                </a:gradFill>
              </a:rPr>
              <a:t>JavaScript</a:t>
            </a:r>
            <a:endParaRPr lang="en-US" sz="7200" b="1">
              <a:gradFill>
                <a:gsLst>
                  <a:gs pos="0">
                    <a:srgbClr val="E30000"/>
                  </a:gs>
                  <a:gs pos="100000">
                    <a:srgbClr val="760303"/>
                  </a:gs>
                </a:gsLst>
                <a:lin scaled="0"/>
              </a:gradFill>
            </a:endParaRPr>
          </a:p>
        </p:txBody>
      </p:sp>
      <p:sp>
        <p:nvSpPr>
          <p:cNvPr id="3" name="Content Placeholder 2"/>
          <p:cNvSpPr>
            <a:spLocks noGrp="1"/>
          </p:cNvSpPr>
          <p:nvPr>
            <p:ph idx="1"/>
          </p:nvPr>
        </p:nvSpPr>
        <p:spPr>
          <a:xfrm>
            <a:off x="90805" y="1941830"/>
            <a:ext cx="7318375" cy="2973705"/>
          </a:xfrm>
        </p:spPr>
        <p:txBody>
          <a:bodyPr/>
          <a:p>
            <a:pPr marL="0" indent="0" algn="ctr">
              <a:buNone/>
            </a:pPr>
            <a:r>
              <a:rPr lang="en-US" sz="3600">
                <a:solidFill>
                  <a:srgbClr val="00B050"/>
                </a:solidFill>
              </a:rPr>
              <a:t>Classis JavaScript is a client-side language used to add interactivity to your web pages.</a:t>
            </a:r>
            <a:endParaRPr lang="en-US" sz="3600">
              <a:solidFill>
                <a:srgbClr val="00B050"/>
              </a:solidFill>
            </a:endParaRPr>
          </a:p>
        </p:txBody>
      </p:sp>
      <p:grpSp>
        <p:nvGrpSpPr>
          <p:cNvPr id="11" name="Group 10"/>
          <p:cNvGrpSpPr/>
          <p:nvPr/>
        </p:nvGrpSpPr>
        <p:grpSpPr>
          <a:xfrm>
            <a:off x="7952105" y="1625600"/>
            <a:ext cx="2670810" cy="3634740"/>
            <a:chOff x="12523" y="2560"/>
            <a:chExt cx="4206" cy="5724"/>
          </a:xfrm>
        </p:grpSpPr>
        <p:sp>
          <p:nvSpPr>
            <p:cNvPr id="5" name="Flowchart: Alternate Process 4"/>
            <p:cNvSpPr/>
            <p:nvPr/>
          </p:nvSpPr>
          <p:spPr>
            <a:xfrm>
              <a:off x="12523" y="2560"/>
              <a:ext cx="4205" cy="5724"/>
            </a:xfrm>
            <a:prstGeom prst="flowChartAlternateProcess">
              <a:avLst/>
            </a:prstGeom>
            <a:gradFill rotWithShape="0">
              <a:gsLst>
                <a:gs pos="0">
                  <a:srgbClr val="14CD68"/>
                </a:gs>
                <a:gs pos="100000">
                  <a:srgbClr val="035C7D"/>
                </a:gs>
              </a:gsLst>
              <a:lin ang="5400000" scaled="0"/>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6" name="Flowchart: Alternate Process 5"/>
            <p:cNvSpPr/>
            <p:nvPr/>
          </p:nvSpPr>
          <p:spPr>
            <a:xfrm>
              <a:off x="12904" y="3680"/>
              <a:ext cx="3444" cy="4243"/>
            </a:xfrm>
            <a:prstGeom prst="flowChartAlternateProcess">
              <a:avLst/>
            </a:prstGeom>
            <a:gradFill rotWithShape="0">
              <a:gsLst>
                <a:gs pos="0">
                  <a:srgbClr val="14CD68"/>
                </a:gs>
                <a:gs pos="100000">
                  <a:srgbClr val="0B6E38"/>
                </a:gs>
              </a:gsLst>
              <a:lin ang="5400000" scaled="0"/>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7" name="Flowchart: Alternate Process 6"/>
            <p:cNvSpPr/>
            <p:nvPr/>
          </p:nvSpPr>
          <p:spPr>
            <a:xfrm>
              <a:off x="13324" y="4959"/>
              <a:ext cx="2603" cy="2539"/>
            </a:xfrm>
            <a:prstGeom prst="flowChartAlternateProcess">
              <a:avLst/>
            </a:prstGeom>
            <a:gradFill rotWithShape="0">
              <a:gsLst>
                <a:gs pos="0">
                  <a:srgbClr val="14CD68"/>
                </a:gs>
                <a:gs pos="100000">
                  <a:srgbClr val="0B6E38"/>
                </a:gs>
              </a:gsLst>
              <a:lin ang="5400000" scaled="0"/>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8" name="Text Box 7"/>
            <p:cNvSpPr txBox="1"/>
            <p:nvPr/>
          </p:nvSpPr>
          <p:spPr>
            <a:xfrm>
              <a:off x="12523" y="2879"/>
              <a:ext cx="4206" cy="580"/>
            </a:xfrm>
            <a:prstGeom prst="rect">
              <a:avLst/>
            </a:prstGeom>
            <a:noFill/>
          </p:spPr>
          <p:txBody>
            <a:bodyPr wrap="square" rtlCol="0">
              <a:spAutoFit/>
            </a:bodyPr>
            <a:p>
              <a:pPr algn="ctr"/>
              <a:r>
                <a:rPr lang="en-US" b="1"/>
                <a:t>Web Browser</a:t>
              </a:r>
              <a:endParaRPr lang="en-US" b="1"/>
            </a:p>
          </p:txBody>
        </p:sp>
        <p:sp>
          <p:nvSpPr>
            <p:cNvPr id="9" name="Text Box 8"/>
            <p:cNvSpPr txBox="1"/>
            <p:nvPr/>
          </p:nvSpPr>
          <p:spPr>
            <a:xfrm>
              <a:off x="12904" y="4024"/>
              <a:ext cx="3443" cy="580"/>
            </a:xfrm>
            <a:prstGeom prst="rect">
              <a:avLst/>
            </a:prstGeom>
            <a:noFill/>
          </p:spPr>
          <p:txBody>
            <a:bodyPr wrap="square" rtlCol="0">
              <a:spAutoFit/>
            </a:bodyPr>
            <a:p>
              <a:pPr algn="ctr"/>
              <a:r>
                <a:rPr lang="en-US" b="1"/>
                <a:t>Web Page</a:t>
              </a:r>
              <a:endParaRPr lang="en-US" b="1"/>
            </a:p>
          </p:txBody>
        </p:sp>
        <p:sp>
          <p:nvSpPr>
            <p:cNvPr id="10" name="Text Box 9"/>
            <p:cNvSpPr txBox="1"/>
            <p:nvPr/>
          </p:nvSpPr>
          <p:spPr>
            <a:xfrm>
              <a:off x="13326" y="5938"/>
              <a:ext cx="2602" cy="580"/>
            </a:xfrm>
            <a:prstGeom prst="rect">
              <a:avLst/>
            </a:prstGeom>
            <a:noFill/>
          </p:spPr>
          <p:txBody>
            <a:bodyPr wrap="square" rtlCol="0">
              <a:spAutoFit/>
            </a:bodyPr>
            <a:p>
              <a:pPr algn="ctr"/>
              <a:r>
                <a:rPr lang="en-US" b="1"/>
                <a:t>JavaScript</a:t>
              </a:r>
              <a:endParaRPr lang="en-US" b="1"/>
            </a:p>
          </p:txBody>
        </p:sp>
      </p:grpSp>
    </p:spTree>
  </p:cSld>
  <p:clrMapOvr>
    <a:masterClrMapping/>
  </p:clrMapOvr>
  <p:transition>
    <p:random/>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90500"/>
            <a:ext cx="10972800" cy="1684020"/>
          </a:xfrm>
        </p:spPr>
        <p:txBody>
          <a:bodyPr/>
          <a:p>
            <a:pPr algn="ctr"/>
            <a:r>
              <a:rPr lang="en-US" sz="6000">
                <a:solidFill>
                  <a:srgbClr val="FF0000"/>
                </a:solidFill>
              </a:rPr>
              <a:t>What we can do with</a:t>
            </a:r>
            <a:br>
              <a:rPr lang="en-US" sz="7200" b="1">
                <a:gradFill>
                  <a:gsLst>
                    <a:gs pos="0">
                      <a:srgbClr val="E30000"/>
                    </a:gs>
                    <a:gs pos="100000">
                      <a:srgbClr val="760303"/>
                    </a:gs>
                  </a:gsLst>
                  <a:lin scaled="0"/>
                </a:gradFill>
              </a:rPr>
            </a:br>
            <a:r>
              <a:rPr lang="en-US" sz="7200" b="1">
                <a:gradFill>
                  <a:gsLst>
                    <a:gs pos="0">
                      <a:srgbClr val="E30000"/>
                    </a:gs>
                    <a:gs pos="100000">
                      <a:srgbClr val="760303"/>
                    </a:gs>
                  </a:gsLst>
                  <a:lin scaled="0"/>
                </a:gradFill>
              </a:rPr>
              <a:t>JavaScript</a:t>
            </a:r>
            <a:endParaRPr lang="en-US" sz="7200" b="1">
              <a:gradFill>
                <a:gsLst>
                  <a:gs pos="0">
                    <a:srgbClr val="E30000"/>
                  </a:gs>
                  <a:gs pos="100000">
                    <a:srgbClr val="760303"/>
                  </a:gs>
                </a:gsLst>
                <a:lin scaled="0"/>
              </a:gradFill>
            </a:endParaRPr>
          </a:p>
        </p:txBody>
      </p:sp>
      <p:pic>
        <p:nvPicPr>
          <p:cNvPr id="12" name="Content Placeholder 11"/>
          <p:cNvPicPr>
            <a:picLocks noChangeAspect="1"/>
          </p:cNvPicPr>
          <p:nvPr>
            <p:ph idx="1"/>
          </p:nvPr>
        </p:nvPicPr>
        <p:blipFill>
          <a:blip r:embed="rId1"/>
          <a:stretch>
            <a:fillRect/>
          </a:stretch>
        </p:blipFill>
        <p:spPr>
          <a:xfrm>
            <a:off x="511175" y="2169160"/>
            <a:ext cx="6943725" cy="4352925"/>
          </a:xfrm>
          <a:prstGeom prst="rect">
            <a:avLst/>
          </a:prstGeom>
        </p:spPr>
      </p:pic>
      <p:sp>
        <p:nvSpPr>
          <p:cNvPr id="13" name="Rectangular Callout 12"/>
          <p:cNvSpPr/>
          <p:nvPr/>
        </p:nvSpPr>
        <p:spPr>
          <a:xfrm rot="5400000">
            <a:off x="8147685" y="1928495"/>
            <a:ext cx="1690370" cy="2172335"/>
          </a:xfrm>
          <a:prstGeom prst="wedgeRectCallout">
            <a:avLst/>
          </a:prstGeom>
          <a:gradFill rotWithShape="0">
            <a:gsLst>
              <a:gs pos="0">
                <a:srgbClr val="FBFB11"/>
              </a:gs>
              <a:gs pos="100000">
                <a:srgbClr val="838309"/>
              </a:gs>
            </a:gsLst>
            <a:lin ang="5400000" scaled="0"/>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14" name="Text Box 13"/>
          <p:cNvSpPr txBox="1"/>
          <p:nvPr/>
        </p:nvSpPr>
        <p:spPr>
          <a:xfrm>
            <a:off x="7907020" y="2553970"/>
            <a:ext cx="2172335" cy="922020"/>
          </a:xfrm>
          <a:prstGeom prst="rect">
            <a:avLst/>
          </a:prstGeom>
          <a:noFill/>
        </p:spPr>
        <p:txBody>
          <a:bodyPr wrap="square" rtlCol="0">
            <a:spAutoFit/>
          </a:bodyPr>
          <a:p>
            <a:r>
              <a:rPr lang="en-US">
                <a:solidFill>
                  <a:srgbClr val="002060"/>
                </a:solidFill>
              </a:rPr>
              <a:t>Validate values entered in the form fields</a:t>
            </a:r>
            <a:endParaRPr lang="en-US">
              <a:solidFill>
                <a:srgbClr val="002060"/>
              </a:solidFill>
            </a:endParaRPr>
          </a:p>
        </p:txBody>
      </p:sp>
    </p:spTree>
  </p:cSld>
  <p:clrMapOvr>
    <a:masterClrMapping/>
  </p:clrMapOvr>
  <p:transition>
    <p:rand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0" y="0"/>
            <a:ext cx="12192000" cy="866140"/>
          </a:xfrm>
        </p:spPr>
        <p:txBody>
          <a:bodyPr/>
          <a:p>
            <a:pPr algn="ctr"/>
            <a:r>
              <a:rPr lang="en-US" sz="4800" b="1" u="sng">
                <a:gradFill>
                  <a:gsLst>
                    <a:gs pos="0">
                      <a:srgbClr val="E30000"/>
                    </a:gs>
                    <a:gs pos="100000">
                      <a:srgbClr val="760303"/>
                    </a:gs>
                  </a:gsLst>
                  <a:lin scaled="0"/>
                </a:gradFill>
              </a:rPr>
              <a:t>Front End</a:t>
            </a:r>
            <a:endParaRPr lang="en-US" sz="4800" b="1" u="sng">
              <a:gradFill>
                <a:gsLst>
                  <a:gs pos="0">
                    <a:srgbClr val="E30000"/>
                  </a:gs>
                  <a:gs pos="100000">
                    <a:srgbClr val="760303"/>
                  </a:gs>
                </a:gsLst>
                <a:lin scaled="0"/>
              </a:gradFill>
            </a:endParaRPr>
          </a:p>
        </p:txBody>
      </p:sp>
      <p:sp>
        <p:nvSpPr>
          <p:cNvPr id="3" name="Content Placeholder 2"/>
          <p:cNvSpPr>
            <a:spLocks noGrp="1"/>
          </p:cNvSpPr>
          <p:nvPr>
            <p:ph idx="1"/>
          </p:nvPr>
        </p:nvSpPr>
        <p:spPr>
          <a:xfrm>
            <a:off x="0" y="952500"/>
            <a:ext cx="11196320" cy="5905500"/>
          </a:xfrm>
        </p:spPr>
        <p:txBody>
          <a:bodyPr/>
          <a:p>
            <a:r>
              <a:rPr lang="en-US" sz="2800">
                <a:solidFill>
                  <a:srgbClr val="00B050"/>
                </a:solidFill>
              </a:rPr>
              <a:t>A front-end dev takes care of layout, design and interactivity using HTML, CSS and JavaScript. They take an idea from the drawing board and turn it into reality.</a:t>
            </a:r>
            <a:endParaRPr lang="en-US" sz="2800">
              <a:solidFill>
                <a:srgbClr val="00B050"/>
              </a:solidFill>
            </a:endParaRPr>
          </a:p>
          <a:p>
            <a:endParaRPr lang="en-US" sz="2800">
              <a:solidFill>
                <a:srgbClr val="00B050"/>
              </a:solidFill>
            </a:endParaRPr>
          </a:p>
          <a:p>
            <a:r>
              <a:rPr lang="en-US" sz="2800">
                <a:solidFill>
                  <a:srgbClr val="00B050"/>
                </a:solidFill>
              </a:rPr>
              <a:t>What you see and what you use, such as the visual aspect of the website, the drop down menus and the text, are all brought together by the front-end dev, who writes a series of programmes to bind and structure the elements, make them look good and add interactivity. These programmes are run through a browser.</a:t>
            </a:r>
            <a:endParaRPr lang="en-US" sz="2800">
              <a:solidFill>
                <a:srgbClr val="00B050"/>
              </a:solidFill>
            </a:endParaRPr>
          </a:p>
        </p:txBody>
      </p:sp>
    </p:spTree>
  </p:cSld>
  <p:clrMapOvr>
    <a:masterClrMapping/>
  </p:clrMapOvr>
  <p:transition>
    <p:random/>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Screenshot (23)"/>
          <p:cNvPicPr>
            <a:picLocks noChangeAspect="1"/>
          </p:cNvPicPr>
          <p:nvPr/>
        </p:nvPicPr>
        <p:blipFill>
          <a:blip r:embed="rId1"/>
          <a:stretch>
            <a:fillRect/>
          </a:stretch>
        </p:blipFill>
        <p:spPr>
          <a:xfrm>
            <a:off x="911225" y="2214880"/>
            <a:ext cx="8610600" cy="2238375"/>
          </a:xfrm>
          <a:prstGeom prst="rect">
            <a:avLst/>
          </a:prstGeom>
        </p:spPr>
      </p:pic>
      <p:sp>
        <p:nvSpPr>
          <p:cNvPr id="2" name="Title 1"/>
          <p:cNvSpPr>
            <a:spLocks noGrp="1"/>
          </p:cNvSpPr>
          <p:nvPr>
            <p:ph type="title"/>
          </p:nvPr>
        </p:nvSpPr>
        <p:spPr>
          <a:xfrm>
            <a:off x="609600" y="190500"/>
            <a:ext cx="10972800" cy="1684020"/>
          </a:xfrm>
        </p:spPr>
        <p:txBody>
          <a:bodyPr/>
          <a:p>
            <a:pPr algn="ctr"/>
            <a:r>
              <a:rPr lang="en-US" sz="6000">
                <a:solidFill>
                  <a:srgbClr val="FF0000"/>
                </a:solidFill>
              </a:rPr>
              <a:t>What we can do with</a:t>
            </a:r>
            <a:br>
              <a:rPr lang="en-US" sz="7200" b="1">
                <a:gradFill>
                  <a:gsLst>
                    <a:gs pos="0">
                      <a:srgbClr val="E30000"/>
                    </a:gs>
                    <a:gs pos="100000">
                      <a:srgbClr val="760303"/>
                    </a:gs>
                  </a:gsLst>
                  <a:lin scaled="0"/>
                </a:gradFill>
              </a:rPr>
            </a:br>
            <a:r>
              <a:rPr lang="en-US" sz="7200" b="1">
                <a:gradFill>
                  <a:gsLst>
                    <a:gs pos="0">
                      <a:srgbClr val="E30000"/>
                    </a:gs>
                    <a:gs pos="100000">
                      <a:srgbClr val="760303"/>
                    </a:gs>
                  </a:gsLst>
                  <a:lin scaled="0"/>
                </a:gradFill>
              </a:rPr>
              <a:t>JavaScript</a:t>
            </a:r>
            <a:endParaRPr lang="en-US" sz="7200" b="1">
              <a:gradFill>
                <a:gsLst>
                  <a:gs pos="0">
                    <a:srgbClr val="E30000"/>
                  </a:gs>
                  <a:gs pos="100000">
                    <a:srgbClr val="760303"/>
                  </a:gs>
                </a:gsLst>
                <a:lin scaled="0"/>
              </a:gradFill>
            </a:endParaRPr>
          </a:p>
        </p:txBody>
      </p:sp>
      <p:grpSp>
        <p:nvGrpSpPr>
          <p:cNvPr id="8" name="Group 7"/>
          <p:cNvGrpSpPr/>
          <p:nvPr/>
        </p:nvGrpSpPr>
        <p:grpSpPr>
          <a:xfrm>
            <a:off x="1025525" y="4137660"/>
            <a:ext cx="3333750" cy="1069340"/>
            <a:chOff x="1615" y="6516"/>
            <a:chExt cx="5250" cy="1684"/>
          </a:xfrm>
        </p:grpSpPr>
        <p:sp>
          <p:nvSpPr>
            <p:cNvPr id="6" name="Rectangular Callout 5"/>
            <p:cNvSpPr/>
            <p:nvPr/>
          </p:nvSpPr>
          <p:spPr>
            <a:xfrm rot="10800000">
              <a:off x="1615" y="6516"/>
              <a:ext cx="5250" cy="1685"/>
            </a:xfrm>
            <a:prstGeom prst="wedgeRectCallout">
              <a:avLst/>
            </a:prstGeom>
            <a:gradFill rotWithShape="0">
              <a:gsLst>
                <a:gs pos="0">
                  <a:srgbClr val="FBFB11"/>
                </a:gs>
                <a:gs pos="100000">
                  <a:srgbClr val="838309"/>
                </a:gs>
              </a:gsLst>
              <a:lin ang="5400000" scaled="0"/>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7" name="Text Box 6"/>
            <p:cNvSpPr txBox="1"/>
            <p:nvPr/>
          </p:nvSpPr>
          <p:spPr>
            <a:xfrm>
              <a:off x="1615" y="6516"/>
              <a:ext cx="5250" cy="1452"/>
            </a:xfrm>
            <a:prstGeom prst="rect">
              <a:avLst/>
            </a:prstGeom>
            <a:noFill/>
          </p:spPr>
          <p:txBody>
            <a:bodyPr wrap="square" rtlCol="0">
              <a:spAutoFit/>
            </a:bodyPr>
            <a:p>
              <a:r>
                <a:rPr lang="en-US">
                  <a:solidFill>
                    <a:srgbClr val="002060"/>
                  </a:solidFill>
                </a:rPr>
                <a:t>A search box can give you search results while you type, based onwhat you've entered.</a:t>
              </a:r>
              <a:endParaRPr lang="en-US">
                <a:solidFill>
                  <a:srgbClr val="002060"/>
                </a:solidFill>
              </a:endParaRPr>
            </a:p>
          </p:txBody>
        </p:sp>
      </p:grpSp>
    </p:spTree>
  </p:cSld>
  <p:clrMapOvr>
    <a:masterClrMapping/>
  </p:clrMapOvr>
  <p:transition>
    <p:random/>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Picture 4" descr="Screenshot (24)"/>
          <p:cNvPicPr>
            <a:picLocks noChangeAspect="1"/>
          </p:cNvPicPr>
          <p:nvPr/>
        </p:nvPicPr>
        <p:blipFill>
          <a:blip r:embed="rId1"/>
          <a:stretch>
            <a:fillRect/>
          </a:stretch>
        </p:blipFill>
        <p:spPr>
          <a:xfrm>
            <a:off x="3017520" y="1784350"/>
            <a:ext cx="6915150" cy="3990975"/>
          </a:xfrm>
          <a:prstGeom prst="rect">
            <a:avLst/>
          </a:prstGeom>
        </p:spPr>
      </p:pic>
      <p:sp>
        <p:nvSpPr>
          <p:cNvPr id="2" name="Title 1"/>
          <p:cNvSpPr>
            <a:spLocks noGrp="1"/>
          </p:cNvSpPr>
          <p:nvPr>
            <p:ph type="title"/>
          </p:nvPr>
        </p:nvSpPr>
        <p:spPr>
          <a:xfrm>
            <a:off x="609600" y="190500"/>
            <a:ext cx="10972800" cy="1684020"/>
          </a:xfrm>
        </p:spPr>
        <p:txBody>
          <a:bodyPr/>
          <a:p>
            <a:pPr algn="ctr"/>
            <a:r>
              <a:rPr lang="en-US" sz="6000">
                <a:solidFill>
                  <a:srgbClr val="FF0000"/>
                </a:solidFill>
              </a:rPr>
              <a:t>What we can do with</a:t>
            </a:r>
            <a:br>
              <a:rPr lang="en-US" sz="7200" b="1">
                <a:gradFill>
                  <a:gsLst>
                    <a:gs pos="0">
                      <a:srgbClr val="E30000"/>
                    </a:gs>
                    <a:gs pos="100000">
                      <a:srgbClr val="760303"/>
                    </a:gs>
                  </a:gsLst>
                  <a:lin scaled="0"/>
                </a:gradFill>
              </a:rPr>
            </a:br>
            <a:r>
              <a:rPr lang="en-US" sz="7200" b="1">
                <a:gradFill>
                  <a:gsLst>
                    <a:gs pos="0">
                      <a:srgbClr val="E30000"/>
                    </a:gs>
                    <a:gs pos="100000">
                      <a:srgbClr val="760303"/>
                    </a:gs>
                  </a:gsLst>
                  <a:lin scaled="0"/>
                </a:gradFill>
              </a:rPr>
              <a:t>JavaScript</a:t>
            </a:r>
            <a:endParaRPr lang="en-US" sz="7200" b="1">
              <a:gradFill>
                <a:gsLst>
                  <a:gs pos="0">
                    <a:srgbClr val="E30000"/>
                  </a:gs>
                  <a:gs pos="100000">
                    <a:srgbClr val="760303"/>
                  </a:gs>
                </a:gsLst>
                <a:lin scaled="0"/>
              </a:gradFill>
            </a:endParaRPr>
          </a:p>
        </p:txBody>
      </p:sp>
      <p:grpSp>
        <p:nvGrpSpPr>
          <p:cNvPr id="8" name="Group 7"/>
          <p:cNvGrpSpPr/>
          <p:nvPr/>
        </p:nvGrpSpPr>
        <p:grpSpPr>
          <a:xfrm>
            <a:off x="1614170" y="5775325"/>
            <a:ext cx="3333750" cy="1069340"/>
            <a:chOff x="213" y="4831"/>
            <a:chExt cx="5250" cy="1684"/>
          </a:xfrm>
        </p:grpSpPr>
        <p:sp>
          <p:nvSpPr>
            <p:cNvPr id="6" name="Rectangular Callout 5"/>
            <p:cNvSpPr/>
            <p:nvPr/>
          </p:nvSpPr>
          <p:spPr>
            <a:xfrm rot="10800000">
              <a:off x="213" y="4831"/>
              <a:ext cx="5250" cy="1685"/>
            </a:xfrm>
            <a:prstGeom prst="wedgeRectCallout">
              <a:avLst/>
            </a:prstGeom>
            <a:gradFill rotWithShape="0">
              <a:gsLst>
                <a:gs pos="0">
                  <a:srgbClr val="FBFB11"/>
                </a:gs>
                <a:gs pos="100000">
                  <a:srgbClr val="838309"/>
                </a:gs>
              </a:gsLst>
              <a:lin ang="5400000" scaled="0"/>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7" name="Text Box 6"/>
            <p:cNvSpPr txBox="1"/>
            <p:nvPr/>
          </p:nvSpPr>
          <p:spPr>
            <a:xfrm>
              <a:off x="213" y="5165"/>
              <a:ext cx="5250" cy="1016"/>
            </a:xfrm>
            <a:prstGeom prst="rect">
              <a:avLst/>
            </a:prstGeom>
            <a:noFill/>
          </p:spPr>
          <p:txBody>
            <a:bodyPr wrap="square" rtlCol="0">
              <a:spAutoFit/>
            </a:bodyPr>
            <a:p>
              <a:pPr algn="ctr"/>
              <a:r>
                <a:rPr lang="en-US">
                  <a:solidFill>
                    <a:srgbClr val="002060"/>
                  </a:solidFill>
                </a:rPr>
                <a:t>Load information automatically when it's needed</a:t>
              </a:r>
              <a:endParaRPr lang="en-US">
                <a:solidFill>
                  <a:srgbClr val="002060"/>
                </a:solidFill>
              </a:endParaRPr>
            </a:p>
          </p:txBody>
        </p:sp>
      </p:grpSp>
    </p:spTree>
  </p:cSld>
  <p:clrMapOvr>
    <a:masterClrMapping/>
  </p:clrMapOvr>
  <p:transition>
    <p:random/>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 name="Flowchart: Alternate Process 12"/>
          <p:cNvSpPr/>
          <p:nvPr/>
        </p:nvSpPr>
        <p:spPr>
          <a:xfrm>
            <a:off x="97790" y="1675765"/>
            <a:ext cx="11995785" cy="5182235"/>
          </a:xfrm>
          <a:prstGeom prst="flowChartAlternateProcess">
            <a:avLst/>
          </a:prstGeom>
          <a:solidFill>
            <a:schemeClr val="bg1">
              <a:lumMod val="85000"/>
            </a:schemeClr>
          </a:soli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14" name="Flowchart: Alternate Process 13"/>
          <p:cNvSpPr/>
          <p:nvPr/>
        </p:nvSpPr>
        <p:spPr>
          <a:xfrm>
            <a:off x="3168015" y="1675130"/>
            <a:ext cx="6005830" cy="3171190"/>
          </a:xfrm>
          <a:prstGeom prst="flowChartAlternateProcess">
            <a:avLst/>
          </a:prstGeom>
          <a:solidFill>
            <a:schemeClr val="bg1">
              <a:lumMod val="75000"/>
            </a:schemeClr>
          </a:soli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pic>
        <p:nvPicPr>
          <p:cNvPr id="3" name="Content Placeholder 2"/>
          <p:cNvPicPr>
            <a:picLocks noChangeAspect="1"/>
          </p:cNvPicPr>
          <p:nvPr>
            <p:ph idx="1"/>
          </p:nvPr>
        </p:nvPicPr>
        <p:blipFill>
          <a:blip r:embed="rId1"/>
          <a:stretch>
            <a:fillRect/>
          </a:stretch>
        </p:blipFill>
        <p:spPr>
          <a:xfrm>
            <a:off x="3505200" y="1788795"/>
            <a:ext cx="5182235" cy="2901950"/>
          </a:xfrm>
          <a:prstGeom prst="rect">
            <a:avLst/>
          </a:prstGeom>
        </p:spPr>
      </p:pic>
      <p:pic>
        <p:nvPicPr>
          <p:cNvPr id="9" name="Picture 8"/>
          <p:cNvPicPr>
            <a:picLocks noChangeAspect="1"/>
          </p:cNvPicPr>
          <p:nvPr/>
        </p:nvPicPr>
        <p:blipFill>
          <a:blip r:embed="rId2"/>
          <a:stretch>
            <a:fillRect/>
          </a:stretch>
        </p:blipFill>
        <p:spPr>
          <a:xfrm>
            <a:off x="465455" y="4845685"/>
            <a:ext cx="2661920" cy="1659255"/>
          </a:xfrm>
          <a:prstGeom prst="rect">
            <a:avLst/>
          </a:prstGeom>
        </p:spPr>
      </p:pic>
      <p:pic>
        <p:nvPicPr>
          <p:cNvPr id="10" name="Picture 9"/>
          <p:cNvPicPr>
            <a:picLocks noChangeAspect="1"/>
          </p:cNvPicPr>
          <p:nvPr/>
        </p:nvPicPr>
        <p:blipFill>
          <a:blip r:embed="rId3"/>
          <a:stretch>
            <a:fillRect/>
          </a:stretch>
        </p:blipFill>
        <p:spPr>
          <a:xfrm>
            <a:off x="8994775" y="4845685"/>
            <a:ext cx="2661285" cy="1658620"/>
          </a:xfrm>
          <a:prstGeom prst="rect">
            <a:avLst/>
          </a:prstGeom>
        </p:spPr>
      </p:pic>
      <p:pic>
        <p:nvPicPr>
          <p:cNvPr id="11" name="Picture 10" descr="images"/>
          <p:cNvPicPr>
            <a:picLocks noChangeAspect="1"/>
          </p:cNvPicPr>
          <p:nvPr/>
        </p:nvPicPr>
        <p:blipFill>
          <a:blip r:embed="rId4"/>
          <a:stretch>
            <a:fillRect/>
          </a:stretch>
        </p:blipFill>
        <p:spPr>
          <a:xfrm>
            <a:off x="6172200" y="4845685"/>
            <a:ext cx="2665095" cy="1659255"/>
          </a:xfrm>
          <a:prstGeom prst="rect">
            <a:avLst/>
          </a:prstGeom>
        </p:spPr>
      </p:pic>
      <p:pic>
        <p:nvPicPr>
          <p:cNvPr id="12" name="Picture 11" descr="images-1"/>
          <p:cNvPicPr>
            <a:picLocks noChangeAspect="1"/>
          </p:cNvPicPr>
          <p:nvPr/>
        </p:nvPicPr>
        <p:blipFill>
          <a:blip r:embed="rId5"/>
          <a:stretch>
            <a:fillRect/>
          </a:stretch>
        </p:blipFill>
        <p:spPr>
          <a:xfrm>
            <a:off x="3324225" y="4846320"/>
            <a:ext cx="2665095" cy="1658620"/>
          </a:xfrm>
          <a:prstGeom prst="rect">
            <a:avLst/>
          </a:prstGeom>
        </p:spPr>
      </p:pic>
      <p:grpSp>
        <p:nvGrpSpPr>
          <p:cNvPr id="8" name="Group 7"/>
          <p:cNvGrpSpPr/>
          <p:nvPr/>
        </p:nvGrpSpPr>
        <p:grpSpPr>
          <a:xfrm rot="16200000">
            <a:off x="9041878" y="1936002"/>
            <a:ext cx="2927985" cy="2580231"/>
            <a:chOff x="213" y="4831"/>
            <a:chExt cx="5250" cy="1781"/>
          </a:xfrm>
        </p:grpSpPr>
        <p:sp>
          <p:nvSpPr>
            <p:cNvPr id="6" name="Rectangular Callout 5"/>
            <p:cNvSpPr/>
            <p:nvPr/>
          </p:nvSpPr>
          <p:spPr>
            <a:xfrm rot="10800000">
              <a:off x="213" y="4831"/>
              <a:ext cx="5250" cy="1685"/>
            </a:xfrm>
            <a:prstGeom prst="wedgeRectCallout">
              <a:avLst/>
            </a:prstGeom>
            <a:gradFill rotWithShape="0">
              <a:gsLst>
                <a:gs pos="0">
                  <a:srgbClr val="FBFB11"/>
                </a:gs>
                <a:gs pos="100000">
                  <a:srgbClr val="838309"/>
                </a:gs>
              </a:gsLst>
              <a:lin ang="5400000" scaled="0"/>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7" name="Text Box 6"/>
            <p:cNvSpPr txBox="1"/>
            <p:nvPr/>
          </p:nvSpPr>
          <p:spPr>
            <a:xfrm rot="5400000">
              <a:off x="2033" y="3987"/>
              <a:ext cx="1609" cy="3640"/>
            </a:xfrm>
            <a:prstGeom prst="rect">
              <a:avLst/>
            </a:prstGeom>
            <a:noFill/>
          </p:spPr>
          <p:txBody>
            <a:bodyPr wrap="square" rtlCol="0">
              <a:spAutoFit/>
            </a:bodyPr>
            <a:p>
              <a:pPr algn="ctr"/>
              <a:r>
                <a:rPr lang="en-US">
                  <a:solidFill>
                    <a:srgbClr val="002060"/>
                  </a:solidFill>
                </a:rPr>
                <a:t>Create photo slideshow and control how long it takes to move form one image to next and with what animation effect.</a:t>
              </a:r>
              <a:endParaRPr lang="en-US">
                <a:solidFill>
                  <a:srgbClr val="002060"/>
                </a:solidFill>
              </a:endParaRPr>
            </a:p>
          </p:txBody>
        </p:sp>
      </p:grpSp>
      <p:sp>
        <p:nvSpPr>
          <p:cNvPr id="2" name="Title 1"/>
          <p:cNvSpPr>
            <a:spLocks noGrp="1"/>
          </p:cNvSpPr>
          <p:nvPr>
            <p:ph type="title"/>
          </p:nvPr>
        </p:nvSpPr>
        <p:spPr>
          <a:xfrm>
            <a:off x="609600" y="220345"/>
            <a:ext cx="10972800" cy="1337310"/>
          </a:xfrm>
        </p:spPr>
        <p:txBody>
          <a:bodyPr/>
          <a:p>
            <a:pPr algn="ctr"/>
            <a:r>
              <a:rPr lang="en-US" sz="6000">
                <a:solidFill>
                  <a:srgbClr val="FF0000"/>
                </a:solidFill>
              </a:rPr>
              <a:t>What we can do with</a:t>
            </a:r>
            <a:br>
              <a:rPr lang="en-US" sz="7200" b="1">
                <a:gradFill>
                  <a:gsLst>
                    <a:gs pos="0">
                      <a:srgbClr val="E30000"/>
                    </a:gs>
                    <a:gs pos="100000">
                      <a:srgbClr val="760303"/>
                    </a:gs>
                  </a:gsLst>
                  <a:lin scaled="0"/>
                </a:gradFill>
              </a:rPr>
            </a:br>
            <a:r>
              <a:rPr lang="en-US" sz="7200" b="1">
                <a:gradFill>
                  <a:gsLst>
                    <a:gs pos="0">
                      <a:srgbClr val="E30000"/>
                    </a:gs>
                    <a:gs pos="100000">
                      <a:srgbClr val="760303"/>
                    </a:gs>
                  </a:gsLst>
                  <a:lin scaled="0"/>
                </a:gradFill>
              </a:rPr>
              <a:t>JavaScript</a:t>
            </a:r>
            <a:endParaRPr lang="en-US" sz="7200" b="1">
              <a:gradFill>
                <a:gsLst>
                  <a:gs pos="0">
                    <a:srgbClr val="E30000"/>
                  </a:gs>
                  <a:gs pos="100000">
                    <a:srgbClr val="760303"/>
                  </a:gs>
                </a:gsLst>
                <a:lin scaled="0"/>
              </a:gradFill>
            </a:endParaRPr>
          </a:p>
        </p:txBody>
      </p:sp>
    </p:spTree>
  </p:cSld>
  <p:clrMapOvr>
    <a:masterClrMapping/>
  </p:clrMapOvr>
  <p:transition>
    <p:random/>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35" y="300990"/>
            <a:ext cx="12192000" cy="1605280"/>
          </a:xfrm>
        </p:spPr>
        <p:txBody>
          <a:bodyPr/>
          <a:p>
            <a:pPr algn="ctr"/>
            <a:r>
              <a:rPr lang="en-US" sz="7200">
                <a:solidFill>
                  <a:srgbClr val="FF0000"/>
                </a:solidFill>
                <a:sym typeface="+mn-ea"/>
              </a:rPr>
              <a:t>What we can do with</a:t>
            </a:r>
            <a:br>
              <a:rPr lang="en-US" sz="7200" b="1">
                <a:gradFill>
                  <a:gsLst>
                    <a:gs pos="0">
                      <a:srgbClr val="E30000"/>
                    </a:gs>
                    <a:gs pos="100000">
                      <a:srgbClr val="760303"/>
                    </a:gs>
                  </a:gsLst>
                  <a:lin scaled="0"/>
                </a:gradFill>
                <a:sym typeface="+mn-ea"/>
              </a:rPr>
            </a:br>
            <a:r>
              <a:rPr lang="en-US" sz="7200" b="1">
                <a:gradFill>
                  <a:gsLst>
                    <a:gs pos="0">
                      <a:srgbClr val="E30000"/>
                    </a:gs>
                    <a:gs pos="100000">
                      <a:srgbClr val="760303"/>
                    </a:gs>
                  </a:gsLst>
                  <a:lin scaled="0"/>
                </a:gradFill>
                <a:sym typeface="+mn-ea"/>
              </a:rPr>
              <a:t>JavaScript</a:t>
            </a:r>
            <a:endParaRPr lang="en-US" sz="7200" b="1">
              <a:gradFill>
                <a:gsLst>
                  <a:gs pos="0">
                    <a:srgbClr val="E30000"/>
                  </a:gs>
                  <a:gs pos="100000">
                    <a:srgbClr val="760303"/>
                  </a:gs>
                </a:gsLst>
                <a:lin scaled="0"/>
              </a:gradFill>
            </a:endParaRPr>
          </a:p>
        </p:txBody>
      </p:sp>
      <p:sp>
        <p:nvSpPr>
          <p:cNvPr id="3" name="Content Placeholder 2"/>
          <p:cNvSpPr>
            <a:spLocks noGrp="1"/>
          </p:cNvSpPr>
          <p:nvPr>
            <p:ph idx="1"/>
          </p:nvPr>
        </p:nvSpPr>
        <p:spPr>
          <a:xfrm>
            <a:off x="2436495" y="2893060"/>
            <a:ext cx="7318375" cy="1072515"/>
          </a:xfrm>
        </p:spPr>
        <p:txBody>
          <a:bodyPr/>
          <a:p>
            <a:pPr marL="0" indent="0" algn="ctr">
              <a:buNone/>
            </a:pPr>
            <a:r>
              <a:rPr lang="en-US" sz="4800">
                <a:solidFill>
                  <a:srgbClr val="00B050"/>
                </a:solidFill>
              </a:rPr>
              <a:t>And Much More...</a:t>
            </a:r>
            <a:endParaRPr lang="en-US" sz="4800">
              <a:solidFill>
                <a:srgbClr val="00B050"/>
              </a:solidFill>
            </a:endParaRPr>
          </a:p>
        </p:txBody>
      </p:sp>
    </p:spTree>
  </p:cSld>
  <p:clrMapOvr>
    <a:masterClrMapping/>
  </p:clrMapOvr>
  <p:transition>
    <p:random/>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0" y="-135890"/>
            <a:ext cx="12192000" cy="1605280"/>
          </a:xfrm>
        </p:spPr>
        <p:txBody>
          <a:bodyPr/>
          <a:p>
            <a:pPr algn="ctr"/>
            <a:r>
              <a:rPr lang="en-US" sz="7200" b="1">
                <a:gradFill>
                  <a:gsLst>
                    <a:gs pos="0">
                      <a:srgbClr val="E30000"/>
                    </a:gs>
                    <a:gs pos="100000">
                      <a:srgbClr val="760303"/>
                    </a:gs>
                  </a:gsLst>
                  <a:lin scaled="0"/>
                </a:gradFill>
              </a:rPr>
              <a:t>JavaScript</a:t>
            </a:r>
            <a:endParaRPr lang="en-US" sz="7200" b="1">
              <a:gradFill>
                <a:gsLst>
                  <a:gs pos="0">
                    <a:srgbClr val="E30000"/>
                  </a:gs>
                  <a:gs pos="100000">
                    <a:srgbClr val="760303"/>
                  </a:gs>
                </a:gsLst>
                <a:lin scaled="0"/>
              </a:gradFill>
            </a:endParaRPr>
          </a:p>
        </p:txBody>
      </p:sp>
      <p:sp>
        <p:nvSpPr>
          <p:cNvPr id="3" name="Content Placeholder 2"/>
          <p:cNvSpPr>
            <a:spLocks noGrp="1"/>
          </p:cNvSpPr>
          <p:nvPr>
            <p:ph idx="1"/>
          </p:nvPr>
        </p:nvSpPr>
        <p:spPr>
          <a:xfrm>
            <a:off x="0" y="1323340"/>
            <a:ext cx="10366375" cy="5534025"/>
          </a:xfrm>
        </p:spPr>
        <p:txBody>
          <a:bodyPr/>
          <a:p>
            <a:pPr marL="0" indent="0" algn="ctr">
              <a:buNone/>
            </a:pPr>
            <a:r>
              <a:rPr lang="en-US" sz="3600">
                <a:solidFill>
                  <a:srgbClr val="00B050"/>
                </a:solidFill>
              </a:rPr>
              <a:t>At the beginning JavaScript was designed to manipulate web pages.</a:t>
            </a:r>
            <a:endParaRPr lang="en-US" sz="3600">
              <a:solidFill>
                <a:srgbClr val="00B050"/>
              </a:solidFill>
            </a:endParaRPr>
          </a:p>
          <a:p>
            <a:pPr marL="0" indent="0" algn="ctr">
              <a:buNone/>
            </a:pPr>
            <a:r>
              <a:rPr lang="en-US" sz="3600" b="1">
                <a:solidFill>
                  <a:srgbClr val="0070C0"/>
                </a:solidFill>
              </a:rPr>
              <a:t>And it does that very well !!!</a:t>
            </a:r>
            <a:endParaRPr lang="en-US" sz="3600" b="1">
              <a:solidFill>
                <a:srgbClr val="0070C0"/>
              </a:solidFill>
            </a:endParaRPr>
          </a:p>
          <a:p>
            <a:pPr marL="0" indent="0" algn="ctr">
              <a:buNone/>
            </a:pPr>
            <a:r>
              <a:rPr lang="en-US" sz="3600">
                <a:solidFill>
                  <a:srgbClr val="00B050"/>
                </a:solidFill>
              </a:rPr>
              <a:t>But nowadays it's usage is much much wider: you can use it outside of web pages and the browser.</a:t>
            </a:r>
            <a:br>
              <a:rPr lang="en-US" sz="3600">
                <a:solidFill>
                  <a:srgbClr val="00B050"/>
                </a:solidFill>
              </a:rPr>
            </a:br>
            <a:endParaRPr lang="en-US" sz="3600">
              <a:solidFill>
                <a:srgbClr val="00B050"/>
              </a:solidFill>
            </a:endParaRPr>
          </a:p>
          <a:p>
            <a:pPr marL="0" indent="0" algn="ctr">
              <a:buNone/>
            </a:pPr>
            <a:r>
              <a:rPr lang="en-US" sz="3600">
                <a:solidFill>
                  <a:srgbClr val="00B050"/>
                </a:solidFill>
              </a:rPr>
              <a:t>And one of the best example of it is:</a:t>
            </a:r>
            <a:br>
              <a:rPr lang="en-US" sz="3600" b="1">
                <a:solidFill>
                  <a:srgbClr val="0070C0"/>
                </a:solidFill>
              </a:rPr>
            </a:br>
            <a:r>
              <a:rPr lang="en-US" sz="3600" b="1">
                <a:solidFill>
                  <a:srgbClr val="0070C0"/>
                </a:solidFill>
              </a:rPr>
              <a:t>Discord Bot coding !!! </a:t>
            </a:r>
            <a:endParaRPr lang="en-US" sz="3600" b="1">
              <a:solidFill>
                <a:srgbClr val="0070C0"/>
              </a:solidFill>
            </a:endParaRPr>
          </a:p>
        </p:txBody>
      </p:sp>
    </p:spTree>
  </p:cSld>
  <p:clrMapOvr>
    <a:masterClrMapping/>
  </p:clrMapOvr>
  <p:transition>
    <p:random/>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0" y="-635"/>
            <a:ext cx="12192000" cy="6858635"/>
          </a:xfrm>
        </p:spPr>
        <p:txBody>
          <a:bodyPr/>
          <a:p>
            <a:pPr algn="ctr"/>
            <a:r>
              <a:rPr lang="en-US" sz="7200" b="1">
                <a:gradFill>
                  <a:gsLst>
                    <a:gs pos="0">
                      <a:srgbClr val="E30000"/>
                    </a:gs>
                    <a:gs pos="100000">
                      <a:srgbClr val="760303"/>
                    </a:gs>
                  </a:gsLst>
                  <a:lin scaled="0"/>
                </a:gradFill>
              </a:rPr>
              <a:t>Thank You</a:t>
            </a:r>
            <a:endParaRPr lang="en-US" sz="7200" b="1">
              <a:gradFill>
                <a:gsLst>
                  <a:gs pos="0">
                    <a:srgbClr val="E30000"/>
                  </a:gs>
                  <a:gs pos="100000">
                    <a:srgbClr val="760303"/>
                  </a:gs>
                </a:gsLst>
                <a:lin scaled="0"/>
              </a:gradFill>
            </a:endParaRPr>
          </a:p>
        </p:txBody>
      </p:sp>
    </p:spTree>
  </p:cSld>
  <p:clrMapOvr>
    <a:masterClrMapping/>
  </p:clrMapOvr>
  <p:transition>
    <p:rand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0" y="0"/>
            <a:ext cx="12192000" cy="866140"/>
          </a:xfrm>
        </p:spPr>
        <p:txBody>
          <a:bodyPr/>
          <a:p>
            <a:pPr algn="ctr"/>
            <a:r>
              <a:rPr lang="en-US" sz="4800" b="1" u="sng">
                <a:gradFill>
                  <a:gsLst>
                    <a:gs pos="0">
                      <a:srgbClr val="E30000"/>
                    </a:gs>
                    <a:gs pos="100000">
                      <a:srgbClr val="760303"/>
                    </a:gs>
                  </a:gsLst>
                  <a:lin scaled="0"/>
                </a:gradFill>
              </a:rPr>
              <a:t>Back End</a:t>
            </a:r>
            <a:endParaRPr lang="en-US" sz="4800" b="1" u="sng">
              <a:gradFill>
                <a:gsLst>
                  <a:gs pos="0">
                    <a:srgbClr val="E30000"/>
                  </a:gs>
                  <a:gs pos="100000">
                    <a:srgbClr val="760303"/>
                  </a:gs>
                </a:gsLst>
                <a:lin scaled="0"/>
              </a:gradFill>
            </a:endParaRPr>
          </a:p>
        </p:txBody>
      </p:sp>
      <p:sp>
        <p:nvSpPr>
          <p:cNvPr id="3" name="Content Placeholder 2"/>
          <p:cNvSpPr>
            <a:spLocks noGrp="1"/>
          </p:cNvSpPr>
          <p:nvPr>
            <p:ph idx="1"/>
          </p:nvPr>
        </p:nvSpPr>
        <p:spPr>
          <a:xfrm>
            <a:off x="0" y="952500"/>
            <a:ext cx="11196320" cy="5905500"/>
          </a:xfrm>
        </p:spPr>
        <p:txBody>
          <a:bodyPr/>
          <a:p>
            <a:r>
              <a:rPr lang="en-US" sz="2800">
                <a:solidFill>
                  <a:srgbClr val="00B050"/>
                </a:solidFill>
              </a:rPr>
              <a:t>The backend developer engineers what is going on behind the scenes. This is where the data is stored, and without this data, there would be no frontend. The backend of the web consists of the server that hosts the website, an application for running it and a database to contain the data.</a:t>
            </a:r>
            <a:endParaRPr lang="en-US" sz="2800">
              <a:solidFill>
                <a:srgbClr val="00B050"/>
              </a:solidFill>
            </a:endParaRPr>
          </a:p>
          <a:p>
            <a:endParaRPr lang="en-US" sz="2800">
              <a:solidFill>
                <a:srgbClr val="00B050"/>
              </a:solidFill>
            </a:endParaRPr>
          </a:p>
          <a:p>
            <a:r>
              <a:rPr lang="en-US" sz="2800">
                <a:solidFill>
                  <a:srgbClr val="00B050"/>
                </a:solidFill>
              </a:rPr>
              <a:t>The backend dev uses computer programmes to ensure that the server, the application and the database run smoothly together. This type of dev need to analyse what a company’s needs are and provide efficient programming solutions. To do all this amazing stuff they use a variety of server-side languages, like PHP, Ruby, Python and Java.</a:t>
            </a:r>
            <a:endParaRPr lang="en-US" sz="2800">
              <a:solidFill>
                <a:srgbClr val="00B050"/>
              </a:solidFill>
            </a:endParaRPr>
          </a:p>
        </p:txBody>
      </p:sp>
    </p:spTree>
  </p:cSld>
  <p:clrMapOvr>
    <a:masterClrMapping/>
  </p:clrMapOvr>
  <p:transition>
    <p:rand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0" y="0"/>
            <a:ext cx="12192000" cy="866140"/>
          </a:xfrm>
        </p:spPr>
        <p:txBody>
          <a:bodyPr/>
          <a:p>
            <a:pPr algn="ctr"/>
            <a:r>
              <a:rPr lang="en-US" sz="4800" b="1" u="sng"/>
              <a:t>Front End</a:t>
            </a:r>
            <a:endParaRPr lang="en-US" sz="4800" b="1" u="sng"/>
          </a:p>
        </p:txBody>
      </p:sp>
      <p:grpSp>
        <p:nvGrpSpPr>
          <p:cNvPr id="15" name="Group 14"/>
          <p:cNvGrpSpPr/>
          <p:nvPr/>
        </p:nvGrpSpPr>
        <p:grpSpPr>
          <a:xfrm>
            <a:off x="211455" y="2235835"/>
            <a:ext cx="10869930" cy="1494155"/>
            <a:chOff x="333" y="3521"/>
            <a:chExt cx="17118" cy="2353"/>
          </a:xfrm>
        </p:grpSpPr>
        <p:sp>
          <p:nvSpPr>
            <p:cNvPr id="4" name="Flowchart: Alternate Process 3"/>
            <p:cNvSpPr/>
            <p:nvPr/>
          </p:nvSpPr>
          <p:spPr>
            <a:xfrm>
              <a:off x="333" y="3522"/>
              <a:ext cx="4324" cy="2352"/>
            </a:xfrm>
            <a:prstGeom prst="flowChartAlternateProcess">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6" name="Text Box 5"/>
            <p:cNvSpPr txBox="1"/>
            <p:nvPr/>
          </p:nvSpPr>
          <p:spPr>
            <a:xfrm>
              <a:off x="333" y="4044"/>
              <a:ext cx="4324" cy="1307"/>
            </a:xfrm>
            <a:prstGeom prst="rect">
              <a:avLst/>
            </a:prstGeom>
            <a:noFill/>
          </p:spPr>
          <p:txBody>
            <a:bodyPr wrap="square" rtlCol="0">
              <a:spAutoFit/>
            </a:bodyPr>
            <a:p>
              <a:pPr algn="ctr"/>
              <a:r>
                <a:rPr lang="en-US" sz="4800" b="1"/>
                <a:t>HTML</a:t>
              </a:r>
              <a:endParaRPr lang="en-US" sz="4800" b="1"/>
            </a:p>
          </p:txBody>
        </p:sp>
        <p:sp>
          <p:nvSpPr>
            <p:cNvPr id="9" name="Flowchart: Alternate Process 8"/>
            <p:cNvSpPr/>
            <p:nvPr/>
          </p:nvSpPr>
          <p:spPr>
            <a:xfrm>
              <a:off x="6730" y="3521"/>
              <a:ext cx="4324" cy="2352"/>
            </a:xfrm>
            <a:prstGeom prst="flowChartAlternateProcess">
              <a:avLst/>
            </a:prstGeom>
            <a:gradFill rotWithShape="0">
              <a:gsLst>
                <a:gs pos="0">
                  <a:srgbClr val="FBFB11"/>
                </a:gs>
                <a:gs pos="100000">
                  <a:srgbClr val="838309"/>
                </a:gs>
              </a:gsLst>
              <a:lin ang="5400000" scaled="0"/>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10" name="Flowchart: Alternate Process 9"/>
            <p:cNvSpPr/>
            <p:nvPr/>
          </p:nvSpPr>
          <p:spPr>
            <a:xfrm>
              <a:off x="13127" y="3522"/>
              <a:ext cx="4324" cy="2352"/>
            </a:xfrm>
            <a:prstGeom prst="flowChartAlternateProcess">
              <a:avLst/>
            </a:prstGeom>
            <a:gradFill rotWithShape="0">
              <a:gsLst>
                <a:gs pos="0">
                  <a:srgbClr val="FE4444"/>
                </a:gs>
                <a:gs pos="100000">
                  <a:srgbClr val="832B2B"/>
                </a:gs>
              </a:gsLst>
              <a:lin ang="5400000" scaled="0"/>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11" name="Text Box 10"/>
            <p:cNvSpPr txBox="1"/>
            <p:nvPr/>
          </p:nvSpPr>
          <p:spPr>
            <a:xfrm>
              <a:off x="6730" y="4043"/>
              <a:ext cx="4324" cy="1307"/>
            </a:xfrm>
            <a:prstGeom prst="rect">
              <a:avLst/>
            </a:prstGeom>
            <a:noFill/>
          </p:spPr>
          <p:txBody>
            <a:bodyPr wrap="square" rtlCol="0">
              <a:spAutoFit/>
            </a:bodyPr>
            <a:p>
              <a:pPr algn="ctr"/>
              <a:r>
                <a:rPr lang="en-US" sz="4800" b="1"/>
                <a:t>CSS</a:t>
              </a:r>
              <a:endParaRPr lang="en-US" sz="4800" b="1"/>
            </a:p>
          </p:txBody>
        </p:sp>
        <p:sp>
          <p:nvSpPr>
            <p:cNvPr id="12" name="Text Box 11"/>
            <p:cNvSpPr txBox="1"/>
            <p:nvPr/>
          </p:nvSpPr>
          <p:spPr>
            <a:xfrm>
              <a:off x="13127" y="4045"/>
              <a:ext cx="4324" cy="1307"/>
            </a:xfrm>
            <a:prstGeom prst="rect">
              <a:avLst/>
            </a:prstGeom>
            <a:noFill/>
          </p:spPr>
          <p:txBody>
            <a:bodyPr wrap="square" rtlCol="0">
              <a:spAutoFit/>
            </a:bodyPr>
            <a:p>
              <a:pPr algn="ctr"/>
              <a:r>
                <a:rPr lang="en-US" sz="4800" b="1"/>
                <a:t>JS</a:t>
              </a:r>
              <a:endParaRPr lang="en-US" sz="4800" b="1"/>
            </a:p>
          </p:txBody>
        </p:sp>
        <p:sp>
          <p:nvSpPr>
            <p:cNvPr id="13" name="Cross 12"/>
            <p:cNvSpPr/>
            <p:nvPr/>
          </p:nvSpPr>
          <p:spPr>
            <a:xfrm>
              <a:off x="4968" y="4042"/>
              <a:ext cx="1451" cy="1308"/>
            </a:xfrm>
            <a:prstGeom prst="plus">
              <a:avLst/>
            </a:prstGeom>
            <a:gradFill rotWithShape="0">
              <a:gsLst>
                <a:gs pos="0">
                  <a:srgbClr val="7B32B2"/>
                </a:gs>
                <a:gs pos="100000">
                  <a:srgbClr val="401A5D"/>
                </a:gs>
              </a:gsLst>
              <a:lin ang="5400000" scaled="0"/>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14" name="Cross 13"/>
            <p:cNvSpPr/>
            <p:nvPr/>
          </p:nvSpPr>
          <p:spPr>
            <a:xfrm>
              <a:off x="11365" y="4042"/>
              <a:ext cx="1451" cy="1308"/>
            </a:xfrm>
            <a:prstGeom prst="plus">
              <a:avLst/>
            </a:prstGeom>
            <a:gradFill rotWithShape="0">
              <a:gsLst>
                <a:gs pos="0">
                  <a:srgbClr val="7B32B2"/>
                </a:gs>
                <a:gs pos="100000">
                  <a:srgbClr val="401A5D"/>
                </a:gs>
              </a:gsLst>
              <a:lin ang="5400000" scaled="0"/>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grpSp>
    </p:spTree>
  </p:cSld>
  <p:clrMapOvr>
    <a:masterClrMapping/>
  </p:clrMapOvr>
  <p:transition>
    <p:rand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0" y="0"/>
            <a:ext cx="12192000" cy="866140"/>
          </a:xfrm>
        </p:spPr>
        <p:txBody>
          <a:bodyPr/>
          <a:p>
            <a:pPr algn="ctr"/>
            <a:r>
              <a:rPr lang="en-US" sz="4800" b="1" u="sng"/>
              <a:t>3 Layers Of Web Design</a:t>
            </a:r>
            <a:endParaRPr lang="en-US" sz="4800" b="1" u="sng"/>
          </a:p>
        </p:txBody>
      </p:sp>
      <p:sp>
        <p:nvSpPr>
          <p:cNvPr id="7" name="Text Box 6"/>
          <p:cNvSpPr txBox="1"/>
          <p:nvPr/>
        </p:nvSpPr>
        <p:spPr>
          <a:xfrm>
            <a:off x="-635" y="1662430"/>
            <a:ext cx="12192635" cy="2122805"/>
          </a:xfrm>
          <a:prstGeom prst="rect">
            <a:avLst/>
          </a:prstGeom>
          <a:noFill/>
        </p:spPr>
        <p:txBody>
          <a:bodyPr wrap="square" rtlCol="0">
            <a:spAutoFit/>
          </a:bodyPr>
          <a:p>
            <a:pPr algn="l"/>
            <a:r>
              <a:rPr lang="en-US" sz="4400">
                <a:latin typeface="NSimSun" panose="02010609030101010101" charset="-122"/>
                <a:ea typeface="NSimSun" panose="02010609030101010101" charset="-122"/>
              </a:rPr>
              <a:t>  </a:t>
            </a:r>
            <a:r>
              <a:rPr lang="en-US" sz="4400" b="1">
                <a:gradFill>
                  <a:gsLst>
                    <a:gs pos="0">
                      <a:srgbClr val="007BD3"/>
                    </a:gs>
                    <a:gs pos="100000">
                      <a:srgbClr val="034373"/>
                    </a:gs>
                  </a:gsLst>
                  <a:lin scaled="0"/>
                </a:gradFill>
                <a:latin typeface="NSimSun" panose="02010609030101010101" charset="-122"/>
                <a:ea typeface="NSimSun" panose="02010609030101010101" charset="-122"/>
              </a:rPr>
              <a:t>Structure</a:t>
            </a:r>
            <a:r>
              <a:rPr lang="en-US" sz="4400" b="1">
                <a:latin typeface="NSimSun" panose="02010609030101010101" charset="-122"/>
                <a:ea typeface="NSimSun" panose="02010609030101010101" charset="-122"/>
              </a:rPr>
              <a:t>        </a:t>
            </a:r>
            <a:r>
              <a:rPr lang="en-US" sz="4400" b="1">
                <a:gradFill>
                  <a:gsLst>
                    <a:gs pos="0">
                      <a:srgbClr val="FBFB11"/>
                    </a:gs>
                    <a:gs pos="100000">
                      <a:srgbClr val="838309"/>
                    </a:gs>
                  </a:gsLst>
                  <a:lin scaled="0"/>
                </a:gradFill>
                <a:latin typeface="NSimSun" panose="02010609030101010101" charset="-122"/>
                <a:ea typeface="NSimSun" panose="02010609030101010101" charset="-122"/>
              </a:rPr>
              <a:t>Style</a:t>
            </a:r>
            <a:r>
              <a:rPr lang="en-US" sz="4400" b="1">
                <a:latin typeface="NSimSun" panose="02010609030101010101" charset="-122"/>
                <a:ea typeface="NSimSun" panose="02010609030101010101" charset="-122"/>
              </a:rPr>
              <a:t>       </a:t>
            </a:r>
            <a:r>
              <a:rPr lang="en-US" sz="4400" b="1">
                <a:gradFill>
                  <a:gsLst>
                    <a:gs pos="0">
                      <a:srgbClr val="E30000"/>
                    </a:gs>
                    <a:gs pos="100000">
                      <a:srgbClr val="760303"/>
                    </a:gs>
                  </a:gsLst>
                  <a:lin scaled="0"/>
                </a:gradFill>
                <a:latin typeface="NSimSun" panose="02010609030101010101" charset="-122"/>
                <a:ea typeface="NSimSun" panose="02010609030101010101" charset="-122"/>
              </a:rPr>
              <a:t>Behaviour</a:t>
            </a:r>
            <a:endParaRPr lang="en-US" sz="4400" b="1">
              <a:gradFill>
                <a:gsLst>
                  <a:gs pos="0">
                    <a:srgbClr val="E30000"/>
                  </a:gs>
                  <a:gs pos="100000">
                    <a:srgbClr val="760303"/>
                  </a:gs>
                </a:gsLst>
                <a:lin scaled="0"/>
              </a:gradFill>
              <a:latin typeface="NSimSun" panose="02010609030101010101" charset="-122"/>
              <a:ea typeface="NSimSun" panose="02010609030101010101" charset="-122"/>
            </a:endParaRPr>
          </a:p>
          <a:p>
            <a:pPr algn="l"/>
            <a:endParaRPr lang="en-US" sz="4400">
              <a:latin typeface="NSimSun" panose="02010609030101010101" charset="-122"/>
              <a:ea typeface="NSimSun" panose="02010609030101010101" charset="-122"/>
            </a:endParaRPr>
          </a:p>
          <a:p>
            <a:pPr algn="l"/>
            <a:r>
              <a:rPr lang="en-US" sz="4400"/>
              <a:t>  </a:t>
            </a:r>
            <a:r>
              <a:rPr lang="en-US" sz="3600">
                <a:gradFill>
                  <a:gsLst>
                    <a:gs pos="0">
                      <a:srgbClr val="14CD68"/>
                    </a:gs>
                    <a:gs pos="100000">
                      <a:srgbClr val="035C7D"/>
                    </a:gs>
                  </a:gsLst>
                  <a:lin scaled="0"/>
                </a:gradFill>
              </a:rPr>
              <a:t>HTML markup </a:t>
            </a:r>
            <a:r>
              <a:rPr lang="en-US" sz="3600"/>
              <a:t>                  </a:t>
            </a:r>
            <a:r>
              <a:rPr lang="en-US" sz="3600">
                <a:gradFill>
                  <a:gsLst>
                    <a:gs pos="0">
                      <a:srgbClr val="9EE256"/>
                    </a:gs>
                    <a:gs pos="100000">
                      <a:srgbClr val="52762D"/>
                    </a:gs>
                  </a:gsLst>
                  <a:lin scaled="0"/>
                </a:gradFill>
              </a:rPr>
              <a:t>CSS</a:t>
            </a:r>
            <a:r>
              <a:rPr lang="en-US" sz="3600"/>
              <a:t>                   </a:t>
            </a:r>
            <a:r>
              <a:rPr lang="en-US" sz="3600">
                <a:gradFill>
                  <a:gsLst>
                    <a:gs pos="0">
                      <a:srgbClr val="FE4444"/>
                    </a:gs>
                    <a:gs pos="100000">
                      <a:srgbClr val="832B2B"/>
                    </a:gs>
                  </a:gsLst>
                  <a:lin scaled="0"/>
                </a:gradFill>
              </a:rPr>
              <a:t>JavaScript</a:t>
            </a:r>
            <a:endParaRPr lang="en-US" sz="3600">
              <a:gradFill>
                <a:gsLst>
                  <a:gs pos="0">
                    <a:srgbClr val="FE4444"/>
                  </a:gs>
                  <a:gs pos="100000">
                    <a:srgbClr val="832B2B"/>
                  </a:gs>
                </a:gsLst>
                <a:lin scaled="0"/>
              </a:gradFill>
            </a:endParaRPr>
          </a:p>
        </p:txBody>
      </p:sp>
      <p:pic>
        <p:nvPicPr>
          <p:cNvPr id="8" name="Picture 7" descr="3"/>
          <p:cNvPicPr>
            <a:picLocks noChangeAspect="1"/>
          </p:cNvPicPr>
          <p:nvPr/>
        </p:nvPicPr>
        <p:blipFill>
          <a:blip r:embed="rId1"/>
          <a:stretch>
            <a:fillRect/>
          </a:stretch>
        </p:blipFill>
        <p:spPr>
          <a:xfrm>
            <a:off x="8512810" y="4137660"/>
            <a:ext cx="3388995" cy="2547620"/>
          </a:xfrm>
          <a:prstGeom prst="rect">
            <a:avLst/>
          </a:prstGeom>
        </p:spPr>
      </p:pic>
      <p:pic>
        <p:nvPicPr>
          <p:cNvPr id="9" name="Picture 8" descr="1"/>
          <p:cNvPicPr>
            <a:picLocks noChangeAspect="1"/>
          </p:cNvPicPr>
          <p:nvPr/>
        </p:nvPicPr>
        <p:blipFill>
          <a:blip r:embed="rId2"/>
          <a:stretch>
            <a:fillRect/>
          </a:stretch>
        </p:blipFill>
        <p:spPr>
          <a:xfrm>
            <a:off x="313690" y="4127500"/>
            <a:ext cx="3388995" cy="2557780"/>
          </a:xfrm>
          <a:prstGeom prst="rect">
            <a:avLst/>
          </a:prstGeom>
        </p:spPr>
      </p:pic>
      <p:pic>
        <p:nvPicPr>
          <p:cNvPr id="10" name="Picture 9" descr="2"/>
          <p:cNvPicPr>
            <a:picLocks noChangeAspect="1"/>
          </p:cNvPicPr>
          <p:nvPr/>
        </p:nvPicPr>
        <p:blipFill>
          <a:blip r:embed="rId3"/>
          <a:stretch>
            <a:fillRect/>
          </a:stretch>
        </p:blipFill>
        <p:spPr>
          <a:xfrm>
            <a:off x="4567555" y="4137660"/>
            <a:ext cx="3388360" cy="2557145"/>
          </a:xfrm>
          <a:prstGeom prst="rect">
            <a:avLst/>
          </a:prstGeom>
        </p:spPr>
      </p:pic>
    </p:spTree>
  </p:cSld>
  <p:clrMapOvr>
    <a:masterClrMapping/>
  </p:clrMapOvr>
  <p:transition>
    <p:rand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0" y="0"/>
            <a:ext cx="12192000" cy="6858000"/>
          </a:xfrm>
        </p:spPr>
        <p:txBody>
          <a:bodyPr/>
          <a:p>
            <a:pPr algn="ctr"/>
            <a:r>
              <a:rPr lang="en-US" sz="6000" b="1">
                <a:gradFill>
                  <a:gsLst>
                    <a:gs pos="0">
                      <a:srgbClr val="E30000"/>
                    </a:gs>
                    <a:gs pos="100000">
                      <a:srgbClr val="760303"/>
                    </a:gs>
                  </a:gsLst>
                  <a:lin scaled="0"/>
                </a:gradFill>
                <a:latin typeface="Microsoft YaHei UI" panose="020B0503020204020204" charset="-122"/>
                <a:ea typeface="Microsoft YaHei UI" panose="020B0503020204020204" charset="-122"/>
              </a:rPr>
              <a:t>HTML</a:t>
            </a:r>
            <a:br>
              <a:rPr lang="en-US" sz="6000" b="1">
                <a:gradFill>
                  <a:gsLst>
                    <a:gs pos="0">
                      <a:srgbClr val="E30000"/>
                    </a:gs>
                    <a:gs pos="100000">
                      <a:srgbClr val="760303"/>
                    </a:gs>
                  </a:gsLst>
                  <a:lin scaled="0"/>
                </a:gradFill>
                <a:latin typeface="Microsoft YaHei UI" panose="020B0503020204020204" charset="-122"/>
                <a:ea typeface="Microsoft YaHei UI" panose="020B0503020204020204" charset="-122"/>
              </a:rPr>
            </a:br>
            <a:br>
              <a:rPr lang="en-US" sz="6000" b="1">
                <a:gradFill>
                  <a:gsLst>
                    <a:gs pos="0">
                      <a:srgbClr val="E30000"/>
                    </a:gs>
                    <a:gs pos="100000">
                      <a:srgbClr val="760303"/>
                    </a:gs>
                  </a:gsLst>
                  <a:lin scaled="0"/>
                </a:gradFill>
                <a:latin typeface="Microsoft YaHei UI" panose="020B0503020204020204" charset="-122"/>
                <a:ea typeface="Microsoft YaHei UI" panose="020B0503020204020204" charset="-122"/>
              </a:rPr>
            </a:br>
            <a:r>
              <a:rPr lang="en-US" sz="6000" b="1">
                <a:gradFill>
                  <a:gsLst>
                    <a:gs pos="0">
                      <a:srgbClr val="E30000"/>
                    </a:gs>
                    <a:gs pos="100000">
                      <a:srgbClr val="760303"/>
                    </a:gs>
                  </a:gsLst>
                  <a:lin scaled="0"/>
                </a:gradFill>
                <a:latin typeface="Microsoft YaHei UI" panose="020B0503020204020204" charset="-122"/>
                <a:ea typeface="Microsoft YaHei UI" panose="020B0503020204020204" charset="-122"/>
              </a:rPr>
              <a:t>H</a:t>
            </a:r>
            <a:r>
              <a:rPr lang="en-US" sz="6000" b="1">
                <a:solidFill>
                  <a:schemeClr val="tx1"/>
                </a:solidFill>
                <a:latin typeface="Microsoft YaHei UI" panose="020B0503020204020204" charset="-122"/>
                <a:ea typeface="Microsoft YaHei UI" panose="020B0503020204020204" charset="-122"/>
              </a:rPr>
              <a:t>yper</a:t>
            </a:r>
            <a:r>
              <a:rPr lang="en-US" sz="6000" b="1">
                <a:gradFill>
                  <a:gsLst>
                    <a:gs pos="0">
                      <a:srgbClr val="E30000"/>
                    </a:gs>
                    <a:gs pos="100000">
                      <a:srgbClr val="760303"/>
                    </a:gs>
                  </a:gsLst>
                  <a:lin scaled="0"/>
                </a:gradFill>
                <a:latin typeface="Microsoft YaHei UI" panose="020B0503020204020204" charset="-122"/>
                <a:ea typeface="Microsoft YaHei UI" panose="020B0503020204020204" charset="-122"/>
              </a:rPr>
              <a:t> T</a:t>
            </a:r>
            <a:r>
              <a:rPr lang="en-US" sz="6000" b="1">
                <a:solidFill>
                  <a:schemeClr val="tx1"/>
                </a:solidFill>
                <a:latin typeface="Microsoft YaHei UI" panose="020B0503020204020204" charset="-122"/>
                <a:ea typeface="Microsoft YaHei UI" panose="020B0503020204020204" charset="-122"/>
              </a:rPr>
              <a:t>ext</a:t>
            </a:r>
            <a:r>
              <a:rPr lang="en-US" sz="6000" b="1">
                <a:gradFill>
                  <a:gsLst>
                    <a:gs pos="0">
                      <a:srgbClr val="E30000"/>
                    </a:gs>
                    <a:gs pos="100000">
                      <a:srgbClr val="760303"/>
                    </a:gs>
                  </a:gsLst>
                  <a:lin scaled="0"/>
                </a:gradFill>
                <a:latin typeface="Microsoft YaHei UI" panose="020B0503020204020204" charset="-122"/>
                <a:ea typeface="Microsoft YaHei UI" panose="020B0503020204020204" charset="-122"/>
              </a:rPr>
              <a:t> M</a:t>
            </a:r>
            <a:r>
              <a:rPr lang="en-US" sz="6000" b="1">
                <a:solidFill>
                  <a:schemeClr val="tx1"/>
                </a:solidFill>
                <a:latin typeface="Microsoft YaHei UI" panose="020B0503020204020204" charset="-122"/>
                <a:ea typeface="Microsoft YaHei UI" panose="020B0503020204020204" charset="-122"/>
              </a:rPr>
              <a:t>arkup</a:t>
            </a:r>
            <a:r>
              <a:rPr lang="en-US" sz="6000" b="1">
                <a:gradFill>
                  <a:gsLst>
                    <a:gs pos="0">
                      <a:srgbClr val="E30000"/>
                    </a:gs>
                    <a:gs pos="100000">
                      <a:srgbClr val="760303"/>
                    </a:gs>
                  </a:gsLst>
                  <a:lin scaled="0"/>
                </a:gradFill>
                <a:latin typeface="Microsoft YaHei UI" panose="020B0503020204020204" charset="-122"/>
                <a:ea typeface="Microsoft YaHei UI" panose="020B0503020204020204" charset="-122"/>
              </a:rPr>
              <a:t> </a:t>
            </a:r>
            <a:br>
              <a:rPr lang="en-US" sz="6000" b="1">
                <a:gradFill>
                  <a:gsLst>
                    <a:gs pos="0">
                      <a:srgbClr val="E30000"/>
                    </a:gs>
                    <a:gs pos="100000">
                      <a:srgbClr val="760303"/>
                    </a:gs>
                  </a:gsLst>
                  <a:lin scaled="0"/>
                </a:gradFill>
                <a:latin typeface="Microsoft YaHei UI" panose="020B0503020204020204" charset="-122"/>
                <a:ea typeface="Microsoft YaHei UI" panose="020B0503020204020204" charset="-122"/>
              </a:rPr>
            </a:br>
            <a:r>
              <a:rPr lang="en-US" sz="6000" b="1">
                <a:gradFill>
                  <a:gsLst>
                    <a:gs pos="0">
                      <a:srgbClr val="E30000"/>
                    </a:gs>
                    <a:gs pos="100000">
                      <a:srgbClr val="760303"/>
                    </a:gs>
                  </a:gsLst>
                  <a:lin scaled="0"/>
                </a:gradFill>
                <a:latin typeface="Microsoft YaHei UI" panose="020B0503020204020204" charset="-122"/>
                <a:ea typeface="Microsoft YaHei UI" panose="020B0503020204020204" charset="-122"/>
              </a:rPr>
              <a:t>L</a:t>
            </a:r>
            <a:r>
              <a:rPr lang="en-US" sz="6000" b="1">
                <a:solidFill>
                  <a:schemeClr val="tx1"/>
                </a:solidFill>
                <a:latin typeface="Microsoft YaHei UI" panose="020B0503020204020204" charset="-122"/>
                <a:ea typeface="Microsoft YaHei UI" panose="020B0503020204020204" charset="-122"/>
              </a:rPr>
              <a:t>anguage</a:t>
            </a:r>
            <a:endParaRPr lang="en-US" sz="6000" b="1">
              <a:solidFill>
                <a:schemeClr val="tx1"/>
              </a:solidFill>
              <a:latin typeface="Microsoft YaHei UI" panose="020B0503020204020204" charset="-122"/>
              <a:ea typeface="Microsoft YaHei UI" panose="020B0503020204020204" charset="-122"/>
            </a:endParaRPr>
          </a:p>
        </p:txBody>
      </p:sp>
    </p:spTree>
  </p:cSld>
  <p:clrMapOvr>
    <a:masterClrMapping/>
  </p:clrMapOvr>
  <p:transition>
    <p:rand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0" y="0"/>
            <a:ext cx="12192000" cy="866140"/>
          </a:xfrm>
        </p:spPr>
        <p:txBody>
          <a:bodyPr/>
          <a:p>
            <a:pPr algn="ctr"/>
            <a:r>
              <a:rPr lang="en-US" sz="4800" b="1" u="sng">
                <a:gradFill>
                  <a:gsLst>
                    <a:gs pos="0">
                      <a:srgbClr val="E30000"/>
                    </a:gs>
                    <a:gs pos="100000">
                      <a:srgbClr val="760303"/>
                    </a:gs>
                  </a:gsLst>
                  <a:lin scaled="0"/>
                </a:gradFill>
              </a:rPr>
              <a:t>HTML</a:t>
            </a:r>
            <a:endParaRPr lang="en-US" sz="4800" b="1" u="sng">
              <a:gradFill>
                <a:gsLst>
                  <a:gs pos="0">
                    <a:srgbClr val="E30000"/>
                  </a:gs>
                  <a:gs pos="100000">
                    <a:srgbClr val="760303"/>
                  </a:gs>
                </a:gsLst>
                <a:lin scaled="0"/>
              </a:gradFill>
            </a:endParaRPr>
          </a:p>
        </p:txBody>
      </p:sp>
      <p:pic>
        <p:nvPicPr>
          <p:cNvPr id="4" name="Picture 3" descr="Screenshot (14)"/>
          <p:cNvPicPr>
            <a:picLocks noChangeAspect="1"/>
          </p:cNvPicPr>
          <p:nvPr/>
        </p:nvPicPr>
        <p:blipFill>
          <a:blip r:embed="rId1"/>
          <a:stretch>
            <a:fillRect/>
          </a:stretch>
        </p:blipFill>
        <p:spPr>
          <a:xfrm>
            <a:off x="0" y="1185545"/>
            <a:ext cx="5340985" cy="5673090"/>
          </a:xfrm>
          <a:prstGeom prst="rect">
            <a:avLst/>
          </a:prstGeom>
        </p:spPr>
      </p:pic>
      <p:sp>
        <p:nvSpPr>
          <p:cNvPr id="6" name="Text Box 5"/>
          <p:cNvSpPr txBox="1"/>
          <p:nvPr/>
        </p:nvSpPr>
        <p:spPr>
          <a:xfrm>
            <a:off x="6110605" y="1185545"/>
            <a:ext cx="3923030" cy="2061210"/>
          </a:xfrm>
          <a:prstGeom prst="rect">
            <a:avLst/>
          </a:prstGeom>
          <a:noFill/>
        </p:spPr>
        <p:txBody>
          <a:bodyPr wrap="square" rtlCol="0">
            <a:spAutoFit/>
          </a:bodyPr>
          <a:p>
            <a:pPr algn="ctr"/>
            <a:r>
              <a:rPr lang="en-US" sz="3200">
                <a:ln/>
                <a:solidFill>
                  <a:schemeClr val="accent1"/>
                </a:solidFill>
                <a:effectLst>
                  <a:outerShdw blurRad="38100" dist="25400" dir="5400000" algn="ctr" rotWithShape="0">
                    <a:srgbClr val="6E747A">
                      <a:alpha val="43000"/>
                    </a:srgbClr>
                  </a:outerShdw>
                </a:effectLst>
              </a:rPr>
              <a:t>Can you imagine how this page will look like without HTML?</a:t>
            </a:r>
            <a:r>
              <a:rPr lang="en-US" sz="3200"/>
              <a:t> </a:t>
            </a:r>
            <a:endParaRPr lang="en-US" sz="3200"/>
          </a:p>
        </p:txBody>
      </p:sp>
    </p:spTree>
  </p:cSld>
  <p:clrMapOvr>
    <a:masterClrMapping/>
  </p:clrMapOvr>
  <p:transition>
    <p:rand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0" y="0"/>
            <a:ext cx="12192000" cy="866140"/>
          </a:xfrm>
        </p:spPr>
        <p:txBody>
          <a:bodyPr/>
          <a:p>
            <a:pPr algn="ctr"/>
            <a:r>
              <a:rPr lang="en-US" sz="4800" b="1" u="sng">
                <a:gradFill>
                  <a:gsLst>
                    <a:gs pos="0">
                      <a:srgbClr val="E30000"/>
                    </a:gs>
                    <a:gs pos="100000">
                      <a:srgbClr val="760303"/>
                    </a:gs>
                  </a:gsLst>
                  <a:lin scaled="0"/>
                </a:gradFill>
              </a:rPr>
              <a:t>HTML</a:t>
            </a:r>
            <a:endParaRPr lang="en-US" sz="4800" b="1" u="sng">
              <a:gradFill>
                <a:gsLst>
                  <a:gs pos="0">
                    <a:srgbClr val="E30000"/>
                  </a:gs>
                  <a:gs pos="100000">
                    <a:srgbClr val="760303"/>
                  </a:gs>
                </a:gsLst>
                <a:lin scaled="0"/>
              </a:gradFill>
            </a:endParaRPr>
          </a:p>
        </p:txBody>
      </p:sp>
      <p:sp>
        <p:nvSpPr>
          <p:cNvPr id="6" name="Text Box 5"/>
          <p:cNvSpPr txBox="1"/>
          <p:nvPr/>
        </p:nvSpPr>
        <p:spPr>
          <a:xfrm>
            <a:off x="6427470" y="2351405"/>
            <a:ext cx="3923030" cy="1076325"/>
          </a:xfrm>
          <a:prstGeom prst="rect">
            <a:avLst/>
          </a:prstGeom>
          <a:noFill/>
        </p:spPr>
        <p:txBody>
          <a:bodyPr wrap="square" rtlCol="0">
            <a:spAutoFit/>
          </a:bodyPr>
          <a:p>
            <a:pPr algn="ctr"/>
            <a:r>
              <a:rPr lang="en-US" sz="3200">
                <a:solidFill>
                  <a:schemeClr val="accent1"/>
                </a:solidFill>
                <a:effectLst>
                  <a:outerShdw blurRad="38100" dist="25400" dir="5400000" algn="ctr" rotWithShape="0">
                    <a:srgbClr val="6E747A">
                      <a:alpha val="43000"/>
                    </a:srgbClr>
                  </a:outerShdw>
                </a:effectLst>
              </a:rPr>
              <a:t>Looks ungly.....</a:t>
            </a:r>
            <a:endParaRPr lang="en-US" sz="3200">
              <a:solidFill>
                <a:schemeClr val="accent1"/>
              </a:solidFill>
              <a:effectLst>
                <a:outerShdw blurRad="38100" dist="25400" dir="5400000" algn="ctr" rotWithShape="0">
                  <a:srgbClr val="6E747A">
                    <a:alpha val="43000"/>
                  </a:srgbClr>
                </a:outerShdw>
              </a:effectLst>
            </a:endParaRPr>
          </a:p>
          <a:p>
            <a:pPr algn="ctr"/>
            <a:r>
              <a:rPr lang="en-US" sz="3200">
                <a:solidFill>
                  <a:schemeClr val="accent1"/>
                </a:solidFill>
                <a:effectLst>
                  <a:outerShdw blurRad="38100" dist="25400" dir="5400000" algn="ctr" rotWithShape="0">
                    <a:srgbClr val="6E747A">
                      <a:alpha val="43000"/>
                    </a:srgbClr>
                  </a:outerShdw>
                </a:effectLst>
              </a:rPr>
              <a:t> isn't it?</a:t>
            </a:r>
            <a:endParaRPr lang="en-US" sz="3200"/>
          </a:p>
        </p:txBody>
      </p:sp>
      <p:pic>
        <p:nvPicPr>
          <p:cNvPr id="3" name="Picture 2" descr="Screenshot (15)"/>
          <p:cNvPicPr>
            <a:picLocks noChangeAspect="1"/>
          </p:cNvPicPr>
          <p:nvPr/>
        </p:nvPicPr>
        <p:blipFill>
          <a:blip r:embed="rId1"/>
          <a:stretch>
            <a:fillRect/>
          </a:stretch>
        </p:blipFill>
        <p:spPr>
          <a:xfrm>
            <a:off x="0" y="1431290"/>
            <a:ext cx="5654040" cy="5426710"/>
          </a:xfrm>
          <a:prstGeom prst="rect">
            <a:avLst/>
          </a:prstGeom>
        </p:spPr>
      </p:pic>
    </p:spTree>
  </p:cSld>
  <p:clrMapOvr>
    <a:masterClrMapping/>
  </p:clrMapOvr>
  <p:transition>
    <p:random/>
  </p:transition>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4759</Words>
  <Application>WPS Presentation</Application>
  <PresentationFormat>Widescreen</PresentationFormat>
  <Paragraphs>205</Paragraphs>
  <Slides>35</Slides>
  <Notes>0</Notes>
  <HiddenSlides>0</HiddenSlides>
  <MMClips>0</MMClips>
  <ScaleCrop>false</ScaleCrop>
  <HeadingPairs>
    <vt:vector size="6" baseType="variant">
      <vt:variant>
        <vt:lpstr>已用的字体</vt:lpstr>
      </vt:variant>
      <vt:variant>
        <vt:i4>27</vt:i4>
      </vt:variant>
      <vt:variant>
        <vt:lpstr>主题</vt:lpstr>
      </vt:variant>
      <vt:variant>
        <vt:i4>1</vt:i4>
      </vt:variant>
      <vt:variant>
        <vt:lpstr>幻灯片标题</vt:lpstr>
      </vt:variant>
      <vt:variant>
        <vt:i4>35</vt:i4>
      </vt:variant>
    </vt:vector>
  </HeadingPairs>
  <TitlesOfParts>
    <vt:vector size="63" baseType="lpstr">
      <vt:lpstr>Arial</vt:lpstr>
      <vt:lpstr>SimSun</vt:lpstr>
      <vt:lpstr>Wingdings</vt:lpstr>
      <vt:lpstr>Arial Unicode MS</vt:lpstr>
      <vt:lpstr>Calibri Light</vt:lpstr>
      <vt:lpstr>Calibri</vt:lpstr>
      <vt:lpstr>Microsoft YaHei</vt:lpstr>
      <vt:lpstr>Wingdings</vt:lpstr>
      <vt:lpstr>Microsoft JhengHei</vt:lpstr>
      <vt:lpstr>Microsoft YaHei UI</vt:lpstr>
      <vt:lpstr>MingLiU-ExtB</vt:lpstr>
      <vt:lpstr>MingLiU_HKSCS-ExtB</vt:lpstr>
      <vt:lpstr>MS Gothic</vt:lpstr>
      <vt:lpstr>NSimSun</vt:lpstr>
      <vt:lpstr>MS UI Gothic</vt:lpstr>
      <vt:lpstr>PMingLiU-ExtB</vt:lpstr>
      <vt:lpstr>MS PGothic</vt:lpstr>
      <vt:lpstr>Microsoft JhengHei Light</vt:lpstr>
      <vt:lpstr>Microsoft YaHei UI Light</vt:lpstr>
      <vt:lpstr>Bahnschrift Light Condensed</vt:lpstr>
      <vt:lpstr>Candara Light</vt:lpstr>
      <vt:lpstr>Comic Sans MS</vt:lpstr>
      <vt:lpstr>Cambria Math</vt:lpstr>
      <vt:lpstr>Bahnschrift SemiCondensed</vt:lpstr>
      <vt:lpstr>Bahnschrift SemiBold Condensed</vt:lpstr>
      <vt:lpstr>Malgun Gothic Semilight</vt:lpstr>
      <vt:lpstr>Microsoft JhengHei UI Light</vt:lpstr>
      <vt:lpstr>Blue Waves</vt:lpstr>
      <vt:lpstr>PowerPoint 演示文稿</vt:lpstr>
      <vt:lpstr>PowerPoint 演示文稿</vt:lpstr>
      <vt:lpstr>Web Development</vt:lpstr>
      <vt:lpstr>Web Development</vt:lpstr>
      <vt:lpstr>Web Development</vt:lpstr>
      <vt:lpstr>Web Development</vt:lpstr>
      <vt:lpstr>Web Development</vt:lpstr>
      <vt:lpstr>Web Development</vt:lpstr>
      <vt:lpstr>HTML</vt:lpstr>
      <vt:lpstr>HTML</vt:lpstr>
      <vt:lpstr>HTML</vt:lpstr>
      <vt:lpstr>HTML</vt:lpstr>
      <vt:lpstr>HTML</vt:lpstr>
      <vt:lpstr>HTML</vt:lpstr>
      <vt:lpstr>HTML</vt:lpstr>
      <vt:lpstr>HTML</vt:lpstr>
      <vt:lpstr>HTML   Hyper Text Markup  Language</vt:lpstr>
      <vt:lpstr>HTML</vt:lpstr>
      <vt:lpstr>CSS</vt:lpstr>
      <vt:lpstr>CSS Rules</vt:lpstr>
      <vt:lpstr>Things you can chnage with CSS</vt:lpstr>
      <vt:lpstr>Things you can't chnage with CSS</vt:lpstr>
      <vt:lpstr>So now it's time for styling!!!</vt:lpstr>
      <vt:lpstr>CSS</vt:lpstr>
      <vt:lpstr>CSS !</vt:lpstr>
      <vt:lpstr>JavaScript</vt:lpstr>
      <vt:lpstr>JavaScript ≠ Java</vt:lpstr>
      <vt:lpstr>JavaScript ≠ Java</vt:lpstr>
      <vt:lpstr>JavaScript</vt:lpstr>
      <vt:lpstr>What we can do with JavaScript</vt:lpstr>
      <vt:lpstr>What we can do with JavaScript</vt:lpstr>
      <vt:lpstr>What we can do with JavaScript</vt:lpstr>
      <vt:lpstr>JavaScript</vt:lpstr>
      <vt:lpstr>JavaScript</vt:lpstr>
      <vt:lpstr>JavaScript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Web Development</dc:title>
  <dc:creator>shres</dc:creator>
  <cp:lastModifiedBy>shres</cp:lastModifiedBy>
  <cp:revision>6</cp:revision>
  <dcterms:created xsi:type="dcterms:W3CDTF">2020-11-04T15:20:57Z</dcterms:created>
  <dcterms:modified xsi:type="dcterms:W3CDTF">2020-11-04T17:28:41Z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1033-11.2.0.9669</vt:lpwstr>
  </property>
</Properties>
</file>