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92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3735" y="174199"/>
            <a:ext cx="1407229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465" y="1048011"/>
            <a:ext cx="4961769" cy="2115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8350" y="276225"/>
            <a:ext cx="2133599" cy="266615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71145" marR="151130" indent="-197485">
              <a:lnSpc>
                <a:spcPts val="3400"/>
              </a:lnSpc>
              <a:spcBef>
                <a:spcPts val="229"/>
              </a:spcBef>
            </a:pPr>
            <a:r>
              <a:rPr lang="en-US" sz="2000" b="1" dirty="0">
                <a:solidFill>
                  <a:srgbClr val="FFFFFF"/>
                </a:solidFill>
                <a:latin typeface="Cambria"/>
                <a:cs typeface="Cambria"/>
              </a:rPr>
              <a:t>Forecasting  Diabetes:</a:t>
            </a:r>
            <a:endParaRPr lang="en-US" sz="2000" dirty="0">
              <a:latin typeface="Cambria"/>
              <a:cs typeface="Cambria"/>
            </a:endParaRPr>
          </a:p>
          <a:p>
            <a:pPr marL="205104" marR="5080" indent="-193040">
              <a:lnSpc>
                <a:spcPts val="3400"/>
              </a:lnSpc>
              <a:spcBef>
                <a:spcPts val="5"/>
              </a:spcBef>
            </a:pPr>
            <a:r>
              <a:rPr lang="en-US" sz="2000" b="1" dirty="0">
                <a:solidFill>
                  <a:srgbClr val="FFFFFF"/>
                </a:solidFill>
                <a:latin typeface="Cambria"/>
                <a:cs typeface="Cambria"/>
              </a:rPr>
              <a:t>An Advanced  Predictive</a:t>
            </a:r>
            <a:endParaRPr lang="en-US" sz="2000" dirty="0">
              <a:latin typeface="Cambria"/>
              <a:cs typeface="Cambria"/>
            </a:endParaRPr>
          </a:p>
          <a:p>
            <a:pPr marL="234315" marR="311150" indent="117475">
              <a:lnSpc>
                <a:spcPts val="3400"/>
              </a:lnSpc>
              <a:spcBef>
                <a:spcPts val="25"/>
              </a:spcBef>
            </a:pPr>
            <a:r>
              <a:rPr lang="en-US" sz="2000" b="1" dirty="0">
                <a:solidFill>
                  <a:srgbClr val="FFFFFF"/>
                </a:solidFill>
                <a:latin typeface="Cambria"/>
                <a:cs typeface="Cambria"/>
              </a:rPr>
              <a:t>Analysis  Approach</a:t>
            </a:r>
            <a:endParaRPr lang="en-US" sz="2000" dirty="0">
              <a:latin typeface="Cambria"/>
              <a:cs typeface="Cambri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0A268D-D8F2-C93F-57DB-684205B61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00025"/>
            <a:ext cx="219551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47B21-CA96-510E-B488-F6E0D1187C95}"/>
              </a:ext>
            </a:extLst>
          </p:cNvPr>
          <p:cNvSpPr txBox="1"/>
          <p:nvPr/>
        </p:nvSpPr>
        <p:spPr>
          <a:xfrm>
            <a:off x="4832350" y="2688462"/>
            <a:ext cx="10525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highlight>
                  <a:srgbClr val="800000"/>
                </a:highlight>
              </a:rPr>
              <a:t>Made by: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highlight>
                  <a:srgbClr val="800000"/>
                </a:highlight>
              </a:rPr>
              <a:t>SHRESHTHA RAJ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highlight>
                  <a:srgbClr val="800000"/>
                </a:highlight>
              </a:rPr>
              <a:t>e22bcau0146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" y="36196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698" y="733425"/>
            <a:ext cx="121856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ambria"/>
                <a:cs typeface="Cambria"/>
              </a:rPr>
              <a:t>Introduction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8698" y="1038225"/>
            <a:ext cx="1698625" cy="886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spc="30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800" spc="55" dirty="0">
                <a:solidFill>
                  <a:srgbClr val="FFFFFF"/>
                </a:solidFill>
                <a:latin typeface="Tahoma"/>
                <a:cs typeface="Tahoma"/>
              </a:rPr>
              <a:t>presentation </a:t>
            </a:r>
            <a:r>
              <a:rPr sz="800" spc="40" dirty="0">
                <a:solidFill>
                  <a:srgbClr val="FFFFFF"/>
                </a:solidFill>
                <a:latin typeface="Tahoma"/>
                <a:cs typeface="Tahoma"/>
              </a:rPr>
              <a:t>explores </a:t>
            </a:r>
            <a:r>
              <a:rPr sz="800" spc="65" dirty="0" err="1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lang="en-GB" sz="800" spc="65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GB" sz="800" spc="65" dirty="0">
                <a:solidFill>
                  <a:srgbClr val="FFFFFF"/>
                </a:solidFill>
                <a:latin typeface="Tahoma"/>
                <a:cs typeface="Tahoma"/>
              </a:rPr>
              <a:t>Advance predictive machine</a:t>
            </a:r>
            <a:r>
              <a:rPr lang="en-GB" sz="8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stin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nset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spc="-125" dirty="0">
                <a:solidFill>
                  <a:srgbClr val="FFFFFF"/>
                </a:solidFill>
                <a:latin typeface="Verdana"/>
                <a:cs typeface="Verdana"/>
              </a:rPr>
              <a:t>.  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lat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est  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ea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thodo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logies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  ide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nti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rly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indica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imp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enti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egies.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749300">
              <a:lnSpc>
                <a:spcPct val="100000"/>
              </a:lnSpc>
              <a:spcBef>
                <a:spcPts val="625"/>
              </a:spcBef>
            </a:pPr>
            <a:r>
              <a:rPr sz="1850" spc="75" dirty="0">
                <a:latin typeface="Cambria"/>
                <a:cs typeface="Cambria"/>
              </a:rPr>
              <a:t>LIBRARIES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4978" y="1045448"/>
            <a:ext cx="2423160" cy="199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00"/>
              </a:lnSpc>
              <a:spcBef>
                <a:spcPts val="100"/>
              </a:spcBef>
            </a:pPr>
            <a:r>
              <a:rPr sz="800" u="sng" spc="90" dirty="0">
                <a:latin typeface="Tahoma"/>
                <a:cs typeface="Tahoma"/>
              </a:rPr>
              <a:t>numpy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-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for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90" dirty="0">
                <a:latin typeface="Tahoma"/>
                <a:cs typeface="Tahoma"/>
              </a:rPr>
              <a:t>numpy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arrays,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useful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for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processing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and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scientiﬁc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80" dirty="0">
                <a:latin typeface="Tahoma"/>
                <a:cs typeface="Tahoma"/>
              </a:rPr>
              <a:t>computing</a:t>
            </a:r>
            <a:endParaRPr sz="800" dirty="0">
              <a:latin typeface="Tahoma"/>
              <a:cs typeface="Tahoma"/>
            </a:endParaRPr>
          </a:p>
          <a:p>
            <a:pPr marL="83185" marR="75565" algn="ctr">
              <a:lnSpc>
                <a:spcPts val="1130"/>
              </a:lnSpc>
              <a:spcBef>
                <a:spcPts val="40"/>
              </a:spcBef>
            </a:pPr>
            <a:r>
              <a:rPr sz="800" u="sng" spc="65" dirty="0">
                <a:latin typeface="Tahoma"/>
                <a:cs typeface="Tahoma"/>
              </a:rPr>
              <a:t>pandas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-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helpful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for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creating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dataframes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and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storing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data</a:t>
            </a:r>
            <a:endParaRPr sz="8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800" u="sng" spc="50" dirty="0">
                <a:latin typeface="Tahoma"/>
                <a:cs typeface="Tahoma"/>
              </a:rPr>
              <a:t>StandardScalar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-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in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this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project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we’re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using</a:t>
            </a:r>
            <a:endParaRPr sz="800" dirty="0">
              <a:latin typeface="Tahoma"/>
              <a:cs typeface="Tahoma"/>
            </a:endParaRPr>
          </a:p>
          <a:p>
            <a:pPr marL="32384" marR="24765" algn="ctr">
              <a:lnSpc>
                <a:spcPct val="114900"/>
              </a:lnSpc>
            </a:pPr>
            <a:r>
              <a:rPr sz="800" spc="65" dirty="0">
                <a:latin typeface="Tahoma"/>
                <a:cs typeface="Tahoma"/>
              </a:rPr>
              <a:t>support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vector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machine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classiﬁcation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and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this 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class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cannot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process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the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data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given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to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it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unless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the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data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is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standardized.</a:t>
            </a:r>
            <a:endParaRPr sz="800" dirty="0">
              <a:latin typeface="Tahoma"/>
              <a:cs typeface="Tahoma"/>
            </a:endParaRPr>
          </a:p>
          <a:p>
            <a:pPr marL="100330" marR="92710" algn="ctr">
              <a:lnSpc>
                <a:spcPct val="114900"/>
              </a:lnSpc>
              <a:spcBef>
                <a:spcPts val="25"/>
              </a:spcBef>
            </a:pPr>
            <a:r>
              <a:rPr lang="en-GB" sz="800" u="sng" spc="70" dirty="0">
                <a:latin typeface="Tahoma"/>
                <a:cs typeface="Tahoma"/>
              </a:rPr>
              <a:t>SVM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-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the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sup</a:t>
            </a:r>
            <a:r>
              <a:rPr lang="en-GB" sz="800" spc="55" dirty="0">
                <a:latin typeface="Tahoma"/>
                <a:cs typeface="Tahoma"/>
              </a:rPr>
              <a:t>p</a:t>
            </a:r>
            <a:r>
              <a:rPr sz="800" spc="55" dirty="0">
                <a:latin typeface="Tahoma"/>
                <a:cs typeface="Tahoma"/>
              </a:rPr>
              <a:t>ort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vector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machine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class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in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the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sklearn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package</a:t>
            </a:r>
            <a:endParaRPr sz="800" dirty="0">
              <a:latin typeface="Tahoma"/>
              <a:cs typeface="Tahoma"/>
            </a:endParaRPr>
          </a:p>
          <a:p>
            <a:pPr marL="72390" marR="64769" algn="ctr">
              <a:lnSpc>
                <a:spcPct val="114900"/>
              </a:lnSpc>
            </a:pPr>
            <a:r>
              <a:rPr sz="800" u="sng" spc="40" dirty="0">
                <a:latin typeface="Tahoma"/>
                <a:cs typeface="Tahoma"/>
              </a:rPr>
              <a:t>accuracy_score</a:t>
            </a:r>
            <a:r>
              <a:rPr sz="800" u="sng" spc="-4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-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to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70" dirty="0">
                <a:latin typeface="Tahoma"/>
                <a:cs typeface="Tahoma"/>
              </a:rPr>
              <a:t>check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the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accuracy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of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our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80" dirty="0">
                <a:latin typeface="Tahoma"/>
                <a:cs typeface="Tahoma"/>
              </a:rPr>
              <a:t>model</a:t>
            </a:r>
            <a:endParaRPr sz="800" dirty="0">
              <a:latin typeface="Tahoma"/>
              <a:cs typeface="Tahoma"/>
            </a:endParaRPr>
          </a:p>
          <a:p>
            <a:pPr marL="76835" marR="69215" algn="ctr">
              <a:lnSpc>
                <a:spcPct val="114900"/>
              </a:lnSpc>
            </a:pPr>
            <a:r>
              <a:rPr sz="800" u="sng" spc="35" dirty="0">
                <a:latin typeface="Tahoma"/>
                <a:cs typeface="Tahoma"/>
              </a:rPr>
              <a:t>train_test_split</a:t>
            </a:r>
            <a:r>
              <a:rPr sz="800" u="sng" spc="-50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-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to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split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the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data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into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training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and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test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set</a:t>
            </a:r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907415">
              <a:lnSpc>
                <a:spcPct val="100000"/>
              </a:lnSpc>
              <a:spcBef>
                <a:spcPts val="625"/>
              </a:spcBef>
            </a:pPr>
            <a:r>
              <a:rPr sz="1850" spc="140" dirty="0">
                <a:latin typeface="Cambria"/>
                <a:cs typeface="Cambria"/>
              </a:rPr>
              <a:t>MODEL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5384" y="1048011"/>
            <a:ext cx="2764790" cy="19654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800" b="1" spc="-30" dirty="0">
                <a:latin typeface="Verdana"/>
                <a:cs typeface="Verdana"/>
              </a:rPr>
              <a:t>S</a:t>
            </a:r>
            <a:r>
              <a:rPr sz="800" b="1" spc="-45" dirty="0">
                <a:latin typeface="Verdana"/>
                <a:cs typeface="Verdana"/>
              </a:rPr>
              <a:t>V</a:t>
            </a:r>
            <a:r>
              <a:rPr sz="800" b="1" spc="70" dirty="0">
                <a:latin typeface="Verdana"/>
                <a:cs typeface="Verdana"/>
              </a:rPr>
              <a:t>M</a:t>
            </a:r>
            <a:endParaRPr lang="en-GB" sz="800" b="1" spc="7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800" spc="4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use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s</a:t>
            </a:r>
            <a:r>
              <a:rPr sz="800" spc="5" dirty="0">
                <a:latin typeface="Verdana"/>
                <a:cs typeface="Verdana"/>
              </a:rPr>
              <a:t>vm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25" dirty="0">
                <a:latin typeface="Verdana"/>
                <a:cs typeface="Verdana"/>
              </a:rPr>
              <a:t>lass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40" dirty="0">
                <a:latin typeface="Verdana"/>
                <a:cs typeface="Verdana"/>
              </a:rPr>
              <a:t>ﬁ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this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oj</a:t>
            </a:r>
            <a:r>
              <a:rPr sz="800" spc="-25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t</a:t>
            </a:r>
            <a:endParaRPr sz="800" dirty="0">
              <a:latin typeface="Verdana"/>
              <a:cs typeface="Verdana"/>
            </a:endParaRPr>
          </a:p>
          <a:p>
            <a:pPr marL="14604" marR="6985" indent="-635" algn="ctr">
              <a:lnSpc>
                <a:spcPct val="115500"/>
              </a:lnSpc>
            </a:pPr>
            <a:r>
              <a:rPr sz="800" dirty="0">
                <a:latin typeface="Verdana"/>
                <a:cs typeface="Verdana"/>
              </a:rPr>
              <a:t>Suppo</a:t>
            </a:r>
            <a:r>
              <a:rPr sz="800" spc="1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10" dirty="0">
                <a:latin typeface="Verdana"/>
                <a:cs typeface="Verdana"/>
              </a:rPr>
              <a:t>ec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or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ma</a:t>
            </a:r>
            <a:r>
              <a:rPr sz="800" spc="15" dirty="0">
                <a:latin typeface="Verdana"/>
                <a:cs typeface="Verdana"/>
              </a:rPr>
              <a:t>chin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u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20" dirty="0">
                <a:latin typeface="Verdana"/>
                <a:cs typeface="Verdana"/>
              </a:rPr>
              <a:t>lassi</a:t>
            </a:r>
            <a:r>
              <a:rPr sz="800" spc="-10" dirty="0">
                <a:latin typeface="Verdana"/>
                <a:cs typeface="Verdana"/>
              </a:rPr>
              <a:t>f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da</a:t>
            </a:r>
            <a:r>
              <a:rPr sz="800" spc="-5" dirty="0">
                <a:latin typeface="Verdana"/>
                <a:cs typeface="Verdana"/>
              </a:rPr>
              <a:t>ta </a:t>
            </a:r>
            <a:r>
              <a:rPr sz="800" spc="10" dirty="0">
                <a:latin typeface="Verdana"/>
                <a:cs typeface="Verdana"/>
              </a:rPr>
              <a:t>point </a:t>
            </a:r>
            <a:r>
              <a:rPr sz="800" dirty="0">
                <a:latin typeface="Verdana"/>
                <a:cs typeface="Verdana"/>
              </a:rPr>
              <a:t>based </a:t>
            </a:r>
            <a:r>
              <a:rPr sz="800" spc="15" dirty="0">
                <a:latin typeface="Verdana"/>
                <a:cs typeface="Verdana"/>
              </a:rPr>
              <a:t>on </a:t>
            </a:r>
            <a:r>
              <a:rPr sz="800" spc="-15" dirty="0">
                <a:latin typeface="Verdana"/>
                <a:cs typeface="Verdana"/>
              </a:rPr>
              <a:t>a </a:t>
            </a:r>
            <a:r>
              <a:rPr sz="800" spc="15" dirty="0">
                <a:latin typeface="Verdana"/>
                <a:cs typeface="Verdana"/>
              </a:rPr>
              <a:t>maximum </a:t>
            </a:r>
            <a:r>
              <a:rPr sz="800" spc="10" dirty="0">
                <a:latin typeface="Verdana"/>
                <a:cs typeface="Verdana"/>
              </a:rPr>
              <a:t>margin </a:t>
            </a:r>
            <a:r>
              <a:rPr sz="800" dirty="0">
                <a:latin typeface="Verdana"/>
                <a:cs typeface="Verdana"/>
              </a:rPr>
              <a:t>hyperplane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eat</a:t>
            </a:r>
            <a:r>
              <a:rPr sz="800" spc="15" dirty="0">
                <a:latin typeface="Verdana"/>
                <a:cs typeface="Verdana"/>
              </a:rPr>
              <a:t>ed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b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s</a:t>
            </a:r>
            <a:r>
              <a:rPr sz="800" spc="-10" dirty="0">
                <a:latin typeface="Verdana"/>
                <a:cs typeface="Verdana"/>
              </a:rPr>
              <a:t>u</a:t>
            </a:r>
            <a:r>
              <a:rPr sz="800" spc="15" dirty="0">
                <a:latin typeface="Verdana"/>
                <a:cs typeface="Verdana"/>
              </a:rPr>
              <a:t>ppo</a:t>
            </a:r>
            <a:r>
              <a:rPr sz="800" spc="2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tin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dirty="0">
                <a:latin typeface="Verdana"/>
                <a:cs typeface="Verdana"/>
              </a:rPr>
              <a:t>oints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k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35" dirty="0">
                <a:latin typeface="Verdana"/>
                <a:cs typeface="Verdana"/>
              </a:rPr>
              <a:t>wn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as  </a:t>
            </a:r>
            <a:r>
              <a:rPr sz="800" spc="10" dirty="0">
                <a:latin typeface="Verdana"/>
                <a:cs typeface="Verdana"/>
              </a:rPr>
              <a:t>support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vectors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(vectors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65" dirty="0">
                <a:latin typeface="Verdana"/>
                <a:cs typeface="Verdana"/>
              </a:rPr>
              <a:t>-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higher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dimension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tough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call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them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points,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supporting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65" dirty="0">
                <a:latin typeface="Verdana"/>
                <a:cs typeface="Verdana"/>
              </a:rPr>
              <a:t>-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since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these </a:t>
            </a:r>
            <a:r>
              <a:rPr sz="800" spc="5" dirty="0">
                <a:latin typeface="Verdana"/>
                <a:cs typeface="Verdana"/>
              </a:rPr>
              <a:t>points </a:t>
            </a:r>
            <a:r>
              <a:rPr sz="800" spc="-20" dirty="0">
                <a:latin typeface="Verdana"/>
                <a:cs typeface="Verdana"/>
              </a:rPr>
              <a:t>are </a:t>
            </a:r>
            <a:r>
              <a:rPr sz="800" spc="20" dirty="0">
                <a:latin typeface="Verdana"/>
                <a:cs typeface="Verdana"/>
              </a:rPr>
              <a:t>enough </a:t>
            </a:r>
            <a:r>
              <a:rPr sz="800" spc="10" dirty="0">
                <a:latin typeface="Verdana"/>
                <a:cs typeface="Verdana"/>
              </a:rPr>
              <a:t>than </a:t>
            </a:r>
            <a:r>
              <a:rPr sz="800" spc="-10" dirty="0">
                <a:latin typeface="Verdana"/>
                <a:cs typeface="Verdana"/>
              </a:rPr>
              <a:t>all </a:t>
            </a:r>
            <a:r>
              <a:rPr sz="800" spc="10" dirty="0">
                <a:latin typeface="Verdana"/>
                <a:cs typeface="Verdana"/>
              </a:rPr>
              <a:t>the </a:t>
            </a:r>
            <a:r>
              <a:rPr sz="800" dirty="0">
                <a:latin typeface="Verdana"/>
                <a:cs typeface="Verdana"/>
              </a:rPr>
              <a:t>other data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points together </a:t>
            </a:r>
            <a:r>
              <a:rPr sz="800" spc="-25" dirty="0">
                <a:latin typeface="Verdana"/>
                <a:cs typeface="Verdana"/>
              </a:rPr>
              <a:t>as </a:t>
            </a:r>
            <a:r>
              <a:rPr sz="800" spc="-5" dirty="0">
                <a:latin typeface="Verdana"/>
                <a:cs typeface="Verdana"/>
              </a:rPr>
              <a:t>this </a:t>
            </a:r>
            <a:r>
              <a:rPr sz="800" spc="-10" dirty="0">
                <a:latin typeface="Verdana"/>
                <a:cs typeface="Verdana"/>
              </a:rPr>
              <a:t>marks </a:t>
            </a:r>
            <a:r>
              <a:rPr sz="800" spc="10" dirty="0">
                <a:latin typeface="Verdana"/>
                <a:cs typeface="Verdana"/>
              </a:rPr>
              <a:t>the </a:t>
            </a:r>
            <a:r>
              <a:rPr sz="800" spc="5" dirty="0">
                <a:latin typeface="Verdana"/>
                <a:cs typeface="Verdana"/>
              </a:rPr>
              <a:t>boundary </a:t>
            </a:r>
            <a:r>
              <a:rPr sz="800" spc="-50" dirty="0">
                <a:latin typeface="Verdana"/>
                <a:cs typeface="Verdana"/>
              </a:rPr>
              <a:t>to. 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help </a:t>
            </a:r>
            <a:r>
              <a:rPr sz="800" spc="-20" dirty="0">
                <a:latin typeface="Verdana"/>
                <a:cs typeface="Verdana"/>
              </a:rPr>
              <a:t>classify </a:t>
            </a:r>
            <a:r>
              <a:rPr sz="800" spc="10" dirty="0">
                <a:latin typeface="Verdana"/>
                <a:cs typeface="Verdana"/>
              </a:rPr>
              <a:t>the </a:t>
            </a:r>
            <a:r>
              <a:rPr sz="800" spc="-10" dirty="0">
                <a:latin typeface="Verdana"/>
                <a:cs typeface="Verdana"/>
              </a:rPr>
              <a:t>point) </a:t>
            </a:r>
            <a:r>
              <a:rPr sz="800" spc="20" dirty="0">
                <a:latin typeface="Verdana"/>
                <a:cs typeface="Verdana"/>
              </a:rPr>
              <a:t>which </a:t>
            </a:r>
            <a:r>
              <a:rPr sz="800" spc="-10" dirty="0">
                <a:latin typeface="Verdana"/>
                <a:cs typeface="Verdana"/>
              </a:rPr>
              <a:t>seperate </a:t>
            </a:r>
            <a:r>
              <a:rPr sz="800" spc="10" dirty="0">
                <a:latin typeface="Verdana"/>
                <a:cs typeface="Verdana"/>
              </a:rPr>
              <a:t>the </a:t>
            </a:r>
            <a:r>
              <a:rPr sz="800" dirty="0">
                <a:latin typeface="Verdana"/>
                <a:cs typeface="Verdana"/>
              </a:rPr>
              <a:t>data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points.</a:t>
            </a:r>
            <a:endParaRPr sz="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 dirty="0">
              <a:latin typeface="Verdana"/>
              <a:cs typeface="Verdana"/>
            </a:endParaRPr>
          </a:p>
          <a:p>
            <a:pPr marL="12065" marR="5080" indent="26034" algn="ctr">
              <a:lnSpc>
                <a:spcPct val="116100"/>
              </a:lnSpc>
            </a:pPr>
            <a:r>
              <a:rPr sz="800" spc="-25" dirty="0">
                <a:latin typeface="Verdana"/>
                <a:cs typeface="Verdana"/>
              </a:rPr>
              <a:t>(</a:t>
            </a:r>
            <a:r>
              <a:rPr sz="800" spc="-6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ca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see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best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h</a:t>
            </a:r>
            <a:r>
              <a:rPr sz="800" spc="-10" dirty="0">
                <a:latin typeface="Verdana"/>
                <a:cs typeface="Verdana"/>
              </a:rPr>
              <a:t>ype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20" dirty="0">
                <a:latin typeface="Verdana"/>
                <a:cs typeface="Verdana"/>
              </a:rPr>
              <a:t>am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rs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use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is  </a:t>
            </a:r>
            <a:r>
              <a:rPr sz="800" spc="-75" dirty="0">
                <a:latin typeface="Verdana"/>
                <a:cs typeface="Verdana"/>
              </a:rPr>
              <a:t>c=0.5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for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better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accuracy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and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linear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kernel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USING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GRID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SEARCH)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3074" name="Picture 2" descr="Managing Type 1 Diabetes Is Tricky. Can AI Help? | WIRED">
            <a:extLst>
              <a:ext uri="{FF2B5EF4-FFF2-40B4-BE49-F238E27FC236}">
                <a16:creationId xmlns:a16="http://schemas.microsoft.com/office/drawing/2014/main" id="{14B78429-1BB4-82D8-74F1-01775309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22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3735" y="174199"/>
            <a:ext cx="1407229" cy="216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125"/>
              </a:spcBef>
            </a:pPr>
            <a:r>
              <a:rPr u="sng" spc="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u="sng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u="sng" spc="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u="sng" spc="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u="sng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3956" y="528449"/>
            <a:ext cx="1791335" cy="15563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spc="8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800" spc="-21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endParaRPr sz="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 dirty="0">
              <a:latin typeface="Verdana"/>
              <a:cs typeface="Verdana"/>
            </a:endParaRPr>
          </a:p>
          <a:p>
            <a:pPr marL="12700" marR="132080">
              <a:lnSpc>
                <a:spcPct val="100000"/>
              </a:lnSpc>
            </a:pP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ogistic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Reg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essi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800" spc="-95" dirty="0">
                <a:solidFill>
                  <a:srgbClr val="FFFFFF"/>
                </a:solidFill>
                <a:latin typeface="Verdana"/>
                <a:cs typeface="Verdana"/>
              </a:rPr>
              <a:t>78%</a:t>
            </a:r>
            <a:endParaRPr lang="en-GB" sz="800" spc="-9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132080">
              <a:lnSpc>
                <a:spcPct val="100000"/>
              </a:lnSpc>
            </a:pPr>
            <a:endParaRPr sz="75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KNN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12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endParaRPr lang="en-GB" sz="800" spc="-12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800" spc="-10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spc="8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5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77</a:t>
            </a:r>
            <a:r>
              <a:rPr sz="800" spc="-21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endParaRPr sz="800" dirty="0">
              <a:latin typeface="Verdana"/>
              <a:cs typeface="Verdana"/>
            </a:endParaRPr>
          </a:p>
          <a:p>
            <a:pPr marL="12700" marR="99695">
              <a:lnSpc>
                <a:spcPct val="199800"/>
              </a:lnSpc>
              <a:spcBef>
                <a:spcPts val="20"/>
              </a:spcBef>
            </a:pP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Nai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800" spc="-114" dirty="0">
                <a:solidFill>
                  <a:srgbClr val="FFFFFF"/>
                </a:solidFill>
                <a:latin typeface="Verdana"/>
                <a:cs typeface="Verdana"/>
              </a:rPr>
              <a:t>%  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cisi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800" spc="-22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800" spc="-114" dirty="0">
                <a:solidFill>
                  <a:srgbClr val="FFFFFF"/>
                </a:solidFill>
                <a:latin typeface="Verdana"/>
                <a:cs typeface="Verdana"/>
              </a:rPr>
              <a:t>% 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dom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est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800" spc="-21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644" y="766646"/>
            <a:ext cx="216598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20" dirty="0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sz="3200" spc="-15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3200" spc="30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3200" spc="85" dirty="0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sz="3200" spc="15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200" spc="25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3200" spc="5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3200" spc="-5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3200" spc="-10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3200" spc="35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5051" y="1486917"/>
            <a:ext cx="3115310" cy="9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0"/>
              </a:spcBef>
            </a:pPr>
            <a:r>
              <a:rPr sz="800" spc="30" dirty="0">
                <a:latin typeface="Tahoma"/>
                <a:cs typeface="Tahoma"/>
              </a:rPr>
              <a:t>This </a:t>
            </a:r>
            <a:r>
              <a:rPr sz="800" spc="55" dirty="0">
                <a:latin typeface="Tahoma"/>
                <a:cs typeface="Tahoma"/>
              </a:rPr>
              <a:t>study </a:t>
            </a:r>
            <a:r>
              <a:rPr sz="800" spc="50" dirty="0">
                <a:latin typeface="Tahoma"/>
                <a:cs typeface="Tahoma"/>
              </a:rPr>
              <a:t>utilized </a:t>
            </a:r>
            <a:r>
              <a:rPr sz="800" spc="65" dirty="0">
                <a:latin typeface="Tahoma"/>
                <a:cs typeface="Tahoma"/>
              </a:rPr>
              <a:t>Support </a:t>
            </a:r>
            <a:r>
              <a:rPr sz="800" spc="45" dirty="0">
                <a:latin typeface="Tahoma"/>
                <a:cs typeface="Tahoma"/>
              </a:rPr>
              <a:t>Vector </a:t>
            </a:r>
            <a:r>
              <a:rPr sz="800" spc="70" dirty="0">
                <a:latin typeface="Tahoma"/>
                <a:cs typeface="Tahoma"/>
              </a:rPr>
              <a:t>Machine </a:t>
            </a:r>
            <a:r>
              <a:rPr sz="800" spc="25" dirty="0">
                <a:latin typeface="Tahoma"/>
                <a:cs typeface="Tahoma"/>
              </a:rPr>
              <a:t>(SVM) </a:t>
            </a:r>
            <a:r>
              <a:rPr sz="800" spc="35" dirty="0">
                <a:latin typeface="Tahoma"/>
                <a:cs typeface="Tahoma"/>
              </a:rPr>
              <a:t>as </a:t>
            </a:r>
            <a:r>
              <a:rPr sz="800" spc="65" dirty="0">
                <a:latin typeface="Tahoma"/>
                <a:cs typeface="Tahoma"/>
              </a:rPr>
              <a:t>one </a:t>
            </a:r>
            <a:r>
              <a:rPr sz="800" spc="35" dirty="0">
                <a:latin typeface="Tahoma"/>
                <a:cs typeface="Tahoma"/>
              </a:rPr>
              <a:t>of 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the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predictive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70" dirty="0">
                <a:latin typeface="Tahoma"/>
                <a:cs typeface="Tahoma"/>
              </a:rPr>
              <a:t>models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for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diabetes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risk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assessment.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The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SVM </a:t>
            </a:r>
            <a:r>
              <a:rPr sz="800" spc="8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algorithm demonstrated </a:t>
            </a:r>
            <a:r>
              <a:rPr sz="800" spc="80" dirty="0">
                <a:latin typeface="Tahoma"/>
                <a:cs typeface="Tahoma"/>
              </a:rPr>
              <a:t>commendable </a:t>
            </a:r>
            <a:r>
              <a:rPr sz="800" spc="50" dirty="0">
                <a:latin typeface="Tahoma"/>
                <a:cs typeface="Tahoma"/>
              </a:rPr>
              <a:t>performance, </a:t>
            </a:r>
            <a:r>
              <a:rPr sz="800" spc="5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contributing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to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the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overall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success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of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the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predictive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modeling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approach. </a:t>
            </a:r>
            <a:r>
              <a:rPr sz="800" spc="40" dirty="0">
                <a:latin typeface="Tahoma"/>
                <a:cs typeface="Tahoma"/>
              </a:rPr>
              <a:t>The </a:t>
            </a:r>
            <a:r>
              <a:rPr sz="800" spc="55" dirty="0">
                <a:latin typeface="Tahoma"/>
                <a:cs typeface="Tahoma"/>
              </a:rPr>
              <a:t>model’s </a:t>
            </a:r>
            <a:r>
              <a:rPr sz="800" spc="35" dirty="0">
                <a:latin typeface="Tahoma"/>
                <a:cs typeface="Tahoma"/>
              </a:rPr>
              <a:t>accuracy, </a:t>
            </a:r>
            <a:r>
              <a:rPr sz="800" spc="25" dirty="0">
                <a:latin typeface="Tahoma"/>
                <a:cs typeface="Tahoma"/>
              </a:rPr>
              <a:t>sensitivity, </a:t>
            </a:r>
            <a:r>
              <a:rPr sz="800" spc="75" dirty="0">
                <a:latin typeface="Tahoma"/>
                <a:cs typeface="Tahoma"/>
              </a:rPr>
              <a:t>and </a:t>
            </a:r>
            <a:r>
              <a:rPr sz="800" spc="40" dirty="0">
                <a:latin typeface="Tahoma"/>
                <a:cs typeface="Tahoma"/>
              </a:rPr>
              <a:t>speciﬁcity, 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along </a:t>
            </a:r>
            <a:r>
              <a:rPr sz="800" spc="65" dirty="0">
                <a:latin typeface="Tahoma"/>
                <a:cs typeface="Tahoma"/>
              </a:rPr>
              <a:t>with </a:t>
            </a:r>
            <a:r>
              <a:rPr sz="800" spc="35" dirty="0">
                <a:latin typeface="Tahoma"/>
                <a:cs typeface="Tahoma"/>
              </a:rPr>
              <a:t>its </a:t>
            </a:r>
            <a:r>
              <a:rPr sz="800" spc="40" dirty="0">
                <a:latin typeface="Tahoma"/>
                <a:cs typeface="Tahoma"/>
              </a:rPr>
              <a:t>role </a:t>
            </a:r>
            <a:r>
              <a:rPr sz="800" spc="55" dirty="0">
                <a:latin typeface="Tahoma"/>
                <a:cs typeface="Tahoma"/>
              </a:rPr>
              <a:t>in </a:t>
            </a:r>
            <a:r>
              <a:rPr sz="800" spc="60" dirty="0">
                <a:latin typeface="Tahoma"/>
                <a:cs typeface="Tahoma"/>
              </a:rPr>
              <a:t>discriminating </a:t>
            </a:r>
            <a:r>
              <a:rPr sz="800" spc="65" dirty="0">
                <a:latin typeface="Tahoma"/>
                <a:cs typeface="Tahoma"/>
              </a:rPr>
              <a:t>between </a:t>
            </a:r>
            <a:r>
              <a:rPr sz="800" spc="55" dirty="0">
                <a:latin typeface="Tahoma"/>
                <a:cs typeface="Tahoma"/>
              </a:rPr>
              <a:t>diabetic </a:t>
            </a:r>
            <a:r>
              <a:rPr sz="800" spc="75" dirty="0">
                <a:latin typeface="Tahoma"/>
                <a:cs typeface="Tahoma"/>
              </a:rPr>
              <a:t>and </a:t>
            </a:r>
            <a:r>
              <a:rPr sz="800" spc="8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non-diabetic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individuals,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showcased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the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effectiveness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of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SVM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in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identifying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people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at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risk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35" dirty="0">
                <a:latin typeface="Tahoma"/>
                <a:cs typeface="Tahoma"/>
              </a:rPr>
              <a:t>of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developing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diabetes.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361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</vt:lpstr>
      <vt:lpstr>Tahoma</vt:lpstr>
      <vt:lpstr>Trebuchet MS</vt:lpstr>
      <vt:lpstr>Verdana</vt:lpstr>
      <vt:lpstr>Office Theme</vt:lpstr>
      <vt:lpstr>PowerPoint Presentation</vt:lpstr>
      <vt:lpstr>Introduction</vt:lpstr>
      <vt:lpstr>LIBRARIES</vt:lpstr>
      <vt:lpstr>MODEL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pratikkumar543211214</dc:creator>
  <cp:lastModifiedBy>Pratik Kumar  Singh</cp:lastModifiedBy>
  <cp:revision>6</cp:revision>
  <dcterms:created xsi:type="dcterms:W3CDTF">2023-12-04T18:57:40Z</dcterms:created>
  <dcterms:modified xsi:type="dcterms:W3CDTF">2023-12-04T21:14:29Z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2023-12-04T00:00:00Z</vt:filetime>
  </property>
  <property fmtid="{D5CDD505-2E9C-101B-9397-08002B2CF9AE}" pid="3" name="LastSaved">
    <vt:filetime>2023-12-04T00:00:00Z</vt:filetime>
  </property>
</Properties>
</file>