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3" r:id="rId2"/>
  </p:sldMasterIdLst>
  <p:notesMasterIdLst>
    <p:notesMasterId r:id="rId48"/>
  </p:notesMasterIdLst>
  <p:handoutMasterIdLst>
    <p:handoutMasterId r:id="rId49"/>
  </p:handoutMasterIdLst>
  <p:sldIdLst>
    <p:sldId id="256" r:id="rId3"/>
    <p:sldId id="424" r:id="rId4"/>
    <p:sldId id="457" r:id="rId5"/>
    <p:sldId id="429" r:id="rId6"/>
    <p:sldId id="459" r:id="rId7"/>
    <p:sldId id="458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39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65100"/>
    <a:srgbClr val="D95100"/>
    <a:srgbClr val="D96600"/>
    <a:srgbClr val="0C5D29"/>
    <a:srgbClr val="3A8066"/>
    <a:srgbClr val="168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87102" autoAdjust="0"/>
  </p:normalViewPr>
  <p:slideViewPr>
    <p:cSldViewPr snapToGrid="0" snapToObjects="1">
      <p:cViewPr>
        <p:scale>
          <a:sx n="85" d="100"/>
          <a:sy n="85" d="100"/>
        </p:scale>
        <p:origin x="1752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0954-3A47-1D4B-B26A-DF7DC3CEC3E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314A-F02A-4649-9375-621D5C1E7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0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D8832-656D-8C4C-84F3-D2A78C7ABC7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46F0-9265-F447-8670-C08AE4D8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7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5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Epsilon</a:t>
            </a:r>
            <a:r>
              <a:rPr lang="en-US" baseline="0" dirty="0" smtClean="0"/>
              <a:t> is the stochastic error term in equation 3.5, which represents the population regression line (PRL).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</a:t>
            </a:r>
            <a:r>
              <a:rPr lang="en-US" baseline="0" dirty="0" smtClean="0"/>
              <a:t> session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SE(beta1_hat)</a:t>
            </a:r>
            <a:r>
              <a:rPr lang="en-US" baseline="0" dirty="0" smtClean="0"/>
              <a:t> is the estimated SE using the estimated value of sigma^2.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Assumes that the error term is normally distributed.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n-2</a:t>
            </a:r>
            <a:r>
              <a:rPr lang="en-US" baseline="0" dirty="0" smtClean="0"/>
              <a:t> because two degrees of freedom are lost in estimating beta_1 and beta_0.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n-2</a:t>
            </a:r>
            <a:r>
              <a:rPr lang="en-US" baseline="0" dirty="0" smtClean="0"/>
              <a:t> because two degrees of freedom are lost in estimating beta_1 and beta_0.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session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7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session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interpret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average effect on Y of a one unit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holding all other predictors fixed.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7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0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9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6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1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F749-C0CF-4F38-A7C2-A6B2491B64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interpret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average effect on Y of a one unit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46F0-9265-F447-8670-C08AE4D81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C9A6-48F9-2442-8B39-6C136B54BDA3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E8C-57E4-1948-8C37-AE3B8FE74A9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4514-3049-9848-A564-7B60045E0EBE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86200"/>
            <a:ext cx="7058052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6631375"/>
            <a:ext cx="9144000" cy="228600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03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09"/>
            <a:ext cx="8229600" cy="5010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414084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193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rot="5400000">
            <a:off x="400" y="497147"/>
            <a:ext cx="995082" cy="800"/>
          </a:xfrm>
          <a:prstGeom prst="line">
            <a:avLst/>
          </a:prstGeom>
          <a:ln w="22225">
            <a:solidFill>
              <a:srgbClr val="8305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73" y="274638"/>
            <a:ext cx="7686700" cy="5111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73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42925" y="74639"/>
            <a:ext cx="7924800" cy="632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6610" y="6568459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8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6B5-3092-7345-B9E6-8A2392AB166B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0A88-A6B9-0A40-AC85-0C08F29EB47C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2D05-CFE7-C14B-A67A-E655F28334D0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AC39-CEA0-9647-89DF-3F7A3F50BF96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3E6A-3B83-7A4B-810E-5DDED959D540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E574-1049-7848-9F51-50CAD66B8B75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B2F-D37A-604E-8FE1-3DE4AE27B21C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1572-38B1-ED42-A8EE-717F3828AC3F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oleObject" Target="???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4E78-0C97-3D41-8B7B-5FACFDDF35F2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D4C3-4634-F346-BEAA-8029D18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16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6FF758F-725A-4403-AF81-A0503C31101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1/30/18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45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FDF008C-E983-4CF1-805C-06207AB7B46B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" y="6643250"/>
            <a:ext cx="9143968" cy="238148"/>
          </a:xfrm>
          <a:prstGeom prst="rect">
            <a:avLst/>
          </a:prstGeom>
          <a:solidFill>
            <a:srgbClr val="83052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46043"/>
            <a:ext cx="8229600" cy="94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93100" y="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" name="Document" r:id="rId8" imgW="1003263" imgH="1028662" progId="Word.Document.12">
                  <p:link updateAutomatic="1"/>
                </p:oleObj>
              </mc:Choice>
              <mc:Fallback>
                <p:oleObj name="Document" r:id="rId8" imgW="1003263" imgH="102866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7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5898"/>
            <a:ext cx="9144000" cy="201677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168043"/>
                </a:solidFill>
              </a:rPr>
              <a:t>Statistical Analysis and Learning (SAL): Linear Regression (ISL Ch3, part 1)</a:t>
            </a:r>
            <a:br>
              <a:rPr lang="en-US" sz="4000" b="1" dirty="0" smtClean="0">
                <a:solidFill>
                  <a:srgbClr val="168043"/>
                </a:solidFill>
              </a:rPr>
            </a:br>
            <a:r>
              <a:rPr lang="en-US" sz="2000" b="1" u="sng" dirty="0" smtClean="0">
                <a:solidFill>
                  <a:srgbClr val="168043"/>
                </a:solidFill>
              </a:rPr>
              <a:t>Textbook</a:t>
            </a:r>
            <a:r>
              <a:rPr lang="en-US" sz="2000" b="1" dirty="0" smtClean="0">
                <a:solidFill>
                  <a:srgbClr val="168043"/>
                </a:solidFill>
              </a:rPr>
              <a:t>: </a:t>
            </a:r>
            <a:r>
              <a:rPr lang="en-US" sz="2000" b="1" i="1" dirty="0" smtClean="0">
                <a:solidFill>
                  <a:srgbClr val="168043"/>
                </a:solidFill>
              </a:rPr>
              <a:t>An Introduction to Statistical Learning (ISL)</a:t>
            </a:r>
            <a:endParaRPr lang="en-US" sz="2000" b="1" i="1" dirty="0">
              <a:solidFill>
                <a:srgbClr val="16804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06461"/>
            <a:ext cx="6400800" cy="2353047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solidFill>
                  <a:srgbClr val="A60000"/>
                </a:solidFill>
              </a:rPr>
              <a:t>Varun Rai</a:t>
            </a:r>
          </a:p>
          <a:p>
            <a:r>
              <a:rPr lang="en-US" sz="2800" b="1" dirty="0" smtClean="0">
                <a:solidFill>
                  <a:srgbClr val="A60000"/>
                </a:solidFill>
              </a:rPr>
              <a:t>LBJ School of Public Affairs</a:t>
            </a:r>
            <a:endParaRPr lang="en-US" sz="2800" b="1" dirty="0">
              <a:solidFill>
                <a:srgbClr val="A6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University of Texas at </a:t>
            </a:r>
            <a:r>
              <a:rPr lang="en-US" dirty="0" smtClean="0">
                <a:solidFill>
                  <a:schemeClr val="tx1"/>
                </a:solidFill>
              </a:rPr>
              <a:t>Austin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chemeClr val="tx1"/>
                </a:solidFill>
              </a:rPr>
              <a:t>31</a:t>
            </a:r>
            <a:r>
              <a:rPr lang="en-US" sz="2400" i="1" dirty="0" smtClean="0">
                <a:solidFill>
                  <a:schemeClr val="tx1"/>
                </a:solidFill>
              </a:rPr>
              <a:t> January 2018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52400" y="6477000"/>
            <a:ext cx="7205112" cy="0"/>
          </a:xfrm>
          <a:prstGeom prst="line">
            <a:avLst/>
          </a:prstGeom>
          <a:noFill/>
          <a:ln w="12700">
            <a:solidFill>
              <a:srgbClr val="42413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04800" y="4724400"/>
            <a:ext cx="0" cy="1905000"/>
          </a:xfrm>
          <a:prstGeom prst="line">
            <a:avLst/>
          </a:prstGeom>
          <a:noFill/>
          <a:ln w="6350">
            <a:solidFill>
              <a:srgbClr val="D7511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9" descr="lbj_logo_pacl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86740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UT-Aerial-resized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pic>
        <p:nvPicPr>
          <p:cNvPr id="7" name="Picture 6" descr="u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32" y="5960378"/>
            <a:ext cx="841248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Least Squares Estimation</a:t>
            </a:r>
            <a:endParaRPr lang="en-US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19" y="850900"/>
            <a:ext cx="6540099" cy="55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35" y="673843"/>
            <a:ext cx="3987800" cy="457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Least Squares Estimation</a:t>
            </a: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043"/>
            <a:ext cx="9144000" cy="52740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838824" y="1131043"/>
            <a:ext cx="2510117" cy="17824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5528235" y="1131043"/>
            <a:ext cx="1284941" cy="235025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Accuracy of the Estimated Coefficients</a:t>
            </a: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2682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647" y="925605"/>
            <a:ext cx="262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Population regression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647" y="3737537"/>
            <a:ext cx="8041009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Population regression line: </a:t>
            </a:r>
            <a:r>
              <a:rPr lang="en-US" sz="2200" dirty="0" smtClean="0">
                <a:solidFill>
                  <a:srgbClr val="000000"/>
                </a:solidFill>
              </a:rPr>
              <a:t>The best linear approximation of the </a:t>
            </a:r>
            <a:r>
              <a:rPr lang="en-US" sz="2200" dirty="0" smtClean="0">
                <a:solidFill>
                  <a:srgbClr val="0000FF"/>
                </a:solidFill>
              </a:rPr>
              <a:t>true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relationship between Y and X.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contrast with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least squares line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 smtClean="0">
                <a:solidFill>
                  <a:srgbClr val="000000"/>
                </a:solidFill>
              </a:rPr>
              <a:t>obtained by fitting a line to the </a:t>
            </a:r>
            <a:r>
              <a:rPr lang="en-US" sz="2200" dirty="0" smtClean="0">
                <a:solidFill>
                  <a:srgbClr val="0000FF"/>
                </a:solidFill>
              </a:rPr>
              <a:t>sample</a:t>
            </a:r>
            <a:r>
              <a:rPr lang="en-US" sz="2200" dirty="0" smtClean="0">
                <a:solidFill>
                  <a:srgbClr val="000000"/>
                </a:solidFill>
              </a:rPr>
              <a:t> using the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method of least squares.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6784" y="3533597"/>
            <a:ext cx="746631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7373" y="1837766"/>
            <a:ext cx="277403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5890" y="2169460"/>
            <a:ext cx="191940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10125" y="2498166"/>
            <a:ext cx="3547993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Accuracy of the Estimated Coefficients, </a:t>
            </a:r>
            <a:r>
              <a:rPr lang="en-US" b="1" dirty="0" err="1" smtClean="0"/>
              <a:t>cntd</a:t>
            </a:r>
            <a:endParaRPr lang="en-US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19" y="970428"/>
            <a:ext cx="6851429" cy="5438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105071"/>
            <a:ext cx="1894541" cy="44134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855882" y="4811059"/>
            <a:ext cx="2988235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15464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10 samples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Let’s Go Back to Statistics 101 For a Moment</a:t>
            </a:r>
            <a:endParaRPr lang="en-US" sz="2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77" y="1137798"/>
            <a:ext cx="848890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/>
              <a:t>We </a:t>
            </a:r>
            <a:r>
              <a:rPr lang="en-US" sz="2200" dirty="0"/>
              <a:t>only have </a:t>
            </a:r>
            <a:r>
              <a:rPr lang="en-US" sz="2200" dirty="0" smtClean="0"/>
              <a:t>one data </a:t>
            </a:r>
            <a:r>
              <a:rPr lang="en-US" sz="2200" dirty="0"/>
              <a:t>set, and so what does it mean that two different lines describe </a:t>
            </a:r>
            <a:r>
              <a:rPr lang="en-US" sz="2200" dirty="0" smtClean="0"/>
              <a:t>the relationship </a:t>
            </a:r>
            <a:r>
              <a:rPr lang="en-US" sz="2200" dirty="0"/>
              <a:t>between the predictor and the response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/>
              <a:t>Fundamentally</a:t>
            </a:r>
            <a:r>
              <a:rPr lang="en-US" sz="2200" dirty="0"/>
              <a:t>, the  concept of these two lines is a natural extension of the standard </a:t>
            </a:r>
            <a:r>
              <a:rPr lang="en-US" sz="2200" dirty="0" smtClean="0"/>
              <a:t>statistical approach </a:t>
            </a:r>
            <a:r>
              <a:rPr lang="en-US" sz="2200" dirty="0"/>
              <a:t>of </a:t>
            </a:r>
            <a:r>
              <a:rPr lang="en-US" sz="2200" dirty="0">
                <a:solidFill>
                  <a:srgbClr val="0000FF"/>
                </a:solidFill>
              </a:rPr>
              <a:t>using information from a sample to estimate characteristics of </a:t>
            </a:r>
            <a:r>
              <a:rPr lang="en-US" sz="2200" dirty="0" smtClean="0">
                <a:solidFill>
                  <a:srgbClr val="0000FF"/>
                </a:solidFill>
              </a:rPr>
              <a:t>a large </a:t>
            </a:r>
            <a:r>
              <a:rPr lang="en-US" sz="2200" dirty="0">
                <a:solidFill>
                  <a:srgbClr val="0000FF"/>
                </a:solidFill>
              </a:rPr>
              <a:t>population</a:t>
            </a:r>
            <a:r>
              <a:rPr lang="en-US" sz="2200" dirty="0"/>
              <a:t>.</a:t>
            </a: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2628" y="3412249"/>
            <a:ext cx="7839098" cy="3111387"/>
            <a:chOff x="622628" y="3457072"/>
            <a:chExt cx="7839098" cy="31113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73" y="3491832"/>
              <a:ext cx="7784353" cy="307662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22628" y="3457072"/>
              <a:ext cx="1887490" cy="292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0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Unbiased Estimates</a:t>
            </a:r>
            <a:endParaRPr lang="en-US" sz="26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838"/>
            <a:ext cx="9144000" cy="59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How Accurate is the Sample Mean as an Estimate of True Mean?</a:t>
            </a:r>
            <a:endParaRPr lang="en-US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7" y="1044090"/>
            <a:ext cx="8098118" cy="3549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77" y="4593391"/>
            <a:ext cx="8101583" cy="3349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50377" y="5062810"/>
            <a:ext cx="8111661" cy="1247178"/>
            <a:chOff x="450377" y="5062810"/>
            <a:chExt cx="8111661" cy="12471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377" y="5062810"/>
              <a:ext cx="8101583" cy="124717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297842" y="5957489"/>
              <a:ext cx="5264196" cy="292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80259" y="2838825"/>
            <a:ext cx="4928447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259" y="2241178"/>
            <a:ext cx="6646682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89843" y="5378825"/>
            <a:ext cx="5833994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259" y="5662707"/>
            <a:ext cx="470432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Standard Errors for OLS Estimates</a:t>
            </a:r>
            <a:endParaRPr lang="en-US" sz="2600" b="1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1016750"/>
            <a:ext cx="9144000" cy="2460526"/>
            <a:chOff x="0" y="1016750"/>
            <a:chExt cx="9144000" cy="246052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016750"/>
              <a:ext cx="9144000" cy="2460526"/>
              <a:chOff x="0" y="2197100"/>
              <a:chExt cx="9144000" cy="246052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197100"/>
                <a:ext cx="9144000" cy="2460526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0" y="2311843"/>
                <a:ext cx="3212353" cy="2927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20902" y="3169599"/>
              <a:ext cx="6569308" cy="292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3288"/>
            <a:ext cx="9144000" cy="17460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901490" y="3507157"/>
            <a:ext cx="1429333" cy="14942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24431" y="4034119"/>
            <a:ext cx="6404745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5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Confidence Intervals</a:t>
            </a:r>
            <a:endParaRPr lang="en-US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266"/>
            <a:ext cx="9144000" cy="5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19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Confidence Intervals: Back to Advertising</a:t>
            </a: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863"/>
            <a:ext cx="9144000" cy="67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4950"/>
            <a:ext cx="9144000" cy="13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 on Material</a:t>
            </a:r>
            <a:endParaRPr lang="en-US" sz="2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377" y="1167685"/>
            <a:ext cx="8488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Unless otherwise noted, all material in this presentation are from this course’s textbook, </a:t>
            </a:r>
            <a:r>
              <a:rPr lang="en-US" sz="2800" i="1" dirty="0" smtClean="0"/>
              <a:t>An Introduction to Statistical Learning (ISL)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42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Standard Errors and Hypothesis Testing</a:t>
            </a:r>
            <a:endParaRPr lang="en-US" sz="2600" b="1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057830"/>
            <a:ext cx="9144000" cy="5629701"/>
            <a:chOff x="0" y="923361"/>
            <a:chExt cx="9144000" cy="5629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3361"/>
              <a:ext cx="9144000" cy="562970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913529" y="6155740"/>
              <a:ext cx="6191622" cy="3076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7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Standard Errors and Hypothesis Testing, </a:t>
            </a:r>
            <a:r>
              <a:rPr lang="en-US" b="1" dirty="0" err="1" smtClean="0"/>
              <a:t>cntd</a:t>
            </a: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12" y="850900"/>
            <a:ext cx="6690914" cy="56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5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Standard Errors and Hypothesis Testing, </a:t>
            </a:r>
            <a:r>
              <a:rPr lang="en-US" b="1" dirty="0" err="1" smtClean="0"/>
              <a:t>cntd</a:t>
            </a:r>
            <a:endParaRPr lang="en-US" sz="2600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787400"/>
            <a:ext cx="9144000" cy="5278893"/>
            <a:chOff x="0" y="787400"/>
            <a:chExt cx="9144000" cy="5278893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787400"/>
              <a:ext cx="9144000" cy="5278893"/>
              <a:chOff x="0" y="787400"/>
              <a:chExt cx="9144000" cy="527889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87400"/>
                <a:ext cx="9144000" cy="527889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0" y="817732"/>
                <a:ext cx="4527176" cy="2927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080747" y="5758617"/>
              <a:ext cx="4009463" cy="292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2903608" y="3391600"/>
            <a:ext cx="162356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9067" y="4066991"/>
            <a:ext cx="4683521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01433" y="4709461"/>
            <a:ext cx="88750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01278" y="4384283"/>
            <a:ext cx="7542857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063" y="4715782"/>
            <a:ext cx="316387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i="1" dirty="0" smtClean="0"/>
              <a:t>p-</a:t>
            </a:r>
            <a:r>
              <a:rPr lang="en-US" b="1" dirty="0" smtClean="0"/>
              <a:t>values, small enough?</a:t>
            </a:r>
            <a:endParaRPr lang="en-US" sz="2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77" y="1571092"/>
            <a:ext cx="8488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we see a small p-value</a:t>
            </a:r>
            <a:r>
              <a:rPr lang="en-US" sz="2400" dirty="0" smtClean="0"/>
              <a:t>, </a:t>
            </a:r>
            <a:r>
              <a:rPr lang="en-US" sz="2400" dirty="0"/>
              <a:t>then we can infer that there is an association between the predictor and </a:t>
            </a:r>
            <a:r>
              <a:rPr lang="en-US" sz="2400" dirty="0" smtClean="0"/>
              <a:t>the response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i="1" dirty="0">
                <a:solidFill>
                  <a:srgbClr val="0000FF"/>
                </a:solidFill>
              </a:rPr>
              <a:t>reject the null hypothesis </a:t>
            </a:r>
            <a:r>
              <a:rPr lang="en-US" sz="2400" dirty="0"/>
              <a:t>—that is, we declare a </a:t>
            </a:r>
            <a:r>
              <a:rPr lang="en-US" sz="2400" dirty="0" smtClean="0"/>
              <a:t>relationship to </a:t>
            </a:r>
            <a:r>
              <a:rPr lang="en-US" sz="2400" dirty="0"/>
              <a:t>exist between X  and Y  —if the p-value is small enough. </a:t>
            </a:r>
            <a:endParaRPr lang="en-US" sz="2400" dirty="0" smtClean="0"/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Typical </a:t>
            </a:r>
            <a:r>
              <a:rPr lang="en-US" sz="2400" dirty="0">
                <a:solidFill>
                  <a:srgbClr val="0000FF"/>
                </a:solidFill>
              </a:rPr>
              <a:t>p-</a:t>
            </a:r>
            <a:r>
              <a:rPr lang="en-US" sz="2400" dirty="0" smtClean="0">
                <a:solidFill>
                  <a:srgbClr val="0000FF"/>
                </a:solidFill>
              </a:rPr>
              <a:t>value cutoffs </a:t>
            </a:r>
            <a:r>
              <a:rPr lang="en-US" sz="2400" dirty="0"/>
              <a:t>for rejecting the null hypothesis are </a:t>
            </a:r>
            <a:r>
              <a:rPr lang="en-US" sz="2400" dirty="0">
                <a:solidFill>
                  <a:srgbClr val="0000FF"/>
                </a:solidFill>
              </a:rPr>
              <a:t>5 or 1%</a:t>
            </a:r>
            <a:r>
              <a:rPr lang="en-US" sz="2400" dirty="0"/>
              <a:t>. When n  = 30, </a:t>
            </a:r>
            <a:r>
              <a:rPr lang="en-US" sz="2400" dirty="0" smtClean="0"/>
              <a:t>these correspond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0000FF"/>
                </a:solidFill>
              </a:rPr>
              <a:t>t-statistics </a:t>
            </a:r>
            <a:r>
              <a:rPr lang="en-US" sz="2400" dirty="0" smtClean="0">
                <a:solidFill>
                  <a:srgbClr val="0000FF"/>
                </a:solidFill>
              </a:rPr>
              <a:t>of </a:t>
            </a:r>
            <a:r>
              <a:rPr lang="en-US" sz="2400" dirty="0">
                <a:solidFill>
                  <a:srgbClr val="0000FF"/>
                </a:solidFill>
              </a:rPr>
              <a:t>around 2 and 2.75</a:t>
            </a:r>
            <a:r>
              <a:rPr lang="en-US" sz="2400" dirty="0"/>
              <a:t>, respectively.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Hypothesis Testing: Back to Advertising</a:t>
            </a:r>
            <a:endParaRPr lang="en-US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500"/>
            <a:ext cx="9144000" cy="52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885" y="1325143"/>
            <a:ext cx="7809215" cy="2340066"/>
          </a:xfrm>
        </p:spPr>
        <p:txBody>
          <a:bodyPr/>
          <a:lstStyle/>
          <a:p>
            <a:r>
              <a:rPr lang="en-US" b="1" dirty="0" smtClean="0"/>
              <a:t>Accuracy of the Model: How Well the Model Fits the Data?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RSE, R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 statistic, and F-statistic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87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Residual Standard Error (RSE)</a:t>
            </a:r>
            <a:endParaRPr 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77" y="957756"/>
            <a:ext cx="8488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RSE is an estimate of the </a:t>
            </a:r>
            <a:r>
              <a:rPr lang="en-US" sz="2200" dirty="0" smtClean="0"/>
              <a:t>standard </a:t>
            </a:r>
            <a:r>
              <a:rPr lang="en-US" sz="2200" dirty="0"/>
              <a:t> deviation </a:t>
            </a:r>
            <a:r>
              <a:rPr lang="en-US" sz="2200" dirty="0" smtClean="0"/>
              <a:t>of </a:t>
            </a:r>
            <a:r>
              <a:rPr lang="en-US" sz="2200" dirty="0" err="1" smtClean="0"/>
              <a:t>ε</a:t>
            </a:r>
            <a:r>
              <a:rPr lang="en-US" sz="2200" dirty="0" smtClean="0"/>
              <a:t>. </a:t>
            </a:r>
            <a:r>
              <a:rPr lang="en-US" sz="2200" dirty="0"/>
              <a:t>Roughly speaking, it is the average amount that the </a:t>
            </a:r>
            <a:r>
              <a:rPr lang="en-US" sz="2200" dirty="0" smtClean="0"/>
              <a:t>response will </a:t>
            </a:r>
            <a:r>
              <a:rPr lang="en-US" sz="2200" dirty="0"/>
              <a:t>deviate from the true regression line. It is computed using the formula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1" y="2041799"/>
            <a:ext cx="8556274" cy="2567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9295" y="5076496"/>
            <a:ext cx="358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are the units of RSE?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Residual Standard Error (RSE): Advertising</a:t>
            </a:r>
            <a:endParaRPr 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77" y="2705880"/>
            <a:ext cx="84889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000000"/>
                </a:solidFill>
              </a:rPr>
              <a:t>RSE is </a:t>
            </a:r>
            <a:r>
              <a:rPr lang="en-US" sz="2200" dirty="0" smtClean="0">
                <a:solidFill>
                  <a:srgbClr val="000000"/>
                </a:solidFill>
              </a:rPr>
              <a:t>3.26</a:t>
            </a:r>
            <a:r>
              <a:rPr lang="en-US" sz="2200" dirty="0">
                <a:solidFill>
                  <a:srgbClr val="000000"/>
                </a:solidFill>
              </a:rPr>
              <a:t>. In other words, actual sales </a:t>
            </a:r>
            <a:r>
              <a:rPr lang="en-US" sz="2200" dirty="0" smtClean="0">
                <a:solidFill>
                  <a:srgbClr val="000000"/>
                </a:solidFill>
              </a:rPr>
              <a:t>in each </a:t>
            </a:r>
            <a:r>
              <a:rPr lang="en-US" sz="2200" dirty="0">
                <a:solidFill>
                  <a:srgbClr val="000000"/>
                </a:solidFill>
              </a:rPr>
              <a:t>market deviate from the true regression line by approximately </a:t>
            </a:r>
            <a:r>
              <a:rPr lang="en-US" sz="2200" dirty="0" smtClean="0">
                <a:solidFill>
                  <a:srgbClr val="000000"/>
                </a:solidFill>
              </a:rPr>
              <a:t>3,260 units</a:t>
            </a:r>
            <a:r>
              <a:rPr lang="en-US" sz="2200" dirty="0">
                <a:solidFill>
                  <a:srgbClr val="000000"/>
                </a:solidFill>
              </a:rPr>
              <a:t>, on average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In </a:t>
            </a:r>
            <a:r>
              <a:rPr lang="en-US" sz="2200" dirty="0">
                <a:solidFill>
                  <a:srgbClr val="000000"/>
                </a:solidFill>
              </a:rPr>
              <a:t>the advertising data set, the mean value of sales  </a:t>
            </a:r>
            <a:r>
              <a:rPr lang="en-US" sz="2200" dirty="0" smtClean="0">
                <a:solidFill>
                  <a:srgbClr val="000000"/>
                </a:solidFill>
              </a:rPr>
              <a:t>over all </a:t>
            </a:r>
            <a:r>
              <a:rPr lang="en-US" sz="2200" dirty="0">
                <a:solidFill>
                  <a:srgbClr val="000000"/>
                </a:solidFill>
              </a:rPr>
              <a:t>markets is approximately 14, 000 units, and so the percentage error </a:t>
            </a:r>
            <a:r>
              <a:rPr lang="en-US" sz="2200" dirty="0" smtClean="0">
                <a:solidFill>
                  <a:srgbClr val="000000"/>
                </a:solidFill>
              </a:rPr>
              <a:t>is 3</a:t>
            </a:r>
            <a:r>
              <a:rPr lang="en-US" sz="2200" dirty="0">
                <a:solidFill>
                  <a:srgbClr val="000000"/>
                </a:solidFill>
              </a:rPr>
              <a:t>, 260/ 14, 000 = 23%.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6" y="701490"/>
            <a:ext cx="8132461" cy="2053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6" y="4888298"/>
            <a:ext cx="7888941" cy="198463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43697" y="5160439"/>
            <a:ext cx="6782049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Statistic</a:t>
            </a:r>
            <a:endParaRPr 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77" y="1077291"/>
            <a:ext cx="8488908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0000FF"/>
                </a:solidFill>
              </a:rPr>
              <a:t>RSE provides an absolute measure </a:t>
            </a:r>
            <a:r>
              <a:rPr lang="en-US" sz="2200" dirty="0">
                <a:solidFill>
                  <a:srgbClr val="000000"/>
                </a:solidFill>
              </a:rPr>
              <a:t>of lack of fit of the </a:t>
            </a:r>
            <a:r>
              <a:rPr lang="en-US" sz="2200" dirty="0" smtClean="0">
                <a:solidFill>
                  <a:srgbClr val="000000"/>
                </a:solidFill>
              </a:rPr>
              <a:t>model to </a:t>
            </a:r>
            <a:r>
              <a:rPr lang="en-US" sz="2200" dirty="0">
                <a:solidFill>
                  <a:srgbClr val="000000"/>
                </a:solidFill>
              </a:rPr>
              <a:t>the data. But since it is measured in the units of </a:t>
            </a:r>
            <a:r>
              <a:rPr lang="en-US" sz="2200" dirty="0" smtClean="0">
                <a:solidFill>
                  <a:srgbClr val="000000"/>
                </a:solidFill>
              </a:rPr>
              <a:t>Y, </a:t>
            </a:r>
            <a:r>
              <a:rPr lang="en-US" sz="2200" dirty="0">
                <a:solidFill>
                  <a:srgbClr val="000000"/>
                </a:solidFill>
              </a:rPr>
              <a:t>it is </a:t>
            </a:r>
            <a:r>
              <a:rPr lang="en-US" sz="2200" dirty="0">
                <a:solidFill>
                  <a:srgbClr val="FF0000"/>
                </a:solidFill>
              </a:rPr>
              <a:t>not </a:t>
            </a:r>
            <a:r>
              <a:rPr lang="en-US" sz="2200" dirty="0" smtClean="0">
                <a:solidFill>
                  <a:srgbClr val="FF0000"/>
                </a:solidFill>
              </a:rPr>
              <a:t>always clear </a:t>
            </a:r>
            <a:r>
              <a:rPr lang="en-US" sz="2200" dirty="0">
                <a:solidFill>
                  <a:srgbClr val="FF0000"/>
                </a:solidFill>
              </a:rPr>
              <a:t>what constitutes a good RSE.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0000FF"/>
                </a:solidFill>
              </a:rPr>
              <a:t>R</a:t>
            </a:r>
            <a:r>
              <a:rPr lang="en-US" sz="2200" baseline="30000" dirty="0">
                <a:solidFill>
                  <a:srgbClr val="0000FF"/>
                </a:solidFill>
              </a:rPr>
              <a:t>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statistic </a:t>
            </a:r>
            <a:r>
              <a:rPr lang="en-US" sz="2200" dirty="0">
                <a:solidFill>
                  <a:srgbClr val="000000"/>
                </a:solidFill>
              </a:rPr>
              <a:t>provides an </a:t>
            </a:r>
            <a:r>
              <a:rPr lang="en-US" sz="2200" dirty="0" smtClean="0">
                <a:solidFill>
                  <a:srgbClr val="000000"/>
                </a:solidFill>
              </a:rPr>
              <a:t>alternative measure </a:t>
            </a:r>
            <a:r>
              <a:rPr lang="en-US" sz="2200" dirty="0">
                <a:solidFill>
                  <a:srgbClr val="000000"/>
                </a:solidFill>
              </a:rPr>
              <a:t>of fit. </a:t>
            </a:r>
            <a:r>
              <a:rPr lang="en-US" sz="2200" dirty="0"/>
              <a:t>It </a:t>
            </a:r>
            <a:r>
              <a:rPr lang="en-US" sz="2200" dirty="0">
                <a:solidFill>
                  <a:srgbClr val="0000FF"/>
                </a:solidFill>
              </a:rPr>
              <a:t>takes the form of a proportion —the proportion of </a:t>
            </a:r>
            <a:r>
              <a:rPr lang="en-US" sz="2200" dirty="0" smtClean="0">
                <a:solidFill>
                  <a:srgbClr val="0000FF"/>
                </a:solidFill>
              </a:rPr>
              <a:t>variance explained</a:t>
            </a:r>
            <a:r>
              <a:rPr lang="en-US" sz="2200" dirty="0">
                <a:solidFill>
                  <a:srgbClr val="000000"/>
                </a:solidFill>
              </a:rPr>
              <a:t>—and so it always takes on a value between 0 and 1, and </a:t>
            </a:r>
            <a:r>
              <a:rPr lang="en-US" sz="2200" dirty="0" smtClean="0">
                <a:solidFill>
                  <a:srgbClr val="000000"/>
                </a:solidFill>
              </a:rPr>
              <a:t>is independent </a:t>
            </a:r>
            <a:r>
              <a:rPr lang="en-US" sz="2200" dirty="0">
                <a:solidFill>
                  <a:srgbClr val="000000"/>
                </a:solidFill>
              </a:rPr>
              <a:t>of the scale of </a:t>
            </a:r>
            <a:r>
              <a:rPr lang="en-US" sz="2200" dirty="0" smtClean="0">
                <a:solidFill>
                  <a:srgbClr val="000000"/>
                </a:solidFill>
              </a:rPr>
              <a:t>Y.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TSS </a:t>
            </a:r>
            <a:r>
              <a:rPr lang="en-US" sz="2200" dirty="0">
                <a:solidFill>
                  <a:srgbClr val="000000"/>
                </a:solidFill>
              </a:rPr>
              <a:t>measures the total variance in the response </a:t>
            </a:r>
            <a:r>
              <a:rPr lang="en-US" sz="2200" dirty="0" smtClean="0">
                <a:solidFill>
                  <a:srgbClr val="000000"/>
                </a:solidFill>
              </a:rPr>
              <a:t>Y, </a:t>
            </a:r>
            <a:r>
              <a:rPr lang="en-US" sz="2200" dirty="0">
                <a:solidFill>
                  <a:srgbClr val="000000"/>
                </a:solidFill>
              </a:rPr>
              <a:t>and can </a:t>
            </a:r>
            <a:r>
              <a:rPr lang="en-US" sz="2200" dirty="0" smtClean="0">
                <a:solidFill>
                  <a:srgbClr val="000000"/>
                </a:solidFill>
              </a:rPr>
              <a:t>be thought </a:t>
            </a:r>
            <a:r>
              <a:rPr lang="en-US" sz="2200" dirty="0">
                <a:solidFill>
                  <a:srgbClr val="000000"/>
                </a:solidFill>
              </a:rPr>
              <a:t>of as the amount of variability inherent in </a:t>
            </a:r>
            <a:r>
              <a:rPr lang="en-US" sz="2200" dirty="0" smtClean="0">
                <a:solidFill>
                  <a:srgbClr val="000000"/>
                </a:solidFill>
              </a:rPr>
              <a:t>the response </a:t>
            </a:r>
            <a:r>
              <a:rPr lang="en-US" sz="2200" dirty="0">
                <a:solidFill>
                  <a:srgbClr val="000000"/>
                </a:solidFill>
              </a:rPr>
              <a:t>before </a:t>
            </a:r>
            <a:r>
              <a:rPr lang="en-US" sz="2200" dirty="0" smtClean="0">
                <a:solidFill>
                  <a:srgbClr val="000000"/>
                </a:solidFill>
              </a:rPr>
              <a:t>the regression </a:t>
            </a:r>
            <a:r>
              <a:rPr lang="en-US" sz="2200" dirty="0">
                <a:solidFill>
                  <a:srgbClr val="000000"/>
                </a:solidFill>
              </a:rPr>
              <a:t>is performed.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30" y="3452667"/>
            <a:ext cx="5962275" cy="16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29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Statistic</a:t>
            </a:r>
            <a:endParaRPr 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77" y="1077291"/>
            <a:ext cx="848890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R</a:t>
            </a:r>
            <a:r>
              <a:rPr lang="en-US" sz="2200" baseline="30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measures the </a:t>
            </a:r>
            <a:r>
              <a:rPr lang="en-US" sz="2200" dirty="0" smtClean="0">
                <a:solidFill>
                  <a:srgbClr val="000000"/>
                </a:solidFill>
              </a:rPr>
              <a:t>proportion of </a:t>
            </a:r>
            <a:r>
              <a:rPr lang="en-US" sz="2200" dirty="0">
                <a:solidFill>
                  <a:srgbClr val="000000"/>
                </a:solidFill>
              </a:rPr>
              <a:t>variability in </a:t>
            </a:r>
            <a:r>
              <a:rPr lang="en-US" sz="2200" dirty="0" smtClean="0">
                <a:solidFill>
                  <a:srgbClr val="000000"/>
                </a:solidFill>
              </a:rPr>
              <a:t>Y </a:t>
            </a:r>
            <a:r>
              <a:rPr lang="en-US" sz="2200" dirty="0">
                <a:solidFill>
                  <a:srgbClr val="000000"/>
                </a:solidFill>
              </a:rPr>
              <a:t>that can be explained using  X.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An </a:t>
            </a:r>
            <a:r>
              <a:rPr lang="en-US" sz="2200" dirty="0">
                <a:solidFill>
                  <a:srgbClr val="000000"/>
                </a:solidFill>
              </a:rPr>
              <a:t>R</a:t>
            </a:r>
            <a:r>
              <a:rPr lang="en-US" sz="2200" baseline="30000" dirty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statistic that </a:t>
            </a:r>
            <a:r>
              <a:rPr lang="en-US" sz="2200" dirty="0" smtClean="0">
                <a:solidFill>
                  <a:srgbClr val="000000"/>
                </a:solidFill>
              </a:rPr>
              <a:t>is close </a:t>
            </a:r>
            <a:r>
              <a:rPr lang="en-US" sz="2200" dirty="0">
                <a:solidFill>
                  <a:srgbClr val="000000"/>
                </a:solidFill>
              </a:rPr>
              <a:t>to 1 indicates that a large proportion of the variability in the </a:t>
            </a:r>
            <a:r>
              <a:rPr lang="en-US" sz="2200" dirty="0" smtClean="0">
                <a:solidFill>
                  <a:srgbClr val="000000"/>
                </a:solidFill>
              </a:rPr>
              <a:t>response has </a:t>
            </a:r>
            <a:r>
              <a:rPr lang="en-US" sz="2200" dirty="0">
                <a:solidFill>
                  <a:srgbClr val="000000"/>
                </a:solidFill>
              </a:rPr>
              <a:t>been explained by the regression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A </a:t>
            </a:r>
            <a:r>
              <a:rPr lang="en-US" sz="2200" dirty="0">
                <a:solidFill>
                  <a:srgbClr val="000000"/>
                </a:solidFill>
              </a:rPr>
              <a:t>number near 0 indicates that </a:t>
            </a:r>
            <a:r>
              <a:rPr lang="en-US" sz="2200" dirty="0" smtClean="0">
                <a:solidFill>
                  <a:srgbClr val="000000"/>
                </a:solidFill>
              </a:rPr>
              <a:t>the regression </a:t>
            </a:r>
            <a:r>
              <a:rPr lang="en-US" sz="2200" dirty="0">
                <a:solidFill>
                  <a:srgbClr val="000000"/>
                </a:solidFill>
              </a:rPr>
              <a:t>did not explain much of the variability in the response; this </a:t>
            </a:r>
            <a:r>
              <a:rPr lang="en-US" sz="2200" dirty="0" smtClean="0">
                <a:solidFill>
                  <a:srgbClr val="000000"/>
                </a:solidFill>
              </a:rPr>
              <a:t>might occur </a:t>
            </a:r>
            <a:r>
              <a:rPr lang="en-US" sz="2200" dirty="0">
                <a:solidFill>
                  <a:srgbClr val="000000"/>
                </a:solidFill>
              </a:rPr>
              <a:t>because the linear model is wrong, or the inherent </a:t>
            </a:r>
            <a:r>
              <a:rPr lang="en-US" sz="2200" dirty="0" smtClean="0">
                <a:solidFill>
                  <a:srgbClr val="000000"/>
                </a:solidFill>
              </a:rPr>
              <a:t>error </a:t>
            </a:r>
            <a:r>
              <a:rPr lang="en-US" sz="2200" dirty="0">
                <a:solidFill>
                  <a:srgbClr val="000000"/>
                </a:solidFill>
              </a:rPr>
              <a:t>σ</a:t>
            </a:r>
            <a:r>
              <a:rPr lang="en-US" sz="2200" baseline="30000" dirty="0">
                <a:solidFill>
                  <a:srgbClr val="000000"/>
                </a:solidFill>
              </a:rPr>
              <a:t>2</a:t>
            </a:r>
            <a:r>
              <a:rPr lang="en-US" sz="2200" dirty="0">
                <a:solidFill>
                  <a:srgbClr val="000000"/>
                </a:solidFill>
              </a:rPr>
              <a:t> is high</a:t>
            </a:r>
            <a:r>
              <a:rPr lang="en-US" sz="2200" dirty="0" smtClean="0">
                <a:solidFill>
                  <a:srgbClr val="000000"/>
                </a:solidFill>
              </a:rPr>
              <a:t>, or both.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In the advertising example, </a:t>
            </a: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 smtClean="0">
                <a:solidFill>
                  <a:srgbClr val="000000"/>
                </a:solidFill>
              </a:rPr>
              <a:t>R</a:t>
            </a:r>
            <a:r>
              <a:rPr lang="en-US" sz="2200" baseline="30000" dirty="0" smtClean="0">
                <a:solidFill>
                  <a:srgbClr val="000000"/>
                </a:solidFill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was 0 .61, and so just under two-thirds of </a:t>
            </a:r>
            <a:r>
              <a:rPr lang="en-US" sz="2200" dirty="0" smtClean="0">
                <a:solidFill>
                  <a:srgbClr val="000000"/>
                </a:solidFill>
              </a:rPr>
              <a:t>the variability </a:t>
            </a:r>
            <a:r>
              <a:rPr lang="en-US" sz="2200" dirty="0">
                <a:solidFill>
                  <a:srgbClr val="000000"/>
                </a:solidFill>
              </a:rPr>
              <a:t>in sales is explained by a linear regression on TV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What is a good R</a:t>
            </a:r>
            <a:r>
              <a:rPr lang="en-US" sz="2200" baseline="30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 value?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0" y="2336520"/>
            <a:ext cx="7686700" cy="511156"/>
          </a:xfrm>
        </p:spPr>
        <p:txBody>
          <a:bodyPr/>
          <a:lstStyle/>
          <a:p>
            <a:r>
              <a:rPr lang="en-US" sz="4800" b="1" dirty="0" smtClean="0">
                <a:latin typeface="Apple Chancery"/>
                <a:cs typeface="Apple Chancery"/>
              </a:rPr>
              <a:t>Linear Regression</a:t>
            </a:r>
            <a:endParaRPr lang="en-US" sz="4800" b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0073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0" y="2336520"/>
            <a:ext cx="7686700" cy="511156"/>
          </a:xfrm>
        </p:spPr>
        <p:txBody>
          <a:bodyPr/>
          <a:lstStyle/>
          <a:p>
            <a:r>
              <a:rPr lang="en-US" sz="4800" b="1" dirty="0" smtClean="0">
                <a:latin typeface="Apple Chancery"/>
                <a:cs typeface="Apple Chancery"/>
              </a:rPr>
              <a:t>Multiple Linear Regression</a:t>
            </a:r>
            <a:endParaRPr lang="en-US" sz="4800" b="1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15588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Multiple Linear Regression: More than 1 X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99102"/>
            <a:ext cx="7634941" cy="54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Estimating Coefficients in MLR</a:t>
            </a:r>
            <a:endParaRPr lang="en-US" sz="2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328"/>
            <a:ext cx="9144000" cy="49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758" y="2091765"/>
            <a:ext cx="5550824" cy="44766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Multiple Linear Regression: More than 1 X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868117"/>
            <a:ext cx="8488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values ˆβ0,  ˆβ1, . . . ,  ˆ βp  that minimize </a:t>
            </a:r>
            <a:r>
              <a:rPr lang="en-US" sz="2400" dirty="0" smtClean="0"/>
              <a:t>RSS </a:t>
            </a:r>
            <a:r>
              <a:rPr lang="en-US" sz="2400" dirty="0"/>
              <a:t>are </a:t>
            </a:r>
            <a:r>
              <a:rPr lang="en-US" sz="2400" dirty="0" smtClean="0"/>
              <a:t>the multiple </a:t>
            </a:r>
            <a:r>
              <a:rPr lang="en-US" sz="2400" dirty="0"/>
              <a:t>least </a:t>
            </a:r>
            <a:r>
              <a:rPr lang="en-US" sz="2400" dirty="0" smtClean="0"/>
              <a:t>squares regression </a:t>
            </a:r>
            <a:r>
              <a:rPr lang="en-US" sz="2400" dirty="0"/>
              <a:t>coefficient </a:t>
            </a:r>
            <a:r>
              <a:rPr lang="en-US" sz="2400" dirty="0" smtClean="0"/>
              <a:t>estimates.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Any statistical software </a:t>
            </a:r>
            <a:r>
              <a:rPr lang="en-US" sz="2400" dirty="0"/>
              <a:t>package </a:t>
            </a:r>
            <a:r>
              <a:rPr lang="en-US" sz="2400" dirty="0" smtClean="0"/>
              <a:t>(like R) can </a:t>
            </a:r>
            <a:r>
              <a:rPr lang="en-US" sz="2400" dirty="0"/>
              <a:t>be used to compute these coefficient </a:t>
            </a:r>
            <a:r>
              <a:rPr lang="en-US" sz="2400" dirty="0" smtClean="0"/>
              <a:t>estimates.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Multiple Linear Regression: Advertising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88" y="850900"/>
            <a:ext cx="7207622" cy="228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58" y="4816236"/>
            <a:ext cx="6185647" cy="1752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75" y="3039932"/>
            <a:ext cx="6798235" cy="15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 smtClean="0"/>
              <a:t>Some Important Questions in MLR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151996"/>
            <a:ext cx="8488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1. 	Is </a:t>
            </a:r>
            <a:r>
              <a:rPr lang="en-US" sz="2400" dirty="0">
                <a:solidFill>
                  <a:srgbClr val="0000FF"/>
                </a:solidFill>
              </a:rPr>
              <a:t>at least one of the predictors </a:t>
            </a:r>
            <a:r>
              <a:rPr lang="en-US" sz="2400" dirty="0"/>
              <a:t>X1,X2, . . . , </a:t>
            </a:r>
            <a:r>
              <a:rPr lang="en-US" sz="2400" dirty="0" err="1"/>
              <a:t>Xp</a:t>
            </a:r>
            <a:r>
              <a:rPr lang="en-US" sz="2400" dirty="0"/>
              <a:t>  useful in </a:t>
            </a:r>
            <a:r>
              <a:rPr lang="en-US" sz="2400" dirty="0" smtClean="0"/>
              <a:t>	predicting the </a:t>
            </a:r>
            <a:r>
              <a:rPr lang="en-US" sz="2400" dirty="0"/>
              <a:t>response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 smtClean="0"/>
              <a:t>Do </a:t>
            </a:r>
            <a:r>
              <a:rPr lang="en-US" sz="2400" dirty="0"/>
              <a:t>all the predictors help to explain </a:t>
            </a:r>
            <a:r>
              <a:rPr lang="en-US" sz="2400" dirty="0" smtClean="0"/>
              <a:t>Y, </a:t>
            </a:r>
            <a:r>
              <a:rPr lang="en-US" sz="2400" dirty="0"/>
              <a:t>or is only</a:t>
            </a:r>
            <a:r>
              <a:rPr lang="en-US" sz="2400" dirty="0">
                <a:solidFill>
                  <a:srgbClr val="0000FF"/>
                </a:solidFill>
              </a:rPr>
              <a:t> a subset of </a:t>
            </a:r>
            <a:r>
              <a:rPr lang="en-US" sz="2400" dirty="0" smtClean="0">
                <a:solidFill>
                  <a:srgbClr val="0000FF"/>
                </a:solidFill>
              </a:rPr>
              <a:t>the predictors</a:t>
            </a:r>
            <a:r>
              <a:rPr lang="en-US" sz="2400" dirty="0" smtClean="0"/>
              <a:t> </a:t>
            </a:r>
            <a:r>
              <a:rPr lang="en-US" sz="2400" dirty="0"/>
              <a:t>useful</a:t>
            </a:r>
            <a:r>
              <a:rPr lang="en-US" sz="2400" dirty="0" smtClean="0"/>
              <a:t>? </a:t>
            </a:r>
            <a:r>
              <a:rPr lang="en-US" sz="2400" i="1" dirty="0" smtClean="0"/>
              <a:t>(</a:t>
            </a:r>
            <a:r>
              <a:rPr lang="en-US" sz="2400" i="1" u="sng" dirty="0" smtClean="0"/>
              <a:t>will skip now; covered in Chapter 6</a:t>
            </a:r>
            <a:r>
              <a:rPr lang="en-US" sz="2400" i="1" dirty="0" smtClean="0"/>
              <a:t>)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dirty="0" smtClean="0"/>
              <a:t>How </a:t>
            </a:r>
            <a:r>
              <a:rPr lang="en-US" sz="2400" dirty="0"/>
              <a:t>well does the </a:t>
            </a:r>
            <a:r>
              <a:rPr lang="en-US" sz="2400" dirty="0">
                <a:solidFill>
                  <a:srgbClr val="0000FF"/>
                </a:solidFill>
              </a:rPr>
              <a:t>model fit </a:t>
            </a:r>
            <a:r>
              <a:rPr lang="en-US" sz="2400" dirty="0"/>
              <a:t>the data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4.  </a:t>
            </a:r>
            <a:r>
              <a:rPr lang="en-US" sz="2400" dirty="0" smtClean="0"/>
              <a:t>	Given </a:t>
            </a:r>
            <a:r>
              <a:rPr lang="en-US" sz="2400" dirty="0"/>
              <a:t>a set of predictor values, what response value should we </a:t>
            </a:r>
            <a:r>
              <a:rPr lang="en-US" sz="2400" dirty="0" smtClean="0"/>
              <a:t>	predict, and </a:t>
            </a:r>
            <a:r>
              <a:rPr lang="en-US" sz="2400" dirty="0">
                <a:solidFill>
                  <a:srgbClr val="0000FF"/>
                </a:solidFill>
              </a:rPr>
              <a:t>how accurate is our prediction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6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dirty="0"/>
              <a:t>Is There a Relationship Between the Response and Predictors?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151996"/>
            <a:ext cx="8488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the simple linear regression setting, in order to </a:t>
            </a:r>
            <a:r>
              <a:rPr lang="en-US" sz="2000" dirty="0" smtClean="0"/>
              <a:t>determine whether </a:t>
            </a:r>
            <a:r>
              <a:rPr lang="en-US" sz="2000" dirty="0"/>
              <a:t>there is a relationship between the response and the predictor </a:t>
            </a:r>
            <a:r>
              <a:rPr lang="en-US" sz="2000" dirty="0" smtClean="0"/>
              <a:t>we can </a:t>
            </a:r>
            <a:r>
              <a:rPr lang="en-US" sz="2000" dirty="0"/>
              <a:t>simply check whether β1  = 0. In the multiple regression setting with </a:t>
            </a:r>
            <a:r>
              <a:rPr lang="en-US" sz="2000" dirty="0" smtClean="0"/>
              <a:t>p predictors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we need to ask whether all of the regression coefficients are zero</a:t>
            </a:r>
            <a:r>
              <a:rPr lang="en-US" sz="2000" dirty="0" smtClean="0"/>
              <a:t>, i.e</a:t>
            </a:r>
            <a:r>
              <a:rPr lang="en-US" sz="2000" dirty="0"/>
              <a:t>. whether β1  = β2  </a:t>
            </a:r>
            <a:r>
              <a:rPr lang="en-US" sz="2000" dirty="0" smtClean="0"/>
              <a:t>=...= </a:t>
            </a:r>
            <a:r>
              <a:rPr lang="en-US" sz="2000" dirty="0"/>
              <a:t>βp  = 0. As in the simple linear </a:t>
            </a:r>
            <a:r>
              <a:rPr lang="en-US" sz="2000" dirty="0" smtClean="0"/>
              <a:t>regression setting</a:t>
            </a:r>
            <a:r>
              <a:rPr lang="en-US" sz="2000" dirty="0"/>
              <a:t>, we use a hypothesis test to answer this question. We test the </a:t>
            </a:r>
            <a:r>
              <a:rPr lang="en-US" sz="2000" dirty="0" smtClean="0"/>
              <a:t>null hypothesis</a:t>
            </a:r>
            <a:r>
              <a:rPr lang="en-US" sz="2000" dirty="0"/>
              <a:t>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3" y="3105932"/>
            <a:ext cx="7045635" cy="2977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5" y="5820314"/>
            <a:ext cx="2199166" cy="79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0" y="5343002"/>
            <a:ext cx="1987176" cy="3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i="1" dirty="0" smtClean="0"/>
              <a:t>F</a:t>
            </a:r>
            <a:r>
              <a:rPr lang="en-US" b="1" dirty="0" smtClean="0"/>
              <a:t> Statistic</a:t>
            </a:r>
            <a:endParaRPr lang="en-US" sz="2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131793"/>
            <a:ext cx="9144000" cy="1901468"/>
            <a:chOff x="0" y="1072029"/>
            <a:chExt cx="9144000" cy="190146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72029"/>
              <a:ext cx="9144000" cy="190146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5461" y="1072029"/>
              <a:ext cx="1568068" cy="451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" y="3189944"/>
            <a:ext cx="9080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511156"/>
          </a:xfrm>
        </p:spPr>
        <p:txBody>
          <a:bodyPr/>
          <a:lstStyle/>
          <a:p>
            <a:r>
              <a:rPr lang="en-US" b="1" i="1" dirty="0" smtClean="0"/>
              <a:t>F</a:t>
            </a:r>
            <a:r>
              <a:rPr lang="en-US" b="1" dirty="0" smtClean="0"/>
              <a:t> Statistic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142416"/>
            <a:ext cx="848890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How </a:t>
            </a:r>
            <a:r>
              <a:rPr lang="en-US" sz="2200" dirty="0">
                <a:solidFill>
                  <a:srgbClr val="FF0000"/>
                </a:solidFill>
              </a:rPr>
              <a:t>large does the F-statistic need to be before we can reject H</a:t>
            </a:r>
            <a:r>
              <a:rPr lang="en-US" sz="2200" baseline="-25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and conclude </a:t>
            </a:r>
            <a:r>
              <a:rPr lang="en-US" sz="2200" dirty="0">
                <a:solidFill>
                  <a:srgbClr val="FF0000"/>
                </a:solidFill>
              </a:rPr>
              <a:t>that there is a relationship? 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turns out that </a:t>
            </a:r>
            <a:r>
              <a:rPr lang="en-US" sz="2200" dirty="0">
                <a:solidFill>
                  <a:srgbClr val="0000FF"/>
                </a:solidFill>
              </a:rPr>
              <a:t>the answer </a:t>
            </a:r>
            <a:r>
              <a:rPr lang="en-US" sz="2200" dirty="0" smtClean="0">
                <a:solidFill>
                  <a:srgbClr val="0000FF"/>
                </a:solidFill>
              </a:rPr>
              <a:t>depends on </a:t>
            </a:r>
            <a:r>
              <a:rPr lang="en-US" sz="2200" dirty="0">
                <a:solidFill>
                  <a:srgbClr val="0000FF"/>
                </a:solidFill>
              </a:rPr>
              <a:t>the values of n  and p 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n  is large, an F-statistic that is just </a:t>
            </a:r>
            <a:r>
              <a:rPr lang="en-US" sz="2200" dirty="0" smtClean="0"/>
              <a:t>a little </a:t>
            </a:r>
            <a:r>
              <a:rPr lang="en-US" sz="2200" dirty="0"/>
              <a:t>larger than 1 might still provide evidence against 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In </a:t>
            </a:r>
            <a:r>
              <a:rPr lang="en-US" sz="2200" dirty="0"/>
              <a:t>contrast</a:t>
            </a:r>
            <a:r>
              <a:rPr lang="en-US" sz="2200" dirty="0" smtClean="0"/>
              <a:t>, a </a:t>
            </a:r>
            <a:r>
              <a:rPr lang="en-US" sz="2200" dirty="0"/>
              <a:t>larger F-statistic is needed to reject H</a:t>
            </a:r>
            <a:r>
              <a:rPr lang="en-US" sz="2200" baseline="-25000" dirty="0"/>
              <a:t>0</a:t>
            </a:r>
            <a:r>
              <a:rPr lang="en-US" sz="2200" dirty="0" smtClean="0"/>
              <a:t> </a:t>
            </a:r>
            <a:r>
              <a:rPr lang="en-US" sz="2200" dirty="0"/>
              <a:t>if n  is small. 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When 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dirty="0" smtClean="0"/>
              <a:t>true and </a:t>
            </a:r>
            <a:r>
              <a:rPr lang="en-US" sz="2200" dirty="0"/>
              <a:t>the errors </a:t>
            </a:r>
            <a:r>
              <a:rPr lang="en-US" sz="2200" dirty="0" err="1" smtClean="0"/>
              <a:t>ε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 </a:t>
            </a:r>
            <a:r>
              <a:rPr lang="en-US" sz="2200" dirty="0"/>
              <a:t>have a normal distribution, the F-statistic follows </a:t>
            </a:r>
            <a:r>
              <a:rPr lang="en-US" sz="2200" dirty="0" smtClean="0"/>
              <a:t>an F</a:t>
            </a:r>
            <a:r>
              <a:rPr lang="en-US" sz="2200" dirty="0"/>
              <a:t>-</a:t>
            </a:r>
            <a:r>
              <a:rPr lang="en-US" sz="2200" dirty="0" smtClean="0"/>
              <a:t>distribution.</a:t>
            </a: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For </a:t>
            </a:r>
            <a:r>
              <a:rPr lang="en-US" sz="2200" dirty="0">
                <a:solidFill>
                  <a:srgbClr val="0000FF"/>
                </a:solidFill>
              </a:rPr>
              <a:t>any given value of n  and p , any statistical </a:t>
            </a:r>
            <a:r>
              <a:rPr lang="en-US" sz="2200" dirty="0" smtClean="0">
                <a:solidFill>
                  <a:srgbClr val="0000FF"/>
                </a:solidFill>
              </a:rPr>
              <a:t>software package </a:t>
            </a:r>
            <a:r>
              <a:rPr lang="en-US" sz="2200" dirty="0">
                <a:solidFill>
                  <a:srgbClr val="0000FF"/>
                </a:solidFill>
              </a:rPr>
              <a:t>can be used to compute the p-value associated with the F-</a:t>
            </a:r>
            <a:r>
              <a:rPr lang="en-US" sz="2200" dirty="0" smtClean="0">
                <a:solidFill>
                  <a:srgbClr val="0000FF"/>
                </a:solidFill>
              </a:rPr>
              <a:t>statistic using </a:t>
            </a:r>
            <a:r>
              <a:rPr lang="en-US" sz="2200" dirty="0">
                <a:solidFill>
                  <a:srgbClr val="0000FF"/>
                </a:solidFill>
              </a:rPr>
              <a:t>this </a:t>
            </a:r>
            <a:r>
              <a:rPr lang="en-US" sz="2200" dirty="0" smtClean="0">
                <a:solidFill>
                  <a:srgbClr val="0000FF"/>
                </a:solidFill>
              </a:rPr>
              <a:t>distribution.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Based </a:t>
            </a:r>
            <a:r>
              <a:rPr lang="en-US" sz="2200" dirty="0"/>
              <a:t>on this p-value, we can determine </a:t>
            </a:r>
            <a:r>
              <a:rPr lang="en-US" sz="2200" dirty="0" smtClean="0"/>
              <a:t>whether or </a:t>
            </a:r>
            <a:r>
              <a:rPr lang="en-US" sz="2200" dirty="0"/>
              <a:t>not to reject H</a:t>
            </a:r>
            <a:r>
              <a:rPr lang="en-US" sz="2200" baseline="-25000" dirty="0"/>
              <a:t>0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4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39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0"/>
            <a:ext cx="7809215" cy="1368890"/>
          </a:xfrm>
        </p:spPr>
        <p:txBody>
          <a:bodyPr/>
          <a:lstStyle/>
          <a:p>
            <a:r>
              <a:rPr lang="en-US" b="1" dirty="0" smtClean="0"/>
              <a:t>Why calculate the F-Statistic? Is it not enough that the individual p-values for the β’s are (very) small?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730882"/>
            <a:ext cx="8488908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NO!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Especially </a:t>
            </a:r>
            <a:r>
              <a:rPr lang="en-US" sz="2400" dirty="0" smtClean="0">
                <a:solidFill>
                  <a:srgbClr val="0000FF"/>
                </a:solidFill>
              </a:rPr>
              <a:t>for large </a:t>
            </a:r>
            <a:r>
              <a:rPr lang="en-US" sz="2400" i="1" dirty="0" smtClean="0">
                <a:solidFill>
                  <a:srgbClr val="0000FF"/>
                </a:solidFill>
              </a:rPr>
              <a:t>p, </a:t>
            </a:r>
            <a:r>
              <a:rPr lang="en-US" sz="2400" dirty="0" smtClean="0">
                <a:solidFill>
                  <a:srgbClr val="0000FF"/>
                </a:solidFill>
              </a:rPr>
              <a:t>in which case just by chance one or more of the p-values might be very small</a:t>
            </a:r>
            <a:r>
              <a:rPr lang="en-US" sz="2400" dirty="0" smtClean="0"/>
              <a:t>, even if there is no true relationship between the predictor(s) and the response!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>
                <a:solidFill>
                  <a:srgbClr val="0000FF"/>
                </a:solidFill>
              </a:rPr>
              <a:t>F-</a:t>
            </a:r>
            <a:r>
              <a:rPr lang="en-US" sz="2400" dirty="0" smtClean="0">
                <a:solidFill>
                  <a:srgbClr val="0000FF"/>
                </a:solidFill>
              </a:rPr>
              <a:t>statistic </a:t>
            </a:r>
            <a:r>
              <a:rPr lang="en-US" sz="2400" dirty="0" smtClean="0"/>
              <a:t>does </a:t>
            </a:r>
            <a:r>
              <a:rPr lang="en-US" sz="2400" dirty="0"/>
              <a:t>not suffer from this problem because </a:t>
            </a: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0000FF"/>
                </a:solidFill>
              </a:rPr>
              <a:t>adjusts </a:t>
            </a:r>
            <a:r>
              <a:rPr lang="en-US" sz="2400" dirty="0">
                <a:solidFill>
                  <a:srgbClr val="0000FF"/>
                </a:solidFill>
              </a:rPr>
              <a:t>for the number </a:t>
            </a:r>
            <a:r>
              <a:rPr lang="en-US" sz="2400" dirty="0" smtClean="0">
                <a:solidFill>
                  <a:srgbClr val="0000FF"/>
                </a:solidFill>
              </a:rPr>
              <a:t>of predictors</a:t>
            </a:r>
            <a:r>
              <a:rPr lang="en-US" sz="24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approach of using an F-statistic to test for any association </a:t>
            </a:r>
            <a:r>
              <a:rPr lang="en-US" sz="2400" dirty="0" smtClean="0"/>
              <a:t>between the </a:t>
            </a:r>
            <a:r>
              <a:rPr lang="en-US" sz="2400" dirty="0"/>
              <a:t>predictors and the response works when </a:t>
            </a:r>
            <a:r>
              <a:rPr lang="en-US" sz="2400" dirty="0">
                <a:solidFill>
                  <a:srgbClr val="0000FF"/>
                </a:solidFill>
              </a:rPr>
              <a:t>p  is relatively small, and </a:t>
            </a:r>
            <a:r>
              <a:rPr lang="en-US" sz="2400" dirty="0" smtClean="0">
                <a:solidFill>
                  <a:srgbClr val="0000FF"/>
                </a:solidFill>
              </a:rPr>
              <a:t>certainly small </a:t>
            </a:r>
            <a:r>
              <a:rPr lang="en-US" sz="2400" dirty="0">
                <a:solidFill>
                  <a:srgbClr val="0000FF"/>
                </a:solidFill>
              </a:rPr>
              <a:t>compared to n .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</a:t>
            </a:r>
            <a:endParaRPr lang="en-US" sz="2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377" y="1167685"/>
            <a:ext cx="84889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This unit </a:t>
            </a:r>
            <a:r>
              <a:rPr lang="en-US" sz="2000" dirty="0"/>
              <a:t>is about linear </a:t>
            </a:r>
            <a:r>
              <a:rPr lang="en-US" sz="2000" dirty="0" smtClean="0"/>
              <a:t>regression, </a:t>
            </a:r>
            <a:r>
              <a:rPr lang="en-US" sz="2000" dirty="0"/>
              <a:t>a very simple approach </a:t>
            </a:r>
            <a:r>
              <a:rPr lang="en-US" sz="2000" dirty="0" smtClean="0"/>
              <a:t>for </a:t>
            </a:r>
            <a:r>
              <a:rPr lang="en-US" sz="2000" dirty="0" smtClean="0">
                <a:solidFill>
                  <a:srgbClr val="0000FF"/>
                </a:solidFill>
              </a:rPr>
              <a:t>supervised </a:t>
            </a:r>
            <a:r>
              <a:rPr lang="en-US" sz="2000" dirty="0">
                <a:solidFill>
                  <a:srgbClr val="0000FF"/>
                </a:solidFill>
              </a:rPr>
              <a:t>learning</a:t>
            </a:r>
            <a:r>
              <a:rPr lang="en-US" sz="2000" dirty="0"/>
              <a:t>. In particular, linear regression is a useful </a:t>
            </a:r>
            <a:r>
              <a:rPr lang="en-US" sz="2000" dirty="0">
                <a:solidFill>
                  <a:srgbClr val="0000FF"/>
                </a:solidFill>
              </a:rPr>
              <a:t>tool for </a:t>
            </a:r>
            <a:r>
              <a:rPr lang="en-US" sz="2000" dirty="0" smtClean="0">
                <a:solidFill>
                  <a:srgbClr val="0000FF"/>
                </a:solidFill>
              </a:rPr>
              <a:t>predicting a </a:t>
            </a:r>
            <a:r>
              <a:rPr lang="en-US" sz="2000" dirty="0">
                <a:solidFill>
                  <a:srgbClr val="0000FF"/>
                </a:solidFill>
              </a:rPr>
              <a:t>quantitative </a:t>
            </a:r>
            <a:r>
              <a:rPr lang="en-US" sz="2000" dirty="0" smtClean="0">
                <a:solidFill>
                  <a:srgbClr val="0000FF"/>
                </a:solidFill>
              </a:rPr>
              <a:t>response</a:t>
            </a:r>
            <a:r>
              <a:rPr lang="en-US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Linear </a:t>
            </a:r>
            <a:r>
              <a:rPr lang="en-US" sz="2000" dirty="0"/>
              <a:t>regression </a:t>
            </a:r>
            <a:r>
              <a:rPr lang="en-US" sz="2000" dirty="0" smtClean="0"/>
              <a:t>is a </a:t>
            </a:r>
            <a:r>
              <a:rPr lang="en-US" sz="2000" dirty="0" smtClean="0">
                <a:solidFill>
                  <a:srgbClr val="0000FF"/>
                </a:solidFill>
              </a:rPr>
              <a:t>widely </a:t>
            </a:r>
            <a:r>
              <a:rPr lang="en-US" sz="2000" dirty="0">
                <a:solidFill>
                  <a:srgbClr val="0000FF"/>
                </a:solidFill>
              </a:rPr>
              <a:t>used statistical learning method</a:t>
            </a:r>
            <a:r>
              <a:rPr lang="en-US" sz="2000" dirty="0"/>
              <a:t>. Moreover, it </a:t>
            </a:r>
            <a:r>
              <a:rPr lang="en-US" sz="2000" dirty="0" smtClean="0"/>
              <a:t>serves </a:t>
            </a:r>
            <a:r>
              <a:rPr lang="en-US" sz="2000" dirty="0" smtClean="0">
                <a:solidFill>
                  <a:srgbClr val="0000FF"/>
                </a:solidFill>
              </a:rPr>
              <a:t>as </a:t>
            </a:r>
            <a:r>
              <a:rPr lang="en-US" sz="2000" dirty="0">
                <a:solidFill>
                  <a:srgbClr val="0000FF"/>
                </a:solidFill>
              </a:rPr>
              <a:t>a good jumping-off point for newer approaches</a:t>
            </a:r>
            <a:r>
              <a:rPr lang="en-US" sz="2000" dirty="0"/>
              <a:t>: as we will see in </a:t>
            </a:r>
            <a:r>
              <a:rPr lang="en-US" sz="2000" dirty="0" smtClean="0"/>
              <a:t>later units, </a:t>
            </a:r>
            <a:r>
              <a:rPr lang="en-US" sz="2000" dirty="0"/>
              <a:t>many fancy statistical learning approaches can be seen as </a:t>
            </a:r>
            <a:r>
              <a:rPr lang="en-US" sz="2000" dirty="0" smtClean="0"/>
              <a:t>generalizations or </a:t>
            </a:r>
            <a:r>
              <a:rPr lang="en-US" sz="2000" dirty="0"/>
              <a:t>extensions of linear regression</a:t>
            </a:r>
            <a:r>
              <a:rPr lang="en-US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Consequently</a:t>
            </a:r>
            <a:r>
              <a:rPr lang="en-US" sz="2000" dirty="0"/>
              <a:t>, the </a:t>
            </a:r>
            <a:r>
              <a:rPr lang="en-US" sz="2000" dirty="0" smtClean="0"/>
              <a:t>importance of </a:t>
            </a:r>
            <a:r>
              <a:rPr lang="en-US" sz="2000" dirty="0"/>
              <a:t>having a good understanding of linear regression before studying </a:t>
            </a:r>
            <a:r>
              <a:rPr lang="en-US" sz="2000" dirty="0" smtClean="0"/>
              <a:t>more complex </a:t>
            </a:r>
            <a:r>
              <a:rPr lang="en-US" sz="2000" dirty="0"/>
              <a:t>learning methods cannot be overstated.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this </a:t>
            </a:r>
            <a:r>
              <a:rPr lang="en-US" sz="2000" dirty="0" smtClean="0"/>
              <a:t>unit, </a:t>
            </a:r>
            <a:r>
              <a:rPr lang="en-US" sz="2000" dirty="0"/>
              <a:t>we </a:t>
            </a:r>
            <a:r>
              <a:rPr lang="en-US" sz="2000" dirty="0" smtClean="0"/>
              <a:t>review some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00FF"/>
                </a:solidFill>
              </a:rPr>
              <a:t>key ideas underlying the linear regression model</a:t>
            </a:r>
            <a:r>
              <a:rPr lang="en-US" sz="2000" dirty="0"/>
              <a:t>, as well as </a:t>
            </a:r>
            <a:r>
              <a:rPr lang="en-US" sz="2000" dirty="0" smtClean="0"/>
              <a:t>the </a:t>
            </a:r>
            <a:r>
              <a:rPr lang="en-US" sz="2000" dirty="0">
                <a:solidFill>
                  <a:srgbClr val="0000FF"/>
                </a:solidFill>
              </a:rPr>
              <a:t>least squares approach </a:t>
            </a:r>
            <a:r>
              <a:rPr lang="en-US" sz="2000" dirty="0"/>
              <a:t>that is most commonly used to fit this model.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40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Model Fit in MLR</a:t>
            </a:r>
            <a:endParaRPr lang="en-US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377" y="1028655"/>
            <a:ext cx="8488908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Two </a:t>
            </a:r>
            <a:r>
              <a:rPr lang="en-US" sz="2200" dirty="0"/>
              <a:t>of the most common numerical measures of model fit are the </a:t>
            </a:r>
            <a:r>
              <a:rPr lang="en-US" sz="2200" i="1" dirty="0"/>
              <a:t>RSE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i="1" dirty="0" smtClean="0"/>
              <a:t>R</a:t>
            </a:r>
            <a:r>
              <a:rPr lang="en-US" sz="2200" i="1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, the fraction of variance explained. </a:t>
            </a:r>
            <a:r>
              <a:rPr lang="en-US" sz="2200" dirty="0" smtClean="0"/>
              <a:t>These quantities </a:t>
            </a:r>
            <a:r>
              <a:rPr lang="en-US" sz="2200" dirty="0"/>
              <a:t>are computed </a:t>
            </a:r>
            <a:r>
              <a:rPr lang="en-US" sz="2200" dirty="0" smtClean="0"/>
              <a:t>and interpreted </a:t>
            </a:r>
            <a:r>
              <a:rPr lang="en-US" sz="2200" dirty="0"/>
              <a:t>in the same fashion as for simple linear regression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turns out that </a:t>
            </a:r>
            <a:r>
              <a:rPr lang="en-US" sz="2200" i="1" dirty="0">
                <a:solidFill>
                  <a:srgbClr val="0000FF"/>
                </a:solidFill>
              </a:rPr>
              <a:t>R</a:t>
            </a:r>
            <a:r>
              <a:rPr lang="en-US" sz="2200" i="1" baseline="30000" dirty="0">
                <a:solidFill>
                  <a:srgbClr val="0000FF"/>
                </a:solidFill>
              </a:rPr>
              <a:t>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will </a:t>
            </a:r>
            <a:r>
              <a:rPr lang="en-US" sz="2200" dirty="0">
                <a:solidFill>
                  <a:srgbClr val="0000FF"/>
                </a:solidFill>
              </a:rPr>
              <a:t>always increase when more </a:t>
            </a:r>
            <a:r>
              <a:rPr lang="en-US" sz="2200" dirty="0" smtClean="0">
                <a:solidFill>
                  <a:srgbClr val="0000FF"/>
                </a:solidFill>
              </a:rPr>
              <a:t>variables are </a:t>
            </a:r>
            <a:r>
              <a:rPr lang="en-US" sz="2200" dirty="0">
                <a:solidFill>
                  <a:srgbClr val="0000FF"/>
                </a:solidFill>
              </a:rPr>
              <a:t>added to the model</a:t>
            </a:r>
            <a:r>
              <a:rPr lang="en-US" sz="2200" dirty="0"/>
              <a:t>, even if those variables are only weakly </a:t>
            </a:r>
            <a:r>
              <a:rPr lang="en-US" sz="2200" dirty="0" smtClean="0"/>
              <a:t>associated with </a:t>
            </a:r>
            <a:r>
              <a:rPr lang="en-US" sz="2200" dirty="0"/>
              <a:t>the response</a:t>
            </a:r>
            <a:r>
              <a:rPr lang="en-US" sz="2200" dirty="0" smtClean="0"/>
              <a:t>.</a:t>
            </a:r>
            <a:r>
              <a:rPr lang="en-US" sz="2200" dirty="0" smtClean="0">
                <a:solidFill>
                  <a:srgbClr val="FF0000"/>
                </a:solidFill>
              </a:rPr>
              <a:t>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7" y="2523670"/>
            <a:ext cx="8352118" cy="25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41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5701"/>
            <a:ext cx="7809215" cy="695790"/>
          </a:xfrm>
        </p:spPr>
        <p:txBody>
          <a:bodyPr/>
          <a:lstStyle/>
          <a:p>
            <a:r>
              <a:rPr lang="en-US" b="1" dirty="0" smtClean="0"/>
              <a:t>Model Fit in MLR: Advertising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6" y="911414"/>
            <a:ext cx="8055466" cy="3720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53" y="4751295"/>
            <a:ext cx="7664076" cy="1659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982" y="2569139"/>
            <a:ext cx="3225800" cy="1155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84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42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5701"/>
            <a:ext cx="7809215" cy="695790"/>
          </a:xfrm>
        </p:spPr>
        <p:txBody>
          <a:bodyPr/>
          <a:lstStyle/>
          <a:p>
            <a:r>
              <a:rPr lang="en-US" b="1" dirty="0" smtClean="0"/>
              <a:t>Model Fit in MLR: Visualizing the Errors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6" y="785305"/>
            <a:ext cx="8627898" cy="57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01" y="1357243"/>
            <a:ext cx="4132729" cy="528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377" y="1028655"/>
            <a:ext cx="8488908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Once </a:t>
            </a:r>
            <a:r>
              <a:rPr lang="en-US" sz="2200" dirty="0"/>
              <a:t>we have fit the multiple regression model, it is </a:t>
            </a:r>
            <a:r>
              <a:rPr lang="en-US" sz="2200" dirty="0" smtClean="0"/>
              <a:t>straightforward to apply: 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in </a:t>
            </a:r>
            <a:r>
              <a:rPr lang="en-US" sz="2200" dirty="0"/>
              <a:t>order to predict the response Y  on the basis of a set </a:t>
            </a:r>
            <a:r>
              <a:rPr lang="en-US" sz="2200" dirty="0" smtClean="0"/>
              <a:t>of values </a:t>
            </a:r>
            <a:r>
              <a:rPr lang="en-US" sz="2200" dirty="0"/>
              <a:t>for </a:t>
            </a:r>
            <a:r>
              <a:rPr lang="en-US" sz="2200" dirty="0" smtClean="0"/>
              <a:t>	the </a:t>
            </a:r>
            <a:r>
              <a:rPr lang="en-US" sz="2200" dirty="0"/>
              <a:t>predictors X1,X2, . . . , </a:t>
            </a:r>
            <a:r>
              <a:rPr lang="en-US" sz="2200" dirty="0" err="1"/>
              <a:t>Xp</a:t>
            </a:r>
            <a:r>
              <a:rPr lang="en-US" sz="2200" dirty="0"/>
              <a:t> 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However</a:t>
            </a:r>
            <a:r>
              <a:rPr lang="en-US" sz="2200" dirty="0"/>
              <a:t>, there are </a:t>
            </a:r>
            <a:r>
              <a:rPr lang="en-US" sz="2200" dirty="0" smtClean="0"/>
              <a:t>three sorts of uncertainty </a:t>
            </a:r>
            <a:r>
              <a:rPr lang="en-US" sz="2200" dirty="0"/>
              <a:t>associated with this </a:t>
            </a:r>
            <a:r>
              <a:rPr lang="en-US" sz="2200" dirty="0" smtClean="0"/>
              <a:t>prediction: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Reducible error: </a:t>
            </a:r>
            <a:r>
              <a:rPr lang="en-US" sz="2200" dirty="0"/>
              <a:t>s</a:t>
            </a:r>
            <a:r>
              <a:rPr lang="en-US" sz="2200" dirty="0" smtClean="0"/>
              <a:t>ample vs. (true) population | use confidence interval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Model bias: </a:t>
            </a:r>
            <a:r>
              <a:rPr lang="en-US" sz="2200" dirty="0" smtClean="0">
                <a:solidFill>
                  <a:srgbClr val="000000"/>
                </a:solidFill>
              </a:rPr>
              <a:t>linear model not good approx. for true </a:t>
            </a:r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dirty="0" smtClean="0">
                <a:solidFill>
                  <a:srgbClr val="000000"/>
                </a:solidFill>
              </a:rPr>
              <a:t> | Ignore now</a:t>
            </a:r>
            <a:endParaRPr lang="en-US" sz="2200" i="1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Irreducible error: </a:t>
            </a:r>
            <a:r>
              <a:rPr lang="en-US" sz="2200" dirty="0">
                <a:solidFill>
                  <a:srgbClr val="000000"/>
                </a:solidFill>
              </a:rPr>
              <a:t>d</a:t>
            </a:r>
            <a:r>
              <a:rPr lang="en-US" sz="2200" dirty="0" smtClean="0">
                <a:solidFill>
                  <a:srgbClr val="000000"/>
                </a:solidFill>
              </a:rPr>
              <a:t>ue to the random error term | use prediction interval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Prediction intervals </a:t>
            </a:r>
            <a:r>
              <a:rPr lang="en-US" sz="2200" dirty="0">
                <a:solidFill>
                  <a:srgbClr val="0000FF"/>
                </a:solidFill>
              </a:rPr>
              <a:t>are always wider than confidence intervals</a:t>
            </a:r>
            <a:r>
              <a:rPr lang="en-US" sz="2200" dirty="0">
                <a:solidFill>
                  <a:srgbClr val="000000"/>
                </a:solidFill>
              </a:rPr>
              <a:t>, because </a:t>
            </a:r>
            <a:r>
              <a:rPr lang="en-US" sz="2200" dirty="0" smtClean="0">
                <a:solidFill>
                  <a:srgbClr val="000000"/>
                </a:solidFill>
              </a:rPr>
              <a:t>they incorporate </a:t>
            </a:r>
            <a:r>
              <a:rPr lang="en-US" sz="2200" dirty="0">
                <a:solidFill>
                  <a:srgbClr val="000000"/>
                </a:solidFill>
              </a:rPr>
              <a:t>both the error in the estimate for f (X ) (the </a:t>
            </a:r>
            <a:r>
              <a:rPr lang="en-US" sz="2200" dirty="0" smtClean="0">
                <a:solidFill>
                  <a:srgbClr val="000000"/>
                </a:solidFill>
              </a:rPr>
              <a:t>reducible error</a:t>
            </a:r>
            <a:r>
              <a:rPr lang="en-US" sz="2200" dirty="0">
                <a:solidFill>
                  <a:srgbClr val="000000"/>
                </a:solidFill>
              </a:rPr>
              <a:t>) and the uncertainty as to how much an individual point </a:t>
            </a:r>
            <a:r>
              <a:rPr lang="en-US" sz="2200" dirty="0" smtClean="0">
                <a:solidFill>
                  <a:srgbClr val="000000"/>
                </a:solidFill>
              </a:rPr>
              <a:t>will differ </a:t>
            </a:r>
            <a:r>
              <a:rPr lang="en-US" sz="2200" dirty="0">
                <a:solidFill>
                  <a:srgbClr val="000000"/>
                </a:solidFill>
              </a:rPr>
              <a:t>from the population regression plane (the irreducible error).</a:t>
            </a:r>
            <a:endParaRPr lang="en-US" sz="2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43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Predictions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809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44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726" y="155111"/>
            <a:ext cx="7809215" cy="695790"/>
          </a:xfrm>
        </p:spPr>
        <p:txBody>
          <a:bodyPr/>
          <a:lstStyle/>
          <a:p>
            <a:r>
              <a:rPr lang="en-US" b="1" dirty="0" smtClean="0"/>
              <a:t>Confidence and Prediction Intervals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446"/>
            <a:ext cx="9144000" cy="46995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9530" y="1807883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4000" y="3481294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4242" y="3152589"/>
            <a:ext cx="5827058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37765" y="4811059"/>
            <a:ext cx="439270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3600" b="1" dirty="0" smtClean="0"/>
              <a:t>End of Lecture #3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260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" y="6556469"/>
            <a:ext cx="652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Source: </a:t>
            </a:r>
            <a:r>
              <a:rPr lang="en-US" sz="1400" dirty="0">
                <a:solidFill>
                  <a:prstClr val="black"/>
                </a:solidFill>
              </a:rPr>
              <a:t>http://</a:t>
            </a:r>
            <a:r>
              <a:rPr lang="en-US" sz="1400" dirty="0" err="1">
                <a:solidFill>
                  <a:prstClr val="black"/>
                </a:solidFill>
              </a:rPr>
              <a:t>yaroslavvb.blogspot.com</a:t>
            </a:r>
            <a:r>
              <a:rPr lang="en-US" sz="1400" dirty="0">
                <a:solidFill>
                  <a:prstClr val="black"/>
                </a:solidFill>
              </a:rPr>
              <a:t>/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4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79" y="770853"/>
            <a:ext cx="6344024" cy="4241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5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081" y="498753"/>
            <a:ext cx="7686700" cy="511156"/>
          </a:xfrm>
        </p:spPr>
        <p:txBody>
          <a:bodyPr/>
          <a:lstStyle/>
          <a:p>
            <a:r>
              <a:rPr lang="en-US" b="1" dirty="0" smtClean="0"/>
              <a:t>Inference Problem: </a:t>
            </a:r>
            <a:r>
              <a:rPr lang="en-US" sz="2800" b="1" i="1" dirty="0"/>
              <a:t>Advertising </a:t>
            </a:r>
            <a:r>
              <a:rPr lang="en-US" sz="2800" b="1" dirty="0" smtClean="0"/>
              <a:t>Example</a:t>
            </a:r>
            <a:br>
              <a:rPr lang="en-US" sz="2800" b="1" dirty="0" smtClean="0"/>
            </a:br>
            <a:r>
              <a:rPr lang="en-US" sz="2400" dirty="0"/>
              <a:t>Which advertising strategy will lead to higher product sales next year?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377" y="4947798"/>
            <a:ext cx="8488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One may </a:t>
            </a:r>
            <a:r>
              <a:rPr lang="en-US" sz="2000" dirty="0"/>
              <a:t>be interested in answering questions such as:</a:t>
            </a:r>
          </a:p>
          <a:p>
            <a:r>
              <a:rPr lang="en-US" sz="2000" dirty="0"/>
              <a:t>– Which media contribute to sales?</a:t>
            </a:r>
          </a:p>
          <a:p>
            <a:r>
              <a:rPr lang="en-US" sz="2000" dirty="0"/>
              <a:t> – Which media generate the biggest boost in sales?  or</a:t>
            </a:r>
          </a:p>
          <a:p>
            <a:r>
              <a:rPr lang="en-US" sz="2000" dirty="0"/>
              <a:t>– How much increase in sales is associated with a given increase in </a:t>
            </a:r>
            <a:r>
              <a:rPr lang="en-US" sz="2000" dirty="0" smtClean="0"/>
              <a:t>TV advertising</a:t>
            </a:r>
            <a:r>
              <a:rPr lang="en-US" sz="2000" dirty="0"/>
              <a:t>?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6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678045"/>
            <a:ext cx="7686700" cy="511156"/>
          </a:xfrm>
        </p:spPr>
        <p:txBody>
          <a:bodyPr/>
          <a:lstStyle/>
          <a:p>
            <a:r>
              <a:rPr lang="en-US" b="1" dirty="0" smtClean="0"/>
              <a:t>Additional Questions of Interest</a:t>
            </a:r>
            <a:br>
              <a:rPr lang="en-US" b="1" dirty="0" smtClean="0"/>
            </a:br>
            <a:r>
              <a:rPr lang="en-US" sz="2800" dirty="0"/>
              <a:t>Which advertising strategy will lead to higher product sales next year?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0377" y="1571092"/>
            <a:ext cx="84889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Is there a relationship between advertising budget and sales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How strong is the relationship between advertising budget and sales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Which media contribute to sales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How accurately can we estimate the effect of each medium on sales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How accurately can we predict future sales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Is the relationship linear</a:t>
            </a:r>
            <a:r>
              <a:rPr lang="en-US" sz="22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 Is there synergy among the advertising media?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7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-9241"/>
            <a:ext cx="7686700" cy="511156"/>
          </a:xfrm>
        </p:spPr>
        <p:txBody>
          <a:bodyPr/>
          <a:lstStyle/>
          <a:p>
            <a:r>
              <a:rPr lang="en-US" b="1" dirty="0" smtClean="0"/>
              <a:t>Simple Linear Regression</a:t>
            </a: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48" y="611094"/>
            <a:ext cx="7243952" cy="62454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20472" y="2913531"/>
            <a:ext cx="5767293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9148" y="4527178"/>
            <a:ext cx="4733087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8912" y="6568459"/>
            <a:ext cx="7019087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8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Estimating the Coefficients</a:t>
            </a:r>
            <a:endParaRPr lang="en-US" sz="2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0"/>
            <a:ext cx="9144000" cy="48126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4108825"/>
            <a:ext cx="9090210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7373" y="4452472"/>
            <a:ext cx="3311921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9294" y="5471461"/>
            <a:ext cx="251310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8C-E983-4CF1-805C-06207AB7B46B}" type="slidenum">
              <a:rPr lang="en-GB" smtClean="0">
                <a:solidFill>
                  <a:prstClr val="white"/>
                </a:solidFill>
                <a:latin typeface="Calibri"/>
              </a:rPr>
              <a:pPr/>
              <a:t>9</a:t>
            </a:fld>
            <a:endParaRPr lang="en-GB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73" y="155110"/>
            <a:ext cx="7686700" cy="511156"/>
          </a:xfrm>
        </p:spPr>
        <p:txBody>
          <a:bodyPr/>
          <a:lstStyle/>
          <a:p>
            <a:r>
              <a:rPr lang="en-US" b="1" dirty="0" smtClean="0"/>
              <a:t>Estimating the Coefficients, </a:t>
            </a:r>
            <a:r>
              <a:rPr lang="en-US" b="1" dirty="0" err="1" smtClean="0"/>
              <a:t>cntd</a:t>
            </a:r>
            <a:r>
              <a:rPr lang="en-US" b="1" dirty="0" smtClean="0"/>
              <a:t>...</a:t>
            </a: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3" y="850900"/>
            <a:ext cx="7869012" cy="56711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28785" y="2091766"/>
            <a:ext cx="3311921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7137" y="3989296"/>
            <a:ext cx="7062156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3961" y="6275296"/>
            <a:ext cx="5134745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26048</TotalTime>
  <Words>1725</Words>
  <Application>Microsoft Macintosh PowerPoint</Application>
  <PresentationFormat>On-screen Show (4:3)</PresentationFormat>
  <Paragraphs>241</Paragraphs>
  <Slides>45</Slides>
  <Notes>45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Apple Chancery</vt:lpstr>
      <vt:lpstr>Calibri</vt:lpstr>
      <vt:lpstr>Arial</vt:lpstr>
      <vt:lpstr>Office Theme</vt:lpstr>
      <vt:lpstr>1_Office Theme</vt:lpstr>
      <vt:lpstr>???</vt:lpstr>
      <vt:lpstr>Statistical Analysis and Learning (SAL): Linear Regression (ISL Ch3, part 1) Textbook: An Introduction to Statistical Learning (ISL)</vt:lpstr>
      <vt:lpstr>Note on Material</vt:lpstr>
      <vt:lpstr>Linear Regression</vt:lpstr>
      <vt:lpstr>Linear Regression</vt:lpstr>
      <vt:lpstr>Inference Problem: Advertising Example Which advertising strategy will lead to higher product sales next year? </vt:lpstr>
      <vt:lpstr>Additional Questions of Interest Which advertising strategy will lead to higher product sales next year? </vt:lpstr>
      <vt:lpstr>Simple Linear Regression</vt:lpstr>
      <vt:lpstr>Estimating the Coefficients</vt:lpstr>
      <vt:lpstr>Estimating the Coefficients, cntd...</vt:lpstr>
      <vt:lpstr>Least Squares Estimation</vt:lpstr>
      <vt:lpstr>Least Squares Estimation</vt:lpstr>
      <vt:lpstr>Accuracy of the Estimated Coefficients</vt:lpstr>
      <vt:lpstr>Accuracy of the Estimated Coefficients, cntd</vt:lpstr>
      <vt:lpstr>Let’s Go Back to Statistics 101 For a Moment</vt:lpstr>
      <vt:lpstr>Unbiased Estimates</vt:lpstr>
      <vt:lpstr>How Accurate is the Sample Mean as an Estimate of True Mean?</vt:lpstr>
      <vt:lpstr>Standard Errors for OLS Estimates</vt:lpstr>
      <vt:lpstr>Confidence Intervals</vt:lpstr>
      <vt:lpstr>Confidence Intervals: Back to Advertising</vt:lpstr>
      <vt:lpstr>Standard Errors and Hypothesis Testing</vt:lpstr>
      <vt:lpstr>Standard Errors and Hypothesis Testing, cntd</vt:lpstr>
      <vt:lpstr>Standard Errors and Hypothesis Testing, cntd</vt:lpstr>
      <vt:lpstr>p-values, small enough?</vt:lpstr>
      <vt:lpstr>Hypothesis Testing: Back to Advertising</vt:lpstr>
      <vt:lpstr>Accuracy of the Model: How Well the Model Fits the Data?  RSE, R2 statistic, and F-statistic</vt:lpstr>
      <vt:lpstr>Residual Standard Error (RSE)</vt:lpstr>
      <vt:lpstr>Residual Standard Error (RSE): Advertising</vt:lpstr>
      <vt:lpstr>R2 Statistic</vt:lpstr>
      <vt:lpstr>R2 Statistic</vt:lpstr>
      <vt:lpstr>Multiple Linear Regression</vt:lpstr>
      <vt:lpstr>Multiple Linear Regression: More than 1 X</vt:lpstr>
      <vt:lpstr>Estimating Coefficients in MLR</vt:lpstr>
      <vt:lpstr>Multiple Linear Regression: More than 1 X</vt:lpstr>
      <vt:lpstr>Multiple Linear Regression: Advertising</vt:lpstr>
      <vt:lpstr>Some Important Questions in MLR</vt:lpstr>
      <vt:lpstr>Is There a Relationship Between the Response and Predictors?</vt:lpstr>
      <vt:lpstr>F Statistic</vt:lpstr>
      <vt:lpstr>F Statistic</vt:lpstr>
      <vt:lpstr>Why calculate the F-Statistic? Is it not enough that the individual p-values for the β’s are (very) small?</vt:lpstr>
      <vt:lpstr>Model Fit in MLR</vt:lpstr>
      <vt:lpstr>Model Fit in MLR: Advertising</vt:lpstr>
      <vt:lpstr>Model Fit in MLR: Visualizing the Errors</vt:lpstr>
      <vt:lpstr>Predictions</vt:lpstr>
      <vt:lpstr>Confidence and Prediction Intervals</vt:lpstr>
      <vt:lpstr>End of Lecture #3</vt:lpstr>
    </vt:vector>
  </TitlesOfParts>
  <Company>UT Austin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Changgui DONG</dc:creator>
  <cp:lastModifiedBy>Varun Rai</cp:lastModifiedBy>
  <cp:revision>1335</cp:revision>
  <cp:lastPrinted>2015-11-18T18:26:58Z</cp:lastPrinted>
  <dcterms:created xsi:type="dcterms:W3CDTF">2013-03-29T17:59:38Z</dcterms:created>
  <dcterms:modified xsi:type="dcterms:W3CDTF">2018-01-31T14:17:38Z</dcterms:modified>
</cp:coreProperties>
</file>