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3" r:id="rId2"/>
  </p:sldMasterIdLst>
  <p:notesMasterIdLst>
    <p:notesMasterId r:id="rId48"/>
  </p:notesMasterIdLst>
  <p:handoutMasterIdLst>
    <p:handoutMasterId r:id="rId49"/>
  </p:handoutMasterIdLst>
  <p:sldIdLst>
    <p:sldId id="256" r:id="rId3"/>
    <p:sldId id="424" r:id="rId4"/>
    <p:sldId id="527" r:id="rId5"/>
    <p:sldId id="485" r:id="rId6"/>
    <p:sldId id="487" r:id="rId7"/>
    <p:sldId id="488" r:id="rId8"/>
    <p:sldId id="489" r:id="rId9"/>
    <p:sldId id="490" r:id="rId10"/>
    <p:sldId id="497" r:id="rId11"/>
    <p:sldId id="491" r:id="rId12"/>
    <p:sldId id="492" r:id="rId13"/>
    <p:sldId id="493" r:id="rId14"/>
    <p:sldId id="494" r:id="rId15"/>
    <p:sldId id="495" r:id="rId16"/>
    <p:sldId id="525" r:id="rId17"/>
    <p:sldId id="526" r:id="rId18"/>
    <p:sldId id="496" r:id="rId19"/>
    <p:sldId id="499" r:id="rId20"/>
    <p:sldId id="498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39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65100"/>
    <a:srgbClr val="D95100"/>
    <a:srgbClr val="D96600"/>
    <a:srgbClr val="0C5D29"/>
    <a:srgbClr val="3A8066"/>
    <a:srgbClr val="168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/>
    <p:restoredTop sz="87102" autoAdjust="0"/>
  </p:normalViewPr>
  <p:slideViewPr>
    <p:cSldViewPr snapToGrid="0" snapToObjects="1">
      <p:cViewPr>
        <p:scale>
          <a:sx n="85" d="100"/>
          <a:sy n="85" d="100"/>
        </p:scale>
        <p:origin x="54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0954-3A47-1D4B-B26A-DF7DC3CEC3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314A-F02A-4649-9375-621D5C1E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0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D8832-656D-8C4C-84F3-D2A78C7ABC7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46F0-9265-F447-8670-C08AE4D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7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5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Prediction: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 a company that is interested in conducting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direct-marketing campaign. The goal is to identify individuals who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 positively to a mailing, based on observations of demographic variables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measured on each individual. In this case, the demographic variables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 as predictors, and response to the marketing campaign (either positive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negative) serves as the outcome. The company is not interested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obtaining a deep understanding of the relationships between each individual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predictor and the response; instead, the company simply wants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accurate model to predict the response using the predictors. This is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modeling for prediction.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4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first session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Begin</a:t>
            </a:r>
            <a:r>
              <a:rPr lang="en-US" baseline="0" dirty="0" smtClean="0"/>
              <a:t> second session: 45min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2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second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Begin</a:t>
            </a:r>
            <a:r>
              <a:rPr lang="en-US" baseline="0" dirty="0" smtClean="0"/>
              <a:t> third session: 60min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0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Begin</a:t>
            </a:r>
            <a:r>
              <a:rPr lang="en-US" baseline="0" dirty="0" smtClean="0"/>
              <a:t> first session: 45min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third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F749-C0CF-4F38-A7C2-A6B2491B64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C9A6-48F9-2442-8B39-6C136B54BDA3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E8C-57E4-1948-8C37-AE3B8FE74A9D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4514-3049-9848-A564-7B60045E0EBE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86200"/>
            <a:ext cx="7058052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6631375"/>
            <a:ext cx="9144000" cy="228600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03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09"/>
            <a:ext cx="8229600" cy="5010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414084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193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73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42925" y="74639"/>
            <a:ext cx="7924800" cy="632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8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6B5-3092-7345-B9E6-8A2392AB166B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0A88-A6B9-0A40-AC85-0C08F29EB47C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2D05-CFE7-C14B-A67A-E655F28334D0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C39-CEA0-9647-89DF-3F7A3F50BF96}" type="datetime1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3E6A-3B83-7A4B-810E-5DDED959D540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E574-1049-7848-9F51-50CAD66B8B7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B2F-D37A-604E-8FE1-3DE4AE27B21C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1572-38B1-ED42-A8EE-717F3828AC3F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oleObject" Target="???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4E78-0C97-3D41-8B7B-5FACFDDF35F2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16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6FF758F-725A-4403-AF81-A0503C31101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2/7/18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45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FDF008C-E983-4CF1-805C-06207AB7B46B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" y="6643250"/>
            <a:ext cx="9143968" cy="238148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46043"/>
            <a:ext cx="8229600" cy="94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93100" y="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8" imgW="1003263" imgH="1028662" progId="Word.Document.12">
                  <p:link updateAutomatic="1"/>
                </p:oleObj>
              </mc:Choice>
              <mc:Fallback>
                <p:oleObj name="Document" r:id="rId8" imgW="1003263" imgH="102866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7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5898"/>
            <a:ext cx="9144000" cy="201677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68043"/>
                </a:solidFill>
              </a:rPr>
              <a:t>Statistical Analysis and Learning (SAL): Linear Regression (ISL Ch3, part 2)</a:t>
            </a:r>
            <a:br>
              <a:rPr lang="en-US" sz="4000" b="1" dirty="0" smtClean="0">
                <a:solidFill>
                  <a:srgbClr val="168043"/>
                </a:solidFill>
              </a:rPr>
            </a:br>
            <a:r>
              <a:rPr lang="en-US" sz="2000" b="1" u="sng" dirty="0" smtClean="0">
                <a:solidFill>
                  <a:srgbClr val="168043"/>
                </a:solidFill>
              </a:rPr>
              <a:t>Textbook</a:t>
            </a:r>
            <a:r>
              <a:rPr lang="en-US" sz="2000" b="1" dirty="0" smtClean="0">
                <a:solidFill>
                  <a:srgbClr val="168043"/>
                </a:solidFill>
              </a:rPr>
              <a:t>: </a:t>
            </a:r>
            <a:r>
              <a:rPr lang="en-US" sz="2000" b="1" i="1" dirty="0" smtClean="0">
                <a:solidFill>
                  <a:srgbClr val="168043"/>
                </a:solidFill>
              </a:rPr>
              <a:t>An Introduction to Statistical Learning (ISL)</a:t>
            </a:r>
            <a:endParaRPr lang="en-US" sz="2000" b="1" i="1" dirty="0">
              <a:solidFill>
                <a:srgbClr val="16804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06461"/>
            <a:ext cx="6400800" cy="2353047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solidFill>
                  <a:srgbClr val="A60000"/>
                </a:solidFill>
              </a:rPr>
              <a:t>Varun Rai</a:t>
            </a:r>
          </a:p>
          <a:p>
            <a:r>
              <a:rPr lang="en-US" sz="2800" b="1" dirty="0" smtClean="0">
                <a:solidFill>
                  <a:srgbClr val="A60000"/>
                </a:solidFill>
              </a:rPr>
              <a:t>LBJ School of Public Affairs</a:t>
            </a:r>
            <a:endParaRPr lang="en-US" sz="2800" b="1" dirty="0">
              <a:solidFill>
                <a:srgbClr val="A6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University of Texas at </a:t>
            </a:r>
            <a:r>
              <a:rPr lang="en-US" dirty="0" smtClean="0">
                <a:solidFill>
                  <a:schemeClr val="tx1"/>
                </a:solidFill>
              </a:rPr>
              <a:t>Austin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7</a:t>
            </a:r>
            <a:r>
              <a:rPr lang="en-US" sz="2400" i="1" baseline="30000" dirty="0" smtClean="0">
                <a:solidFill>
                  <a:schemeClr val="tx1"/>
                </a:solidFill>
              </a:rPr>
              <a:t>th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February </a:t>
            </a:r>
            <a:r>
              <a:rPr lang="en-US" sz="2400" i="1" dirty="0" smtClean="0">
                <a:solidFill>
                  <a:schemeClr val="tx1"/>
                </a:solidFill>
              </a:rPr>
              <a:t>2018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52400" y="6477000"/>
            <a:ext cx="7205112" cy="0"/>
          </a:xfrm>
          <a:prstGeom prst="line">
            <a:avLst/>
          </a:prstGeom>
          <a:noFill/>
          <a:ln w="12700">
            <a:solidFill>
              <a:srgbClr val="42413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04800" y="4724400"/>
            <a:ext cx="0" cy="1905000"/>
          </a:xfrm>
          <a:prstGeom prst="line">
            <a:avLst/>
          </a:prstGeom>
          <a:noFill/>
          <a:ln w="6350">
            <a:solidFill>
              <a:srgbClr val="D7511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9" descr="lbj_logo_pacl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86740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UT-Aerial-resized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pic>
        <p:nvPicPr>
          <p:cNvPr id="7" name="Picture 6" descr="u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32" y="5960378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1368890"/>
          </a:xfrm>
        </p:spPr>
        <p:txBody>
          <a:bodyPr/>
          <a:lstStyle/>
          <a:p>
            <a:r>
              <a:rPr lang="en-US" b="1" dirty="0" smtClean="0"/>
              <a:t>Why calculate the F-Statistic? Is it not enough that the individual p-values for the β’s are (very) small?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730882"/>
            <a:ext cx="8488908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NO!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Especially </a:t>
            </a:r>
            <a:r>
              <a:rPr lang="en-US" sz="2400" dirty="0" smtClean="0">
                <a:solidFill>
                  <a:srgbClr val="0000FF"/>
                </a:solidFill>
              </a:rPr>
              <a:t>for large </a:t>
            </a:r>
            <a:r>
              <a:rPr lang="en-US" sz="2400" i="1" dirty="0" smtClean="0">
                <a:solidFill>
                  <a:srgbClr val="0000FF"/>
                </a:solidFill>
              </a:rPr>
              <a:t>p, </a:t>
            </a:r>
            <a:r>
              <a:rPr lang="en-US" sz="2400" dirty="0" smtClean="0">
                <a:solidFill>
                  <a:srgbClr val="0000FF"/>
                </a:solidFill>
              </a:rPr>
              <a:t>in which case just by chance one or more of the p-values might be very small</a:t>
            </a:r>
            <a:r>
              <a:rPr lang="en-US" sz="2400" dirty="0" smtClean="0"/>
              <a:t>, even if there is no true relationship between the predictor(s) and the response!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>
                <a:solidFill>
                  <a:srgbClr val="0000FF"/>
                </a:solidFill>
              </a:rPr>
              <a:t>F-</a:t>
            </a:r>
            <a:r>
              <a:rPr lang="en-US" sz="2400" dirty="0" smtClean="0">
                <a:solidFill>
                  <a:srgbClr val="0000FF"/>
                </a:solidFill>
              </a:rPr>
              <a:t>statistic </a:t>
            </a:r>
            <a:r>
              <a:rPr lang="en-US" sz="2400" dirty="0" smtClean="0"/>
              <a:t>does </a:t>
            </a:r>
            <a:r>
              <a:rPr lang="en-US" sz="2400" dirty="0"/>
              <a:t>not suffer from this problem because </a:t>
            </a: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0000FF"/>
                </a:solidFill>
              </a:rPr>
              <a:t>adjusts </a:t>
            </a:r>
            <a:r>
              <a:rPr lang="en-US" sz="2400" dirty="0">
                <a:solidFill>
                  <a:srgbClr val="0000FF"/>
                </a:solidFill>
              </a:rPr>
              <a:t>for the number </a:t>
            </a:r>
            <a:r>
              <a:rPr lang="en-US" sz="2400" dirty="0" smtClean="0">
                <a:solidFill>
                  <a:srgbClr val="0000FF"/>
                </a:solidFill>
              </a:rPr>
              <a:t>of predictors</a:t>
            </a:r>
            <a:r>
              <a:rPr lang="en-US" sz="24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approach of using an F-statistic to test for any association </a:t>
            </a:r>
            <a:r>
              <a:rPr lang="en-US" sz="2400" dirty="0" smtClean="0"/>
              <a:t>between the </a:t>
            </a:r>
            <a:r>
              <a:rPr lang="en-US" sz="2400" dirty="0"/>
              <a:t>predictors and the response works when </a:t>
            </a:r>
            <a:r>
              <a:rPr lang="en-US" sz="2400" dirty="0">
                <a:solidFill>
                  <a:srgbClr val="0000FF"/>
                </a:solidFill>
              </a:rPr>
              <a:t>p  is relatively small, and </a:t>
            </a:r>
            <a:r>
              <a:rPr lang="en-US" sz="2400" dirty="0" smtClean="0">
                <a:solidFill>
                  <a:srgbClr val="0000FF"/>
                </a:solidFill>
              </a:rPr>
              <a:t>certainly small </a:t>
            </a:r>
            <a:r>
              <a:rPr lang="en-US" sz="2400" dirty="0">
                <a:solidFill>
                  <a:srgbClr val="0000FF"/>
                </a:solidFill>
              </a:rPr>
              <a:t>compared to n .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Model Fit in MLR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028655"/>
            <a:ext cx="8488908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Two </a:t>
            </a:r>
            <a:r>
              <a:rPr lang="en-US" sz="2200" dirty="0"/>
              <a:t>of the most common numerical measures of model fit are the </a:t>
            </a:r>
            <a:r>
              <a:rPr lang="en-US" sz="2200" i="1" dirty="0"/>
              <a:t>RSE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i="1" dirty="0" smtClean="0"/>
              <a:t>R</a:t>
            </a:r>
            <a:r>
              <a:rPr lang="en-US" sz="2200" i="1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, the fraction of variance explained. </a:t>
            </a:r>
            <a:r>
              <a:rPr lang="en-US" sz="2200" dirty="0" smtClean="0"/>
              <a:t>These quantities </a:t>
            </a:r>
            <a:r>
              <a:rPr lang="en-US" sz="2200" dirty="0"/>
              <a:t>are computed </a:t>
            </a:r>
            <a:r>
              <a:rPr lang="en-US" sz="2200" dirty="0" smtClean="0"/>
              <a:t>and interpreted </a:t>
            </a:r>
            <a:r>
              <a:rPr lang="en-US" sz="2200" dirty="0"/>
              <a:t>in the same fashion as for simple linear regression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turns out that </a:t>
            </a:r>
            <a:r>
              <a:rPr lang="en-US" sz="2200" i="1" dirty="0">
                <a:solidFill>
                  <a:srgbClr val="0000FF"/>
                </a:solidFill>
              </a:rPr>
              <a:t>R</a:t>
            </a:r>
            <a:r>
              <a:rPr lang="en-US" sz="2200" i="1" baseline="30000" dirty="0">
                <a:solidFill>
                  <a:srgbClr val="0000FF"/>
                </a:solidFill>
              </a:rPr>
              <a:t>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will </a:t>
            </a:r>
            <a:r>
              <a:rPr lang="en-US" sz="2200" dirty="0">
                <a:solidFill>
                  <a:srgbClr val="0000FF"/>
                </a:solidFill>
              </a:rPr>
              <a:t>always increase when more </a:t>
            </a:r>
            <a:r>
              <a:rPr lang="en-US" sz="2200" dirty="0" smtClean="0">
                <a:solidFill>
                  <a:srgbClr val="0000FF"/>
                </a:solidFill>
              </a:rPr>
              <a:t>variables are </a:t>
            </a:r>
            <a:r>
              <a:rPr lang="en-US" sz="2200" dirty="0">
                <a:solidFill>
                  <a:srgbClr val="0000FF"/>
                </a:solidFill>
              </a:rPr>
              <a:t>added to the model</a:t>
            </a:r>
            <a:r>
              <a:rPr lang="en-US" sz="2200" dirty="0"/>
              <a:t>, even if those variables are only weakly </a:t>
            </a:r>
            <a:r>
              <a:rPr lang="en-US" sz="2200" dirty="0" smtClean="0"/>
              <a:t>associated with </a:t>
            </a:r>
            <a:r>
              <a:rPr lang="en-US" sz="2200" dirty="0"/>
              <a:t>the response</a:t>
            </a:r>
            <a:r>
              <a:rPr lang="en-US" sz="2200" dirty="0" smtClean="0"/>
              <a:t>.</a:t>
            </a:r>
            <a:r>
              <a:rPr lang="en-US" sz="2200" dirty="0" smtClean="0">
                <a:solidFill>
                  <a:srgbClr val="FF0000"/>
                </a:solidFill>
              </a:rPr>
              <a:t>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7" y="2523670"/>
            <a:ext cx="8352118" cy="25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5701"/>
            <a:ext cx="7809215" cy="695790"/>
          </a:xfrm>
        </p:spPr>
        <p:txBody>
          <a:bodyPr/>
          <a:lstStyle/>
          <a:p>
            <a:r>
              <a:rPr lang="en-US" b="1" dirty="0" smtClean="0"/>
              <a:t>Model Fit in MLR: Advertising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6" y="911414"/>
            <a:ext cx="8055466" cy="3720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53" y="4751295"/>
            <a:ext cx="7664076" cy="1659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982" y="2569139"/>
            <a:ext cx="3225800" cy="1155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2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5701"/>
            <a:ext cx="7809215" cy="695790"/>
          </a:xfrm>
        </p:spPr>
        <p:txBody>
          <a:bodyPr/>
          <a:lstStyle/>
          <a:p>
            <a:r>
              <a:rPr lang="en-US" b="1" dirty="0" smtClean="0"/>
              <a:t>Model Fit in MLR: Visualizing the Errors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6" y="785305"/>
            <a:ext cx="8627898" cy="57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01" y="1357243"/>
            <a:ext cx="4132729" cy="528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377" y="1028655"/>
            <a:ext cx="8488908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Once </a:t>
            </a:r>
            <a:r>
              <a:rPr lang="en-US" sz="2200" dirty="0"/>
              <a:t>we have fit the multiple regression model, it is </a:t>
            </a:r>
            <a:r>
              <a:rPr lang="en-US" sz="2200" dirty="0" smtClean="0"/>
              <a:t>straightforward to apply: 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in </a:t>
            </a:r>
            <a:r>
              <a:rPr lang="en-US" sz="2200" dirty="0"/>
              <a:t>order to predict the response Y  on the basis of a set </a:t>
            </a:r>
            <a:r>
              <a:rPr lang="en-US" sz="2200" dirty="0" smtClean="0"/>
              <a:t>of values </a:t>
            </a:r>
            <a:r>
              <a:rPr lang="en-US" sz="2200" dirty="0"/>
              <a:t>for </a:t>
            </a:r>
            <a:r>
              <a:rPr lang="en-US" sz="2200" dirty="0" smtClean="0"/>
              <a:t>	the </a:t>
            </a:r>
            <a:r>
              <a:rPr lang="en-US" sz="2200" dirty="0"/>
              <a:t>predictors X1,X2, . . . , </a:t>
            </a:r>
            <a:r>
              <a:rPr lang="en-US" sz="2200" dirty="0" err="1"/>
              <a:t>Xp</a:t>
            </a:r>
            <a:r>
              <a:rPr lang="en-US" sz="2200" dirty="0"/>
              <a:t> 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However</a:t>
            </a:r>
            <a:r>
              <a:rPr lang="en-US" sz="2200" dirty="0"/>
              <a:t>, there are </a:t>
            </a:r>
            <a:r>
              <a:rPr lang="en-US" sz="2200" dirty="0" smtClean="0"/>
              <a:t>three sorts of uncertainty </a:t>
            </a:r>
            <a:r>
              <a:rPr lang="en-US" sz="2200" dirty="0"/>
              <a:t>associated with this </a:t>
            </a:r>
            <a:r>
              <a:rPr lang="en-US" sz="2200" dirty="0" smtClean="0"/>
              <a:t>prediction: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Reducible error: </a:t>
            </a:r>
            <a:r>
              <a:rPr lang="en-US" sz="2200" dirty="0"/>
              <a:t>s</a:t>
            </a:r>
            <a:r>
              <a:rPr lang="en-US" sz="2200" dirty="0" smtClean="0"/>
              <a:t>ample vs. (true) population | use confidence interval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Model bias: </a:t>
            </a:r>
            <a:r>
              <a:rPr lang="en-US" sz="2200" dirty="0" smtClean="0">
                <a:solidFill>
                  <a:srgbClr val="000000"/>
                </a:solidFill>
              </a:rPr>
              <a:t>linear model not good approx. for true </a:t>
            </a:r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dirty="0" smtClean="0">
                <a:solidFill>
                  <a:srgbClr val="000000"/>
                </a:solidFill>
              </a:rPr>
              <a:t> | Ignore now</a:t>
            </a:r>
            <a:endParaRPr lang="en-US" sz="2200" i="1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Irreducible error: </a:t>
            </a:r>
            <a:r>
              <a:rPr lang="en-US" sz="2200" dirty="0">
                <a:solidFill>
                  <a:srgbClr val="000000"/>
                </a:solidFill>
              </a:rPr>
              <a:t>d</a:t>
            </a:r>
            <a:r>
              <a:rPr lang="en-US" sz="2200" dirty="0" smtClean="0">
                <a:solidFill>
                  <a:srgbClr val="000000"/>
                </a:solidFill>
              </a:rPr>
              <a:t>ue to the random error term | use prediction interval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Prediction intervals </a:t>
            </a:r>
            <a:r>
              <a:rPr lang="en-US" sz="2200" dirty="0">
                <a:solidFill>
                  <a:srgbClr val="0000FF"/>
                </a:solidFill>
              </a:rPr>
              <a:t>are always wider than confidence intervals</a:t>
            </a:r>
            <a:r>
              <a:rPr lang="en-US" sz="2200" dirty="0">
                <a:solidFill>
                  <a:srgbClr val="000000"/>
                </a:solidFill>
              </a:rPr>
              <a:t>, because </a:t>
            </a:r>
            <a:r>
              <a:rPr lang="en-US" sz="2200" dirty="0" smtClean="0">
                <a:solidFill>
                  <a:srgbClr val="000000"/>
                </a:solidFill>
              </a:rPr>
              <a:t>they incorporate </a:t>
            </a:r>
            <a:r>
              <a:rPr lang="en-US" sz="2200" dirty="0">
                <a:solidFill>
                  <a:srgbClr val="000000"/>
                </a:solidFill>
              </a:rPr>
              <a:t>both the error in the estimate for f (X ) (the </a:t>
            </a:r>
            <a:r>
              <a:rPr lang="en-US" sz="2200" dirty="0" smtClean="0">
                <a:solidFill>
                  <a:srgbClr val="000000"/>
                </a:solidFill>
              </a:rPr>
              <a:t>reducible error</a:t>
            </a:r>
            <a:r>
              <a:rPr lang="en-US" sz="2200" dirty="0">
                <a:solidFill>
                  <a:srgbClr val="000000"/>
                </a:solidFill>
              </a:rPr>
              <a:t>) and the uncertainty as to how much an individual point </a:t>
            </a:r>
            <a:r>
              <a:rPr lang="en-US" sz="2200" dirty="0" smtClean="0">
                <a:solidFill>
                  <a:srgbClr val="000000"/>
                </a:solidFill>
              </a:rPr>
              <a:t>will differ </a:t>
            </a:r>
            <a:r>
              <a:rPr lang="en-US" sz="2200" dirty="0">
                <a:solidFill>
                  <a:srgbClr val="000000"/>
                </a:solidFill>
              </a:rPr>
              <a:t>from the population regression plane (the irreducible error).</a:t>
            </a:r>
            <a:endParaRPr lang="en-US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Predictions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4183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081" y="259697"/>
            <a:ext cx="7686700" cy="511156"/>
          </a:xfrm>
        </p:spPr>
        <p:txBody>
          <a:bodyPr/>
          <a:lstStyle/>
          <a:p>
            <a:r>
              <a:rPr lang="en-US" b="1" dirty="0" smtClean="0"/>
              <a:t>Back to Linear Regression for a Moment...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537765"/>
            <a:ext cx="7404100" cy="459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" y="6559180"/>
            <a:ext cx="412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Source: Basic Econometrics, Gujarati, 5ed.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2" y="1761102"/>
            <a:ext cx="2540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Confidence and Prediction Intervals</a:t>
            </a:r>
            <a:endParaRPr lang="en-US" sz="2600" b="1" dirty="0"/>
          </a:p>
        </p:txBody>
      </p:sp>
      <p:pic>
        <p:nvPicPr>
          <p:cNvPr id="4" name="Picture 3" descr="CIvs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71" y="806078"/>
            <a:ext cx="6591300" cy="3822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" y="6559180"/>
            <a:ext cx="705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: https://</a:t>
            </a:r>
            <a:r>
              <a:rPr lang="en-US" dirty="0" err="1">
                <a:solidFill>
                  <a:schemeClr val="bg1"/>
                </a:solidFill>
              </a:rPr>
              <a:t>www.ma.utexas.edu</a:t>
            </a:r>
            <a:r>
              <a:rPr lang="en-US" dirty="0">
                <a:solidFill>
                  <a:schemeClr val="bg1"/>
                </a:solidFill>
              </a:rPr>
              <a:t>/users/</a:t>
            </a:r>
            <a:r>
              <a:rPr lang="en-US" dirty="0" err="1">
                <a:solidFill>
                  <a:schemeClr val="bg1"/>
                </a:solidFill>
              </a:rPr>
              <a:t>mks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statmistakes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CIvsPI.html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182" y="4600748"/>
            <a:ext cx="894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estimate the uncertainty in our estimate of the conditional mean E(Y|X = x), we </a:t>
            </a:r>
            <a:r>
              <a:rPr lang="en-US" dirty="0" smtClean="0"/>
              <a:t>can construct </a:t>
            </a:r>
            <a:r>
              <a:rPr lang="en-US" dirty="0"/>
              <a:t>a </a:t>
            </a:r>
            <a:r>
              <a:rPr lang="en-US" i="1" dirty="0"/>
              <a:t>confidence interval</a:t>
            </a:r>
            <a:r>
              <a:rPr lang="en-US" dirty="0"/>
              <a:t> </a:t>
            </a:r>
            <a:r>
              <a:rPr lang="en-US" i="1" dirty="0"/>
              <a:t>for the conditional mean</a:t>
            </a:r>
            <a:r>
              <a:rPr lang="en-US" dirty="0"/>
              <a:t>. But, as we have seen, the uncertainty in our estimate of Y when X = x is greater than our uncertainty of E(Y|X = x). Thus, </a:t>
            </a:r>
            <a:r>
              <a:rPr lang="en-US" i="1" dirty="0"/>
              <a:t>the confidence interval for the conditional mean </a:t>
            </a:r>
            <a:r>
              <a:rPr lang="en-US" i="1" u="sng" dirty="0"/>
              <a:t>underestimates</a:t>
            </a:r>
            <a:r>
              <a:rPr lang="en-US" i="1" dirty="0"/>
              <a:t> the uncertainty in our use of </a:t>
            </a:r>
            <a:r>
              <a:rPr lang="en-US" i="1" dirty="0" err="1"/>
              <a:t>ŷ</a:t>
            </a:r>
            <a:r>
              <a:rPr lang="en-US" i="1" dirty="0"/>
              <a:t> as an estimate of a value of Y|(X = x)</a:t>
            </a:r>
            <a:r>
              <a:rPr lang="en-US" dirty="0"/>
              <a:t>. Instead, we need what is called a </a:t>
            </a:r>
            <a:r>
              <a:rPr lang="en-US" b="1" i="1" dirty="0"/>
              <a:t>prediction interval</a:t>
            </a:r>
            <a:r>
              <a:rPr lang="en-US" dirty="0"/>
              <a:t>, which takes into account </a:t>
            </a:r>
            <a:r>
              <a:rPr lang="en-US" dirty="0">
                <a:solidFill>
                  <a:srgbClr val="0000FF"/>
                </a:solidFill>
              </a:rPr>
              <a:t>the variability in the conditional distribution Y|(X = x) </a:t>
            </a:r>
            <a:r>
              <a:rPr lang="en-US" dirty="0"/>
              <a:t>as well as the uncertainty in our estimate of the conditional mean E(Y|(X = x).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Confidence and Prediction Intervals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446"/>
            <a:ext cx="9144000" cy="46995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9530" y="1807883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4000" y="3481294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4242" y="3152589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37765" y="4811059"/>
            <a:ext cx="439270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0" y="2336520"/>
            <a:ext cx="7686700" cy="511156"/>
          </a:xfrm>
        </p:spPr>
        <p:txBody>
          <a:bodyPr/>
          <a:lstStyle/>
          <a:p>
            <a:r>
              <a:rPr lang="en-US" sz="4800" b="1" dirty="0" smtClean="0">
                <a:latin typeface="Apple Chancery"/>
                <a:cs typeface="Apple Chancery"/>
              </a:rPr>
              <a:t>Other Considerations in the Regression Model</a:t>
            </a:r>
            <a:endParaRPr lang="en-US" sz="4800" b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9628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Qualitative Predictors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6084554" cy="6007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0707" y="1778000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In addition to these </a:t>
            </a:r>
            <a:r>
              <a:rPr lang="en-US" sz="2200" dirty="0" smtClean="0"/>
              <a:t>quantitative variables</a:t>
            </a:r>
            <a:r>
              <a:rPr lang="en-US" sz="2200" dirty="0"/>
              <a:t>, we also have four </a:t>
            </a:r>
            <a:r>
              <a:rPr lang="en-US" sz="2200" dirty="0">
                <a:solidFill>
                  <a:srgbClr val="0000FF"/>
                </a:solidFill>
              </a:rPr>
              <a:t>qualitative variables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FF0000"/>
                </a:solidFill>
              </a:rPr>
              <a:t>gender</a:t>
            </a:r>
            <a:r>
              <a:rPr lang="en-US" sz="2200" dirty="0"/>
              <a:t> , </a:t>
            </a:r>
            <a:r>
              <a:rPr lang="en-US" sz="2200" dirty="0">
                <a:solidFill>
                  <a:srgbClr val="FF0000"/>
                </a:solidFill>
              </a:rPr>
              <a:t>student</a:t>
            </a:r>
            <a:r>
              <a:rPr lang="en-US" sz="2200" dirty="0"/>
              <a:t>  (</a:t>
            </a:r>
            <a:r>
              <a:rPr lang="en-US" sz="2200" dirty="0" smtClean="0"/>
              <a:t>student status</a:t>
            </a:r>
            <a:r>
              <a:rPr lang="en-US" sz="2200" dirty="0"/>
              <a:t>), </a:t>
            </a:r>
            <a:r>
              <a:rPr lang="en-US" sz="2200" dirty="0">
                <a:solidFill>
                  <a:srgbClr val="FF0000"/>
                </a:solidFill>
              </a:rPr>
              <a:t>status</a:t>
            </a:r>
            <a:r>
              <a:rPr lang="en-US" sz="2200" dirty="0"/>
              <a:t>  (marital status), and </a:t>
            </a:r>
            <a:r>
              <a:rPr lang="en-US" sz="2200" dirty="0">
                <a:solidFill>
                  <a:srgbClr val="FF0000"/>
                </a:solidFill>
              </a:rPr>
              <a:t>ethnicity</a:t>
            </a:r>
            <a:r>
              <a:rPr lang="en-US" sz="2200" dirty="0"/>
              <a:t>  (Caucasian, African </a:t>
            </a:r>
            <a:r>
              <a:rPr lang="en-US" sz="2200" dirty="0" smtClean="0"/>
              <a:t>American or </a:t>
            </a:r>
            <a:r>
              <a:rPr lang="en-US" sz="2200" dirty="0"/>
              <a:t>Asian).</a:t>
            </a:r>
          </a:p>
        </p:txBody>
      </p:sp>
    </p:spTree>
    <p:extLst>
      <p:ext uri="{BB962C8B-B14F-4D97-AF65-F5344CB8AC3E}">
        <p14:creationId xmlns:p14="http://schemas.microsoft.com/office/powerpoint/2010/main" val="32080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 on Material</a:t>
            </a:r>
            <a:endParaRPr lang="en-US" sz="2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377" y="1167685"/>
            <a:ext cx="8488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Unless otherwise noted, all material in this presentation are from this course’s textbook, </a:t>
            </a:r>
            <a:r>
              <a:rPr lang="en-US" sz="2800" i="1" dirty="0" smtClean="0"/>
              <a:t>An Introduction to Statistical Learning (ISL)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42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155111"/>
            <a:ext cx="7958627" cy="695790"/>
          </a:xfrm>
        </p:spPr>
        <p:txBody>
          <a:bodyPr/>
          <a:lstStyle/>
          <a:p>
            <a:r>
              <a:rPr lang="en-US" b="1" dirty="0" smtClean="0"/>
              <a:t>Predictors with Only Two Levels: Dummy Var.</a:t>
            </a:r>
            <a:endParaRPr lang="en-US" sz="2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3" y="4784479"/>
            <a:ext cx="8098118" cy="208846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42903" y="937560"/>
            <a:ext cx="8217647" cy="3831978"/>
            <a:chOff x="542903" y="937560"/>
            <a:chExt cx="8217647" cy="3831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03" y="1094088"/>
              <a:ext cx="8217647" cy="36754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42903" y="937560"/>
              <a:ext cx="1922381" cy="451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1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155111"/>
            <a:ext cx="7958627" cy="695790"/>
          </a:xfrm>
        </p:spPr>
        <p:txBody>
          <a:bodyPr/>
          <a:lstStyle/>
          <a:p>
            <a:r>
              <a:rPr lang="en-US" b="1" dirty="0" smtClean="0"/>
              <a:t>Qualitative Predictors with More than Two Levels</a:t>
            </a:r>
            <a:endParaRPr lang="en-US" sz="2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922620"/>
            <a:ext cx="9144000" cy="5958837"/>
            <a:chOff x="0" y="922620"/>
            <a:chExt cx="9144000" cy="59588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70428"/>
              <a:ext cx="9144000" cy="591102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460" y="922620"/>
              <a:ext cx="3629951" cy="3623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8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155111"/>
            <a:ext cx="7958627" cy="695790"/>
          </a:xfrm>
        </p:spPr>
        <p:txBody>
          <a:bodyPr/>
          <a:lstStyle/>
          <a:p>
            <a:r>
              <a:rPr lang="en-US" b="1" dirty="0" smtClean="0"/>
              <a:t>Qualitative Predictors with More than Two Levels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842"/>
            <a:ext cx="9144000" cy="1596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2716021"/>
            <a:ext cx="9144000" cy="25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155111"/>
            <a:ext cx="7958627" cy="695790"/>
          </a:xfrm>
        </p:spPr>
        <p:txBody>
          <a:bodyPr/>
          <a:lstStyle/>
          <a:p>
            <a:r>
              <a:rPr lang="en-US" b="1" dirty="0" smtClean="0"/>
              <a:t>Extensions of the Linear Model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028655"/>
            <a:ext cx="84889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Two of </a:t>
            </a:r>
            <a:r>
              <a:rPr lang="en-US" sz="2400" dirty="0">
                <a:solidFill>
                  <a:srgbClr val="0000FF"/>
                </a:solidFill>
              </a:rPr>
              <a:t>the most important assumptions </a:t>
            </a:r>
            <a:r>
              <a:rPr lang="en-US" sz="2400" dirty="0"/>
              <a:t>state that the relationship between </a:t>
            </a:r>
            <a:r>
              <a:rPr lang="en-US" sz="2400" dirty="0" smtClean="0"/>
              <a:t>the predictors </a:t>
            </a:r>
            <a:r>
              <a:rPr lang="en-US" sz="2400" dirty="0"/>
              <a:t>and response are additive  and </a:t>
            </a:r>
            <a:r>
              <a:rPr lang="en-US" sz="2400" dirty="0" smtClean="0"/>
              <a:t>linear.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FF"/>
                </a:solidFill>
              </a:rPr>
              <a:t>additive </a:t>
            </a:r>
            <a:r>
              <a:rPr lang="en-US" sz="2400" dirty="0" smtClean="0">
                <a:solidFill>
                  <a:srgbClr val="0000FF"/>
                </a:solidFill>
              </a:rPr>
              <a:t>assumption </a:t>
            </a:r>
            <a:r>
              <a:rPr lang="en-US" sz="2400" dirty="0" smtClean="0">
                <a:solidFill>
                  <a:srgbClr val="000000"/>
                </a:solidFill>
              </a:rPr>
              <a:t>means </a:t>
            </a:r>
            <a:r>
              <a:rPr lang="en-US" sz="2400" dirty="0">
                <a:solidFill>
                  <a:srgbClr val="000000"/>
                </a:solidFill>
              </a:rPr>
              <a:t>that the effect of changes in a predictor </a:t>
            </a:r>
            <a:r>
              <a:rPr lang="en-US" sz="2400" dirty="0" err="1">
                <a:solidFill>
                  <a:srgbClr val="000000"/>
                </a:solidFill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</a:rPr>
              <a:t>j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on </a:t>
            </a:r>
            <a:r>
              <a:rPr lang="en-US" sz="2400" dirty="0">
                <a:solidFill>
                  <a:srgbClr val="000000"/>
                </a:solidFill>
              </a:rPr>
              <a:t>the response Y  </a:t>
            </a:r>
            <a:r>
              <a:rPr lang="en-US" sz="2400" dirty="0" smtClean="0">
                <a:solidFill>
                  <a:srgbClr val="000000"/>
                </a:solidFill>
              </a:rPr>
              <a:t>is independent </a:t>
            </a:r>
            <a:r>
              <a:rPr lang="en-US" sz="2400" dirty="0">
                <a:solidFill>
                  <a:srgbClr val="000000"/>
                </a:solidFill>
              </a:rPr>
              <a:t>of the values of the other predictors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FF"/>
                </a:solidFill>
              </a:rPr>
              <a:t>linear </a:t>
            </a:r>
            <a:r>
              <a:rPr lang="en-US" sz="2400" dirty="0" smtClean="0">
                <a:solidFill>
                  <a:srgbClr val="0000FF"/>
                </a:solidFill>
              </a:rPr>
              <a:t>assumption </a:t>
            </a:r>
            <a:r>
              <a:rPr lang="en-US" sz="2400" dirty="0" smtClean="0">
                <a:solidFill>
                  <a:srgbClr val="000000"/>
                </a:solidFill>
              </a:rPr>
              <a:t>states </a:t>
            </a:r>
            <a:r>
              <a:rPr lang="en-US" sz="2400" dirty="0">
                <a:solidFill>
                  <a:srgbClr val="000000"/>
                </a:solidFill>
              </a:rPr>
              <a:t>that the change in the response Y  due to a one-unit change in </a:t>
            </a:r>
            <a:r>
              <a:rPr lang="en-US" sz="2400" dirty="0" err="1">
                <a:solidFill>
                  <a:srgbClr val="000000"/>
                </a:solidFill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</a:rPr>
              <a:t>j</a:t>
            </a:r>
            <a:r>
              <a:rPr lang="en-US" sz="2400" dirty="0" smtClean="0">
                <a:solidFill>
                  <a:srgbClr val="000000"/>
                </a:solidFill>
              </a:rPr>
              <a:t> is constant</a:t>
            </a:r>
            <a:r>
              <a:rPr lang="en-US" sz="2400" dirty="0">
                <a:solidFill>
                  <a:srgbClr val="000000"/>
                </a:solidFill>
              </a:rPr>
              <a:t>, regardless of the value of </a:t>
            </a:r>
            <a:r>
              <a:rPr lang="en-US" sz="2400" dirty="0" err="1">
                <a:solidFill>
                  <a:srgbClr val="000000"/>
                </a:solidFill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</a:rPr>
              <a:t>j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 </a:t>
            </a:r>
            <a:r>
              <a:rPr lang="en-US" sz="2400" dirty="0">
                <a:solidFill>
                  <a:srgbClr val="000000"/>
                </a:solidFill>
              </a:rPr>
              <a:t>this </a:t>
            </a:r>
            <a:r>
              <a:rPr lang="en-US" sz="2400" dirty="0" smtClean="0">
                <a:solidFill>
                  <a:srgbClr val="000000"/>
                </a:solidFill>
              </a:rPr>
              <a:t>course, </a:t>
            </a:r>
            <a:r>
              <a:rPr lang="en-US" sz="2400" dirty="0">
                <a:solidFill>
                  <a:srgbClr val="000000"/>
                </a:solidFill>
              </a:rPr>
              <a:t>we examine a </a:t>
            </a:r>
            <a:r>
              <a:rPr lang="en-US" sz="2400" dirty="0" smtClean="0">
                <a:solidFill>
                  <a:srgbClr val="000000"/>
                </a:solidFill>
              </a:rPr>
              <a:t>number of </a:t>
            </a:r>
            <a:r>
              <a:rPr lang="en-US" sz="2400" dirty="0">
                <a:solidFill>
                  <a:srgbClr val="000000"/>
                </a:solidFill>
              </a:rPr>
              <a:t>sophisticated methods that relax these two assumptions. Here, we </a:t>
            </a:r>
            <a:r>
              <a:rPr lang="en-US" sz="2400" dirty="0" smtClean="0">
                <a:solidFill>
                  <a:srgbClr val="000000"/>
                </a:solidFill>
              </a:rPr>
              <a:t>briefly examine </a:t>
            </a:r>
            <a:r>
              <a:rPr lang="en-US" sz="2400" dirty="0">
                <a:solidFill>
                  <a:srgbClr val="000000"/>
                </a:solidFill>
              </a:rPr>
              <a:t>some common classical approaches for extending the linear model.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-98886"/>
            <a:ext cx="7958627" cy="695790"/>
          </a:xfrm>
        </p:spPr>
        <p:txBody>
          <a:bodyPr/>
          <a:lstStyle/>
          <a:p>
            <a:r>
              <a:rPr lang="en-US" b="1" dirty="0" smtClean="0"/>
              <a:t>Removing the Additive Assumption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3" y="596904"/>
            <a:ext cx="8021171" cy="3616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" y="4262559"/>
            <a:ext cx="8601097" cy="17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50" y="6023529"/>
            <a:ext cx="8202706" cy="73780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29552" y="3062942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331883"/>
            <a:ext cx="158376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155111"/>
            <a:ext cx="7958627" cy="695790"/>
          </a:xfrm>
        </p:spPr>
        <p:txBody>
          <a:bodyPr/>
          <a:lstStyle/>
          <a:p>
            <a:r>
              <a:rPr lang="en-US" b="1" dirty="0" smtClean="0"/>
              <a:t>Removing the Additive Assumption: Adv.</a:t>
            </a:r>
            <a:endParaRPr lang="en-US" sz="2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3" y="1065870"/>
            <a:ext cx="8163858" cy="271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4771"/>
            <a:ext cx="9144000" cy="291881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509060" y="3227295"/>
            <a:ext cx="716781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294" y="3511178"/>
            <a:ext cx="614082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35" y="5274790"/>
            <a:ext cx="7425765" cy="15832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-83945"/>
            <a:ext cx="7958627" cy="695790"/>
          </a:xfrm>
        </p:spPr>
        <p:txBody>
          <a:bodyPr/>
          <a:lstStyle/>
          <a:p>
            <a:r>
              <a:rPr lang="en-US" b="1" dirty="0" smtClean="0"/>
              <a:t>Interaction in the Case of Qualitative Vars.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03" y="611845"/>
            <a:ext cx="7903882" cy="47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Non-Linear Relationships: Polynomial Reg.</a:t>
            </a:r>
            <a:endParaRPr lang="en-US" sz="2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11" y="850900"/>
            <a:ext cx="7087405" cy="57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Non-Linear Relationships: Polynomial Reg.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850900"/>
            <a:ext cx="668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790" y="1609165"/>
            <a:ext cx="9144000" cy="22252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4251512"/>
            <a:ext cx="9144000" cy="683664"/>
            <a:chOff x="0" y="4251512"/>
            <a:chExt cx="9144000" cy="6836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251512"/>
              <a:ext cx="9144000" cy="68366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100044" y="4542972"/>
              <a:ext cx="2034990" cy="3623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Potential Problems in MLR</a:t>
            </a:r>
            <a:endParaRPr lang="en-US" sz="2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765300"/>
            <a:ext cx="7340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Multiple Linear Regression: More than 1 X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99102"/>
            <a:ext cx="7634941" cy="54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1. Non-linearity of the Data: </a:t>
            </a:r>
            <a:r>
              <a:rPr lang="en-US" b="1" dirty="0" smtClean="0">
                <a:solidFill>
                  <a:srgbClr val="FF0000"/>
                </a:solidFill>
              </a:rPr>
              <a:t>Residual Plots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850899"/>
            <a:ext cx="8313268" cy="5762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6200"/>
            <a:ext cx="9144000" cy="1608667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1538942" y="3257177"/>
            <a:ext cx="716781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767" y="3585879"/>
            <a:ext cx="490070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2. Correlation of Error Terms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251"/>
            <a:ext cx="9144000" cy="1731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7161"/>
            <a:ext cx="9144000" cy="33162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4705" y="3062942"/>
            <a:ext cx="716781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587" y="2702338"/>
            <a:ext cx="8904942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91412" y="2345765"/>
            <a:ext cx="3018117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09060" y="5737412"/>
            <a:ext cx="7581150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587" y="6063385"/>
            <a:ext cx="5513295" cy="1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-69004"/>
            <a:ext cx="7958627" cy="695790"/>
          </a:xfrm>
        </p:spPr>
        <p:txBody>
          <a:bodyPr/>
          <a:lstStyle/>
          <a:p>
            <a:r>
              <a:rPr lang="en-US" b="1" dirty="0" smtClean="0"/>
              <a:t>2. Correlation of Error Terms: </a:t>
            </a:r>
            <a:r>
              <a:rPr lang="en-US" b="1" dirty="0" smtClean="0">
                <a:solidFill>
                  <a:srgbClr val="FF0000"/>
                </a:solidFill>
              </a:rPr>
              <a:t>Tracking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9" y="603776"/>
            <a:ext cx="6647296" cy="62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Non-Constant Variance of Error Term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Heteroscedasticity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3667"/>
            <a:ext cx="9144000" cy="1349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5989"/>
            <a:ext cx="9144000" cy="17428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2032001"/>
            <a:ext cx="6409765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07883" y="4347883"/>
            <a:ext cx="697752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Non-Constant Variance of Error Term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Heteroscedasticity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00"/>
            <a:ext cx="9144000" cy="595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182" y="4388970"/>
            <a:ext cx="2806700" cy="368300"/>
          </a:xfrm>
          <a:prstGeom prst="rect">
            <a:avLst/>
          </a:prstGeom>
          <a:ln w="76200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64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4. Outliers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642"/>
            <a:ext cx="9144000" cy="981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2597"/>
            <a:ext cx="9144000" cy="4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 smtClean="0"/>
              <a:t>4. Outliers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642"/>
            <a:ext cx="9144000" cy="981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2892"/>
          <a:stretch/>
        </p:blipFill>
        <p:spPr>
          <a:xfrm>
            <a:off x="0" y="1912597"/>
            <a:ext cx="9144000" cy="2808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763" y="5020238"/>
            <a:ext cx="8621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Plot </a:t>
            </a:r>
            <a:r>
              <a:rPr lang="en-US" sz="2200" dirty="0"/>
              <a:t>the </a:t>
            </a:r>
            <a:r>
              <a:rPr lang="en-US" sz="2200" dirty="0" err="1" smtClean="0">
                <a:solidFill>
                  <a:srgbClr val="0000FF"/>
                </a:solidFill>
              </a:rPr>
              <a:t>studentized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residuals </a:t>
            </a:r>
            <a:r>
              <a:rPr lang="en-US" sz="2200" dirty="0"/>
              <a:t>, computed by dividing each residual </a:t>
            </a:r>
            <a:r>
              <a:rPr lang="en-US" sz="2200" i="1" dirty="0" err="1" smtClean="0"/>
              <a:t>e</a:t>
            </a:r>
            <a:r>
              <a:rPr lang="en-US" sz="2200" i="1" baseline="-25000" dirty="0" err="1" smtClean="0"/>
              <a:t>i</a:t>
            </a:r>
            <a:r>
              <a:rPr lang="en-US" sz="2200" dirty="0" smtClean="0"/>
              <a:t>  </a:t>
            </a:r>
            <a:r>
              <a:rPr lang="en-US" sz="2200" dirty="0"/>
              <a:t>by its estimated </a:t>
            </a:r>
            <a:r>
              <a:rPr lang="en-US" sz="2200" dirty="0" smtClean="0"/>
              <a:t>standard error</a:t>
            </a:r>
            <a:r>
              <a:rPr lang="en-US" sz="2200" dirty="0"/>
              <a:t>. </a:t>
            </a:r>
            <a:r>
              <a:rPr lang="en-US" sz="2200" dirty="0">
                <a:solidFill>
                  <a:srgbClr val="FF0000"/>
                </a:solidFill>
              </a:rPr>
              <a:t>Observations whose </a:t>
            </a:r>
            <a:r>
              <a:rPr lang="en-US" sz="2200" dirty="0" err="1">
                <a:solidFill>
                  <a:srgbClr val="FF0000"/>
                </a:solidFill>
              </a:rPr>
              <a:t>studentized</a:t>
            </a:r>
            <a:r>
              <a:rPr lang="en-US" sz="2200" dirty="0">
                <a:solidFill>
                  <a:srgbClr val="FF0000"/>
                </a:solidFill>
              </a:rPr>
              <a:t> residuals are greater than 3 in </a:t>
            </a:r>
            <a:r>
              <a:rPr lang="en-US" sz="2200" dirty="0" smtClean="0">
                <a:solidFill>
                  <a:srgbClr val="FF0000"/>
                </a:solidFill>
              </a:rPr>
              <a:t>absolute </a:t>
            </a:r>
            <a:r>
              <a:rPr lang="en-US" sz="2200" dirty="0">
                <a:solidFill>
                  <a:srgbClr val="FF0000"/>
                </a:solidFill>
              </a:rPr>
              <a:t>value are possible outliers.</a:t>
            </a:r>
          </a:p>
        </p:txBody>
      </p:sp>
    </p:spTree>
    <p:extLst>
      <p:ext uri="{BB962C8B-B14F-4D97-AF65-F5344CB8AC3E}">
        <p14:creationId xmlns:p14="http://schemas.microsoft.com/office/powerpoint/2010/main" val="4954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High Leverage Points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5" y="702242"/>
            <a:ext cx="862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Observations </a:t>
            </a:r>
            <a:r>
              <a:rPr lang="en-US" sz="2400" dirty="0">
                <a:solidFill>
                  <a:srgbClr val="0000FF"/>
                </a:solidFill>
              </a:rPr>
              <a:t>with </a:t>
            </a:r>
            <a:r>
              <a:rPr lang="en-US" sz="2400" dirty="0" smtClean="0">
                <a:solidFill>
                  <a:srgbClr val="0000FF"/>
                </a:solidFill>
              </a:rPr>
              <a:t>high leverage have </a:t>
            </a:r>
            <a:r>
              <a:rPr lang="en-US" sz="2400" dirty="0">
                <a:solidFill>
                  <a:srgbClr val="0000FF"/>
                </a:solidFill>
              </a:rPr>
              <a:t>an unusual value for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i="1" baseline="-25000" dirty="0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 .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5" y="1193789"/>
            <a:ext cx="8157882" cy="3977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10" y="5232432"/>
            <a:ext cx="3581400" cy="119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285" y="5174152"/>
            <a:ext cx="5029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Leverage Statistic: </a:t>
            </a:r>
            <a:r>
              <a:rPr lang="en-US" sz="2200" dirty="0"/>
              <a:t> The leverage statistic </a:t>
            </a:r>
            <a:r>
              <a:rPr lang="en-US" sz="2200" dirty="0" smtClean="0"/>
              <a:t>is always between </a:t>
            </a:r>
            <a:r>
              <a:rPr lang="en-US" sz="2200" dirty="0"/>
              <a:t>1/n  and 1, and the </a:t>
            </a:r>
            <a:r>
              <a:rPr lang="en-US" sz="2200" dirty="0">
                <a:solidFill>
                  <a:srgbClr val="0000FF"/>
                </a:solidFill>
              </a:rPr>
              <a:t>average leverage for </a:t>
            </a:r>
            <a:r>
              <a:rPr lang="en-US" sz="2200" dirty="0" smtClean="0">
                <a:solidFill>
                  <a:srgbClr val="0000FF"/>
                </a:solidFill>
              </a:rPr>
              <a:t>all the </a:t>
            </a:r>
            <a:r>
              <a:rPr lang="en-US" sz="2200" dirty="0">
                <a:solidFill>
                  <a:srgbClr val="0000FF"/>
                </a:solidFill>
              </a:rPr>
              <a:t>observations </a:t>
            </a:r>
            <a:r>
              <a:rPr lang="en-US" sz="2200" dirty="0" smtClean="0">
                <a:solidFill>
                  <a:srgbClr val="0000FF"/>
                </a:solidFill>
              </a:rPr>
              <a:t>is always </a:t>
            </a:r>
            <a:r>
              <a:rPr lang="en-US" sz="2200" dirty="0">
                <a:solidFill>
                  <a:srgbClr val="0000FF"/>
                </a:solidFill>
              </a:rPr>
              <a:t>equal to (p +1)/n </a:t>
            </a:r>
            <a:r>
              <a:rPr lang="en-US" sz="2200" dirty="0"/>
              <a:t>.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87" y="3787983"/>
            <a:ext cx="6320118" cy="3070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Collinearity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0" y="791137"/>
            <a:ext cx="7634940" cy="305600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80886" y="1090707"/>
            <a:ext cx="751221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0886" y="1359648"/>
            <a:ext cx="328311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82472" y="2764119"/>
            <a:ext cx="511062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5945" y="3048001"/>
            <a:ext cx="751221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0886" y="3302000"/>
            <a:ext cx="5180643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Collinearity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3" y="850900"/>
            <a:ext cx="8005100" cy="54924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213414" y="6051177"/>
            <a:ext cx="4228352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89268" y="6373258"/>
            <a:ext cx="4749320" cy="1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Estimating Coefficients in MLR</a:t>
            </a:r>
            <a:endParaRPr lang="en-US" sz="2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328"/>
            <a:ext cx="9144000" cy="49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95347"/>
            <a:ext cx="7958627" cy="695790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Collinearity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2" y="3206786"/>
            <a:ext cx="7526578" cy="3361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77" y="1023532"/>
            <a:ext cx="8242205" cy="21234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33711" y="1329766"/>
            <a:ext cx="716781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6471" y="1613648"/>
            <a:ext cx="4601882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1930" y="2244165"/>
            <a:ext cx="513677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-98886"/>
            <a:ext cx="7958627" cy="695790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Collinearity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4" y="596903"/>
            <a:ext cx="7591106" cy="3911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94" y="4601883"/>
            <a:ext cx="7265106" cy="213735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691218" y="3062942"/>
            <a:ext cx="306219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2785" y="3376706"/>
            <a:ext cx="748050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2903" y="3660589"/>
            <a:ext cx="329697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54728" y="850900"/>
            <a:ext cx="566868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7883" y="1658472"/>
            <a:ext cx="367552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549" y="1942354"/>
            <a:ext cx="480603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0277" y="4508082"/>
            <a:ext cx="5566333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03" y="-98886"/>
            <a:ext cx="7958627" cy="695790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Collinearity: Two Simple “Solutions”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175" y="1030944"/>
            <a:ext cx="8621058" cy="520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first is to </a:t>
            </a:r>
            <a:r>
              <a:rPr lang="en-US" sz="2200" dirty="0">
                <a:solidFill>
                  <a:srgbClr val="0000FF"/>
                </a:solidFill>
              </a:rPr>
              <a:t>drop one of the problematic variables from the </a:t>
            </a:r>
            <a:r>
              <a:rPr lang="en-US" sz="2200" dirty="0" smtClean="0">
                <a:solidFill>
                  <a:srgbClr val="0000FF"/>
                </a:solidFill>
              </a:rPr>
              <a:t>regression</a:t>
            </a:r>
            <a:r>
              <a:rPr lang="en-US" sz="22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can usually be done without much compromise to the </a:t>
            </a:r>
            <a:r>
              <a:rPr lang="en-US" sz="2000" dirty="0" smtClean="0"/>
              <a:t>regression fit</a:t>
            </a:r>
            <a:r>
              <a:rPr lang="en-US" sz="2000" dirty="0"/>
              <a:t>, since the presence of collinearity implies that the information that </a:t>
            </a:r>
            <a:r>
              <a:rPr lang="en-US" sz="2000" dirty="0" smtClean="0"/>
              <a:t>this variable </a:t>
            </a:r>
            <a:r>
              <a:rPr lang="en-US" sz="2000" dirty="0"/>
              <a:t>provides about the response is redundant in the presence of </a:t>
            </a:r>
            <a:r>
              <a:rPr lang="en-US" sz="2000" dirty="0" smtClean="0"/>
              <a:t>the other </a:t>
            </a:r>
            <a:r>
              <a:rPr lang="en-US" sz="2000" dirty="0"/>
              <a:t>variables. 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instance, if we regress balance  onto age  and limit </a:t>
            </a:r>
            <a:r>
              <a:rPr lang="en-US" sz="2000" dirty="0" smtClean="0"/>
              <a:t>, without </a:t>
            </a:r>
            <a:r>
              <a:rPr lang="en-US" sz="2000" dirty="0"/>
              <a:t>the rating  predictor, then the resulting VIF values are close </a:t>
            </a:r>
            <a:r>
              <a:rPr lang="en-US" sz="2000" dirty="0" smtClean="0"/>
              <a:t>to the </a:t>
            </a:r>
            <a:r>
              <a:rPr lang="en-US" sz="2000" dirty="0"/>
              <a:t>minimum possible value of 1, and the </a:t>
            </a: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drops from 0. 754 to </a:t>
            </a:r>
            <a:r>
              <a:rPr lang="en-US" sz="2000" dirty="0" smtClean="0"/>
              <a:t>0.75. So </a:t>
            </a:r>
            <a:r>
              <a:rPr lang="en-US" sz="2000" dirty="0"/>
              <a:t>dropping rating  from the set of predictors has effectively solved </a:t>
            </a:r>
            <a:r>
              <a:rPr lang="en-US" sz="2000" dirty="0" smtClean="0"/>
              <a:t>the collinearity </a:t>
            </a:r>
            <a:r>
              <a:rPr lang="en-US" sz="2000" dirty="0"/>
              <a:t>problem without compromising the </a:t>
            </a:r>
            <a:r>
              <a:rPr lang="en-US" sz="2000" dirty="0" smtClean="0"/>
              <a:t>fit.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Can you think of any problem(s) with dropping a variable?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second solution </a:t>
            </a:r>
            <a:r>
              <a:rPr lang="en-US" sz="2200" dirty="0" smtClean="0"/>
              <a:t>is to </a:t>
            </a:r>
            <a:r>
              <a:rPr lang="en-US" sz="2200" dirty="0">
                <a:solidFill>
                  <a:srgbClr val="0000FF"/>
                </a:solidFill>
              </a:rPr>
              <a:t>combine the collinear variables together into a single predictor</a:t>
            </a:r>
            <a:r>
              <a:rPr lang="en-US" sz="2200" dirty="0"/>
              <a:t>. For instance</a:t>
            </a:r>
            <a:r>
              <a:rPr lang="en-US" sz="2200" dirty="0" smtClean="0"/>
              <a:t>, we </a:t>
            </a:r>
            <a:r>
              <a:rPr lang="en-US" sz="2200" dirty="0"/>
              <a:t>might take the average of standardized versions of limit  </a:t>
            </a:r>
            <a:r>
              <a:rPr lang="en-US" sz="2200" dirty="0" smtClean="0"/>
              <a:t>and rating  </a:t>
            </a:r>
            <a:r>
              <a:rPr lang="en-US" sz="2200" dirty="0"/>
              <a:t>in order to create a new variable that measures </a:t>
            </a:r>
            <a:r>
              <a:rPr lang="en-US" sz="2200" i="1" dirty="0"/>
              <a:t>credit worthiness </a:t>
            </a:r>
            <a:r>
              <a:rPr lang="en-US" sz="2200" dirty="0"/>
              <a:t>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6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244756"/>
            <a:ext cx="7686700" cy="511156"/>
          </a:xfrm>
        </p:spPr>
        <p:txBody>
          <a:bodyPr/>
          <a:lstStyle/>
          <a:p>
            <a:r>
              <a:rPr lang="en-US" b="1" dirty="0" smtClean="0"/>
              <a:t>The Marketing Plan</a:t>
            </a:r>
            <a:endParaRPr lang="en-US" sz="2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377" y="958511"/>
            <a:ext cx="8488908" cy="497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 Is there a relationship between advertising budget and sales</a:t>
            </a:r>
            <a:r>
              <a:rPr lang="en-US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F-statistic test, p-value very low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 How strong is the relationship between advertising budget and sales</a:t>
            </a:r>
            <a:r>
              <a:rPr lang="en-US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RSE/</a:t>
            </a:r>
            <a:r>
              <a:rPr lang="en-US" i="1" dirty="0" err="1" smtClean="0"/>
              <a:t>Avg.Sales</a:t>
            </a:r>
            <a:r>
              <a:rPr lang="en-US" i="1" dirty="0" smtClean="0"/>
              <a:t> ~ 12%; R</a:t>
            </a:r>
            <a:r>
              <a:rPr lang="en-US" i="1" baseline="30000" dirty="0" smtClean="0"/>
              <a:t>2</a:t>
            </a:r>
            <a:r>
              <a:rPr lang="en-US" i="1" dirty="0" smtClean="0"/>
              <a:t> ~ 90%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 Which media contribute to sales</a:t>
            </a:r>
            <a:r>
              <a:rPr lang="en-US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p-value for TV and radio low; high for newspaper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How large is the effect of each medium on sales?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Range of the coefficient estimates. (Collinearity</a:t>
            </a:r>
            <a:r>
              <a:rPr lang="en-US" i="1" dirty="0"/>
              <a:t> </a:t>
            </a:r>
            <a:r>
              <a:rPr lang="en-US" i="1" dirty="0" smtClean="0"/>
              <a:t>trouble for newspaper?)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/>
              <a:t>accurately can we predict future sales</a:t>
            </a:r>
            <a:r>
              <a:rPr lang="en-US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Check confidence and prediction intervals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 Is the relationship linear</a:t>
            </a:r>
            <a:r>
              <a:rPr lang="en-US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No; check residual plot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 Is there synergy among the advertising media</a:t>
            </a:r>
            <a:r>
              <a:rPr lang="en-US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i="1" dirty="0" smtClean="0">
                <a:solidFill>
                  <a:srgbClr val="000000"/>
                </a:solidFill>
              </a:rPr>
              <a:t>Yes, between TV and radio; R</a:t>
            </a:r>
            <a:r>
              <a:rPr lang="en-US" i="1" baseline="30000" dirty="0" smtClean="0">
                <a:solidFill>
                  <a:srgbClr val="000000"/>
                </a:solidFill>
              </a:rPr>
              <a:t>2</a:t>
            </a:r>
            <a:r>
              <a:rPr lang="en-US" i="1" dirty="0" smtClean="0">
                <a:solidFill>
                  <a:srgbClr val="000000"/>
                </a:solidFill>
              </a:rPr>
              <a:t> up from 90% to 97% w/ interaction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0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3022" y="125228"/>
            <a:ext cx="7898862" cy="511156"/>
          </a:xfrm>
        </p:spPr>
        <p:txBody>
          <a:bodyPr/>
          <a:lstStyle/>
          <a:p>
            <a:r>
              <a:rPr lang="en-US" b="1" dirty="0" smtClean="0"/>
              <a:t>§3.5 KNN Regression: </a:t>
            </a:r>
            <a:r>
              <a:rPr lang="en-US" b="1" dirty="0" smtClean="0">
                <a:solidFill>
                  <a:srgbClr val="FF0000"/>
                </a:solidFill>
              </a:rPr>
              <a:t>READING ASSIGNMENT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933700"/>
            <a:ext cx="2540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3600" b="1" dirty="0" smtClean="0"/>
              <a:t>End of Lecture #4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260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" y="6556469"/>
            <a:ext cx="652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Source: </a:t>
            </a:r>
            <a:r>
              <a:rPr lang="en-US" sz="1400" dirty="0">
                <a:solidFill>
                  <a:prstClr val="black"/>
                </a:solidFill>
              </a:rPr>
              <a:t>http://</a:t>
            </a:r>
            <a:r>
              <a:rPr lang="en-US" sz="1400" dirty="0" err="1">
                <a:solidFill>
                  <a:prstClr val="black"/>
                </a:solidFill>
              </a:rPr>
              <a:t>yaroslavvb.blogspot.com</a:t>
            </a:r>
            <a:r>
              <a:rPr lang="en-US" sz="1400" dirty="0">
                <a:solidFill>
                  <a:prstClr val="black"/>
                </a:solidFill>
              </a:rPr>
              <a:t>/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4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Multiple Linear Regression: Advertising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88" y="850900"/>
            <a:ext cx="7207622" cy="228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58" y="4816236"/>
            <a:ext cx="6185647" cy="1752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75" y="3039932"/>
            <a:ext cx="6798235" cy="15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Some Important Questions in MLR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151996"/>
            <a:ext cx="8488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1. 	Is </a:t>
            </a:r>
            <a:r>
              <a:rPr lang="en-US" sz="2400" dirty="0">
                <a:solidFill>
                  <a:srgbClr val="0000FF"/>
                </a:solidFill>
              </a:rPr>
              <a:t>at least one of the predictors </a:t>
            </a:r>
            <a:r>
              <a:rPr lang="en-US" sz="2400" dirty="0"/>
              <a:t>X1,X2, . . . , </a:t>
            </a:r>
            <a:r>
              <a:rPr lang="en-US" sz="2400" dirty="0" err="1"/>
              <a:t>Xp</a:t>
            </a:r>
            <a:r>
              <a:rPr lang="en-US" sz="2400" dirty="0"/>
              <a:t>  useful in </a:t>
            </a:r>
            <a:r>
              <a:rPr lang="en-US" sz="2400" dirty="0" smtClean="0"/>
              <a:t>	predicting the </a:t>
            </a:r>
            <a:r>
              <a:rPr lang="en-US" sz="2400" dirty="0"/>
              <a:t>response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 smtClean="0"/>
              <a:t>Do </a:t>
            </a:r>
            <a:r>
              <a:rPr lang="en-US" sz="2400" dirty="0"/>
              <a:t>all the predictors help to explain </a:t>
            </a:r>
            <a:r>
              <a:rPr lang="en-US" sz="2400" dirty="0" smtClean="0"/>
              <a:t>Y, </a:t>
            </a:r>
            <a:r>
              <a:rPr lang="en-US" sz="2400" dirty="0"/>
              <a:t>or is only</a:t>
            </a:r>
            <a:r>
              <a:rPr lang="en-US" sz="2400" dirty="0">
                <a:solidFill>
                  <a:srgbClr val="0000FF"/>
                </a:solidFill>
              </a:rPr>
              <a:t> a subset of </a:t>
            </a:r>
            <a:r>
              <a:rPr lang="en-US" sz="2400" dirty="0" smtClean="0">
                <a:solidFill>
                  <a:srgbClr val="0000FF"/>
                </a:solidFill>
              </a:rPr>
              <a:t>the predictors</a:t>
            </a:r>
            <a:r>
              <a:rPr lang="en-US" sz="2400" dirty="0" smtClean="0"/>
              <a:t> </a:t>
            </a:r>
            <a:r>
              <a:rPr lang="en-US" sz="2400" dirty="0"/>
              <a:t>useful</a:t>
            </a:r>
            <a:r>
              <a:rPr lang="en-US" sz="2400" dirty="0" smtClean="0"/>
              <a:t>? </a:t>
            </a:r>
            <a:r>
              <a:rPr lang="en-US" sz="2400" i="1" dirty="0" smtClean="0"/>
              <a:t>(</a:t>
            </a:r>
            <a:r>
              <a:rPr lang="en-US" sz="2400" i="1" u="sng" dirty="0" smtClean="0"/>
              <a:t>will skip now; covered in Chapter 6</a:t>
            </a:r>
            <a:r>
              <a:rPr lang="en-US" sz="2400" i="1" dirty="0" smtClean="0"/>
              <a:t>)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dirty="0" smtClean="0"/>
              <a:t>How </a:t>
            </a:r>
            <a:r>
              <a:rPr lang="en-US" sz="2400" dirty="0"/>
              <a:t>well does the </a:t>
            </a:r>
            <a:r>
              <a:rPr lang="en-US" sz="2400" dirty="0">
                <a:solidFill>
                  <a:srgbClr val="0000FF"/>
                </a:solidFill>
              </a:rPr>
              <a:t>model fit </a:t>
            </a:r>
            <a:r>
              <a:rPr lang="en-US" sz="2400" dirty="0"/>
              <a:t>the data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4.  </a:t>
            </a:r>
            <a:r>
              <a:rPr lang="en-US" sz="2400" dirty="0" smtClean="0"/>
              <a:t>	Given </a:t>
            </a:r>
            <a:r>
              <a:rPr lang="en-US" sz="2400" dirty="0"/>
              <a:t>a set of predictor values, what response value should we </a:t>
            </a:r>
            <a:r>
              <a:rPr lang="en-US" sz="2400" dirty="0" smtClean="0"/>
              <a:t>	predict, and </a:t>
            </a:r>
            <a:r>
              <a:rPr lang="en-US" sz="2400" dirty="0">
                <a:solidFill>
                  <a:srgbClr val="0000FF"/>
                </a:solidFill>
              </a:rPr>
              <a:t>how accurate is our prediction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00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867330"/>
          </a:xfrm>
        </p:spPr>
        <p:txBody>
          <a:bodyPr/>
          <a:lstStyle/>
          <a:p>
            <a:r>
              <a:rPr lang="en-US" b="1" dirty="0"/>
              <a:t>Is There a Relationship Between the Response and Predictors?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151996"/>
            <a:ext cx="8488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the simple linear regression setting, in order to </a:t>
            </a:r>
            <a:r>
              <a:rPr lang="en-US" sz="2000" dirty="0" smtClean="0"/>
              <a:t>determine whether </a:t>
            </a:r>
            <a:r>
              <a:rPr lang="en-US" sz="2000" dirty="0"/>
              <a:t>there is a relationship between the response and the predictor </a:t>
            </a:r>
            <a:r>
              <a:rPr lang="en-US" sz="2000" dirty="0" smtClean="0"/>
              <a:t>we can </a:t>
            </a:r>
            <a:r>
              <a:rPr lang="en-US" sz="2000" dirty="0"/>
              <a:t>simply check whether β1  = 0. In the multiple regression setting with </a:t>
            </a:r>
            <a:r>
              <a:rPr lang="en-US" sz="2000" dirty="0" smtClean="0"/>
              <a:t>p predictors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we need to ask whether all of the regression coefficients are zero</a:t>
            </a:r>
            <a:r>
              <a:rPr lang="en-US" sz="2000" dirty="0" smtClean="0"/>
              <a:t>, i.e</a:t>
            </a:r>
            <a:r>
              <a:rPr lang="en-US" sz="2000" dirty="0"/>
              <a:t>. whether β1  = β2  </a:t>
            </a:r>
            <a:r>
              <a:rPr lang="en-US" sz="2000" dirty="0" smtClean="0"/>
              <a:t>=...= </a:t>
            </a:r>
            <a:r>
              <a:rPr lang="en-US" sz="2000" dirty="0"/>
              <a:t>βp  = 0. As in the simple linear </a:t>
            </a:r>
            <a:r>
              <a:rPr lang="en-US" sz="2000" dirty="0" smtClean="0"/>
              <a:t>regression setting</a:t>
            </a:r>
            <a:r>
              <a:rPr lang="en-US" sz="2000" dirty="0"/>
              <a:t>, we use a hypothesis test to answer this question. We test the </a:t>
            </a:r>
            <a:r>
              <a:rPr lang="en-US" sz="2000" dirty="0" smtClean="0"/>
              <a:t>null hypothesis</a:t>
            </a:r>
            <a:r>
              <a:rPr lang="en-US" sz="2000" dirty="0"/>
              <a:t>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3" y="3105932"/>
            <a:ext cx="7045635" cy="2977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5" y="5820314"/>
            <a:ext cx="2199166" cy="79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0" y="5343002"/>
            <a:ext cx="1987176" cy="3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i="1" dirty="0" smtClean="0"/>
              <a:t>F</a:t>
            </a:r>
            <a:r>
              <a:rPr lang="en-US" b="1" dirty="0" smtClean="0"/>
              <a:t> Statistic</a:t>
            </a:r>
            <a:endParaRPr lang="en-US" sz="2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131793"/>
            <a:ext cx="9144000" cy="1901468"/>
            <a:chOff x="0" y="1072029"/>
            <a:chExt cx="9144000" cy="190146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72029"/>
              <a:ext cx="9144000" cy="190146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5461" y="1072029"/>
              <a:ext cx="1568068" cy="451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" y="3189944"/>
            <a:ext cx="9080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i="1" dirty="0" smtClean="0"/>
              <a:t>F</a:t>
            </a:r>
            <a:r>
              <a:rPr lang="en-US" b="1" dirty="0" smtClean="0"/>
              <a:t> Statistic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142416"/>
            <a:ext cx="848890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How </a:t>
            </a:r>
            <a:r>
              <a:rPr lang="en-US" sz="2200" dirty="0">
                <a:solidFill>
                  <a:srgbClr val="FF0000"/>
                </a:solidFill>
              </a:rPr>
              <a:t>large does the F-statistic need to be before we can reject H</a:t>
            </a:r>
            <a:r>
              <a:rPr lang="en-US" sz="2200" baseline="-25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and conclude </a:t>
            </a:r>
            <a:r>
              <a:rPr lang="en-US" sz="2200" dirty="0">
                <a:solidFill>
                  <a:srgbClr val="FF0000"/>
                </a:solidFill>
              </a:rPr>
              <a:t>that there is a relationship? 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turns out that </a:t>
            </a:r>
            <a:r>
              <a:rPr lang="en-US" sz="2200" dirty="0">
                <a:solidFill>
                  <a:srgbClr val="0000FF"/>
                </a:solidFill>
              </a:rPr>
              <a:t>the answer </a:t>
            </a:r>
            <a:r>
              <a:rPr lang="en-US" sz="2200" dirty="0" smtClean="0">
                <a:solidFill>
                  <a:srgbClr val="0000FF"/>
                </a:solidFill>
              </a:rPr>
              <a:t>depends on </a:t>
            </a:r>
            <a:r>
              <a:rPr lang="en-US" sz="2200" dirty="0">
                <a:solidFill>
                  <a:srgbClr val="0000FF"/>
                </a:solidFill>
              </a:rPr>
              <a:t>the values of n  and p 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n  is large, an F-statistic that is just </a:t>
            </a:r>
            <a:r>
              <a:rPr lang="en-US" sz="2200" dirty="0" smtClean="0"/>
              <a:t>a little </a:t>
            </a:r>
            <a:r>
              <a:rPr lang="en-US" sz="2200" dirty="0"/>
              <a:t>larger than 1 might still provide evidence against 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In </a:t>
            </a:r>
            <a:r>
              <a:rPr lang="en-US" sz="2200" dirty="0"/>
              <a:t>contrast</a:t>
            </a:r>
            <a:r>
              <a:rPr lang="en-US" sz="2200" dirty="0" smtClean="0"/>
              <a:t>, a </a:t>
            </a:r>
            <a:r>
              <a:rPr lang="en-US" sz="2200" dirty="0"/>
              <a:t>larger F-statistic is needed to reject H</a:t>
            </a:r>
            <a:r>
              <a:rPr lang="en-US" sz="2200" baseline="-25000" dirty="0"/>
              <a:t>0</a:t>
            </a:r>
            <a:r>
              <a:rPr lang="en-US" sz="2200" dirty="0" smtClean="0"/>
              <a:t> </a:t>
            </a:r>
            <a:r>
              <a:rPr lang="en-US" sz="2200" dirty="0"/>
              <a:t>if n  is small. 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When 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dirty="0" smtClean="0"/>
              <a:t>true and </a:t>
            </a:r>
            <a:r>
              <a:rPr lang="en-US" sz="2200" dirty="0"/>
              <a:t>the errors </a:t>
            </a:r>
            <a:r>
              <a:rPr lang="en-US" sz="2200" dirty="0" err="1" smtClean="0"/>
              <a:t>ε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 </a:t>
            </a:r>
            <a:r>
              <a:rPr lang="en-US" sz="2200" dirty="0"/>
              <a:t>have a normal distribution, the F-statistic follows </a:t>
            </a:r>
            <a:r>
              <a:rPr lang="en-US" sz="2200" dirty="0" smtClean="0"/>
              <a:t>an F</a:t>
            </a:r>
            <a:r>
              <a:rPr lang="en-US" sz="2200" dirty="0"/>
              <a:t>-</a:t>
            </a:r>
            <a:r>
              <a:rPr lang="en-US" sz="2200" dirty="0" smtClean="0"/>
              <a:t>distribution.</a:t>
            </a: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For </a:t>
            </a:r>
            <a:r>
              <a:rPr lang="en-US" sz="2200" dirty="0">
                <a:solidFill>
                  <a:srgbClr val="0000FF"/>
                </a:solidFill>
              </a:rPr>
              <a:t>any given value of n  and p , any statistical </a:t>
            </a:r>
            <a:r>
              <a:rPr lang="en-US" sz="2200" dirty="0" smtClean="0">
                <a:solidFill>
                  <a:srgbClr val="0000FF"/>
                </a:solidFill>
              </a:rPr>
              <a:t>software package </a:t>
            </a:r>
            <a:r>
              <a:rPr lang="en-US" sz="2200" dirty="0">
                <a:solidFill>
                  <a:srgbClr val="0000FF"/>
                </a:solidFill>
              </a:rPr>
              <a:t>can be used to compute the </a:t>
            </a:r>
            <a:r>
              <a:rPr lang="en-US" sz="2200" dirty="0">
                <a:solidFill>
                  <a:srgbClr val="C00000"/>
                </a:solidFill>
              </a:rPr>
              <a:t>p-value associated with the F-</a:t>
            </a:r>
            <a:r>
              <a:rPr lang="en-US" sz="2200" dirty="0" smtClean="0">
                <a:solidFill>
                  <a:srgbClr val="C00000"/>
                </a:solidFill>
              </a:rPr>
              <a:t>statistic </a:t>
            </a:r>
            <a:r>
              <a:rPr lang="en-US" sz="2200" dirty="0" smtClean="0">
                <a:solidFill>
                  <a:srgbClr val="0000FF"/>
                </a:solidFill>
              </a:rPr>
              <a:t>using </a:t>
            </a:r>
            <a:r>
              <a:rPr lang="en-US" sz="2200" dirty="0">
                <a:solidFill>
                  <a:srgbClr val="0000FF"/>
                </a:solidFill>
              </a:rPr>
              <a:t>this </a:t>
            </a:r>
            <a:r>
              <a:rPr lang="en-US" sz="2200" dirty="0" smtClean="0">
                <a:solidFill>
                  <a:srgbClr val="0000FF"/>
                </a:solidFill>
              </a:rPr>
              <a:t>distribution.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Based </a:t>
            </a:r>
            <a:r>
              <a:rPr lang="en-US" sz="2200" dirty="0"/>
              <a:t>on this p-value, we can determine </a:t>
            </a:r>
            <a:r>
              <a:rPr lang="en-US" sz="2200" dirty="0" smtClean="0"/>
              <a:t>whether or </a:t>
            </a:r>
            <a:r>
              <a:rPr lang="en-US" sz="2200" dirty="0"/>
              <a:t>not to reject H</a:t>
            </a:r>
            <a:r>
              <a:rPr lang="en-US" sz="2200" baseline="-25000" dirty="0"/>
              <a:t>0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16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23853</TotalTime>
  <Words>1479</Words>
  <Application>Microsoft Macintosh PowerPoint</Application>
  <PresentationFormat>On-screen Show (4:3)</PresentationFormat>
  <Paragraphs>223</Paragraphs>
  <Slides>45</Slides>
  <Notes>45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Apple Chancery</vt:lpstr>
      <vt:lpstr>Calibri</vt:lpstr>
      <vt:lpstr>Arial</vt:lpstr>
      <vt:lpstr>Office Theme</vt:lpstr>
      <vt:lpstr>1_Office Theme</vt:lpstr>
      <vt:lpstr>???</vt:lpstr>
      <vt:lpstr>Statistical Analysis and Learning (SAL): Linear Regression (ISL Ch3, part 2) Textbook: An Introduction to Statistical Learning (ISL)</vt:lpstr>
      <vt:lpstr>Note on Material</vt:lpstr>
      <vt:lpstr>Multiple Linear Regression: More than 1 X</vt:lpstr>
      <vt:lpstr>Estimating Coefficients in MLR</vt:lpstr>
      <vt:lpstr>Multiple Linear Regression: Advertising</vt:lpstr>
      <vt:lpstr>Some Important Questions in MLR</vt:lpstr>
      <vt:lpstr>Is There a Relationship Between the Response and Predictors?</vt:lpstr>
      <vt:lpstr>F Statistic</vt:lpstr>
      <vt:lpstr>F Statistic</vt:lpstr>
      <vt:lpstr>Why calculate the F-Statistic? Is it not enough that the individual p-values for the β’s are (very) small?</vt:lpstr>
      <vt:lpstr>Model Fit in MLR</vt:lpstr>
      <vt:lpstr>Model Fit in MLR: Advertising</vt:lpstr>
      <vt:lpstr>Model Fit in MLR: Visualizing the Errors</vt:lpstr>
      <vt:lpstr>Predictions</vt:lpstr>
      <vt:lpstr>Back to Linear Regression for a Moment...</vt:lpstr>
      <vt:lpstr>Confidence and Prediction Intervals</vt:lpstr>
      <vt:lpstr>Confidence and Prediction Intervals</vt:lpstr>
      <vt:lpstr>Other Considerations in the Regression Model</vt:lpstr>
      <vt:lpstr>Qualitative Predictors</vt:lpstr>
      <vt:lpstr>Predictors with Only Two Levels: Dummy Var.</vt:lpstr>
      <vt:lpstr>Qualitative Predictors with More than Two Levels</vt:lpstr>
      <vt:lpstr>Qualitative Predictors with More than Two Levels</vt:lpstr>
      <vt:lpstr>Extensions of the Linear Model</vt:lpstr>
      <vt:lpstr>Removing the Additive Assumption</vt:lpstr>
      <vt:lpstr>Removing the Additive Assumption: Adv.</vt:lpstr>
      <vt:lpstr>Interaction in the Case of Qualitative Vars.</vt:lpstr>
      <vt:lpstr>Non-Linear Relationships: Polynomial Reg.</vt:lpstr>
      <vt:lpstr>Non-Linear Relationships: Polynomial Reg.</vt:lpstr>
      <vt:lpstr>Potential Problems in MLR</vt:lpstr>
      <vt:lpstr>1. Non-linearity of the Data: Residual Plots</vt:lpstr>
      <vt:lpstr>2. Correlation of Error Terms</vt:lpstr>
      <vt:lpstr>2. Correlation of Error Terms: Tracking</vt:lpstr>
      <vt:lpstr>3. Non-Constant Variance of Error Term Heteroscedasticity</vt:lpstr>
      <vt:lpstr>3. Non-Constant Variance of Error Term Heteroscedasticity</vt:lpstr>
      <vt:lpstr>4. Outliers</vt:lpstr>
      <vt:lpstr>4. Outliers</vt:lpstr>
      <vt:lpstr>5. High Leverage Points</vt:lpstr>
      <vt:lpstr>6. Collinearity</vt:lpstr>
      <vt:lpstr>6. Collinearity</vt:lpstr>
      <vt:lpstr>6. Collinearity</vt:lpstr>
      <vt:lpstr>6. Collinearity</vt:lpstr>
      <vt:lpstr>6. Collinearity: Two Simple “Solutions”</vt:lpstr>
      <vt:lpstr>The Marketing Plan</vt:lpstr>
      <vt:lpstr>§3.5 KNN Regression: READING ASSIGNMENT</vt:lpstr>
      <vt:lpstr>End of Lecture #4</vt:lpstr>
    </vt:vector>
  </TitlesOfParts>
  <Company>UT Austin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Changgui DONG</dc:creator>
  <cp:lastModifiedBy>Varun Rai</cp:lastModifiedBy>
  <cp:revision>1407</cp:revision>
  <cp:lastPrinted>2015-11-18T18:26:58Z</cp:lastPrinted>
  <dcterms:created xsi:type="dcterms:W3CDTF">2013-03-29T17:59:38Z</dcterms:created>
  <dcterms:modified xsi:type="dcterms:W3CDTF">2018-02-07T14:45:31Z</dcterms:modified>
</cp:coreProperties>
</file>