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3" r:id="rId2"/>
  </p:sldMasterIdLst>
  <p:notesMasterIdLst>
    <p:notesMasterId r:id="rId65"/>
  </p:notesMasterIdLst>
  <p:handoutMasterIdLst>
    <p:handoutMasterId r:id="rId66"/>
  </p:handoutMasterIdLst>
  <p:sldIdLst>
    <p:sldId id="256" r:id="rId3"/>
    <p:sldId id="424" r:id="rId4"/>
    <p:sldId id="618" r:id="rId5"/>
    <p:sldId id="673" r:id="rId6"/>
    <p:sldId id="672" r:id="rId7"/>
    <p:sldId id="674" r:id="rId8"/>
    <p:sldId id="701" r:id="rId9"/>
    <p:sldId id="698" r:id="rId10"/>
    <p:sldId id="699" r:id="rId11"/>
    <p:sldId id="702" r:id="rId12"/>
    <p:sldId id="703" r:id="rId13"/>
    <p:sldId id="704" r:id="rId14"/>
    <p:sldId id="705" r:id="rId15"/>
    <p:sldId id="706" r:id="rId16"/>
    <p:sldId id="675" r:id="rId17"/>
    <p:sldId id="748" r:id="rId18"/>
    <p:sldId id="707" r:id="rId19"/>
    <p:sldId id="708" r:id="rId20"/>
    <p:sldId id="709" r:id="rId21"/>
    <p:sldId id="710" r:id="rId22"/>
    <p:sldId id="717" r:id="rId23"/>
    <p:sldId id="711" r:id="rId24"/>
    <p:sldId id="714" r:id="rId25"/>
    <p:sldId id="715" r:id="rId26"/>
    <p:sldId id="718" r:id="rId27"/>
    <p:sldId id="749" r:id="rId28"/>
    <p:sldId id="719" r:id="rId29"/>
    <p:sldId id="716" r:id="rId30"/>
    <p:sldId id="720" r:id="rId31"/>
    <p:sldId id="750" r:id="rId32"/>
    <p:sldId id="721" r:id="rId33"/>
    <p:sldId id="722" r:id="rId34"/>
    <p:sldId id="723" r:id="rId35"/>
    <p:sldId id="751" r:id="rId36"/>
    <p:sldId id="724" r:id="rId37"/>
    <p:sldId id="725" r:id="rId38"/>
    <p:sldId id="726" r:id="rId39"/>
    <p:sldId id="727" r:id="rId40"/>
    <p:sldId id="752" r:id="rId41"/>
    <p:sldId id="730" r:id="rId42"/>
    <p:sldId id="728" r:id="rId43"/>
    <p:sldId id="754" r:id="rId44"/>
    <p:sldId id="729" r:id="rId45"/>
    <p:sldId id="753" r:id="rId46"/>
    <p:sldId id="731" r:id="rId47"/>
    <p:sldId id="755" r:id="rId48"/>
    <p:sldId id="733" r:id="rId49"/>
    <p:sldId id="732" r:id="rId50"/>
    <p:sldId id="737" r:id="rId51"/>
    <p:sldId id="734" r:id="rId52"/>
    <p:sldId id="747" r:id="rId53"/>
    <p:sldId id="742" r:id="rId54"/>
    <p:sldId id="735" r:id="rId55"/>
    <p:sldId id="738" r:id="rId56"/>
    <p:sldId id="739" r:id="rId57"/>
    <p:sldId id="740" r:id="rId58"/>
    <p:sldId id="741" r:id="rId59"/>
    <p:sldId id="746" r:id="rId60"/>
    <p:sldId id="743" r:id="rId61"/>
    <p:sldId id="744" r:id="rId62"/>
    <p:sldId id="745" r:id="rId63"/>
    <p:sldId id="39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65100"/>
    <a:srgbClr val="D95100"/>
    <a:srgbClr val="D96600"/>
    <a:srgbClr val="0C5D29"/>
    <a:srgbClr val="3A8066"/>
    <a:srgbClr val="168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08"/>
    <p:restoredTop sz="85191" autoAdjust="0"/>
  </p:normalViewPr>
  <p:slideViewPr>
    <p:cSldViewPr snapToGrid="0" snapToObjects="1">
      <p:cViewPr>
        <p:scale>
          <a:sx n="85" d="100"/>
          <a:sy n="85" d="100"/>
        </p:scale>
        <p:origin x="117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F0954-3A47-1D4B-B26A-DF7DC3CEC3E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1314A-F02A-4649-9375-621D5C1E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0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D8832-656D-8C4C-84F3-D2A78C7ABC7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46F0-9265-F447-8670-C08AE4D8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97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05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4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of session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Begin session</a:t>
            </a:r>
            <a:r>
              <a:rPr lang="en-US" baseline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Begin session</a:t>
            </a:r>
            <a:r>
              <a:rPr lang="en-US" baseline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0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75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57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57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167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52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End of session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F749-C0CF-4F38-A7C2-A6B2491B643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35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margin is inside the dotted circles.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F749-C0CF-4F38-A7C2-A6B2491B643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07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C9A6-48F9-2442-8B39-6C136B54BDA3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4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4E8C-57E4-1948-8C37-AE3B8FE74A9D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4514-3049-9848-A564-7B60045E0EBE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28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886200"/>
            <a:ext cx="7058052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6631375"/>
            <a:ext cx="9144000" cy="228600"/>
          </a:xfrm>
          <a:prstGeom prst="rect">
            <a:avLst/>
          </a:prstGeom>
          <a:solidFill>
            <a:srgbClr val="83052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703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73" y="274638"/>
            <a:ext cx="7686700" cy="5111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6109"/>
            <a:ext cx="8229600" cy="50100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6610" y="6568459"/>
            <a:ext cx="2133600" cy="36512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400" y="497147"/>
            <a:ext cx="995082" cy="800"/>
          </a:xfrm>
          <a:prstGeom prst="line">
            <a:avLst/>
          </a:prstGeom>
          <a:ln w="22225">
            <a:solidFill>
              <a:srgbClr val="8305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77373" y="274638"/>
            <a:ext cx="7686700" cy="5111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rot="5400000">
            <a:off x="400" y="497147"/>
            <a:ext cx="995082" cy="800"/>
          </a:xfrm>
          <a:prstGeom prst="line">
            <a:avLst/>
          </a:prstGeom>
          <a:ln w="22225">
            <a:solidFill>
              <a:srgbClr val="8305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6610" y="6414084"/>
            <a:ext cx="2133600" cy="36512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6193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rot="5400000">
            <a:off x="400" y="497147"/>
            <a:ext cx="995082" cy="800"/>
          </a:xfrm>
          <a:prstGeom prst="line">
            <a:avLst/>
          </a:prstGeom>
          <a:ln w="22225">
            <a:solidFill>
              <a:srgbClr val="8305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6610" y="6568459"/>
            <a:ext cx="2133600" cy="36512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7373" y="274638"/>
            <a:ext cx="7686700" cy="5111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734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42925" y="74639"/>
            <a:ext cx="7924800" cy="632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6610" y="6568459"/>
            <a:ext cx="2133600" cy="36512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84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6B5-3092-7345-B9E6-8A2392AB166B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3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0A88-A6B9-0A40-AC85-0C08F29EB47C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2D05-CFE7-C14B-A67A-E655F28334D0}" type="datetime1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AC39-CEA0-9647-89DF-3F7A3F50BF96}" type="datetime1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3E6A-3B83-7A4B-810E-5DDED959D540}" type="datetime1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E574-1049-7848-9F51-50CAD66B8B75}" type="datetime1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3B2F-D37A-604E-8FE1-3DE4AE27B21C}" type="datetime1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5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1572-38B1-ED42-A8EE-717F3828AC3F}" type="datetime1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7" Type="http://schemas.openxmlformats.org/officeDocument/2006/relationships/vmlDrawing" Target="../drawings/vmlDrawing1.vml"/><Relationship Id="rId8" Type="http://schemas.openxmlformats.org/officeDocument/2006/relationships/oleObject" Target="???" TargetMode="Externa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4E78-0C97-3D41-8B7B-5FACFDDF35F2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116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6FF758F-725A-4403-AF81-A0503C31101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4/10/18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45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FDF008C-E983-4CF1-805C-06207AB7B46B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3" y="6643250"/>
            <a:ext cx="9143968" cy="238148"/>
          </a:xfrm>
          <a:prstGeom prst="rect">
            <a:avLst/>
          </a:prstGeom>
          <a:solidFill>
            <a:srgbClr val="83052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57200" y="46043"/>
            <a:ext cx="8229600" cy="94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293100" y="0"/>
          <a:ext cx="83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" name="Document" r:id="rId8" imgW="1003263" imgH="1028662" progId="Word.Document.12">
                  <p:link updateAutomatic="1"/>
                </p:oleObj>
              </mc:Choice>
              <mc:Fallback>
                <p:oleObj name="Document" r:id="rId8" imgW="1003263" imgH="1028662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100" y="0"/>
                        <a:ext cx="838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74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microsoft.com/office/2007/relationships/hdphoto" Target="../media/hdphoto1.wdp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45898"/>
            <a:ext cx="9144000" cy="201677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168043"/>
                </a:solidFill>
              </a:rPr>
              <a:t>Statistical Analysis and Learning (SAL): Support Vector Machines, ISL Ch9</a:t>
            </a:r>
            <a:br>
              <a:rPr lang="en-US" sz="4000" b="1" dirty="0" smtClean="0">
                <a:solidFill>
                  <a:srgbClr val="168043"/>
                </a:solidFill>
              </a:rPr>
            </a:br>
            <a:r>
              <a:rPr lang="en-US" sz="2000" b="1" u="sng" dirty="0" smtClean="0">
                <a:solidFill>
                  <a:srgbClr val="168043"/>
                </a:solidFill>
              </a:rPr>
              <a:t>Textbook</a:t>
            </a:r>
            <a:r>
              <a:rPr lang="en-US" sz="2000" b="1" dirty="0" smtClean="0">
                <a:solidFill>
                  <a:srgbClr val="168043"/>
                </a:solidFill>
              </a:rPr>
              <a:t>: </a:t>
            </a:r>
            <a:r>
              <a:rPr lang="en-US" sz="2000" b="1" i="1" dirty="0" smtClean="0">
                <a:solidFill>
                  <a:srgbClr val="168043"/>
                </a:solidFill>
              </a:rPr>
              <a:t>An Introduction to Statistical Learning (ISL)</a:t>
            </a:r>
            <a:endParaRPr lang="en-US" sz="2000" b="1" i="1" dirty="0">
              <a:solidFill>
                <a:srgbClr val="16804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06461"/>
            <a:ext cx="6400800" cy="2353047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>
                <a:solidFill>
                  <a:srgbClr val="A60000"/>
                </a:solidFill>
              </a:rPr>
              <a:t>Varun Rai</a:t>
            </a:r>
          </a:p>
          <a:p>
            <a:r>
              <a:rPr lang="en-US" sz="2800" b="1" dirty="0" smtClean="0">
                <a:solidFill>
                  <a:srgbClr val="A60000"/>
                </a:solidFill>
              </a:rPr>
              <a:t>LBJ School of Public Affairs</a:t>
            </a:r>
            <a:endParaRPr lang="en-US" sz="2800" b="1" dirty="0">
              <a:solidFill>
                <a:srgbClr val="A6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University of Texas at </a:t>
            </a:r>
            <a:r>
              <a:rPr lang="en-US" dirty="0" smtClean="0">
                <a:solidFill>
                  <a:schemeClr val="tx1"/>
                </a:solidFill>
              </a:rPr>
              <a:t>Austin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i="1" smtClean="0">
                <a:solidFill>
                  <a:schemeClr val="tx1"/>
                </a:solidFill>
              </a:rPr>
              <a:t>11</a:t>
            </a:r>
            <a:r>
              <a:rPr lang="en-US" sz="2400" i="1" baseline="30000" smtClean="0">
                <a:solidFill>
                  <a:schemeClr val="tx1"/>
                </a:solidFill>
              </a:rPr>
              <a:t>th</a:t>
            </a:r>
            <a:r>
              <a:rPr lang="en-US" sz="2400" i="1" smtClean="0">
                <a:solidFill>
                  <a:schemeClr val="tx1"/>
                </a:solidFill>
              </a:rPr>
              <a:t> April 2018</a:t>
            </a:r>
            <a:endParaRPr 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52400" y="6477000"/>
            <a:ext cx="7205112" cy="0"/>
          </a:xfrm>
          <a:prstGeom prst="line">
            <a:avLst/>
          </a:prstGeom>
          <a:noFill/>
          <a:ln w="12700">
            <a:solidFill>
              <a:srgbClr val="42413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04800" y="4724400"/>
            <a:ext cx="0" cy="1905000"/>
          </a:xfrm>
          <a:prstGeom prst="line">
            <a:avLst/>
          </a:prstGeom>
          <a:noFill/>
          <a:ln w="6350">
            <a:solidFill>
              <a:srgbClr val="D7511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9" descr="lbj_logo_pacl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867400"/>
            <a:ext cx="800100" cy="838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UT-Aerial-resized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24000"/>
          </a:xfrm>
          <a:prstGeom prst="rect">
            <a:avLst/>
          </a:prstGeom>
        </p:spPr>
      </p:pic>
      <p:pic>
        <p:nvPicPr>
          <p:cNvPr id="7" name="Picture 6" descr="ut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32" y="5960378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10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Classification Using a </a:t>
            </a:r>
            <a:r>
              <a:rPr lang="en-US" b="1" dirty="0"/>
              <a:t> </a:t>
            </a:r>
            <a:r>
              <a:rPr lang="en-US" b="1" dirty="0" smtClean="0"/>
              <a:t>Separating </a:t>
            </a:r>
            <a:r>
              <a:rPr lang="en-US" b="1" dirty="0" err="1" smtClean="0"/>
              <a:t>Hyperplane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414026"/>
            <a:ext cx="9144000" cy="140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11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Classification Using a </a:t>
            </a:r>
            <a:r>
              <a:rPr lang="en-US" b="1" dirty="0"/>
              <a:t> </a:t>
            </a:r>
            <a:r>
              <a:rPr lang="en-US" b="1" dirty="0" smtClean="0"/>
              <a:t>Separating </a:t>
            </a:r>
            <a:r>
              <a:rPr lang="en-US" b="1" dirty="0" err="1" smtClean="0"/>
              <a:t>Hyperplane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0"/>
            <a:ext cx="8767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12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Classification Using a </a:t>
            </a:r>
            <a:r>
              <a:rPr lang="en-US" b="1" dirty="0"/>
              <a:t> </a:t>
            </a:r>
            <a:r>
              <a:rPr lang="en-US" b="1" dirty="0" smtClean="0"/>
              <a:t>Separating </a:t>
            </a:r>
            <a:r>
              <a:rPr lang="en-US" b="1" dirty="0" err="1" smtClean="0"/>
              <a:t>Hyperplane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130147"/>
            <a:ext cx="9144000" cy="14083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01885"/>
            <a:ext cx="9144000" cy="43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13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Classification Using a </a:t>
            </a:r>
            <a:r>
              <a:rPr lang="en-US" b="1" dirty="0"/>
              <a:t> </a:t>
            </a:r>
            <a:r>
              <a:rPr lang="en-US" b="1" dirty="0" smtClean="0"/>
              <a:t>Separating </a:t>
            </a:r>
            <a:r>
              <a:rPr lang="en-US" b="1" dirty="0" err="1" smtClean="0"/>
              <a:t>Hyperplane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" y="1128059"/>
            <a:ext cx="9144000" cy="3027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0501"/>
            <a:ext cx="9144000" cy="13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4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14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Classification Using a </a:t>
            </a:r>
            <a:r>
              <a:rPr lang="en-US" b="1" dirty="0"/>
              <a:t> </a:t>
            </a:r>
            <a:r>
              <a:rPr lang="en-US" b="1" dirty="0" smtClean="0"/>
              <a:t>Separating </a:t>
            </a:r>
            <a:r>
              <a:rPr lang="en-US" b="1" dirty="0" err="1" smtClean="0"/>
              <a:t>Hyperplane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130147"/>
            <a:ext cx="9144000" cy="14083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01885"/>
            <a:ext cx="9144000" cy="43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2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15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The Maximal Margin Classifier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2800"/>
            <a:ext cx="9144000" cy="26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16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The Maximal Margin Classifier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9413"/>
          <a:stretch/>
        </p:blipFill>
        <p:spPr>
          <a:xfrm>
            <a:off x="0" y="1136274"/>
            <a:ext cx="9144000" cy="20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17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The Maximal Margin Classifier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683"/>
          <a:stretch/>
        </p:blipFill>
        <p:spPr>
          <a:xfrm>
            <a:off x="0" y="1379095"/>
            <a:ext cx="9144000" cy="33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9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18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The Maximal Margin Classifier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600"/>
            <a:ext cx="9144000" cy="33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19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The Maximal Margin Classifier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0"/>
            <a:ext cx="81326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973295"/>
            <a:ext cx="229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Three support vectors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82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Note on Material</a:t>
            </a:r>
            <a:endParaRPr lang="en-US" sz="2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0377" y="1167685"/>
            <a:ext cx="8488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Unless otherwise noted, all material in this presentation are from this course’s textbook, </a:t>
            </a:r>
            <a:r>
              <a:rPr lang="en-US" sz="2800" i="1" dirty="0" smtClean="0"/>
              <a:t>An Introduction to Statistical Learning (ISL)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842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20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The Maximal Margin Classifier: Support Vectors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36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7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21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The Maximal Margin Classifier: Construction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800"/>
            <a:ext cx="9144000" cy="1413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" y="2820895"/>
            <a:ext cx="9144000" cy="2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22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The Maximal Margin Classifier: Construction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817"/>
            <a:ext cx="9144000" cy="3257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392517"/>
            <a:ext cx="81534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23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The Maximal Margin Classifier: Construction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2380"/>
            <a:ext cx="9144000" cy="237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24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The Non-Separable Case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1738"/>
          <a:stretch/>
        </p:blipFill>
        <p:spPr>
          <a:xfrm>
            <a:off x="0" y="1494228"/>
            <a:ext cx="9144000" cy="166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25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The Non-Separable Case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2271"/>
            <a:ext cx="9144000" cy="60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26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The Non-Separable Case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9562"/>
          <a:stretch/>
        </p:blipFill>
        <p:spPr>
          <a:xfrm>
            <a:off x="0" y="1499016"/>
            <a:ext cx="9144000" cy="17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8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27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6400" y="2336520"/>
            <a:ext cx="7686700" cy="511156"/>
          </a:xfrm>
        </p:spPr>
        <p:txBody>
          <a:bodyPr/>
          <a:lstStyle/>
          <a:p>
            <a:r>
              <a:rPr lang="en-US" sz="4800" b="1" dirty="0" smtClean="0">
                <a:latin typeface="Apple Chancery"/>
                <a:cs typeface="Apple Chancery"/>
              </a:rPr>
              <a:t>Support Vector Classifier</a:t>
            </a:r>
            <a:endParaRPr lang="en-US" sz="4800" b="1" dirty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9290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28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Overview of Support Vector Classifier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826"/>
            <a:ext cx="9144000" cy="237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29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Overview of Support Vector Classifier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2261"/>
            <a:ext cx="9144000" cy="54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Support Vector Machine (SVM)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9144000" cy="16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30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Overview of Support Vector Classifier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3753"/>
            <a:ext cx="9144000" cy="23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31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Overview of Support Vector Classifier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4158"/>
            <a:ext cx="9144000" cy="19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32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Overview of Support Vector Classifier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5424"/>
            <a:ext cx="9144000" cy="33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33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Overview of Support Vector Classifier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00"/>
            <a:ext cx="9144000" cy="66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34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Overview of Support Vector Classifier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8575"/>
            <a:ext cx="9144000" cy="196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35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Support Vector </a:t>
            </a:r>
            <a:r>
              <a:rPr lang="en-US" b="1" smtClean="0"/>
              <a:t>Classifier Optimization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0"/>
            <a:ext cx="9144000" cy="43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36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Support Vector Classifier: Slack Variables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0030"/>
            <a:ext cx="9144000" cy="59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37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Support Vector Classifier: Slack Variables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7906"/>
            <a:ext cx="9144000" cy="1360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4855"/>
            <a:ext cx="9144000" cy="13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38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Support Vector Classifier: “Budget”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0965"/>
          <a:stretch/>
        </p:blipFill>
        <p:spPr>
          <a:xfrm>
            <a:off x="0" y="1381307"/>
            <a:ext cx="9144000" cy="28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39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Support Vector Classifier: “Budget”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3425"/>
          <a:stretch/>
        </p:blipFill>
        <p:spPr>
          <a:xfrm>
            <a:off x="0" y="1373207"/>
            <a:ext cx="9144000" cy="228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Support Vector Machine (SVM)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00"/>
            <a:ext cx="9144000" cy="46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40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0"/>
            <a:ext cx="6419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41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Support Vector Classifier: Bias-Variance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6970"/>
          <a:stretch/>
        </p:blipFill>
        <p:spPr>
          <a:xfrm>
            <a:off x="0" y="1943100"/>
            <a:ext cx="9144000" cy="979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4796" y="3499275"/>
            <a:ext cx="6415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How do you expect the bias-variance trade-off to shift as the value of </a:t>
            </a:r>
            <a:r>
              <a:rPr lang="en-US" sz="2400" b="1" dirty="0" smtClean="0">
                <a:solidFill>
                  <a:srgbClr val="0070C0"/>
                </a:solidFill>
              </a:rPr>
              <a:t>C</a:t>
            </a:r>
            <a:r>
              <a:rPr lang="en-US" sz="2400" dirty="0" smtClean="0">
                <a:solidFill>
                  <a:srgbClr val="0070C0"/>
                </a:solidFill>
              </a:rPr>
              <a:t> goes from small to large?</a:t>
            </a:r>
          </a:p>
        </p:txBody>
      </p:sp>
    </p:spTree>
    <p:extLst>
      <p:ext uri="{BB962C8B-B14F-4D97-AF65-F5344CB8AC3E}">
        <p14:creationId xmlns:p14="http://schemas.microsoft.com/office/powerpoint/2010/main" val="3445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42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Support Vector Classifier: Bias-Variance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3100"/>
            <a:ext cx="9144000" cy="296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43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Support Vector Classifier: Support Vectors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000"/>
            <a:ext cx="9144000" cy="32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44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0"/>
            <a:ext cx="6419822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622" y="5363883"/>
            <a:ext cx="2832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4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45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Support Vector Classifier: Sensitivity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523"/>
            <a:ext cx="9144000" cy="1988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83568"/>
            <a:ext cx="9144000" cy="166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7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z="3600" b="1" dirty="0" smtClean="0"/>
              <a:t>End of Lecture #11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4260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4" y="6556469"/>
            <a:ext cx="652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Source: </a:t>
            </a:r>
            <a:r>
              <a:rPr lang="en-US" sz="1400" dirty="0">
                <a:solidFill>
                  <a:prstClr val="black"/>
                </a:solidFill>
              </a:rPr>
              <a:t>http://</a:t>
            </a:r>
            <a:r>
              <a:rPr lang="en-US" sz="1400" dirty="0" err="1">
                <a:solidFill>
                  <a:prstClr val="black"/>
                </a:solidFill>
              </a:rPr>
              <a:t>yaroslavvb.blogspot.com</a:t>
            </a:r>
            <a:r>
              <a:rPr lang="en-US" sz="1400" dirty="0">
                <a:solidFill>
                  <a:prstClr val="black"/>
                </a:solidFill>
              </a:rPr>
              <a:t>/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9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47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6400" y="2336520"/>
            <a:ext cx="7686700" cy="511156"/>
          </a:xfrm>
        </p:spPr>
        <p:txBody>
          <a:bodyPr/>
          <a:lstStyle/>
          <a:p>
            <a:r>
              <a:rPr lang="en-US" sz="4800" b="1" dirty="0" smtClean="0">
                <a:latin typeface="Apple Chancery"/>
                <a:cs typeface="Apple Chancery"/>
              </a:rPr>
              <a:t>Support Vector Machines</a:t>
            </a:r>
            <a:endParaRPr lang="en-US" sz="4800" b="1" dirty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7842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48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sz="2800" b="1" dirty="0" smtClean="0"/>
              <a:t>Classification with Non-Linear Decision Boundary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7247"/>
            <a:ext cx="9144000" cy="1052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4710"/>
            <a:ext cx="9144000" cy="404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49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sz="2800" b="1" dirty="0" smtClean="0"/>
              <a:t>Classification with Non-Linear Decision Boundary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9100"/>
            <a:ext cx="9144000" cy="34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5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6400" y="2336520"/>
            <a:ext cx="7686700" cy="511156"/>
          </a:xfrm>
        </p:spPr>
        <p:txBody>
          <a:bodyPr/>
          <a:lstStyle/>
          <a:p>
            <a:r>
              <a:rPr lang="en-US" sz="4800" b="1" dirty="0" smtClean="0">
                <a:latin typeface="Apple Chancery"/>
                <a:cs typeface="Apple Chancery"/>
              </a:rPr>
              <a:t>Maximal Margin Classifier</a:t>
            </a:r>
            <a:endParaRPr lang="en-US" sz="4800" b="1" dirty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421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50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sz="2800" b="1" dirty="0" smtClean="0"/>
              <a:t>Classification with Non-Linear Decision Boundary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45945"/>
          <a:stretch/>
        </p:blipFill>
        <p:spPr>
          <a:xfrm>
            <a:off x="0" y="1244600"/>
            <a:ext cx="9144000" cy="23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51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sz="2800" b="1" dirty="0" smtClean="0"/>
              <a:t>Classification with Non-Linear Decision Boundary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4600"/>
            <a:ext cx="9144000" cy="43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52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sz="2800" b="1" dirty="0" smtClean="0"/>
              <a:t>The Support Vector Machine (SVM)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9177"/>
            <a:ext cx="9144000" cy="1767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7357"/>
            <a:ext cx="9144000" cy="10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53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sz="2800" b="1" dirty="0" smtClean="0"/>
              <a:t>The Support Vector Machine (SVM)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0"/>
            <a:ext cx="9144000" cy="31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54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sz="2800" b="1" dirty="0" smtClean="0"/>
              <a:t>The Support Vector Machine (SVM)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6500"/>
            <a:ext cx="9144000" cy="444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55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sz="2800" b="1" dirty="0" smtClean="0"/>
              <a:t>The Support Vector Machine (SVM)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595" y="955487"/>
            <a:ext cx="6108700" cy="8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8437"/>
            <a:ext cx="9144000" cy="42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56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sz="2800" b="1" dirty="0" smtClean="0"/>
              <a:t>The Support Vector Machine (SVM)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3405"/>
            <a:ext cx="9144000" cy="716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4926"/>
            <a:ext cx="9144000" cy="2005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39965"/>
            <a:ext cx="9144000" cy="274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5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3713"/>
            <a:ext cx="9144000" cy="258998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57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110287"/>
            <a:ext cx="7898862" cy="511156"/>
          </a:xfrm>
        </p:spPr>
        <p:txBody>
          <a:bodyPr/>
          <a:lstStyle/>
          <a:p>
            <a:r>
              <a:rPr lang="en-US" sz="2800" b="1" dirty="0" smtClean="0"/>
              <a:t>The Support Vector Machine (SVM)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35109"/>
            <a:ext cx="9144000" cy="35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58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sz="2800" b="1" dirty="0" smtClean="0"/>
              <a:t>The Support Vector Machine (SVM)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277" y="1092200"/>
            <a:ext cx="4737100" cy="466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12864"/>
            <a:ext cx="9144000" cy="6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59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sz="2800" b="1" dirty="0" smtClean="0"/>
              <a:t>The Support Vector Machine (SVM): Radial Kernel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3024"/>
            <a:ext cx="9144000" cy="2152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46871"/>
            <a:ext cx="9144000" cy="10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6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What is a </a:t>
            </a:r>
            <a:r>
              <a:rPr lang="en-US" b="1" dirty="0" err="1" smtClean="0"/>
              <a:t>Hyperplane</a:t>
            </a:r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5200"/>
            <a:ext cx="9144000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60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sz="2800" b="1" dirty="0" smtClean="0"/>
              <a:t>The Support Vector Machine (SVM)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4971"/>
            <a:ext cx="9144000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61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sz="2800" b="1" dirty="0" smtClean="0"/>
              <a:t>The Support Vector Machine (SVM): Radial Kernel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4494"/>
            <a:ext cx="9144000" cy="338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110" y="1317812"/>
            <a:ext cx="47625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z="3600" b="1" dirty="0" smtClean="0"/>
              <a:t>End of Lecture #12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4260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4" y="6556469"/>
            <a:ext cx="652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Source: </a:t>
            </a:r>
            <a:r>
              <a:rPr lang="en-US" sz="1400" dirty="0">
                <a:solidFill>
                  <a:prstClr val="black"/>
                </a:solidFill>
              </a:rPr>
              <a:t>http://</a:t>
            </a:r>
            <a:r>
              <a:rPr lang="en-US" sz="1400" dirty="0" err="1">
                <a:solidFill>
                  <a:prstClr val="black"/>
                </a:solidFill>
              </a:rPr>
              <a:t>yaroslavvb.blogspot.com</a:t>
            </a:r>
            <a:r>
              <a:rPr lang="en-US" sz="1400" dirty="0">
                <a:solidFill>
                  <a:prstClr val="black"/>
                </a:solidFill>
              </a:rPr>
              <a:t>/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84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7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What is a </a:t>
            </a:r>
            <a:r>
              <a:rPr lang="en-US" b="1" dirty="0" err="1" smtClean="0"/>
              <a:t>Hyperplane</a:t>
            </a:r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00"/>
            <a:ext cx="9144000" cy="64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8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What is a </a:t>
            </a:r>
            <a:r>
              <a:rPr lang="en-US" b="1" dirty="0" err="1" smtClean="0"/>
              <a:t>Hyperplane</a:t>
            </a:r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7330"/>
            <a:ext cx="9144000" cy="60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9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229815"/>
            <a:ext cx="7898862" cy="511156"/>
          </a:xfrm>
        </p:spPr>
        <p:txBody>
          <a:bodyPr/>
          <a:lstStyle/>
          <a:p>
            <a:r>
              <a:rPr lang="en-US" b="1" dirty="0" smtClean="0"/>
              <a:t>Classification Using a </a:t>
            </a:r>
            <a:r>
              <a:rPr lang="en-US" b="1" dirty="0"/>
              <a:t> </a:t>
            </a:r>
            <a:r>
              <a:rPr lang="en-US" b="1" dirty="0" smtClean="0"/>
              <a:t>Separating </a:t>
            </a:r>
            <a:r>
              <a:rPr lang="en-US" b="1" dirty="0" err="1" smtClean="0"/>
              <a:t>Hyperplane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307"/>
            <a:ext cx="9144000" cy="61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36027</TotalTime>
  <Words>541</Words>
  <Application>Microsoft Macintosh PowerPoint</Application>
  <PresentationFormat>On-screen Show (4:3)</PresentationFormat>
  <Paragraphs>193</Paragraphs>
  <Slides>62</Slides>
  <Notes>59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Apple Chancery</vt:lpstr>
      <vt:lpstr>Arial</vt:lpstr>
      <vt:lpstr>Calibri</vt:lpstr>
      <vt:lpstr>Office Theme</vt:lpstr>
      <vt:lpstr>1_Office Theme</vt:lpstr>
      <vt:lpstr>???</vt:lpstr>
      <vt:lpstr>Statistical Analysis and Learning (SAL): Support Vector Machines, ISL Ch9 Textbook: An Introduction to Statistical Learning (ISL)</vt:lpstr>
      <vt:lpstr>Note on Material</vt:lpstr>
      <vt:lpstr>Support Vector Machine (SVM)</vt:lpstr>
      <vt:lpstr>Support Vector Machine (SVM)</vt:lpstr>
      <vt:lpstr>Maximal Margin Classifier</vt:lpstr>
      <vt:lpstr>What is a Hyperplane?</vt:lpstr>
      <vt:lpstr>What is a Hyperplane?</vt:lpstr>
      <vt:lpstr>What is a Hyperplane?</vt:lpstr>
      <vt:lpstr>Classification Using a  Separating Hyperplane</vt:lpstr>
      <vt:lpstr>Classification Using a  Separating Hyperplane</vt:lpstr>
      <vt:lpstr>Classification Using a  Separating Hyperplane</vt:lpstr>
      <vt:lpstr>Classification Using a  Separating Hyperplane</vt:lpstr>
      <vt:lpstr>Classification Using a  Separating Hyperplane</vt:lpstr>
      <vt:lpstr>Classification Using a  Separating Hyperplane</vt:lpstr>
      <vt:lpstr>The Maximal Margin Classifier</vt:lpstr>
      <vt:lpstr>The Maximal Margin Classifier</vt:lpstr>
      <vt:lpstr>The Maximal Margin Classifier</vt:lpstr>
      <vt:lpstr>The Maximal Margin Classifier</vt:lpstr>
      <vt:lpstr>The Maximal Margin Classifier</vt:lpstr>
      <vt:lpstr>The Maximal Margin Classifier: Support Vectors</vt:lpstr>
      <vt:lpstr>The Maximal Margin Classifier: Construction</vt:lpstr>
      <vt:lpstr>The Maximal Margin Classifier: Construction</vt:lpstr>
      <vt:lpstr>The Maximal Margin Classifier: Construction</vt:lpstr>
      <vt:lpstr>The Non-Separable Case</vt:lpstr>
      <vt:lpstr>The Non-Separable Case</vt:lpstr>
      <vt:lpstr>The Non-Separable Case</vt:lpstr>
      <vt:lpstr>Support Vector Classifier</vt:lpstr>
      <vt:lpstr>Overview of Support Vector Classifier</vt:lpstr>
      <vt:lpstr>Overview of Support Vector Classifier</vt:lpstr>
      <vt:lpstr>Overview of Support Vector Classifier</vt:lpstr>
      <vt:lpstr>Overview of Support Vector Classifier</vt:lpstr>
      <vt:lpstr>Overview of Support Vector Classifier</vt:lpstr>
      <vt:lpstr>Overview of Support Vector Classifier</vt:lpstr>
      <vt:lpstr>Overview of Support Vector Classifier</vt:lpstr>
      <vt:lpstr>Support Vector Classifier Optimization</vt:lpstr>
      <vt:lpstr>Support Vector Classifier: Slack Variables</vt:lpstr>
      <vt:lpstr>Support Vector Classifier: Slack Variables</vt:lpstr>
      <vt:lpstr>Support Vector Classifier: “Budget”</vt:lpstr>
      <vt:lpstr>Support Vector Classifier: “Budget”</vt:lpstr>
      <vt:lpstr>PowerPoint Presentation</vt:lpstr>
      <vt:lpstr>Support Vector Classifier: Bias-Variance</vt:lpstr>
      <vt:lpstr>Support Vector Classifier: Bias-Variance</vt:lpstr>
      <vt:lpstr>Support Vector Classifier: Support Vectors</vt:lpstr>
      <vt:lpstr>PowerPoint Presentation</vt:lpstr>
      <vt:lpstr>Support Vector Classifier: Sensitivity</vt:lpstr>
      <vt:lpstr>End of Lecture #11</vt:lpstr>
      <vt:lpstr>Support Vector Machines</vt:lpstr>
      <vt:lpstr>Classification with Non-Linear Decision Boundary</vt:lpstr>
      <vt:lpstr>Classification with Non-Linear Decision Boundary</vt:lpstr>
      <vt:lpstr>Classification with Non-Linear Decision Boundary</vt:lpstr>
      <vt:lpstr>Classification with Non-Linear Decision Boundary</vt:lpstr>
      <vt:lpstr>The Support Vector Machine (SVM)</vt:lpstr>
      <vt:lpstr>The Support Vector Machine (SVM)</vt:lpstr>
      <vt:lpstr>The Support Vector Machine (SVM)</vt:lpstr>
      <vt:lpstr>The Support Vector Machine (SVM)</vt:lpstr>
      <vt:lpstr>The Support Vector Machine (SVM)</vt:lpstr>
      <vt:lpstr>The Support Vector Machine (SVM)</vt:lpstr>
      <vt:lpstr>The Support Vector Machine (SVM)</vt:lpstr>
      <vt:lpstr>The Support Vector Machine (SVM): Radial Kernel</vt:lpstr>
      <vt:lpstr>The Support Vector Machine (SVM)</vt:lpstr>
      <vt:lpstr>The Support Vector Machine (SVM): Radial Kernel</vt:lpstr>
      <vt:lpstr>End of Lecture #12</vt:lpstr>
    </vt:vector>
  </TitlesOfParts>
  <Company>UT Austin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Changgui DONG</dc:creator>
  <cp:lastModifiedBy>Varun Rai</cp:lastModifiedBy>
  <cp:revision>1767</cp:revision>
  <cp:lastPrinted>2015-11-18T18:26:58Z</cp:lastPrinted>
  <dcterms:created xsi:type="dcterms:W3CDTF">2013-03-29T17:59:38Z</dcterms:created>
  <dcterms:modified xsi:type="dcterms:W3CDTF">2018-04-11T12:23:26Z</dcterms:modified>
</cp:coreProperties>
</file>