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ontserra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Speaker notes - </a:t>
            </a:r>
            <a:r>
              <a:rPr lang="en" sz="1000">
                <a:solidFill>
                  <a:schemeClr val="dk1"/>
                </a:solidFill>
                <a:highlight>
                  <a:srgbClr val="FFFFFF"/>
                </a:highlight>
              </a:rPr>
              <a:t>The dataset reflects reported incidents of crime (with the exception of murders where data exists for each victim) that occurred in the City of Chicago from 2001 to 2017. Data is extracted from the Chicago Police Department's CLEAR (Citizen Law Enforcement Analysis and Reporting) system. In order to protect the privacy of crime victims, addresses are shown at the block level only and specific locations are not identified.</a:t>
            </a:r>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Shape 55"/>
          <p:cNvSpPr txBox="1"/>
          <p:nvPr>
            <p:ph type="ctrTitle"/>
          </p:nvPr>
        </p:nvSpPr>
        <p:spPr>
          <a:xfrm>
            <a:off x="1432950" y="1227800"/>
            <a:ext cx="6278100" cy="1367700"/>
          </a:xfrm>
          <a:prstGeom prst="rect">
            <a:avLst/>
          </a:prstGeom>
          <a:noFill/>
        </p:spPr>
        <p:txBody>
          <a:bodyPr anchorCtr="0" anchor="b"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800">
                <a:solidFill>
                  <a:srgbClr val="F3F3F3"/>
                </a:solidFill>
                <a:latin typeface="Montserrat"/>
                <a:ea typeface="Montserrat"/>
                <a:cs typeface="Montserrat"/>
                <a:sym typeface="Montserrat"/>
              </a:rPr>
              <a:t> </a:t>
            </a:r>
            <a:r>
              <a:rPr b="1" lang="en" sz="2800">
                <a:solidFill>
                  <a:srgbClr val="F3F3F3"/>
                </a:solidFill>
                <a:latin typeface="Montserrat"/>
                <a:ea typeface="Montserrat"/>
                <a:cs typeface="Montserrat"/>
                <a:sym typeface="Montserrat"/>
              </a:rPr>
              <a:t>CHICAGO CRIME INCIDENT ANALYSIS</a:t>
            </a:r>
            <a:endParaRPr sz="5600">
              <a:solidFill>
                <a:srgbClr val="F3F3F3"/>
              </a:solidFill>
              <a:latin typeface="Montserrat"/>
              <a:ea typeface="Montserrat"/>
              <a:cs typeface="Montserrat"/>
              <a:sym typeface="Montserrat"/>
            </a:endParaRPr>
          </a:p>
        </p:txBody>
      </p:sp>
      <p:sp>
        <p:nvSpPr>
          <p:cNvPr id="56" name="Shape 56"/>
          <p:cNvSpPr txBox="1"/>
          <p:nvPr>
            <p:ph idx="1" type="subTitle"/>
          </p:nvPr>
        </p:nvSpPr>
        <p:spPr>
          <a:xfrm>
            <a:off x="4852800" y="4100700"/>
            <a:ext cx="4172400" cy="943500"/>
          </a:xfrm>
          <a:prstGeom prst="rect">
            <a:avLst/>
          </a:prstGeom>
          <a:noFill/>
        </p:spPr>
        <p:txBody>
          <a:bodyPr anchorCtr="0" anchor="t" bIns="91425" lIns="91425" spcFirstLastPara="1" rIns="91425" wrap="square" tIns="91425">
            <a:noAutofit/>
          </a:bodyPr>
          <a:lstStyle/>
          <a:p>
            <a:pPr indent="0" lvl="0" marL="0">
              <a:spcBef>
                <a:spcPts val="0"/>
              </a:spcBef>
              <a:spcAft>
                <a:spcPts val="0"/>
              </a:spcAft>
              <a:buNone/>
            </a:pPr>
            <a:r>
              <a:rPr b="1" lang="en" sz="1500">
                <a:solidFill>
                  <a:srgbClr val="EFEFEF"/>
                </a:solidFill>
                <a:latin typeface="Montserrat"/>
                <a:ea typeface="Montserrat"/>
                <a:cs typeface="Montserrat"/>
                <a:sym typeface="Montserrat"/>
              </a:rPr>
              <a:t>Group members</a:t>
            </a:r>
            <a:r>
              <a:rPr lang="en" sz="1500">
                <a:solidFill>
                  <a:srgbClr val="EFEFEF"/>
                </a:solidFill>
                <a:latin typeface="Montserrat"/>
                <a:ea typeface="Montserrat"/>
                <a:cs typeface="Montserrat"/>
                <a:sym typeface="Montserrat"/>
              </a:rPr>
              <a:t>:</a:t>
            </a:r>
            <a:endParaRPr sz="1500">
              <a:solidFill>
                <a:srgbClr val="EFEFEF"/>
              </a:solidFill>
              <a:latin typeface="Montserrat"/>
              <a:ea typeface="Montserrat"/>
              <a:cs typeface="Montserrat"/>
              <a:sym typeface="Montserrat"/>
            </a:endParaRPr>
          </a:p>
          <a:p>
            <a:pPr indent="0" lvl="0" marL="0" rtl="0" algn="l">
              <a:spcBef>
                <a:spcPts val="0"/>
              </a:spcBef>
              <a:spcAft>
                <a:spcPts val="0"/>
              </a:spcAft>
              <a:buNone/>
            </a:pPr>
            <a:r>
              <a:rPr lang="en" sz="1100">
                <a:solidFill>
                  <a:srgbClr val="EFEFEF"/>
                </a:solidFill>
                <a:latin typeface="Montserrat"/>
                <a:ea typeface="Montserrat"/>
                <a:cs typeface="Montserrat"/>
                <a:sym typeface="Montserrat"/>
              </a:rPr>
              <a:t>Milind Siddhanti [mss4376]      Nimish Kate [nk8648]</a:t>
            </a:r>
            <a:endParaRPr sz="1100">
              <a:solidFill>
                <a:srgbClr val="EFEFEF"/>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100">
                <a:solidFill>
                  <a:srgbClr val="EFEFEF"/>
                </a:solidFill>
                <a:latin typeface="Montserrat"/>
                <a:ea typeface="Montserrat"/>
                <a:cs typeface="Montserrat"/>
                <a:sym typeface="Montserrat"/>
              </a:rPr>
              <a:t>Prachi Singh [ps28755]              Sanchit Singhal [ss84657]</a:t>
            </a:r>
            <a:endParaRPr sz="1100">
              <a:solidFill>
                <a:srgbClr val="EFEFEF"/>
              </a:solidFill>
              <a:latin typeface="Montserrat"/>
              <a:ea typeface="Montserrat"/>
              <a:cs typeface="Montserrat"/>
              <a:sym typeface="Montserrat"/>
            </a:endParaRPr>
          </a:p>
          <a:p>
            <a:pPr indent="0" lvl="0" marL="0" rtl="0">
              <a:lnSpc>
                <a:spcPct val="115000"/>
              </a:lnSpc>
              <a:spcBef>
                <a:spcPts val="0"/>
              </a:spcBef>
              <a:spcAft>
                <a:spcPts val="0"/>
              </a:spcAft>
              <a:buClr>
                <a:schemeClr val="dk1"/>
              </a:buClr>
              <a:buSzPts val="1100"/>
              <a:buFont typeface="Arial"/>
              <a:buNone/>
            </a:pPr>
            <a:r>
              <a:rPr lang="en" sz="1100">
                <a:solidFill>
                  <a:srgbClr val="EFEFEF"/>
                </a:solidFill>
                <a:latin typeface="Montserrat"/>
                <a:ea typeface="Montserrat"/>
                <a:cs typeface="Montserrat"/>
                <a:sym typeface="Montserrat"/>
              </a:rPr>
              <a:t>Shreshtha Shukla [ss83452]</a:t>
            </a:r>
            <a:endParaRPr sz="2500">
              <a:solidFill>
                <a:srgbClr val="EFEFE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id="61" name="Shape 61"/>
          <p:cNvPicPr preferRelativeResize="0"/>
          <p:nvPr/>
        </p:nvPicPr>
        <p:blipFill>
          <a:blip r:embed="rId3">
            <a:alphaModFix/>
          </a:blip>
          <a:stretch>
            <a:fillRect/>
          </a:stretch>
        </p:blipFill>
        <p:spPr>
          <a:xfrm>
            <a:off x="0" y="0"/>
            <a:ext cx="9143999" cy="5143498"/>
          </a:xfrm>
          <a:prstGeom prst="rect">
            <a:avLst/>
          </a:prstGeom>
          <a:noFill/>
          <a:ln>
            <a:noFill/>
          </a:ln>
        </p:spPr>
      </p:pic>
      <p:sp>
        <p:nvSpPr>
          <p:cNvPr id="62" name="Shape 62"/>
          <p:cNvSpPr txBox="1"/>
          <p:nvPr>
            <p:ph type="title"/>
          </p:nvPr>
        </p:nvSpPr>
        <p:spPr>
          <a:xfrm>
            <a:off x="4326775" y="300675"/>
            <a:ext cx="32178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200">
                <a:latin typeface="Montserrat"/>
                <a:ea typeface="Montserrat"/>
                <a:cs typeface="Montserrat"/>
                <a:sym typeface="Montserrat"/>
              </a:rPr>
              <a:t>The Problem</a:t>
            </a:r>
            <a:endParaRPr b="1" sz="3200">
              <a:latin typeface="Montserrat"/>
              <a:ea typeface="Montserrat"/>
              <a:cs typeface="Montserrat"/>
              <a:sym typeface="Montserrat"/>
            </a:endParaRPr>
          </a:p>
        </p:txBody>
      </p:sp>
      <p:sp>
        <p:nvSpPr>
          <p:cNvPr id="63" name="Shape 63"/>
          <p:cNvSpPr txBox="1"/>
          <p:nvPr>
            <p:ph idx="1" type="body"/>
          </p:nvPr>
        </p:nvSpPr>
        <p:spPr>
          <a:xfrm>
            <a:off x="219850" y="2216275"/>
            <a:ext cx="3388500" cy="1995600"/>
          </a:xfrm>
          <a:prstGeom prst="rect">
            <a:avLst/>
          </a:prstGeom>
          <a:solidFill>
            <a:srgbClr val="E9DDFF">
              <a:alpha val="80770"/>
            </a:srgbClr>
          </a:solidFill>
        </p:spPr>
        <p:txBody>
          <a:bodyPr anchorCtr="0" anchor="t" bIns="91425" lIns="91425" spcFirstLastPara="1" rIns="91425" wrap="square" tIns="91425">
            <a:noAutofit/>
          </a:bodyPr>
          <a:lstStyle/>
          <a:p>
            <a:pPr indent="-336550" lvl="0" marL="457200" rtl="0">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A rise in the crime rate in metropolitan cities.</a:t>
            </a:r>
            <a:endParaRPr sz="1700">
              <a:solidFill>
                <a:schemeClr val="dk1"/>
              </a:solidFill>
              <a:latin typeface="Montserrat"/>
              <a:ea typeface="Montserrat"/>
              <a:cs typeface="Montserrat"/>
              <a:sym typeface="Montserrat"/>
            </a:endParaRPr>
          </a:p>
          <a:p>
            <a:pPr indent="0" lvl="0" marL="0" rtl="0">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Identify crime-prone areas and take precautionary measures.</a:t>
            </a:r>
            <a:endParaRPr sz="23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Shape 68"/>
          <p:cNvPicPr preferRelativeResize="0"/>
          <p:nvPr/>
        </p:nvPicPr>
        <p:blipFill>
          <a:blip r:embed="rId3">
            <a:alphaModFix/>
          </a:blip>
          <a:stretch>
            <a:fillRect/>
          </a:stretch>
        </p:blipFill>
        <p:spPr>
          <a:xfrm>
            <a:off x="0" y="0"/>
            <a:ext cx="9143999" cy="5143498"/>
          </a:xfrm>
          <a:prstGeom prst="rect">
            <a:avLst/>
          </a:prstGeom>
          <a:noFill/>
          <a:ln>
            <a:noFill/>
          </a:ln>
        </p:spPr>
      </p:pic>
      <p:sp>
        <p:nvSpPr>
          <p:cNvPr id="69" name="Shape 69"/>
          <p:cNvSpPr txBox="1"/>
          <p:nvPr>
            <p:ph type="title"/>
          </p:nvPr>
        </p:nvSpPr>
        <p:spPr>
          <a:xfrm>
            <a:off x="4326775" y="300675"/>
            <a:ext cx="3217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3200">
                <a:latin typeface="Montserrat"/>
                <a:ea typeface="Montserrat"/>
                <a:cs typeface="Montserrat"/>
                <a:sym typeface="Montserrat"/>
              </a:rPr>
              <a:t>The Problem</a:t>
            </a:r>
            <a:endParaRPr b="1" sz="3200">
              <a:latin typeface="Montserrat"/>
              <a:ea typeface="Montserrat"/>
              <a:cs typeface="Montserrat"/>
              <a:sym typeface="Montserrat"/>
            </a:endParaRPr>
          </a:p>
        </p:txBody>
      </p:sp>
      <p:sp>
        <p:nvSpPr>
          <p:cNvPr id="70" name="Shape 70"/>
          <p:cNvSpPr txBox="1"/>
          <p:nvPr/>
        </p:nvSpPr>
        <p:spPr>
          <a:xfrm>
            <a:off x="219850" y="2216275"/>
            <a:ext cx="4897500" cy="2665800"/>
          </a:xfrm>
          <a:prstGeom prst="rect">
            <a:avLst/>
          </a:prstGeom>
          <a:solidFill>
            <a:srgbClr val="E9DDFF">
              <a:alpha val="80770"/>
            </a:srgbClr>
          </a:solidFill>
          <a:ln>
            <a:noFill/>
          </a:ln>
        </p:spPr>
        <p:txBody>
          <a:bodyPr anchorCtr="0" anchor="t" bIns="91425" lIns="91425" spcFirstLastPara="1" rIns="91425" wrap="square" tIns="91425">
            <a:noAutofit/>
          </a:bodyPr>
          <a:lstStyle/>
          <a:p>
            <a:pPr indent="-330200" lvl="0" marL="457200" rtl="0">
              <a:lnSpc>
                <a:spcPct val="115000"/>
              </a:lnSpc>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Identify zones with higher crime rates</a:t>
            </a:r>
            <a:r>
              <a:rPr lang="en" sz="1600">
                <a:solidFill>
                  <a:schemeClr val="dk1"/>
                </a:solidFill>
                <a:latin typeface="Montserrat"/>
                <a:ea typeface="Montserrat"/>
                <a:cs typeface="Montserrat"/>
                <a:sym typeface="Montserrat"/>
              </a:rPr>
              <a:t>, predict recurring crimes, their frequencies, and analyze the time frames in which most crimes occur.</a:t>
            </a:r>
            <a:endParaRPr sz="1600">
              <a:solidFill>
                <a:schemeClr val="dk1"/>
              </a:solidFill>
              <a:latin typeface="Montserrat"/>
              <a:ea typeface="Montserrat"/>
              <a:cs typeface="Montserrat"/>
              <a:sym typeface="Montserrat"/>
            </a:endParaRPr>
          </a:p>
          <a:p>
            <a:pPr indent="0" lvl="0" marL="0" rtl="0">
              <a:lnSpc>
                <a:spcPct val="115000"/>
              </a:lnSpc>
              <a:spcBef>
                <a:spcPts val="0"/>
              </a:spcBef>
              <a:spcAft>
                <a:spcPts val="0"/>
              </a:spcAft>
              <a:buNone/>
            </a:pPr>
            <a:r>
              <a:t/>
            </a:r>
            <a:endParaRPr sz="1600">
              <a:solidFill>
                <a:schemeClr val="dk1"/>
              </a:solidFill>
              <a:latin typeface="Montserrat"/>
              <a:ea typeface="Montserrat"/>
              <a:cs typeface="Montserrat"/>
              <a:sym typeface="Montserrat"/>
            </a:endParaRPr>
          </a:p>
          <a:p>
            <a:pPr indent="-330200" lvl="0" marL="457200" rtl="0">
              <a:lnSpc>
                <a:spcPct val="115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A detailed analysis of the crimes to help the authorities </a:t>
            </a:r>
            <a:r>
              <a:rPr b="1" lang="en" sz="1600">
                <a:solidFill>
                  <a:schemeClr val="dk1"/>
                </a:solidFill>
                <a:latin typeface="Montserrat"/>
                <a:ea typeface="Montserrat"/>
                <a:cs typeface="Montserrat"/>
                <a:sym typeface="Montserrat"/>
              </a:rPr>
              <a:t>understand the type of security measures that need to be put in place.</a:t>
            </a:r>
            <a:endParaRPr b="1" sz="2200">
              <a:solidFill>
                <a:schemeClr val="dk2"/>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Shape 75"/>
          <p:cNvPicPr preferRelativeResize="0"/>
          <p:nvPr/>
        </p:nvPicPr>
        <p:blipFill>
          <a:blip r:embed="rId3">
            <a:alphaModFix/>
          </a:blip>
          <a:stretch>
            <a:fillRect/>
          </a:stretch>
        </p:blipFill>
        <p:spPr>
          <a:xfrm>
            <a:off x="0" y="-4025"/>
            <a:ext cx="9129713" cy="5143500"/>
          </a:xfrm>
          <a:prstGeom prst="rect">
            <a:avLst/>
          </a:prstGeom>
          <a:noFill/>
          <a:ln>
            <a:noFill/>
          </a:ln>
        </p:spPr>
      </p:pic>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200">
                <a:solidFill>
                  <a:srgbClr val="EFEFEF"/>
                </a:solidFill>
                <a:latin typeface="Montserrat"/>
                <a:ea typeface="Montserrat"/>
                <a:cs typeface="Montserrat"/>
                <a:sym typeface="Montserrat"/>
              </a:rPr>
              <a:t>The Data</a:t>
            </a:r>
            <a:endParaRPr b="1" sz="3200">
              <a:solidFill>
                <a:srgbClr val="EFEFEF"/>
              </a:solidFill>
              <a:latin typeface="Montserrat"/>
              <a:ea typeface="Montserrat"/>
              <a:cs typeface="Montserrat"/>
              <a:sym typeface="Montserrat"/>
            </a:endParaRPr>
          </a:p>
        </p:txBody>
      </p:sp>
      <p:sp>
        <p:nvSpPr>
          <p:cNvPr id="77" name="Shape 77"/>
          <p:cNvSpPr txBox="1"/>
          <p:nvPr>
            <p:ph idx="1" type="body"/>
          </p:nvPr>
        </p:nvSpPr>
        <p:spPr>
          <a:xfrm>
            <a:off x="311700" y="1152475"/>
            <a:ext cx="6989400" cy="3442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EFEFEF"/>
              </a:buClr>
              <a:buSzPts val="1800"/>
              <a:buChar char="●"/>
            </a:pPr>
            <a:r>
              <a:rPr lang="en">
                <a:solidFill>
                  <a:srgbClr val="EFEFEF"/>
                </a:solidFill>
                <a:latin typeface="Montserrat"/>
                <a:ea typeface="Montserrat"/>
                <a:cs typeface="Montserrat"/>
                <a:sym typeface="Montserrat"/>
              </a:rPr>
              <a:t>A dataset of 1.8 GB, containing over </a:t>
            </a:r>
            <a:r>
              <a:rPr b="1" lang="en">
                <a:solidFill>
                  <a:srgbClr val="EFEFEF"/>
                </a:solidFill>
                <a:latin typeface="Montserrat"/>
                <a:ea typeface="Montserrat"/>
                <a:cs typeface="Montserrat"/>
                <a:sym typeface="Montserrat"/>
              </a:rPr>
              <a:t>6,000,000 records</a:t>
            </a:r>
            <a:endParaRPr b="1">
              <a:solidFill>
                <a:srgbClr val="EFEFEF"/>
              </a:solidFill>
              <a:latin typeface="Montserrat"/>
              <a:ea typeface="Montserrat"/>
              <a:cs typeface="Montserrat"/>
              <a:sym typeface="Montserrat"/>
            </a:endParaRPr>
          </a:p>
          <a:p>
            <a:pPr indent="-342900" lvl="0" marL="457200" rtl="0">
              <a:spcBef>
                <a:spcPts val="0"/>
              </a:spcBef>
              <a:spcAft>
                <a:spcPts val="0"/>
              </a:spcAft>
              <a:buClr>
                <a:srgbClr val="EFEFEF"/>
              </a:buClr>
              <a:buSzPts val="1800"/>
              <a:buFont typeface="Montserrat"/>
              <a:buChar char="●"/>
            </a:pPr>
            <a:r>
              <a:rPr lang="en">
                <a:solidFill>
                  <a:srgbClr val="EFEFEF"/>
                </a:solidFill>
                <a:latin typeface="Montserrat"/>
                <a:ea typeface="Montserrat"/>
                <a:cs typeface="Montserrat"/>
                <a:sym typeface="Montserrat"/>
              </a:rPr>
              <a:t>Split into four groups of time spans:</a:t>
            </a:r>
            <a:endParaRPr>
              <a:solidFill>
                <a:srgbClr val="EFEFEF"/>
              </a:solidFill>
              <a:latin typeface="Montserrat"/>
              <a:ea typeface="Montserrat"/>
              <a:cs typeface="Montserrat"/>
              <a:sym typeface="Montserrat"/>
            </a:endParaRPr>
          </a:p>
          <a:p>
            <a:pPr indent="-342900" lvl="0" marL="457200" rtl="0">
              <a:spcBef>
                <a:spcPts val="0"/>
              </a:spcBef>
              <a:spcAft>
                <a:spcPts val="0"/>
              </a:spcAft>
              <a:buClr>
                <a:srgbClr val="EFEFEF"/>
              </a:buClr>
              <a:buSzPts val="1800"/>
              <a:buFont typeface="Montserrat"/>
              <a:buChar char="➔"/>
            </a:pPr>
            <a:r>
              <a:rPr lang="en">
                <a:solidFill>
                  <a:srgbClr val="EFEFEF"/>
                </a:solidFill>
                <a:latin typeface="Montserrat"/>
                <a:ea typeface="Montserrat"/>
                <a:cs typeface="Montserrat"/>
                <a:sym typeface="Montserrat"/>
              </a:rPr>
              <a:t>2001-2004 - 1923517 records</a:t>
            </a:r>
            <a:endParaRPr>
              <a:solidFill>
                <a:srgbClr val="EFEFEF"/>
              </a:solidFill>
              <a:latin typeface="Montserrat"/>
              <a:ea typeface="Montserrat"/>
              <a:cs typeface="Montserrat"/>
              <a:sym typeface="Montserrat"/>
            </a:endParaRPr>
          </a:p>
          <a:p>
            <a:pPr indent="-342900" lvl="0" marL="457200" rtl="0">
              <a:spcBef>
                <a:spcPts val="0"/>
              </a:spcBef>
              <a:spcAft>
                <a:spcPts val="0"/>
              </a:spcAft>
              <a:buClr>
                <a:srgbClr val="EFEFEF"/>
              </a:buClr>
              <a:buSzPts val="1800"/>
              <a:buFont typeface="Montserrat"/>
              <a:buChar char="➔"/>
            </a:pPr>
            <a:r>
              <a:rPr lang="en">
                <a:solidFill>
                  <a:srgbClr val="EFEFEF"/>
                </a:solidFill>
                <a:latin typeface="Montserrat"/>
                <a:ea typeface="Montserrat"/>
                <a:cs typeface="Montserrat"/>
                <a:sym typeface="Montserrat"/>
              </a:rPr>
              <a:t>2005-2007 - 1872346 records</a:t>
            </a:r>
            <a:endParaRPr>
              <a:solidFill>
                <a:srgbClr val="EFEFEF"/>
              </a:solidFill>
              <a:latin typeface="Montserrat"/>
              <a:ea typeface="Montserrat"/>
              <a:cs typeface="Montserrat"/>
              <a:sym typeface="Montserrat"/>
            </a:endParaRPr>
          </a:p>
          <a:p>
            <a:pPr indent="-342900" lvl="0" marL="457200" rtl="0">
              <a:spcBef>
                <a:spcPts val="0"/>
              </a:spcBef>
              <a:spcAft>
                <a:spcPts val="0"/>
              </a:spcAft>
              <a:buClr>
                <a:srgbClr val="EFEFEF"/>
              </a:buClr>
              <a:buSzPts val="1800"/>
              <a:buFont typeface="Montserrat"/>
              <a:buChar char="➔"/>
            </a:pPr>
            <a:r>
              <a:rPr lang="en">
                <a:solidFill>
                  <a:srgbClr val="EFEFEF"/>
                </a:solidFill>
                <a:latin typeface="Montserrat"/>
                <a:ea typeface="Montserrat"/>
                <a:cs typeface="Montserrat"/>
                <a:sym typeface="Montserrat"/>
              </a:rPr>
              <a:t>2008-2011 - 2688712 records</a:t>
            </a:r>
            <a:endParaRPr>
              <a:solidFill>
                <a:srgbClr val="EFEFEF"/>
              </a:solidFill>
              <a:latin typeface="Montserrat"/>
              <a:ea typeface="Montserrat"/>
              <a:cs typeface="Montserrat"/>
              <a:sym typeface="Montserrat"/>
            </a:endParaRPr>
          </a:p>
          <a:p>
            <a:pPr indent="-342900" lvl="0" marL="457200" rtl="0">
              <a:spcBef>
                <a:spcPts val="0"/>
              </a:spcBef>
              <a:spcAft>
                <a:spcPts val="0"/>
              </a:spcAft>
              <a:buClr>
                <a:srgbClr val="EFEFEF"/>
              </a:buClr>
              <a:buSzPts val="1800"/>
              <a:buFont typeface="Montserrat"/>
              <a:buChar char="➔"/>
            </a:pPr>
            <a:r>
              <a:rPr lang="en">
                <a:solidFill>
                  <a:srgbClr val="EFEFEF"/>
                </a:solidFill>
                <a:latin typeface="Montserrat"/>
                <a:ea typeface="Montserrat"/>
                <a:cs typeface="Montserrat"/>
                <a:sym typeface="Montserrat"/>
              </a:rPr>
              <a:t>2012-2017 - 1456715 records</a:t>
            </a:r>
            <a:endParaRPr>
              <a:solidFill>
                <a:srgbClr val="EFEFEF"/>
              </a:solidFill>
              <a:latin typeface="Montserrat"/>
              <a:ea typeface="Montserrat"/>
              <a:cs typeface="Montserrat"/>
              <a:sym typeface="Montserrat"/>
            </a:endParaRPr>
          </a:p>
          <a:p>
            <a:pPr indent="0" lvl="0" marL="0" rtl="0">
              <a:spcBef>
                <a:spcPts val="0"/>
              </a:spcBef>
              <a:spcAft>
                <a:spcPts val="0"/>
              </a:spcAft>
              <a:buNone/>
            </a:pPr>
            <a:r>
              <a:t/>
            </a:r>
            <a:endParaRPr>
              <a:solidFill>
                <a:srgbClr val="EFEFEF"/>
              </a:solidFill>
              <a:latin typeface="Montserrat"/>
              <a:ea typeface="Montserrat"/>
              <a:cs typeface="Montserrat"/>
              <a:sym typeface="Montserrat"/>
            </a:endParaRPr>
          </a:p>
          <a:p>
            <a:pPr indent="-342900" lvl="0" marL="457200" rtl="0">
              <a:spcBef>
                <a:spcPts val="0"/>
              </a:spcBef>
              <a:spcAft>
                <a:spcPts val="0"/>
              </a:spcAft>
              <a:buClr>
                <a:srgbClr val="EFEFEF"/>
              </a:buClr>
              <a:buSzPts val="1800"/>
              <a:buFont typeface="Montserrat"/>
              <a:buChar char="●"/>
            </a:pPr>
            <a:r>
              <a:rPr lang="en">
                <a:solidFill>
                  <a:srgbClr val="EFEFEF"/>
                </a:solidFill>
                <a:latin typeface="Montserrat"/>
                <a:ea typeface="Montserrat"/>
                <a:cs typeface="Montserrat"/>
                <a:sym typeface="Montserrat"/>
              </a:rPr>
              <a:t>Twenty two columns which will act as </a:t>
            </a:r>
            <a:r>
              <a:rPr b="1" lang="en">
                <a:solidFill>
                  <a:srgbClr val="EFEFEF"/>
                </a:solidFill>
                <a:latin typeface="Montserrat"/>
                <a:ea typeface="Montserrat"/>
                <a:cs typeface="Montserrat"/>
                <a:sym typeface="Montserrat"/>
              </a:rPr>
              <a:t>variables to build models</a:t>
            </a:r>
            <a:endParaRPr b="1">
              <a:solidFill>
                <a:srgbClr val="EFEFEF"/>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Shape 82"/>
          <p:cNvPicPr preferRelativeResize="0"/>
          <p:nvPr/>
        </p:nvPicPr>
        <p:blipFill>
          <a:blip r:embed="rId3">
            <a:alphaModFix/>
          </a:blip>
          <a:stretch>
            <a:fillRect/>
          </a:stretch>
        </p:blipFill>
        <p:spPr>
          <a:xfrm>
            <a:off x="0" y="0"/>
            <a:ext cx="9144000" cy="5143501"/>
          </a:xfrm>
          <a:prstGeom prst="rect">
            <a:avLst/>
          </a:prstGeom>
          <a:noFill/>
          <a:ln>
            <a:noFill/>
          </a:ln>
        </p:spPr>
      </p:pic>
      <p:sp>
        <p:nvSpPr>
          <p:cNvPr id="83" name="Shape 83"/>
          <p:cNvSpPr txBox="1"/>
          <p:nvPr>
            <p:ph type="title"/>
          </p:nvPr>
        </p:nvSpPr>
        <p:spPr>
          <a:xfrm>
            <a:off x="3816900" y="140225"/>
            <a:ext cx="37410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200">
                <a:latin typeface="Montserrat"/>
                <a:ea typeface="Montserrat"/>
                <a:cs typeface="Montserrat"/>
                <a:sym typeface="Montserrat"/>
              </a:rPr>
              <a:t>The Approaches</a:t>
            </a:r>
            <a:endParaRPr b="1" sz="3200">
              <a:latin typeface="Montserrat"/>
              <a:ea typeface="Montserrat"/>
              <a:cs typeface="Montserrat"/>
              <a:sym typeface="Montserrat"/>
            </a:endParaRPr>
          </a:p>
        </p:txBody>
      </p:sp>
      <p:sp>
        <p:nvSpPr>
          <p:cNvPr id="84" name="Shape 84"/>
          <p:cNvSpPr txBox="1"/>
          <p:nvPr>
            <p:ph idx="1" type="body"/>
          </p:nvPr>
        </p:nvSpPr>
        <p:spPr>
          <a:xfrm>
            <a:off x="1934525" y="4076750"/>
            <a:ext cx="3465600" cy="912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b="1" lang="en" sz="1700">
                <a:solidFill>
                  <a:srgbClr val="000000"/>
                </a:solidFill>
                <a:latin typeface="Montserrat"/>
                <a:ea typeface="Montserrat"/>
                <a:cs typeface="Montserrat"/>
                <a:sym typeface="Montserrat"/>
              </a:rPr>
              <a:t>Step 1: </a:t>
            </a:r>
            <a:r>
              <a:rPr lang="en" sz="1700">
                <a:solidFill>
                  <a:srgbClr val="000000"/>
                </a:solidFill>
                <a:latin typeface="Montserrat"/>
                <a:ea typeface="Montserrat"/>
                <a:cs typeface="Montserrat"/>
                <a:sym typeface="Montserrat"/>
              </a:rPr>
              <a:t>Unsupervised learning for data exploration</a:t>
            </a:r>
            <a:endParaRPr sz="1700">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0" y="0"/>
            <a:ext cx="9144000" cy="5143501"/>
          </a:xfrm>
          <a:prstGeom prst="rect">
            <a:avLst/>
          </a:prstGeom>
          <a:noFill/>
          <a:ln>
            <a:noFill/>
          </a:ln>
        </p:spPr>
      </p:pic>
      <p:sp>
        <p:nvSpPr>
          <p:cNvPr id="90" name="Shape 90"/>
          <p:cNvSpPr txBox="1"/>
          <p:nvPr>
            <p:ph type="title"/>
          </p:nvPr>
        </p:nvSpPr>
        <p:spPr>
          <a:xfrm>
            <a:off x="3816900" y="140225"/>
            <a:ext cx="37410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3200">
                <a:latin typeface="Montserrat"/>
                <a:ea typeface="Montserrat"/>
                <a:cs typeface="Montserrat"/>
                <a:sym typeface="Montserrat"/>
              </a:rPr>
              <a:t>The Approaches</a:t>
            </a:r>
            <a:endParaRPr b="1" sz="3200">
              <a:latin typeface="Montserrat"/>
              <a:ea typeface="Montserrat"/>
              <a:cs typeface="Montserrat"/>
              <a:sym typeface="Montserrat"/>
            </a:endParaRPr>
          </a:p>
        </p:txBody>
      </p:sp>
      <p:sp>
        <p:nvSpPr>
          <p:cNvPr id="91" name="Shape 91"/>
          <p:cNvSpPr txBox="1"/>
          <p:nvPr>
            <p:ph idx="1" type="body"/>
          </p:nvPr>
        </p:nvSpPr>
        <p:spPr>
          <a:xfrm>
            <a:off x="4337225" y="3977275"/>
            <a:ext cx="3507600" cy="900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b="1" lang="en" sz="1600">
                <a:solidFill>
                  <a:srgbClr val="000000"/>
                </a:solidFill>
                <a:latin typeface="Montserrat"/>
                <a:ea typeface="Montserrat"/>
                <a:cs typeface="Montserrat"/>
                <a:sym typeface="Montserrat"/>
              </a:rPr>
              <a:t>Step 2: </a:t>
            </a:r>
            <a:r>
              <a:rPr lang="en" sz="1600">
                <a:solidFill>
                  <a:srgbClr val="000000"/>
                </a:solidFill>
                <a:latin typeface="Montserrat"/>
                <a:ea typeface="Montserrat"/>
                <a:cs typeface="Montserrat"/>
                <a:sym typeface="Montserrat"/>
              </a:rPr>
              <a:t>Supervised learning for building models</a:t>
            </a:r>
            <a:endParaRPr sz="1600">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0" y="0"/>
            <a:ext cx="9144000" cy="5143501"/>
          </a:xfrm>
          <a:prstGeom prst="rect">
            <a:avLst/>
          </a:prstGeom>
          <a:noFill/>
          <a:ln>
            <a:noFill/>
          </a:ln>
        </p:spPr>
      </p:pic>
      <p:sp>
        <p:nvSpPr>
          <p:cNvPr id="97" name="Shape 97"/>
          <p:cNvSpPr txBox="1"/>
          <p:nvPr>
            <p:ph type="title"/>
          </p:nvPr>
        </p:nvSpPr>
        <p:spPr>
          <a:xfrm>
            <a:off x="3816900" y="140225"/>
            <a:ext cx="37410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3200">
                <a:latin typeface="Montserrat"/>
                <a:ea typeface="Montserrat"/>
                <a:cs typeface="Montserrat"/>
                <a:sym typeface="Montserrat"/>
              </a:rPr>
              <a:t>The Approaches</a:t>
            </a:r>
            <a:endParaRPr b="1" sz="3200">
              <a:latin typeface="Montserrat"/>
              <a:ea typeface="Montserrat"/>
              <a:cs typeface="Montserrat"/>
              <a:sym typeface="Montserrat"/>
            </a:endParaRPr>
          </a:p>
        </p:txBody>
      </p:sp>
      <p:sp>
        <p:nvSpPr>
          <p:cNvPr id="98" name="Shape 98"/>
          <p:cNvSpPr txBox="1"/>
          <p:nvPr>
            <p:ph idx="1" type="body"/>
          </p:nvPr>
        </p:nvSpPr>
        <p:spPr>
          <a:xfrm>
            <a:off x="6441200" y="2610400"/>
            <a:ext cx="2807700" cy="114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solidFill>
                  <a:srgbClr val="000000"/>
                </a:solidFill>
                <a:latin typeface="Montserrat"/>
                <a:ea typeface="Montserrat"/>
                <a:cs typeface="Montserrat"/>
                <a:sym typeface="Montserrat"/>
              </a:rPr>
              <a:t>Step 3: </a:t>
            </a:r>
            <a:r>
              <a:rPr lang="en" sz="1600">
                <a:solidFill>
                  <a:srgbClr val="000000"/>
                </a:solidFill>
                <a:latin typeface="Montserrat"/>
                <a:ea typeface="Montserrat"/>
                <a:cs typeface="Montserrat"/>
                <a:sym typeface="Montserrat"/>
              </a:rPr>
              <a:t>Optimization and validation of the models</a:t>
            </a:r>
            <a:endParaRPr sz="1600">
              <a:solidFill>
                <a:srgbClr val="000000"/>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4" name="Shape 104"/>
          <p:cNvSpPr txBox="1"/>
          <p:nvPr>
            <p:ph type="title"/>
          </p:nvPr>
        </p:nvSpPr>
        <p:spPr>
          <a:xfrm>
            <a:off x="6006575" y="282475"/>
            <a:ext cx="2764200" cy="1198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200">
                <a:solidFill>
                  <a:srgbClr val="EFEFEF"/>
                </a:solidFill>
                <a:latin typeface="Montserrat"/>
                <a:ea typeface="Montserrat"/>
                <a:cs typeface="Montserrat"/>
                <a:sym typeface="Montserrat"/>
              </a:rPr>
              <a:t>The Uncertainty</a:t>
            </a:r>
            <a:endParaRPr b="1" sz="3200">
              <a:solidFill>
                <a:srgbClr val="EFEFEF"/>
              </a:solidFill>
              <a:latin typeface="Montserrat"/>
              <a:ea typeface="Montserrat"/>
              <a:cs typeface="Montserrat"/>
              <a:sym typeface="Montserrat"/>
            </a:endParaRPr>
          </a:p>
        </p:txBody>
      </p:sp>
      <p:sp>
        <p:nvSpPr>
          <p:cNvPr id="105" name="Shape 105"/>
          <p:cNvSpPr txBox="1"/>
          <p:nvPr>
            <p:ph idx="1" type="body"/>
          </p:nvPr>
        </p:nvSpPr>
        <p:spPr>
          <a:xfrm>
            <a:off x="107200" y="3566600"/>
            <a:ext cx="2388600" cy="688200"/>
          </a:xfrm>
          <a:prstGeom prst="rect">
            <a:avLst/>
          </a:prstGeom>
          <a:noFill/>
        </p:spPr>
        <p:txBody>
          <a:bodyPr anchorCtr="0" anchor="t" bIns="91425" lIns="91425" spcFirstLastPara="1" rIns="91425" wrap="square" tIns="91425">
            <a:noAutofit/>
          </a:bodyPr>
          <a:lstStyle/>
          <a:p>
            <a:pPr indent="0" lvl="0" marL="0" rtl="0">
              <a:spcBef>
                <a:spcPts val="0"/>
              </a:spcBef>
              <a:spcAft>
                <a:spcPts val="200"/>
              </a:spcAft>
              <a:buNone/>
            </a:pPr>
            <a:r>
              <a:rPr b="1" lang="en">
                <a:solidFill>
                  <a:srgbClr val="EFEFEF"/>
                </a:solidFill>
                <a:latin typeface="Montserrat"/>
                <a:ea typeface="Montserrat"/>
                <a:cs typeface="Montserrat"/>
                <a:sym typeface="Montserrat"/>
              </a:rPr>
              <a:t>Location precision</a:t>
            </a:r>
            <a:endParaRPr b="1">
              <a:solidFill>
                <a:srgbClr val="EFEFEF"/>
              </a:solidFill>
              <a:latin typeface="Montserrat"/>
              <a:ea typeface="Montserrat"/>
              <a:cs typeface="Montserrat"/>
              <a:sym typeface="Montserrat"/>
            </a:endParaRPr>
          </a:p>
        </p:txBody>
      </p:sp>
      <p:sp>
        <p:nvSpPr>
          <p:cNvPr id="106" name="Shape 106"/>
          <p:cNvSpPr txBox="1"/>
          <p:nvPr/>
        </p:nvSpPr>
        <p:spPr>
          <a:xfrm>
            <a:off x="3136600" y="3916450"/>
            <a:ext cx="2297700" cy="513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200"/>
              </a:spcAft>
              <a:buNone/>
            </a:pPr>
            <a:r>
              <a:rPr b="1" lang="en" sz="1800">
                <a:solidFill>
                  <a:srgbClr val="EFEFEF"/>
                </a:solidFill>
                <a:latin typeface="Montserrat"/>
                <a:ea typeface="Montserrat"/>
                <a:cs typeface="Montserrat"/>
                <a:sym typeface="Montserrat"/>
              </a:rPr>
              <a:t>Inefficient data</a:t>
            </a:r>
            <a:endParaRPr b="1">
              <a:latin typeface="Montserrat"/>
              <a:ea typeface="Montserrat"/>
              <a:cs typeface="Montserrat"/>
              <a:sym typeface="Montserrat"/>
            </a:endParaRPr>
          </a:p>
        </p:txBody>
      </p:sp>
      <p:sp>
        <p:nvSpPr>
          <p:cNvPr id="107" name="Shape 107"/>
          <p:cNvSpPr txBox="1"/>
          <p:nvPr/>
        </p:nvSpPr>
        <p:spPr>
          <a:xfrm>
            <a:off x="5967700" y="4177775"/>
            <a:ext cx="2670900" cy="513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200"/>
              </a:spcAft>
              <a:buNone/>
            </a:pPr>
            <a:r>
              <a:rPr b="1" lang="en" sz="1800">
                <a:solidFill>
                  <a:srgbClr val="EFEFEF"/>
                </a:solidFill>
                <a:latin typeface="Montserrat"/>
                <a:ea typeface="Montserrat"/>
                <a:cs typeface="Montserrat"/>
                <a:sym typeface="Montserrat"/>
              </a:rPr>
              <a:t>Diversity in variables</a:t>
            </a:r>
            <a:endParaRPr b="1">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3" name="Shape 113"/>
          <p:cNvSpPr txBox="1"/>
          <p:nvPr>
            <p:ph type="title"/>
          </p:nvPr>
        </p:nvSpPr>
        <p:spPr>
          <a:xfrm>
            <a:off x="416675" y="2484850"/>
            <a:ext cx="29424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3200">
                <a:solidFill>
                  <a:srgbClr val="20124D"/>
                </a:solidFill>
                <a:latin typeface="Montserrat"/>
                <a:ea typeface="Montserrat"/>
                <a:cs typeface="Montserrat"/>
                <a:sym typeface="Montserrat"/>
              </a:rPr>
              <a:t>Thank You.</a:t>
            </a:r>
            <a:endParaRPr b="1" sz="3200">
              <a:solidFill>
                <a:srgbClr val="20124D"/>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