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74" r:id="rId7"/>
    <p:sldId id="272" r:id="rId8"/>
    <p:sldId id="277" r:id="rId9"/>
    <p:sldId id="286" r:id="rId10"/>
    <p:sldId id="278" r:id="rId11"/>
    <p:sldId id="280" r:id="rId12"/>
    <p:sldId id="281" r:id="rId13"/>
    <p:sldId id="291" r:id="rId14"/>
    <p:sldId id="294" r:id="rId15"/>
    <p:sldId id="292" r:id="rId16"/>
    <p:sldId id="293" r:id="rId17"/>
    <p:sldId id="283" r:id="rId18"/>
    <p:sldId id="284" r:id="rId19"/>
    <p:sldId id="279" r:id="rId20"/>
    <p:sldId id="285" r:id="rId21"/>
    <p:sldId id="297" r:id="rId22"/>
    <p:sldId id="287" r:id="rId23"/>
    <p:sldId id="295" r:id="rId24"/>
    <p:sldId id="276" r:id="rId25"/>
    <p:sldId id="298" r:id="rId26"/>
    <p:sldId id="299" r:id="rId27"/>
    <p:sldId id="300" r:id="rId28"/>
    <p:sldId id="301" r:id="rId2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6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2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rajat5232@iitb.ac.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Systems </a:t>
            </a:r>
            <a:br>
              <a:rPr lang="en-US" dirty="0" smtClean="0"/>
            </a:br>
            <a:r>
              <a:rPr lang="en-US" dirty="0" smtClean="0"/>
              <a:t>EE 308, Autumn’19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0782"/>
            <a:ext cx="5410200" cy="67165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228600"/>
            <a:ext cx="4495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Example: A Fragment of the Internet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41217"/>
            <a:ext cx="581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Ref: Kurose and Ross, Computer Networking: A Top Down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8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 Hoc Networks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35051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or more wireless nodes communicate among themselves </a:t>
            </a:r>
            <a:r>
              <a:rPr lang="en-US" i="1" dirty="0" smtClean="0"/>
              <a:t>without using infrastructure</a:t>
            </a:r>
            <a:r>
              <a:rPr lang="en-US" dirty="0" smtClean="0"/>
              <a:t> (e.g., base station, access point) </a:t>
            </a:r>
          </a:p>
          <a:p>
            <a:r>
              <a:rPr lang="en-US" dirty="0" smtClean="0"/>
              <a:t>A node can directly communicate only with neighbors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must use one or more intermediate nodes as relays for others</a:t>
            </a:r>
          </a:p>
          <a:p>
            <a:r>
              <a:rPr lang="en-US" b="1" dirty="0" smtClean="0"/>
              <a:t>E.g.: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Bluetooth, Wi-Fi Direct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dirty="0" smtClean="0"/>
              <a:t>Military/ emergency applications</a:t>
            </a:r>
            <a:r>
              <a:rPr lang="en-US" dirty="0" smtClean="0"/>
              <a:t>: operation in an area with no infrastructure or where infrastructure has failed</a:t>
            </a:r>
          </a:p>
        </p:txBody>
      </p:sp>
      <p:pic>
        <p:nvPicPr>
          <p:cNvPr id="4" name="Picture 3" descr="adhocne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267200"/>
            <a:ext cx="2971800" cy="2114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324600"/>
            <a:ext cx="6643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Ref: http://www.acorn.net.au/telecoms/adhocnetworks/adhocnetworks.html</a:t>
            </a:r>
          </a:p>
        </p:txBody>
      </p:sp>
    </p:spTree>
    <p:extLst>
      <p:ext uri="{BB962C8B-B14F-4D97-AF65-F5344CB8AC3E}">
        <p14:creationId xmlns:p14="http://schemas.microsoft.com/office/powerpoint/2010/main" val="1380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Wireless Sensor Networks (WSN)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Are ad hoc networks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The wireless nodes can </a:t>
            </a:r>
            <a:r>
              <a:rPr lang="en-US" i="1" dirty="0" smtClean="0"/>
              <a:t>sense</a:t>
            </a:r>
            <a:r>
              <a:rPr lang="en-US" dirty="0" smtClean="0"/>
              <a:t> various quantities</a:t>
            </a:r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en-US" dirty="0" smtClean="0"/>
              <a:t>e.g., ambient temperature, moisture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Large number of sensors perform distributed sensing of an area and route sensed data to </a:t>
            </a:r>
            <a:r>
              <a:rPr lang="en-US" i="1" dirty="0" smtClean="0"/>
              <a:t>sink</a:t>
            </a:r>
            <a:r>
              <a:rPr lang="en-US" dirty="0" smtClean="0"/>
              <a:t> node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sensor_netwo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410200" cy="2768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488668"/>
            <a:ext cx="630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Ref: </a:t>
            </a:r>
            <a:r>
              <a:rPr lang="en-US" sz="1400" dirty="0" err="1" smtClean="0"/>
              <a:t>Akyildiz</a:t>
            </a:r>
            <a:r>
              <a:rPr lang="en-US" sz="1400" dirty="0" smtClean="0"/>
              <a:t> et al, “Wireless Sensor Networks: a Survey”, Computer Networks , 2002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752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Involves extension of Internet connectivity to resource-constrained devices (e.g., sensors, actuators) and everyday objects</a:t>
            </a:r>
          </a:p>
          <a:p>
            <a:r>
              <a:rPr lang="en-US" dirty="0" smtClean="0"/>
              <a:t>Allows remote monitoring and control of such devices </a:t>
            </a:r>
          </a:p>
          <a:p>
            <a:r>
              <a:rPr lang="en-US" dirty="0" smtClean="0"/>
              <a:t>Such devices also communicate among themselves with minimal or no human intervention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called “</a:t>
            </a:r>
            <a:r>
              <a:rPr lang="en-US" i="1" dirty="0" smtClean="0"/>
              <a:t>Machine-to-Machine</a:t>
            </a:r>
            <a:r>
              <a:rPr lang="en-US" dirty="0" smtClean="0"/>
              <a:t>” (M2M)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1131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-200497"/>
            <a:ext cx="8229600" cy="1143000"/>
          </a:xfrm>
        </p:spPr>
        <p:txBody>
          <a:bodyPr/>
          <a:lstStyle/>
          <a:p>
            <a:r>
              <a:rPr lang="en-US" dirty="0" smtClean="0"/>
              <a:t>Applications of WSN and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dirty="0"/>
              <a:t>Precision Agriculture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sensors deployed at multiple points in a farm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they monitor </a:t>
            </a:r>
            <a:r>
              <a:rPr lang="en-US" dirty="0"/>
              <a:t>soil moisture/ </a:t>
            </a:r>
            <a:r>
              <a:rPr lang="en-US" dirty="0" smtClean="0"/>
              <a:t>composition, temperature, humidity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measurements from sensors can be monitored remotely; used </a:t>
            </a:r>
            <a:r>
              <a:rPr lang="en-US" dirty="0"/>
              <a:t>to control irrigation/ fertilizing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488668"/>
            <a:ext cx="4129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Ref: </a:t>
            </a:r>
            <a:r>
              <a:rPr lang="en-US" sz="1400" dirty="0"/>
              <a:t>http://monet.postech.ac.kr/research.html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67083"/>
            <a:ext cx="6126617" cy="27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8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WSN and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Smart Healthcare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Sensor devices are attached to patient’s body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They collect medical data and vital signs (e.g., blood pressure, body temperature, cholesterol level, heart rate </a:t>
            </a:r>
            <a:r>
              <a:rPr lang="en-US" dirty="0" err="1" smtClean="0"/>
              <a:t>etc</a:t>
            </a:r>
            <a:r>
              <a:rPr lang="en-US" dirty="0" smtClean="0"/>
              <a:t>) from patient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Enables automatic diagnosis of conditions, tracking of progress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Anomalies can be indicated directly to healthcare provider, without significant human involvement</a:t>
            </a:r>
            <a:endParaRPr lang="en-IN" dirty="0" smtClean="0"/>
          </a:p>
          <a:p>
            <a:r>
              <a:rPr lang="en-US" dirty="0" smtClean="0"/>
              <a:t>Smart Home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Automatic lighting system senses presence of human beings and switches on the lights only in specific areas of house accordingly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Automatic control of heating and air conditioning, e.g., to avoid heating or cooling an empty home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Smart appliances can be remotely switched ON or OFF over Internet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Security: e.g., motion or proximity sensors to sense intrusion by burglars, transmission of alerts to home owner’s smartphone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Home automation for elderly and disabled: making it easier for the elderly and disabled to remain at home, safely and comfortably (instead of being moved to a healthcare facility)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4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</a:t>
            </a:r>
            <a:r>
              <a:rPr lang="en-US" dirty="0" smtClean="0"/>
              <a:t>of WSN and </a:t>
            </a:r>
            <a:r>
              <a:rPr lang="en-US" dirty="0" err="1"/>
              <a:t>IoT</a:t>
            </a:r>
            <a:r>
              <a:rPr lang="en-US" dirty="0"/>
              <a:t>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715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Infrastructure/ Machine </a:t>
            </a:r>
            <a:r>
              <a:rPr lang="en-IN" dirty="0"/>
              <a:t>Monitoring </a:t>
            </a:r>
            <a:r>
              <a:rPr lang="en-IN" dirty="0" smtClean="0"/>
              <a:t>and </a:t>
            </a:r>
            <a:r>
              <a:rPr lang="en-IN" dirty="0"/>
              <a:t>Preventive Maintenance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sensors fixed to machines in factory</a:t>
            </a:r>
            <a:r>
              <a:rPr lang="en-IN" dirty="0" smtClean="0"/>
              <a:t>, walls of buildings, bridges </a:t>
            </a:r>
            <a:r>
              <a:rPr lang="en-IN" dirty="0" err="1" smtClean="0"/>
              <a:t>etc</a:t>
            </a:r>
            <a:r>
              <a:rPr lang="en-IN" dirty="0" smtClean="0"/>
              <a:t> </a:t>
            </a:r>
            <a:r>
              <a:rPr lang="en-IN" dirty="0"/>
              <a:t>which sense vibration patterns/ acoustics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send alerts when maintenance </a:t>
            </a:r>
            <a:r>
              <a:rPr lang="en-IN" dirty="0" smtClean="0"/>
              <a:t>needed</a:t>
            </a:r>
          </a:p>
          <a:p>
            <a:r>
              <a:rPr lang="en-US" dirty="0"/>
              <a:t>Environment monitoring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sensors </a:t>
            </a:r>
            <a:r>
              <a:rPr lang="en-US" dirty="0" smtClean="0"/>
              <a:t>deployed  in </a:t>
            </a:r>
            <a:r>
              <a:rPr lang="en-US" dirty="0"/>
              <a:t>atmosphere to sense temperature, air quality etc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 smtClean="0"/>
              <a:t>Smart Cities</a:t>
            </a:r>
          </a:p>
          <a:p>
            <a:r>
              <a:rPr lang="en-US" dirty="0" smtClean="0"/>
              <a:t>Intelligent Traffic and Transportation Systems</a:t>
            </a:r>
          </a:p>
          <a:p>
            <a:r>
              <a:rPr lang="en-US" dirty="0" smtClean="0"/>
              <a:t>Industrial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9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Communication Satellites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347749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Satellites deployed in orbits at various altitudes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few hundred km to several thousand km</a:t>
            </a:r>
          </a:p>
          <a:p>
            <a:r>
              <a:rPr lang="en-IN" dirty="0" smtClean="0"/>
              <a:t>Can directly communicate with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g</a:t>
            </a:r>
            <a:r>
              <a:rPr lang="en-IN" dirty="0" smtClean="0"/>
              <a:t>round stations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mobile devices on earth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 smtClean="0"/>
              <a:t>neighboring</a:t>
            </a:r>
            <a:r>
              <a:rPr lang="en-IN" dirty="0" smtClean="0"/>
              <a:t> satellites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3456306"/>
            <a:ext cx="4572000" cy="3253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391927"/>
            <a:ext cx="23017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Ref: </a:t>
            </a:r>
            <a:r>
              <a:rPr lang="en-IN" sz="1500" dirty="0" err="1" smtClean="0"/>
              <a:t>Tanenbaum</a:t>
            </a:r>
            <a:r>
              <a:rPr lang="en-IN" sz="1500" dirty="0" smtClean="0"/>
              <a:t>, Chapter 2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2080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5473"/>
            <a:ext cx="8229600" cy="1143000"/>
          </a:xfrm>
        </p:spPr>
        <p:txBody>
          <a:bodyPr/>
          <a:lstStyle/>
          <a:p>
            <a:r>
              <a:rPr lang="en-IN" dirty="0"/>
              <a:t>Communication </a:t>
            </a:r>
            <a:r>
              <a:rPr lang="en-IN" dirty="0" smtClean="0"/>
              <a:t>Satellites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4800600"/>
            <a:ext cx="8915400" cy="4525963"/>
          </a:xfrm>
        </p:spPr>
        <p:txBody>
          <a:bodyPr/>
          <a:lstStyle/>
          <a:p>
            <a:r>
              <a:rPr lang="en-IN" dirty="0" smtClean="0"/>
              <a:t>Example applications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Internet, telephone, TV services, esp. in remote areas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providing connectivity in emergency, military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4734586" cy="3667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34" y="685800"/>
            <a:ext cx="4183166" cy="3763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4549771"/>
            <a:ext cx="23017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Ref: </a:t>
            </a:r>
            <a:r>
              <a:rPr lang="en-IN" sz="1500" dirty="0" err="1" smtClean="0"/>
              <a:t>Tanenbaum</a:t>
            </a:r>
            <a:r>
              <a:rPr lang="en-IN" sz="1500" dirty="0" smtClean="0"/>
              <a:t>, Chapter 2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7789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2"/>
          <p:cNvSpPr>
            <a:spLocks noGrp="1" noChangeArrowheads="1"/>
          </p:cNvSpPr>
          <p:nvPr>
            <p:ph type="title"/>
          </p:nvPr>
        </p:nvSpPr>
        <p:spPr>
          <a:xfrm>
            <a:off x="-36381" y="0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Communication Links</a:t>
            </a:r>
          </a:p>
        </p:txBody>
      </p:sp>
      <p:sp>
        <p:nvSpPr>
          <p:cNvPr id="41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262063"/>
            <a:ext cx="4392612" cy="5045075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Connect different communicating devices (e.g., end-systems and routers) together</a:t>
            </a:r>
          </a:p>
          <a:p>
            <a:r>
              <a:rPr lang="en-US" altLang="en-US" dirty="0" smtClean="0"/>
              <a:t>Made of various physical media</a:t>
            </a:r>
          </a:p>
          <a:p>
            <a:r>
              <a:rPr lang="en-US" altLang="en-US" b="1" dirty="0" smtClean="0"/>
              <a:t>E.g.</a:t>
            </a:r>
            <a:r>
              <a:rPr lang="en-US" alt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Copper cable (</a:t>
            </a:r>
            <a:r>
              <a:rPr lang="en-US" altLang="en-US" i="1" dirty="0" smtClean="0"/>
              <a:t>e.g.</a:t>
            </a:r>
            <a:r>
              <a:rPr lang="en-US" altLang="en-US" dirty="0" smtClean="0"/>
              <a:t>, DSL, cable Internet)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Wireless (</a:t>
            </a:r>
            <a:r>
              <a:rPr lang="en-US" altLang="en-US" i="1" dirty="0" smtClean="0"/>
              <a:t>e.g.</a:t>
            </a:r>
            <a:r>
              <a:rPr lang="en-US" altLang="en-US" dirty="0" smtClean="0"/>
              <a:t>, Wi-Fi, cellular)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Fiber optic cable</a:t>
            </a:r>
          </a:p>
        </p:txBody>
      </p:sp>
      <p:grpSp>
        <p:nvGrpSpPr>
          <p:cNvPr id="4120" name="Group 260"/>
          <p:cNvGrpSpPr>
            <a:grpSpLocks/>
          </p:cNvGrpSpPr>
          <p:nvPr/>
        </p:nvGrpSpPr>
        <p:grpSpPr bwMode="auto">
          <a:xfrm>
            <a:off x="4915788" y="1262063"/>
            <a:ext cx="3678238" cy="4957762"/>
            <a:chOff x="2918" y="219"/>
            <a:chExt cx="2641" cy="3714"/>
          </a:xfrm>
        </p:grpSpPr>
        <p:sp>
          <p:nvSpPr>
            <p:cNvPr id="4122" name="Freeform 7"/>
            <p:cNvSpPr>
              <a:spLocks/>
            </p:cNvSpPr>
            <p:nvPr/>
          </p:nvSpPr>
          <p:spPr bwMode="auto">
            <a:xfrm>
              <a:off x="4267" y="1271"/>
              <a:ext cx="1292" cy="1255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123" name="Freeform 8"/>
            <p:cNvSpPr>
              <a:spLocks/>
            </p:cNvSpPr>
            <p:nvPr/>
          </p:nvSpPr>
          <p:spPr bwMode="auto">
            <a:xfrm>
              <a:off x="2918" y="1164"/>
              <a:ext cx="1340" cy="1191"/>
            </a:xfrm>
            <a:custGeom>
              <a:avLst/>
              <a:gdLst>
                <a:gd name="T0" fmla="*/ 550 w 1340"/>
                <a:gd name="T1" fmla="*/ 42 h 1191"/>
                <a:gd name="T2" fmla="*/ 82 w 1340"/>
                <a:gd name="T3" fmla="*/ 60 h 1191"/>
                <a:gd name="T4" fmla="*/ 58 w 1340"/>
                <a:gd name="T5" fmla="*/ 402 h 1191"/>
                <a:gd name="T6" fmla="*/ 28 w 1340"/>
                <a:gd name="T7" fmla="*/ 720 h 1191"/>
                <a:gd name="T8" fmla="*/ 112 w 1340"/>
                <a:gd name="T9" fmla="*/ 870 h 1191"/>
                <a:gd name="T10" fmla="*/ 538 w 1340"/>
                <a:gd name="T11" fmla="*/ 876 h 1191"/>
                <a:gd name="T12" fmla="*/ 640 w 1340"/>
                <a:gd name="T13" fmla="*/ 1128 h 1191"/>
                <a:gd name="T14" fmla="*/ 1234 w 1340"/>
                <a:gd name="T15" fmla="*/ 1098 h 1191"/>
                <a:gd name="T16" fmla="*/ 1276 w 1340"/>
                <a:gd name="T17" fmla="*/ 570 h 1191"/>
                <a:gd name="T18" fmla="*/ 1204 w 1340"/>
                <a:gd name="T19" fmla="*/ 342 h 1191"/>
                <a:gd name="T20" fmla="*/ 760 w 1340"/>
                <a:gd name="T21" fmla="*/ 288 h 1191"/>
                <a:gd name="T22" fmla="*/ 550 w 1340"/>
                <a:gd name="T23" fmla="*/ 42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124" name="Freeform 9"/>
            <p:cNvSpPr>
              <a:spLocks/>
            </p:cNvSpPr>
            <p:nvPr/>
          </p:nvSpPr>
          <p:spPr bwMode="auto">
            <a:xfrm>
              <a:off x="3183" y="2252"/>
              <a:ext cx="2135" cy="1662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4125" name="Group 10"/>
            <p:cNvGrpSpPr>
              <a:grpSpLocks/>
            </p:cNvGrpSpPr>
            <p:nvPr/>
          </p:nvGrpSpPr>
          <p:grpSpPr bwMode="auto">
            <a:xfrm>
              <a:off x="3002" y="1266"/>
              <a:ext cx="527" cy="239"/>
              <a:chOff x="3552" y="246"/>
              <a:chExt cx="527" cy="248"/>
            </a:xfrm>
          </p:grpSpPr>
          <p:graphicFrame>
            <p:nvGraphicFramePr>
              <p:cNvPr id="4114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2" name="Clip" r:id="rId3" imgW="1307263" imgH="1084139" progId="MS_ClipArt_Gallery.2">
                      <p:embed/>
                    </p:oleObj>
                  </mc:Choice>
                  <mc:Fallback>
                    <p:oleObj name="Clip" r:id="rId3" imgW="1307263" imgH="108413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5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3" name="Clip" r:id="rId5" imgW="681706" imgH="480401" progId="MS_ClipArt_Gallery.2">
                      <p:embed/>
                    </p:oleObj>
                  </mc:Choice>
                  <mc:Fallback>
                    <p:oleObj name="Clip" r:id="rId5" imgW="681706" imgH="480401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56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126" name="Group 14"/>
            <p:cNvGrpSpPr>
              <a:grpSpLocks/>
            </p:cNvGrpSpPr>
            <p:nvPr/>
          </p:nvGrpSpPr>
          <p:grpSpPr bwMode="auto">
            <a:xfrm>
              <a:off x="3002" y="1712"/>
              <a:ext cx="527" cy="239"/>
              <a:chOff x="3552" y="246"/>
              <a:chExt cx="527" cy="248"/>
            </a:xfrm>
          </p:grpSpPr>
          <p:graphicFrame>
            <p:nvGraphicFramePr>
              <p:cNvPr id="4112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4" name="Clip" r:id="rId7" imgW="1307263" imgH="1084139" progId="MS_ClipArt_Gallery.2">
                      <p:embed/>
                    </p:oleObj>
                  </mc:Choice>
                  <mc:Fallback>
                    <p:oleObj name="Clip" r:id="rId7" imgW="1307263" imgH="108413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3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5" name="Clip" r:id="rId8" imgW="681706" imgH="480401" progId="MS_ClipArt_Gallery.2">
                      <p:embed/>
                    </p:oleObj>
                  </mc:Choice>
                  <mc:Fallback>
                    <p:oleObj name="Clip" r:id="rId8" imgW="681706" imgH="480401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55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127" name="Group 18"/>
            <p:cNvGrpSpPr>
              <a:grpSpLocks/>
            </p:cNvGrpSpPr>
            <p:nvPr/>
          </p:nvGrpSpPr>
          <p:grpSpPr bwMode="auto">
            <a:xfrm>
              <a:off x="3272" y="1552"/>
              <a:ext cx="51" cy="161"/>
              <a:chOff x="3842" y="406"/>
              <a:chExt cx="51" cy="167"/>
            </a:xfrm>
          </p:grpSpPr>
          <p:sp>
            <p:nvSpPr>
              <p:cNvPr id="4352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53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54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4128" name="Group 22"/>
            <p:cNvGrpSpPr>
              <a:grpSpLocks/>
            </p:cNvGrpSpPr>
            <p:nvPr/>
          </p:nvGrpSpPr>
          <p:grpSpPr bwMode="auto">
            <a:xfrm>
              <a:off x="3610" y="1929"/>
              <a:ext cx="150" cy="296"/>
              <a:chOff x="4180" y="783"/>
              <a:chExt cx="150" cy="307"/>
            </a:xfrm>
          </p:grpSpPr>
          <p:sp>
            <p:nvSpPr>
              <p:cNvPr id="4344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45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46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47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48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49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50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51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4129" name="Group 31"/>
            <p:cNvGrpSpPr>
              <a:grpSpLocks/>
            </p:cNvGrpSpPr>
            <p:nvPr/>
          </p:nvGrpSpPr>
          <p:grpSpPr bwMode="auto">
            <a:xfrm rot="-5400000">
              <a:off x="3833" y="1991"/>
              <a:ext cx="61" cy="167"/>
              <a:chOff x="3842" y="406"/>
              <a:chExt cx="51" cy="167"/>
            </a:xfrm>
          </p:grpSpPr>
          <p:sp>
            <p:nvSpPr>
              <p:cNvPr id="4341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42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43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4130" name="Line 35"/>
            <p:cNvSpPr>
              <a:spLocks noChangeShapeType="1"/>
            </p:cNvSpPr>
            <p:nvPr/>
          </p:nvSpPr>
          <p:spPr bwMode="auto">
            <a:xfrm>
              <a:off x="3708" y="1860"/>
              <a:ext cx="3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1" name="Line 36"/>
            <p:cNvSpPr>
              <a:spLocks noChangeShapeType="1"/>
            </p:cNvSpPr>
            <p:nvPr/>
          </p:nvSpPr>
          <p:spPr bwMode="auto">
            <a:xfrm>
              <a:off x="3710" y="1858"/>
              <a:ext cx="1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2" name="Line 37"/>
            <p:cNvSpPr>
              <a:spLocks noChangeShapeType="1"/>
            </p:cNvSpPr>
            <p:nvPr/>
          </p:nvSpPr>
          <p:spPr bwMode="auto">
            <a:xfrm>
              <a:off x="4066" y="1856"/>
              <a:ext cx="1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3" name="Line 38"/>
            <p:cNvSpPr>
              <a:spLocks noChangeShapeType="1"/>
            </p:cNvSpPr>
            <p:nvPr/>
          </p:nvSpPr>
          <p:spPr bwMode="auto">
            <a:xfrm>
              <a:off x="3492" y="1456"/>
              <a:ext cx="208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4" name="Line 39"/>
            <p:cNvSpPr>
              <a:spLocks noChangeShapeType="1"/>
            </p:cNvSpPr>
            <p:nvPr/>
          </p:nvSpPr>
          <p:spPr bwMode="auto">
            <a:xfrm flipV="1">
              <a:off x="3502" y="1670"/>
              <a:ext cx="198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5" name="Line 40"/>
            <p:cNvSpPr>
              <a:spLocks noChangeShapeType="1"/>
            </p:cNvSpPr>
            <p:nvPr/>
          </p:nvSpPr>
          <p:spPr bwMode="auto">
            <a:xfrm flipV="1">
              <a:off x="3880" y="1734"/>
              <a:ext cx="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136" name="Group 41"/>
            <p:cNvGrpSpPr>
              <a:grpSpLocks/>
            </p:cNvGrpSpPr>
            <p:nvPr/>
          </p:nvGrpSpPr>
          <p:grpSpPr bwMode="auto">
            <a:xfrm>
              <a:off x="3966" y="1913"/>
              <a:ext cx="150" cy="296"/>
              <a:chOff x="4180" y="783"/>
              <a:chExt cx="150" cy="307"/>
            </a:xfrm>
          </p:grpSpPr>
          <p:sp>
            <p:nvSpPr>
              <p:cNvPr id="4333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34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35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36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37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38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39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40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4137" name="Group 50"/>
            <p:cNvGrpSpPr>
              <a:grpSpLocks/>
            </p:cNvGrpSpPr>
            <p:nvPr/>
          </p:nvGrpSpPr>
          <p:grpSpPr bwMode="auto">
            <a:xfrm>
              <a:off x="3278" y="2376"/>
              <a:ext cx="344" cy="694"/>
              <a:chOff x="3314" y="1248"/>
              <a:chExt cx="344" cy="694"/>
            </a:xfrm>
          </p:grpSpPr>
          <p:graphicFrame>
            <p:nvGraphicFramePr>
              <p:cNvPr id="4110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6" name="Clip" r:id="rId9" imgW="1307263" imgH="1084139" progId="MS_ClipArt_Gallery.2">
                      <p:embed/>
                    </p:oleObj>
                  </mc:Choice>
                  <mc:Fallback>
                    <p:oleObj name="Clip" r:id="rId9" imgW="1307263" imgH="108413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26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aphicFrame>
            <p:nvGraphicFramePr>
              <p:cNvPr id="4111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7" name="Clip" r:id="rId10" imgW="1307263" imgH="1084139" progId="MS_ClipArt_Gallery.2">
                      <p:embed/>
                    </p:oleObj>
                  </mc:Choice>
                  <mc:Fallback>
                    <p:oleObj name="Clip" r:id="rId10" imgW="1307263" imgH="1084139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27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4328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4330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4331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4332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IN" altLang="en-US"/>
                </a:p>
              </p:txBody>
            </p:sp>
          </p:grpSp>
          <p:sp>
            <p:nvSpPr>
              <p:cNvPr id="4329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aphicFrame>
          <p:nvGraphicFramePr>
            <p:cNvPr id="4098" name="Object 60"/>
            <p:cNvGraphicFramePr>
              <a:graphicFrameLocks noChangeAspect="1"/>
            </p:cNvGraphicFramePr>
            <p:nvPr/>
          </p:nvGraphicFramePr>
          <p:xfrm>
            <a:off x="3902" y="3133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3133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61"/>
            <p:cNvGraphicFramePr>
              <a:graphicFrameLocks noChangeAspect="1"/>
            </p:cNvGraphicFramePr>
            <p:nvPr/>
          </p:nvGraphicFramePr>
          <p:xfrm>
            <a:off x="3460" y="312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9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312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8" name="Oval 62"/>
            <p:cNvSpPr>
              <a:spLocks noChangeArrowheads="1"/>
            </p:cNvSpPr>
            <p:nvPr/>
          </p:nvSpPr>
          <p:spPr bwMode="auto">
            <a:xfrm rot="-5400000">
              <a:off x="3759" y="3203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139" name="Oval 63"/>
            <p:cNvSpPr>
              <a:spLocks noChangeArrowheads="1"/>
            </p:cNvSpPr>
            <p:nvPr/>
          </p:nvSpPr>
          <p:spPr bwMode="auto">
            <a:xfrm rot="-5400000">
              <a:off x="3820" y="3202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140" name="Oval 64"/>
            <p:cNvSpPr>
              <a:spLocks noChangeArrowheads="1"/>
            </p:cNvSpPr>
            <p:nvPr/>
          </p:nvSpPr>
          <p:spPr bwMode="auto">
            <a:xfrm rot="-5400000">
              <a:off x="3875" y="3205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141" name="Line 65"/>
            <p:cNvSpPr>
              <a:spLocks noChangeShapeType="1"/>
            </p:cNvSpPr>
            <p:nvPr/>
          </p:nvSpPr>
          <p:spPr bwMode="auto">
            <a:xfrm rot="-5400000">
              <a:off x="4062" y="3114"/>
              <a:ext cx="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2" name="Line 66"/>
            <p:cNvSpPr>
              <a:spLocks noChangeShapeType="1"/>
            </p:cNvSpPr>
            <p:nvPr/>
          </p:nvSpPr>
          <p:spPr bwMode="auto">
            <a:xfrm rot="5400000" flipH="1">
              <a:off x="3612" y="3108"/>
              <a:ext cx="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3" name="Line 67"/>
            <p:cNvSpPr>
              <a:spLocks noChangeShapeType="1"/>
            </p:cNvSpPr>
            <p:nvPr/>
          </p:nvSpPr>
          <p:spPr bwMode="auto">
            <a:xfrm rot="16200000" flipV="1">
              <a:off x="3862" y="2864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4" name="Line 68"/>
            <p:cNvSpPr>
              <a:spLocks noChangeShapeType="1"/>
            </p:cNvSpPr>
            <p:nvPr/>
          </p:nvSpPr>
          <p:spPr bwMode="auto">
            <a:xfrm flipV="1">
              <a:off x="3622" y="2808"/>
              <a:ext cx="6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5" name="Line 69"/>
            <p:cNvSpPr>
              <a:spLocks noChangeShapeType="1"/>
            </p:cNvSpPr>
            <p:nvPr/>
          </p:nvSpPr>
          <p:spPr bwMode="auto">
            <a:xfrm>
              <a:off x="4054" y="2842"/>
              <a:ext cx="218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6" name="Line 70"/>
            <p:cNvSpPr>
              <a:spLocks noChangeShapeType="1"/>
            </p:cNvSpPr>
            <p:nvPr/>
          </p:nvSpPr>
          <p:spPr bwMode="auto">
            <a:xfrm flipH="1">
              <a:off x="4626" y="2840"/>
              <a:ext cx="200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100" name="Object 71"/>
            <p:cNvGraphicFramePr>
              <a:graphicFrameLocks noChangeAspect="1"/>
            </p:cNvGraphicFramePr>
            <p:nvPr/>
          </p:nvGraphicFramePr>
          <p:xfrm>
            <a:off x="4753" y="2505"/>
            <a:ext cx="14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0" name="Clip" r:id="rId13" imgW="982811" imgH="1208363" progId="MS_ClipArt_Gallery.2">
                    <p:embed/>
                  </p:oleObj>
                </mc:Choice>
                <mc:Fallback>
                  <p:oleObj name="Clip" r:id="rId13" imgW="982811" imgH="12083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505"/>
                          <a:ext cx="14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72"/>
            <p:cNvGraphicFramePr>
              <a:graphicFrameLocks noChangeAspect="1"/>
            </p:cNvGraphicFramePr>
            <p:nvPr/>
          </p:nvGraphicFramePr>
          <p:xfrm>
            <a:off x="3793" y="2565"/>
            <a:ext cx="14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1" name="Clip" r:id="rId15" imgW="982811" imgH="1208363" progId="MS_ClipArt_Gallery.2">
                    <p:embed/>
                  </p:oleObj>
                </mc:Choice>
                <mc:Fallback>
                  <p:oleObj name="Clip" r:id="rId15" imgW="982811" imgH="12083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" y="2565"/>
                          <a:ext cx="14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7" name="Freeform 73"/>
            <p:cNvSpPr>
              <a:spLocks/>
            </p:cNvSpPr>
            <p:nvPr/>
          </p:nvSpPr>
          <p:spPr bwMode="auto">
            <a:xfrm>
              <a:off x="3852" y="2397"/>
              <a:ext cx="972" cy="228"/>
            </a:xfrm>
            <a:custGeom>
              <a:avLst/>
              <a:gdLst>
                <a:gd name="T0" fmla="*/ 0 w 972"/>
                <a:gd name="T1" fmla="*/ 228 h 228"/>
                <a:gd name="T2" fmla="*/ 432 w 972"/>
                <a:gd name="T3" fmla="*/ 9 h 228"/>
                <a:gd name="T4" fmla="*/ 972 w 972"/>
                <a:gd name="T5" fmla="*/ 171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4148" name="Group 74"/>
            <p:cNvGrpSpPr>
              <a:grpSpLocks/>
            </p:cNvGrpSpPr>
            <p:nvPr/>
          </p:nvGrpSpPr>
          <p:grpSpPr bwMode="auto">
            <a:xfrm>
              <a:off x="4043" y="3462"/>
              <a:ext cx="292" cy="320"/>
              <a:chOff x="2870" y="1518"/>
              <a:chExt cx="292" cy="320"/>
            </a:xfrm>
          </p:grpSpPr>
          <p:graphicFrame>
            <p:nvGraphicFramePr>
              <p:cNvPr id="4108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2" name="Clip" r:id="rId16" imgW="826829" imgH="840406" progId="MS_ClipArt_Gallery.2">
                      <p:embed/>
                    </p:oleObj>
                  </mc:Choice>
                  <mc:Fallback>
                    <p:oleObj name="Clip" r:id="rId16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9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3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49" name="Group 77"/>
            <p:cNvGrpSpPr>
              <a:grpSpLocks/>
            </p:cNvGrpSpPr>
            <p:nvPr/>
          </p:nvGrpSpPr>
          <p:grpSpPr bwMode="auto">
            <a:xfrm>
              <a:off x="4601" y="3486"/>
              <a:ext cx="292" cy="320"/>
              <a:chOff x="2870" y="1518"/>
              <a:chExt cx="292" cy="320"/>
            </a:xfrm>
          </p:grpSpPr>
          <p:graphicFrame>
            <p:nvGraphicFramePr>
              <p:cNvPr id="4106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4" name="Clip" r:id="rId20" imgW="826829" imgH="840406" progId="MS_ClipArt_Gallery.2">
                      <p:embed/>
                    </p:oleObj>
                  </mc:Choice>
                  <mc:Fallback>
                    <p:oleObj name="Clip" r:id="rId2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7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5" name="Clip" r:id="rId21" imgW="1268295" imgH="1199426" progId="MS_ClipArt_Gallery.2">
                      <p:embed/>
                    </p:oleObj>
                  </mc:Choice>
                  <mc:Fallback>
                    <p:oleObj name="Clip" r:id="rId2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50" name="Group 80"/>
            <p:cNvGrpSpPr>
              <a:grpSpLocks/>
            </p:cNvGrpSpPr>
            <p:nvPr/>
          </p:nvGrpSpPr>
          <p:grpSpPr bwMode="auto">
            <a:xfrm>
              <a:off x="4304" y="3273"/>
              <a:ext cx="272" cy="282"/>
              <a:chOff x="4733" y="2082"/>
              <a:chExt cx="272" cy="282"/>
            </a:xfrm>
          </p:grpSpPr>
          <p:graphicFrame>
            <p:nvGraphicFramePr>
              <p:cNvPr id="4105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6" name="Clip" r:id="rId22" imgW="826829" imgH="840406" progId="MS_ClipArt_Gallery.2">
                      <p:embed/>
                    </p:oleObj>
                  </mc:Choice>
                  <mc:Fallback>
                    <p:oleObj name="Clip" r:id="rId2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25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4151" name="Line 83"/>
            <p:cNvSpPr>
              <a:spLocks noChangeShapeType="1"/>
            </p:cNvSpPr>
            <p:nvPr/>
          </p:nvSpPr>
          <p:spPr bwMode="auto">
            <a:xfrm>
              <a:off x="4524" y="3201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152" name="Group 84"/>
            <p:cNvGrpSpPr>
              <a:grpSpLocks/>
            </p:cNvGrpSpPr>
            <p:nvPr/>
          </p:nvGrpSpPr>
          <p:grpSpPr bwMode="auto">
            <a:xfrm>
              <a:off x="5041" y="2769"/>
              <a:ext cx="150" cy="307"/>
              <a:chOff x="4180" y="783"/>
              <a:chExt cx="150" cy="307"/>
            </a:xfrm>
          </p:grpSpPr>
          <p:sp>
            <p:nvSpPr>
              <p:cNvPr id="4317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18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19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20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21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2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23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24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4153" name="Group 93"/>
            <p:cNvGrpSpPr>
              <a:grpSpLocks/>
            </p:cNvGrpSpPr>
            <p:nvPr/>
          </p:nvGrpSpPr>
          <p:grpSpPr bwMode="auto">
            <a:xfrm>
              <a:off x="5032" y="3102"/>
              <a:ext cx="150" cy="307"/>
              <a:chOff x="4180" y="783"/>
              <a:chExt cx="150" cy="307"/>
            </a:xfrm>
          </p:grpSpPr>
          <p:sp>
            <p:nvSpPr>
              <p:cNvPr id="4309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10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11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12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13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14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15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316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4154" name="Line 102"/>
            <p:cNvSpPr>
              <a:spLocks noChangeShapeType="1"/>
            </p:cNvSpPr>
            <p:nvPr/>
          </p:nvSpPr>
          <p:spPr bwMode="auto">
            <a:xfrm rot="5400000" flipH="1">
              <a:off x="4754" y="3049"/>
              <a:ext cx="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5" name="Line 103"/>
            <p:cNvSpPr>
              <a:spLocks noChangeShapeType="1"/>
            </p:cNvSpPr>
            <p:nvPr/>
          </p:nvSpPr>
          <p:spPr bwMode="auto">
            <a:xfrm rot="-5400000">
              <a:off x="5018" y="3239"/>
              <a:ext cx="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6" name="Line 104"/>
            <p:cNvSpPr>
              <a:spLocks noChangeShapeType="1"/>
            </p:cNvSpPr>
            <p:nvPr/>
          </p:nvSpPr>
          <p:spPr bwMode="auto">
            <a:xfrm rot="-5400000">
              <a:off x="5011" y="2888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7" name="Line 105"/>
            <p:cNvSpPr>
              <a:spLocks noChangeShapeType="1"/>
            </p:cNvSpPr>
            <p:nvPr/>
          </p:nvSpPr>
          <p:spPr bwMode="auto">
            <a:xfrm flipV="1">
              <a:off x="4062" y="1494"/>
              <a:ext cx="330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8" name="Line 106"/>
            <p:cNvSpPr>
              <a:spLocks noChangeShapeType="1"/>
            </p:cNvSpPr>
            <p:nvPr/>
          </p:nvSpPr>
          <p:spPr bwMode="auto">
            <a:xfrm>
              <a:off x="4734" y="1482"/>
              <a:ext cx="348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9" name="Line 107"/>
            <p:cNvSpPr>
              <a:spLocks noChangeShapeType="1"/>
            </p:cNvSpPr>
            <p:nvPr/>
          </p:nvSpPr>
          <p:spPr bwMode="auto">
            <a:xfrm flipH="1">
              <a:off x="5106" y="1734"/>
              <a:ext cx="174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0" name="Line 108"/>
            <p:cNvSpPr>
              <a:spLocks noChangeShapeType="1"/>
            </p:cNvSpPr>
            <p:nvPr/>
          </p:nvSpPr>
          <p:spPr bwMode="auto">
            <a:xfrm>
              <a:off x="4554" y="1566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1" name="Line 109"/>
            <p:cNvSpPr>
              <a:spLocks noChangeShapeType="1"/>
            </p:cNvSpPr>
            <p:nvPr/>
          </p:nvSpPr>
          <p:spPr bwMode="auto">
            <a:xfrm>
              <a:off x="4572" y="2052"/>
              <a:ext cx="384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2" name="Line 110"/>
            <p:cNvSpPr>
              <a:spLocks noChangeShapeType="1"/>
            </p:cNvSpPr>
            <p:nvPr/>
          </p:nvSpPr>
          <p:spPr bwMode="auto">
            <a:xfrm flipH="1">
              <a:off x="4902" y="2400"/>
              <a:ext cx="192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3" name="Line 111"/>
            <p:cNvSpPr>
              <a:spLocks noChangeShapeType="1"/>
            </p:cNvSpPr>
            <p:nvPr/>
          </p:nvSpPr>
          <p:spPr bwMode="auto">
            <a:xfrm flipH="1">
              <a:off x="4740" y="1710"/>
              <a:ext cx="40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4" name="Line 112"/>
            <p:cNvSpPr>
              <a:spLocks noChangeShapeType="1"/>
            </p:cNvSpPr>
            <p:nvPr/>
          </p:nvSpPr>
          <p:spPr bwMode="auto">
            <a:xfrm flipH="1">
              <a:off x="4746" y="1290"/>
              <a:ext cx="25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5" name="Line 113"/>
            <p:cNvSpPr>
              <a:spLocks noChangeShapeType="1"/>
            </p:cNvSpPr>
            <p:nvPr/>
          </p:nvSpPr>
          <p:spPr bwMode="auto">
            <a:xfrm flipH="1">
              <a:off x="5262" y="1422"/>
              <a:ext cx="144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6" name="Text Box 114"/>
            <p:cNvSpPr txBox="1">
              <a:spLocks noChangeArrowheads="1"/>
            </p:cNvSpPr>
            <p:nvPr/>
          </p:nvSpPr>
          <p:spPr bwMode="auto">
            <a:xfrm>
              <a:off x="3278" y="1151"/>
              <a:ext cx="89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  <a:latin typeface="Comic Sans MS" pitchFamily="66" charset="0"/>
                </a:rPr>
                <a:t>local ISP</a:t>
              </a:r>
              <a:endParaRPr lang="en-US" altLang="en-US"/>
            </a:p>
          </p:txBody>
        </p:sp>
        <p:sp>
          <p:nvSpPr>
            <p:cNvPr id="4167" name="Text Box 115"/>
            <p:cNvSpPr txBox="1">
              <a:spLocks noChangeArrowheads="1"/>
            </p:cNvSpPr>
            <p:nvPr/>
          </p:nvSpPr>
          <p:spPr bwMode="auto">
            <a:xfrm>
              <a:off x="3230" y="3407"/>
              <a:ext cx="845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  <a:latin typeface="Comic Sans MS" pitchFamily="66" charset="0"/>
                </a:rPr>
                <a:t>company</a:t>
              </a:r>
            </a:p>
            <a:p>
              <a:r>
                <a:rPr lang="en-US" altLang="en-US" sz="2000">
                  <a:solidFill>
                    <a:srgbClr val="FF0000"/>
                  </a:solidFill>
                  <a:latin typeface="Comic Sans MS" pitchFamily="66" charset="0"/>
                </a:rPr>
                <a:t>network</a:t>
              </a:r>
              <a:endParaRPr lang="en-US" altLang="en-US"/>
            </a:p>
          </p:txBody>
        </p:sp>
        <p:sp>
          <p:nvSpPr>
            <p:cNvPr id="4168" name="Text Box 116"/>
            <p:cNvSpPr txBox="1">
              <a:spLocks noChangeArrowheads="1"/>
            </p:cNvSpPr>
            <p:nvPr/>
          </p:nvSpPr>
          <p:spPr bwMode="auto">
            <a:xfrm>
              <a:off x="4376" y="2015"/>
              <a:ext cx="117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  <a:latin typeface="Comic Sans MS" pitchFamily="66" charset="0"/>
                </a:rPr>
                <a:t>regional ISP</a:t>
              </a:r>
            </a:p>
          </p:txBody>
        </p:sp>
        <p:grpSp>
          <p:nvGrpSpPr>
            <p:cNvPr id="4169" name="Group 117"/>
            <p:cNvGrpSpPr>
              <a:grpSpLocks/>
            </p:cNvGrpSpPr>
            <p:nvPr/>
          </p:nvGrpSpPr>
          <p:grpSpPr bwMode="auto">
            <a:xfrm>
              <a:off x="3588" y="219"/>
              <a:ext cx="360" cy="175"/>
              <a:chOff x="3600" y="219"/>
              <a:chExt cx="360" cy="175"/>
            </a:xfrm>
          </p:grpSpPr>
          <p:sp>
            <p:nvSpPr>
              <p:cNvPr id="4296" name="Oval 1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97" name="Line 1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98" name="Line 1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99" name="Rectangle 1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300" name="Oval 1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4301" name="Group 12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06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307" name="Line 1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308" name="Line 1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302" name="Group 12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303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304" name="Line 1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305" name="Line 1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70" name="Group 131"/>
            <p:cNvGrpSpPr>
              <a:grpSpLocks/>
            </p:cNvGrpSpPr>
            <p:nvPr/>
          </p:nvGrpSpPr>
          <p:grpSpPr bwMode="auto">
            <a:xfrm>
              <a:off x="3595" y="651"/>
              <a:ext cx="150" cy="307"/>
              <a:chOff x="4180" y="783"/>
              <a:chExt cx="150" cy="307"/>
            </a:xfrm>
          </p:grpSpPr>
          <p:sp>
            <p:nvSpPr>
              <p:cNvPr id="4288" name="AutoShape 1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89" name="Rectangle 1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90" name="Rectangle 1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91" name="AutoShape 1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92" name="Line 1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93" name="Line 1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94" name="Rectangle 1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95" name="Rectangle 1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</p:grpSp>
        <p:graphicFrame>
          <p:nvGraphicFramePr>
            <p:cNvPr id="4102" name="Object 140"/>
            <p:cNvGraphicFramePr>
              <a:graphicFrameLocks noChangeAspect="1"/>
            </p:cNvGraphicFramePr>
            <p:nvPr/>
          </p:nvGraphicFramePr>
          <p:xfrm>
            <a:off x="4496" y="260"/>
            <a:ext cx="29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" name="Clip" r:id="rId23" imgW="1307263" imgH="1084139" progId="MS_ClipArt_Gallery.2">
                    <p:embed/>
                  </p:oleObj>
                </mc:Choice>
                <mc:Fallback>
                  <p:oleObj name="Clip" r:id="rId2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260"/>
                          <a:ext cx="29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71" name="Group 141"/>
            <p:cNvGrpSpPr>
              <a:grpSpLocks/>
            </p:cNvGrpSpPr>
            <p:nvPr/>
          </p:nvGrpSpPr>
          <p:grpSpPr bwMode="auto">
            <a:xfrm>
              <a:off x="4451" y="714"/>
              <a:ext cx="292" cy="320"/>
              <a:chOff x="2870" y="1518"/>
              <a:chExt cx="292" cy="320"/>
            </a:xfrm>
          </p:grpSpPr>
          <p:graphicFrame>
            <p:nvGraphicFramePr>
              <p:cNvPr id="4103" name="Object 14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8" name="Clip" r:id="rId24" imgW="826829" imgH="840406" progId="MS_ClipArt_Gallery.2">
                      <p:embed/>
                    </p:oleObj>
                  </mc:Choice>
                  <mc:Fallback>
                    <p:oleObj name="Clip" r:id="rId2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4" name="Object 14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9" name="Clip" r:id="rId25" imgW="1268295" imgH="1199426" progId="MS_ClipArt_Gallery.2">
                      <p:embed/>
                    </p:oleObj>
                  </mc:Choice>
                  <mc:Fallback>
                    <p:oleObj name="Clip" r:id="rId2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72" name="Group 144"/>
            <p:cNvGrpSpPr>
              <a:grpSpLocks/>
            </p:cNvGrpSpPr>
            <p:nvPr/>
          </p:nvGrpSpPr>
          <p:grpSpPr bwMode="auto">
            <a:xfrm>
              <a:off x="3690" y="1566"/>
              <a:ext cx="360" cy="175"/>
              <a:chOff x="3600" y="219"/>
              <a:chExt cx="360" cy="175"/>
            </a:xfrm>
          </p:grpSpPr>
          <p:sp>
            <p:nvSpPr>
              <p:cNvPr id="4275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76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77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78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279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4280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85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86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87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281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8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83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84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73" name="Group 158"/>
            <p:cNvGrpSpPr>
              <a:grpSpLocks/>
            </p:cNvGrpSpPr>
            <p:nvPr/>
          </p:nvGrpSpPr>
          <p:grpSpPr bwMode="auto">
            <a:xfrm>
              <a:off x="4374" y="1395"/>
              <a:ext cx="360" cy="175"/>
              <a:chOff x="3600" y="219"/>
              <a:chExt cx="360" cy="175"/>
            </a:xfrm>
          </p:grpSpPr>
          <p:sp>
            <p:nvSpPr>
              <p:cNvPr id="4262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63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64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65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266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4267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72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73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74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268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69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70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71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74" name="Group 172"/>
            <p:cNvGrpSpPr>
              <a:grpSpLocks/>
            </p:cNvGrpSpPr>
            <p:nvPr/>
          </p:nvGrpSpPr>
          <p:grpSpPr bwMode="auto">
            <a:xfrm>
              <a:off x="4386" y="1887"/>
              <a:ext cx="360" cy="175"/>
              <a:chOff x="3600" y="219"/>
              <a:chExt cx="360" cy="175"/>
            </a:xfrm>
          </p:grpSpPr>
          <p:sp>
            <p:nvSpPr>
              <p:cNvPr id="4249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50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1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2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253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4254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59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60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61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255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56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57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58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75" name="Group 186"/>
            <p:cNvGrpSpPr>
              <a:grpSpLocks/>
            </p:cNvGrpSpPr>
            <p:nvPr/>
          </p:nvGrpSpPr>
          <p:grpSpPr bwMode="auto">
            <a:xfrm>
              <a:off x="5082" y="1551"/>
              <a:ext cx="360" cy="175"/>
              <a:chOff x="3600" y="219"/>
              <a:chExt cx="360" cy="175"/>
            </a:xfrm>
          </p:grpSpPr>
          <p:sp>
            <p:nvSpPr>
              <p:cNvPr id="4236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37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8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9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240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4241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46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7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8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242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43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4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45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76" name="Group 200"/>
            <p:cNvGrpSpPr>
              <a:grpSpLocks/>
            </p:cNvGrpSpPr>
            <p:nvPr/>
          </p:nvGrpSpPr>
          <p:grpSpPr bwMode="auto">
            <a:xfrm>
              <a:off x="4944" y="2223"/>
              <a:ext cx="360" cy="175"/>
              <a:chOff x="3600" y="219"/>
              <a:chExt cx="360" cy="175"/>
            </a:xfrm>
          </p:grpSpPr>
          <p:sp>
            <p:nvSpPr>
              <p:cNvPr id="4223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24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25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26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227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4228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33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34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35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229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30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31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32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77" name="Group 214"/>
            <p:cNvGrpSpPr>
              <a:grpSpLocks/>
            </p:cNvGrpSpPr>
            <p:nvPr/>
          </p:nvGrpSpPr>
          <p:grpSpPr bwMode="auto">
            <a:xfrm>
              <a:off x="4704" y="2661"/>
              <a:ext cx="360" cy="175"/>
              <a:chOff x="3600" y="219"/>
              <a:chExt cx="360" cy="175"/>
            </a:xfrm>
          </p:grpSpPr>
          <p:sp>
            <p:nvSpPr>
              <p:cNvPr id="4210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211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12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13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214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4215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20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21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22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216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1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18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19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78" name="Group 228"/>
            <p:cNvGrpSpPr>
              <a:grpSpLocks/>
            </p:cNvGrpSpPr>
            <p:nvPr/>
          </p:nvGrpSpPr>
          <p:grpSpPr bwMode="auto">
            <a:xfrm>
              <a:off x="4266" y="3027"/>
              <a:ext cx="360" cy="175"/>
              <a:chOff x="3600" y="219"/>
              <a:chExt cx="360" cy="175"/>
            </a:xfrm>
          </p:grpSpPr>
          <p:sp>
            <p:nvSpPr>
              <p:cNvPr id="4197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198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9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00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201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4202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207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08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09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203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04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05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06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179" name="Group 242"/>
            <p:cNvGrpSpPr>
              <a:grpSpLocks/>
            </p:cNvGrpSpPr>
            <p:nvPr/>
          </p:nvGrpSpPr>
          <p:grpSpPr bwMode="auto">
            <a:xfrm>
              <a:off x="3690" y="2745"/>
              <a:ext cx="360" cy="175"/>
              <a:chOff x="3600" y="219"/>
              <a:chExt cx="360" cy="175"/>
            </a:xfrm>
          </p:grpSpPr>
          <p:sp>
            <p:nvSpPr>
              <p:cNvPr id="4184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185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86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87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188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4189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194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5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6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190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191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2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93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4180" name="Text Box 256"/>
            <p:cNvSpPr txBox="1">
              <a:spLocks noChangeArrowheads="1"/>
            </p:cNvSpPr>
            <p:nvPr/>
          </p:nvSpPr>
          <p:spPr bwMode="auto">
            <a:xfrm>
              <a:off x="3554" y="341"/>
              <a:ext cx="68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Comic Sans MS" pitchFamily="66" charset="0"/>
                </a:rPr>
                <a:t>router</a:t>
              </a:r>
              <a:endParaRPr lang="en-US" altLang="en-US" sz="2000"/>
            </a:p>
          </p:txBody>
        </p:sp>
        <p:sp>
          <p:nvSpPr>
            <p:cNvPr id="4181" name="Text Box 257"/>
            <p:cNvSpPr txBox="1">
              <a:spLocks noChangeArrowheads="1"/>
            </p:cNvSpPr>
            <p:nvPr/>
          </p:nvSpPr>
          <p:spPr bwMode="auto">
            <a:xfrm>
              <a:off x="4424" y="437"/>
              <a:ext cx="113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Comic Sans MS" pitchFamily="66" charset="0"/>
                </a:rPr>
                <a:t>workstation</a:t>
              </a:r>
              <a:endParaRPr lang="en-US" altLang="en-US" sz="2000"/>
            </a:p>
          </p:txBody>
        </p:sp>
        <p:sp>
          <p:nvSpPr>
            <p:cNvPr id="4182" name="Text Box 258"/>
            <p:cNvSpPr txBox="1">
              <a:spLocks noChangeArrowheads="1"/>
            </p:cNvSpPr>
            <p:nvPr/>
          </p:nvSpPr>
          <p:spPr bwMode="auto">
            <a:xfrm>
              <a:off x="3710" y="724"/>
              <a:ext cx="68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Comic Sans MS" pitchFamily="66" charset="0"/>
                </a:rPr>
                <a:t>server</a:t>
              </a:r>
              <a:endParaRPr lang="en-US" altLang="en-US" sz="2000"/>
            </a:p>
          </p:txBody>
        </p:sp>
        <p:sp>
          <p:nvSpPr>
            <p:cNvPr id="4183" name="Text Box 259"/>
            <p:cNvSpPr txBox="1">
              <a:spLocks noChangeArrowheads="1"/>
            </p:cNvSpPr>
            <p:nvPr/>
          </p:nvSpPr>
          <p:spPr bwMode="auto">
            <a:xfrm>
              <a:off x="4700" y="864"/>
              <a:ext cx="67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latin typeface="Comic Sans MS" pitchFamily="66" charset="0"/>
                </a:rPr>
                <a:t>mobile</a:t>
              </a:r>
              <a:endParaRPr lang="en-US" altLang="en-US" sz="2000"/>
            </a:p>
          </p:txBody>
        </p:sp>
      </p:grpSp>
      <p:sp>
        <p:nvSpPr>
          <p:cNvPr id="4121" name="Line 261"/>
          <p:cNvSpPr>
            <a:spLocks noChangeShapeType="1"/>
          </p:cNvSpPr>
          <p:nvPr/>
        </p:nvSpPr>
        <p:spPr bwMode="auto">
          <a:xfrm flipV="1">
            <a:off x="6248400" y="482758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9" name="TextBox 258"/>
          <p:cNvSpPr txBox="1"/>
          <p:nvPr/>
        </p:nvSpPr>
        <p:spPr>
          <a:xfrm>
            <a:off x="1922605" y="6554091"/>
            <a:ext cx="581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Ref: Kurose and Ross, Computer Networking: A Top Down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6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Basic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400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Timings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Monday: </a:t>
            </a:r>
            <a:r>
              <a:rPr lang="en-US" dirty="0"/>
              <a:t>8.30 am to 9.25 am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Tuesday</a:t>
            </a:r>
            <a:r>
              <a:rPr lang="en-US" dirty="0"/>
              <a:t>: 9.30 am to 10.25 am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Thursday</a:t>
            </a:r>
            <a:r>
              <a:rPr lang="en-US" dirty="0"/>
              <a:t>: </a:t>
            </a:r>
            <a:r>
              <a:rPr lang="en-US" dirty="0" smtClean="0"/>
              <a:t>10.35 </a:t>
            </a:r>
            <a:r>
              <a:rPr lang="en-US" dirty="0"/>
              <a:t>am to </a:t>
            </a:r>
            <a:r>
              <a:rPr lang="en-US" dirty="0" smtClean="0"/>
              <a:t>11.30 </a:t>
            </a:r>
            <a:r>
              <a:rPr lang="en-US" dirty="0"/>
              <a:t>am</a:t>
            </a:r>
            <a:endParaRPr lang="en-US" dirty="0" smtClean="0"/>
          </a:p>
          <a:p>
            <a:r>
              <a:rPr lang="en-US" b="1" dirty="0" smtClean="0"/>
              <a:t>Venue</a:t>
            </a:r>
            <a:r>
              <a:rPr lang="en-US" dirty="0" smtClean="0"/>
              <a:t>: EEG 001</a:t>
            </a:r>
          </a:p>
          <a:p>
            <a:r>
              <a:rPr lang="en-US" b="1" dirty="0" smtClean="0"/>
              <a:t>Credits</a:t>
            </a:r>
            <a:r>
              <a:rPr lang="en-US" dirty="0" smtClean="0"/>
              <a:t>: 6</a:t>
            </a:r>
          </a:p>
          <a:p>
            <a:r>
              <a:rPr lang="en-US" b="1" dirty="0" smtClean="0"/>
              <a:t>Instructor</a:t>
            </a:r>
            <a:r>
              <a:rPr lang="en-US" dirty="0" smtClean="0"/>
              <a:t>: </a:t>
            </a:r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Office: 211-B, EE Old Building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Email: gskasbekar@ee.iitb.ac.in</a:t>
            </a:r>
          </a:p>
          <a:p>
            <a:r>
              <a:rPr lang="en-US" b="1" dirty="0" smtClean="0"/>
              <a:t>Teaching Assistants</a:t>
            </a:r>
            <a:r>
              <a:rPr lang="en-US" dirty="0" smtClean="0"/>
              <a:t>: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err="1"/>
              <a:t>Hrushikesh</a:t>
            </a:r>
            <a:r>
              <a:rPr lang="en-IN" dirty="0"/>
              <a:t> </a:t>
            </a:r>
            <a:r>
              <a:rPr lang="en-IN" dirty="0" err="1" smtClean="0"/>
              <a:t>Loya</a:t>
            </a:r>
            <a:r>
              <a:rPr lang="en-IN" dirty="0"/>
              <a:t>: 150010017 (</a:t>
            </a:r>
            <a:r>
              <a:rPr lang="en-IN" dirty="0" smtClean="0"/>
              <a:t>loyahrushikesh@gmail.com)</a:t>
            </a:r>
            <a:r>
              <a:rPr lang="en-IN" dirty="0"/>
              <a:t>	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Ravi Kumar </a:t>
            </a:r>
            <a:r>
              <a:rPr lang="en-IN" dirty="0" err="1" smtClean="0"/>
              <a:t>Kushawaha</a:t>
            </a:r>
            <a:r>
              <a:rPr lang="en-IN" dirty="0"/>
              <a:t>: 150070045 (</a:t>
            </a:r>
            <a:r>
              <a:rPr lang="en-IN" dirty="0" smtClean="0"/>
              <a:t>rkkush2397@gmail.com)</a:t>
            </a:r>
            <a:endParaRPr lang="en-IN" dirty="0"/>
          </a:p>
          <a:p>
            <a:pPr lvl="1">
              <a:buFont typeface="Wingdings" pitchFamily="2" charset="2"/>
              <a:buChar char="q"/>
            </a:pPr>
            <a:r>
              <a:rPr lang="en-IN" dirty="0"/>
              <a:t>Patel </a:t>
            </a:r>
            <a:r>
              <a:rPr lang="en-IN" dirty="0" err="1"/>
              <a:t>Rajat</a:t>
            </a:r>
            <a:r>
              <a:rPr lang="en-IN" dirty="0"/>
              <a:t> : 150010002 (</a:t>
            </a:r>
            <a:r>
              <a:rPr lang="en-IN" dirty="0" smtClean="0">
                <a:hlinkClick r:id="rId2"/>
              </a:rPr>
              <a:t>prajat5232@iitb.ac.in</a:t>
            </a:r>
            <a:r>
              <a:rPr lang="en-IN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sv-SE" dirty="0"/>
              <a:t>Heman Chopra: 193070038 (hemanchopra@ee.iitb.ac.in)</a:t>
            </a:r>
          </a:p>
          <a:p>
            <a:pPr lvl="1">
              <a:buFont typeface="Wingdings" pitchFamily="2" charset="2"/>
              <a:buChar char="q"/>
            </a:pPr>
            <a:r>
              <a:rPr lang="sv-SE" dirty="0"/>
              <a:t>Hemant Kumar Tigga: 193070048 (hemanttigga@ee.iitb.ac.in)</a:t>
            </a:r>
          </a:p>
          <a:p>
            <a:pPr lvl="1">
              <a:buFont typeface="Wingdings" pitchFamily="2" charset="2"/>
              <a:buChar char="q"/>
            </a:pPr>
            <a:r>
              <a:rPr lang="sv-SE" dirty="0"/>
              <a:t>Pulkit Verma: 193070043 (pulkitverma@ee.iitb.ac.in)</a:t>
            </a:r>
            <a:endParaRPr lang="en-IN" dirty="0" smtClean="0"/>
          </a:p>
          <a:p>
            <a:r>
              <a:rPr lang="en-US" dirty="0" smtClean="0"/>
              <a:t>Course </a:t>
            </a:r>
            <a:r>
              <a:rPr lang="en-US" dirty="0" smtClean="0"/>
              <a:t>material will be posted on Moodle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This Course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study how information can be rapidly and reliably sent over a communication link</a:t>
            </a:r>
          </a:p>
          <a:p>
            <a:r>
              <a:rPr lang="en-IN" dirty="0" smtClean="0"/>
              <a:t>Towards this end, we need to study: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Modulation and demodulation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Modelling noise in communication systems and schemes for effectively communicating in the presence of noise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Timing synchronization</a:t>
            </a:r>
          </a:p>
          <a:p>
            <a:r>
              <a:rPr lang="en-IN" dirty="0" smtClean="0"/>
              <a:t>A large part of this course will deal with </a:t>
            </a:r>
            <a:r>
              <a:rPr lang="en-IN" dirty="0" err="1" smtClean="0"/>
              <a:t>analog</a:t>
            </a:r>
            <a:r>
              <a:rPr lang="en-IN" dirty="0" smtClean="0"/>
              <a:t> communications and the rest with digital communications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n</a:t>
            </a:r>
            <a:r>
              <a:rPr lang="en-IN" dirty="0" smtClean="0"/>
              <a:t>ext semester, you have a full course on digital </a:t>
            </a:r>
            <a:r>
              <a:rPr lang="en-IN" dirty="0" err="1" smtClean="0"/>
              <a:t>communciations</a:t>
            </a:r>
            <a:r>
              <a:rPr lang="en-IN" dirty="0" smtClean="0"/>
              <a:t> (EE 328)</a:t>
            </a:r>
          </a:p>
        </p:txBody>
      </p:sp>
    </p:spTree>
    <p:extLst>
      <p:ext uri="{BB962C8B-B14F-4D97-AF65-F5344CB8AC3E}">
        <p14:creationId xmlns:p14="http://schemas.microsoft.com/office/powerpoint/2010/main" val="7722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Overview of Topics We Will Study in This 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2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Modulation and Demodulation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6324600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 smtClean="0"/>
              <a:t>Analog</a:t>
            </a:r>
            <a:r>
              <a:rPr lang="en-IN" dirty="0" smtClean="0"/>
              <a:t> message signals (</a:t>
            </a:r>
            <a:r>
              <a:rPr lang="en-IN" dirty="0" err="1" smtClean="0"/>
              <a:t>e.g</a:t>
            </a:r>
            <a:r>
              <a:rPr lang="en-IN" dirty="0" smtClean="0"/>
              <a:t>, speech, temperature at a location as a function of time) are often referred to as “</a:t>
            </a:r>
            <a:r>
              <a:rPr lang="en-IN" i="1" dirty="0" smtClean="0"/>
              <a:t>baseband signals</a:t>
            </a:r>
            <a:r>
              <a:rPr lang="en-IN" dirty="0" smtClean="0"/>
              <a:t>”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since they are typically </a:t>
            </a:r>
            <a:r>
              <a:rPr lang="en-IN" dirty="0" err="1" smtClean="0"/>
              <a:t>lowpass</a:t>
            </a:r>
            <a:r>
              <a:rPr lang="en-IN" dirty="0" smtClean="0"/>
              <a:t> in nature</a:t>
            </a:r>
          </a:p>
          <a:p>
            <a:r>
              <a:rPr lang="en-IN" dirty="0" smtClean="0"/>
              <a:t>In rare cases, baseband signals can be directly transmitted over a channel (e.g., telephone)</a:t>
            </a:r>
          </a:p>
          <a:p>
            <a:r>
              <a:rPr lang="en-IN" dirty="0" smtClean="0"/>
              <a:t>However, usually, baseband signals produced by message sources are not suitable for direct transmission over a communication channel</a:t>
            </a:r>
          </a:p>
          <a:p>
            <a:r>
              <a:rPr lang="en-IN" dirty="0" smtClean="0"/>
              <a:t>“</a:t>
            </a:r>
            <a:r>
              <a:rPr lang="en-IN" i="1" dirty="0" smtClean="0"/>
              <a:t>Modulation</a:t>
            </a:r>
            <a:r>
              <a:rPr lang="en-IN" dirty="0" smtClean="0"/>
              <a:t>”: process of converting signal from message source into a form that is suitable for transmission over a communication channel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performed at transmitter</a:t>
            </a:r>
          </a:p>
          <a:p>
            <a:r>
              <a:rPr lang="en-IN" dirty="0" smtClean="0"/>
              <a:t>“</a:t>
            </a:r>
            <a:r>
              <a:rPr lang="en-IN" i="1" dirty="0" smtClean="0"/>
              <a:t>Demodulation</a:t>
            </a:r>
            <a:r>
              <a:rPr lang="en-IN" dirty="0" smtClean="0"/>
              <a:t>”: recovering the message signal from received signal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performed at receiver</a:t>
            </a:r>
          </a:p>
          <a:p>
            <a:r>
              <a:rPr lang="en-IN" dirty="0" smtClean="0"/>
              <a:t>“</a:t>
            </a:r>
            <a:r>
              <a:rPr lang="en-IN" i="1" dirty="0" smtClean="0"/>
              <a:t>Carrier</a:t>
            </a:r>
            <a:r>
              <a:rPr lang="en-IN" dirty="0" smtClean="0"/>
              <a:t>” is a sinusoid of high frequency</a:t>
            </a:r>
          </a:p>
          <a:p>
            <a:r>
              <a:rPr lang="en-IN" dirty="0" smtClean="0"/>
              <a:t>During modulation, one of the carrier sinusoidal parameters is varied as a function of the message signal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e.g., amplitude, frequency or phase of carrier signal (in amplitude modulation (AM), frequency modulation (FM) and phase modulation (PM) respectively)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Reasons for Modulation and Demodulation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0"/>
                <a:ext cx="8991600" cy="6400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Ease of Radiation/ Transmission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 case of wireless signals, for efficient radiation of electromagnetic energy, size of radiating antenna should be of the order of a fraction (e.g., ½) of the wavelength of the signal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IN" dirty="0" smtClean="0"/>
                  <a:t>E.g., power in a speech signal is concentrated at frequencies in the range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100</m:t>
                    </m:r>
                  </m:oMath>
                </a14:m>
                <a:r>
                  <a:rPr lang="en-IN" dirty="0" smtClean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3000</m:t>
                    </m:r>
                  </m:oMath>
                </a14:m>
                <a:r>
                  <a:rPr lang="en-IN" dirty="0" smtClean="0"/>
                  <a:t> Hz, which corresponds to wavelengths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100</m:t>
                    </m:r>
                  </m:oMath>
                </a14:m>
                <a:r>
                  <a:rPr lang="en-IN" dirty="0" smtClean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3000</m:t>
                    </m:r>
                  </m:oMath>
                </a14:m>
                <a:r>
                  <a:rPr lang="en-IN" dirty="0" smtClean="0"/>
                  <a:t> km</a:t>
                </a:r>
              </a:p>
              <a:p>
                <a:pPr lvl="3">
                  <a:buFont typeface="Wingdings" pitchFamily="2" charset="2"/>
                  <a:buChar char="§"/>
                </a:pPr>
                <a:r>
                  <a:rPr lang="en-IN" dirty="0" smtClean="0"/>
                  <a:t>Impractically large antenna would be needed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IN" dirty="0" smtClean="0"/>
                  <a:t>Solution is to shift the signal to higher frequencies via modulation using a high-frequency carrier  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IN" dirty="0" smtClean="0"/>
                  <a:t>E.g., if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10</m:t>
                    </m:r>
                  </m:oMath>
                </a14:m>
                <a:r>
                  <a:rPr lang="en-IN" dirty="0" smtClean="0"/>
                  <a:t> MHz carrier is used, then corresponding wavelength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30</m:t>
                    </m:r>
                  </m:oMath>
                </a14:m>
                <a:r>
                  <a:rPr lang="en-IN" dirty="0" smtClean="0"/>
                  <a:t> m and an antenna size of the order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IN" dirty="0" smtClean="0"/>
                  <a:t> m suffices</a:t>
                </a:r>
              </a:p>
              <a:p>
                <a:r>
                  <a:rPr lang="en-IN" dirty="0" smtClean="0"/>
                  <a:t>Simultaneous Transmission of Multiple Signals (Multiplexing)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Modulation allows multiple signals to be transmitted simultaneously in same geographical area without mutual interference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E.g., signals from different TV stations can be modulated using carriers of different frequencies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IN" dirty="0" smtClean="0"/>
                  <a:t>This translates signal from each TV station to a different frequency range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IN" dirty="0" smtClean="0"/>
                  <a:t>At receiver (e.g., TV set), a band-pass filter can select the desired TV channel for viewing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0"/>
                <a:ext cx="8991600" cy="6400800"/>
              </a:xfrm>
              <a:blipFill rotWithShape="1">
                <a:blip r:embed="rId2"/>
                <a:stretch>
                  <a:fillRect l="-1085" t="-1905" r="-1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8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-152400"/>
            <a:ext cx="10439400" cy="1143000"/>
          </a:xfrm>
        </p:spPr>
        <p:txBody>
          <a:bodyPr>
            <a:noAutofit/>
          </a:bodyPr>
          <a:lstStyle/>
          <a:p>
            <a:r>
              <a:rPr lang="en-IN" sz="3300" dirty="0" smtClean="0"/>
              <a:t>Noise and Interference in Communication Systems</a:t>
            </a:r>
            <a:endParaRPr lang="en-IN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235440" cy="6324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Transmitted signal corrupted </a:t>
                </a:r>
                <a:r>
                  <a:rPr lang="en-US" dirty="0"/>
                  <a:t>by </a:t>
                </a:r>
                <a:r>
                  <a:rPr lang="en-US" dirty="0" smtClean="0"/>
                  <a:t>noise</a:t>
                </a:r>
              </a:p>
              <a:p>
                <a:r>
                  <a:rPr lang="en-US" dirty="0" smtClean="0"/>
                  <a:t>Generated by a number of sources, e.g.: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random motion of electrons, vibration </a:t>
                </a:r>
                <a:r>
                  <a:rPr lang="en-US" dirty="0"/>
                  <a:t>of </a:t>
                </a:r>
                <a:r>
                  <a:rPr lang="en-US" dirty="0" smtClean="0"/>
                  <a:t>atoms in receiver circuitry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thermal (“black-body”) radiation from earth, sun, objects in environment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r>
                  <a:rPr lang="en-US" dirty="0" smtClean="0"/>
                  <a:t>Apart from noise, “</a:t>
                </a:r>
                <a:r>
                  <a:rPr lang="en-US" i="1" dirty="0" smtClean="0"/>
                  <a:t>interference</a:t>
                </a:r>
                <a:r>
                  <a:rPr lang="en-US" dirty="0" smtClean="0"/>
                  <a:t>” from other communication systems in vicinity also corrupts transmitted signal, e.g.: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/>
                  <a:t>in cellular networks, signals from neighboring cells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/>
                  <a:t>when frequency division multiplexing is used, power that leaks from neighboring frequency bands </a:t>
                </a:r>
                <a:endParaRPr lang="en-IN" dirty="0" smtClean="0"/>
              </a:p>
              <a:p>
                <a:r>
                  <a:rPr lang="en-IN" dirty="0" smtClean="0"/>
                  <a:t>Noise and interference are of central importance in communication systems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In principle, infinite bits per symbol can be transmitted in a (hypothetical) channel with no noise or interference!</a:t>
                </a:r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Shannon capacity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will study: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/>
                  <a:t>how to model noise and interference in communication systems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/>
                  <a:t>schemes that can be used to achieve fast and reliable communication in presence of noise 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235440" cy="6324600"/>
              </a:xfrm>
              <a:blipFill rotWithShape="1">
                <a:blip r:embed="rId2"/>
                <a:stretch>
                  <a:fillRect l="-726" t="-1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3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Analog</a:t>
            </a:r>
            <a:r>
              <a:rPr lang="en-IN" dirty="0" smtClean="0"/>
              <a:t> and Digital Communications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760"/>
            <a:ext cx="9144000" cy="60960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Digital communication systems have replaced or are replacing </a:t>
            </a:r>
            <a:r>
              <a:rPr lang="en-IN" dirty="0" err="1" smtClean="0"/>
              <a:t>analog</a:t>
            </a:r>
            <a:r>
              <a:rPr lang="en-IN" dirty="0" smtClean="0"/>
              <a:t> communication systems</a:t>
            </a:r>
          </a:p>
          <a:p>
            <a:r>
              <a:rPr lang="en-IN" dirty="0" smtClean="0"/>
              <a:t>E.g.: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first generation cellular phone technology was </a:t>
            </a:r>
            <a:r>
              <a:rPr lang="en-IN" dirty="0" err="1" smtClean="0"/>
              <a:t>analog</a:t>
            </a:r>
            <a:r>
              <a:rPr lang="en-IN" dirty="0" smtClean="0"/>
              <a:t> (Advanced Mobile Phone Service (AMPS))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2G (Global System for Mobile communication (GSM)) and subsequent cellular phone technologies (e.g., CDMA, LTE-Advanced and 5G) have been digital</a:t>
            </a:r>
          </a:p>
          <a:p>
            <a:r>
              <a:rPr lang="en-IN" dirty="0" smtClean="0"/>
              <a:t>E.g.: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Digital TV broadcasting </a:t>
            </a:r>
            <a:r>
              <a:rPr lang="en-IN" dirty="0"/>
              <a:t>replacing</a:t>
            </a:r>
            <a:r>
              <a:rPr lang="en-IN" dirty="0" smtClean="0"/>
              <a:t> </a:t>
            </a:r>
            <a:r>
              <a:rPr lang="en-IN" dirty="0" err="1" smtClean="0"/>
              <a:t>analog</a:t>
            </a:r>
            <a:r>
              <a:rPr lang="en-IN" dirty="0" smtClean="0"/>
              <a:t> TV broadcasting worldwide</a:t>
            </a:r>
          </a:p>
          <a:p>
            <a:r>
              <a:rPr lang="en-IN" dirty="0" smtClean="0"/>
              <a:t>“</a:t>
            </a:r>
            <a:r>
              <a:rPr lang="en-IN" dirty="0" err="1" smtClean="0"/>
              <a:t>Analog</a:t>
            </a:r>
            <a:r>
              <a:rPr lang="en-IN" dirty="0" smtClean="0"/>
              <a:t> communication” and “digital communication”: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in practice, </a:t>
            </a:r>
            <a:r>
              <a:rPr lang="en-IN" i="1" dirty="0" smtClean="0"/>
              <a:t>all</a:t>
            </a:r>
            <a:r>
              <a:rPr lang="en-IN" dirty="0" smtClean="0"/>
              <a:t> communication is via continuous signals and hence </a:t>
            </a:r>
            <a:r>
              <a:rPr lang="en-IN" dirty="0" err="1" smtClean="0"/>
              <a:t>analog</a:t>
            </a:r>
            <a:r>
              <a:rPr lang="en-IN" dirty="0" smtClean="0"/>
              <a:t> in nature  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the message signal that is to be transmitted is either </a:t>
            </a:r>
            <a:r>
              <a:rPr lang="en-IN" dirty="0" err="1" smtClean="0"/>
              <a:t>analog</a:t>
            </a:r>
            <a:r>
              <a:rPr lang="en-IN" dirty="0" smtClean="0"/>
              <a:t> or digital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E.g., if the source is speech, then:</a:t>
            </a:r>
          </a:p>
          <a:p>
            <a:pPr lvl="2">
              <a:buFont typeface="Courier New" pitchFamily="49" charset="0"/>
              <a:buChar char="o"/>
            </a:pPr>
            <a:r>
              <a:rPr lang="en-IN" dirty="0" smtClean="0"/>
              <a:t>In </a:t>
            </a:r>
            <a:r>
              <a:rPr lang="en-IN" dirty="0" err="1" smtClean="0"/>
              <a:t>analog</a:t>
            </a:r>
            <a:r>
              <a:rPr lang="en-IN" dirty="0" smtClean="0"/>
              <a:t> communication it is directly used to modulate a high-frequency carrier signal</a:t>
            </a:r>
          </a:p>
          <a:p>
            <a:pPr lvl="2">
              <a:buFont typeface="Courier New" pitchFamily="49" charset="0"/>
              <a:buChar char="o"/>
            </a:pPr>
            <a:r>
              <a:rPr lang="en-IN" dirty="0" smtClean="0"/>
              <a:t>In digital communication, it is sampled</a:t>
            </a:r>
            <a:r>
              <a:rPr lang="en-IN" dirty="0"/>
              <a:t> </a:t>
            </a:r>
            <a:r>
              <a:rPr lang="en-IN" dirty="0" smtClean="0"/>
              <a:t>and quantized to obtain a bit stream, which is then used to modulate a high-frequency carrier 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7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Reasons Why Digital Communication Outperforms </a:t>
            </a:r>
            <a:r>
              <a:rPr lang="en-IN" sz="3500" dirty="0" err="1" smtClean="0"/>
              <a:t>Analog</a:t>
            </a:r>
            <a:r>
              <a:rPr lang="en-IN" sz="3500" dirty="0" smtClean="0"/>
              <a:t> Communication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067800" cy="5943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Greater Immunity of Digital Signals to Noise and Interference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 digital communication, the message signal is a sequence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’s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’s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even if noise and interference get added to the modulated signal, it is possible for the receiver to correctly distinguish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 from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(assuming that noise and interference power are within certain limits) 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IN" dirty="0" smtClean="0"/>
                  <a:t>so transmitted signal can usually be recovered </a:t>
                </a:r>
                <a:r>
                  <a:rPr lang="en-IN" i="1" dirty="0" smtClean="0"/>
                  <a:t>exactly</a:t>
                </a:r>
                <a:r>
                  <a:rPr lang="en-IN" dirty="0" smtClean="0"/>
                  <a:t> at receiver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 contrast, in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communication, the message waveform shape itself carries the required information, and even a slight amount of noise or interference will show up in received signal</a:t>
                </a:r>
              </a:p>
              <a:p>
                <a:r>
                  <a:rPr lang="en-IN" dirty="0" smtClean="0"/>
                  <a:t>Viability of Regenerative Repeaters in Digital Communications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when the transmitter and receiver are separated by a large distance (e.g., intercontinental link), repeaters are placed at several points on the path (e.g., 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km)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 case of digital communications, at each repeater, incoming message bits are detected and new, “clean” bits are transmitted to the next repeater on path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Using this process, transmission over long distances with great accuracy can be achieved using digital communication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However, in an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communication system, when a link is long, transmitted power gets significantly attenuated by the time it reaches receiver and noise and interference power is large compared to signal power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If a repeater is used in </a:t>
                </a:r>
                <a:r>
                  <a:rPr lang="en-IN" dirty="0" err="1" smtClean="0"/>
                  <a:t>analog</a:t>
                </a:r>
                <a:r>
                  <a:rPr lang="en-IN" dirty="0" smtClean="0"/>
                  <a:t> communication, it not only amplifies useful signal, </a:t>
                </a:r>
                <a:r>
                  <a:rPr lang="en-IN" i="1" dirty="0" smtClean="0"/>
                  <a:t>but also noise and interference</a:t>
                </a:r>
                <a:r>
                  <a:rPr lang="en-IN" dirty="0" smtClean="0"/>
                  <a:t> 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067800" cy="5943600"/>
              </a:xfrm>
              <a:blipFill rotWithShape="0">
                <a:blip r:embed="rId2"/>
                <a:stretch>
                  <a:fillRect l="-605" t="-1538" r="-3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Timing Synchronization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991600" cy="5791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In digital communication, transmitted signal encodes a sequence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’s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’s</a:t>
                </a:r>
              </a:p>
              <a:p>
                <a:r>
                  <a:rPr lang="en-IN" dirty="0" smtClean="0"/>
                  <a:t>Receiver needs to know: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frequency of transmitted signal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instants at which different bits begin</a:t>
                </a:r>
              </a:p>
              <a:p>
                <a:r>
                  <a:rPr lang="en-IN" dirty="0" smtClean="0"/>
                  <a:t>So receiver needs to synchronize its clock with that of transmitter</a:t>
                </a:r>
              </a:p>
              <a:p>
                <a:r>
                  <a:rPr lang="en-IN" dirty="0" smtClean="0"/>
                  <a:t>In practice: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clocks have a frequency that usually differs slightly from nominal frequency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frequency of clock is a function of temperature, atmospheric pressure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and drifts with time</a:t>
                </a:r>
              </a:p>
              <a:p>
                <a:r>
                  <a:rPr lang="en-IN" dirty="0" smtClean="0"/>
                  <a:t>So in a communication system, techniques are required to periodically synchronize the clocks of the receiver and transmitter</a:t>
                </a:r>
              </a:p>
              <a:p>
                <a:r>
                  <a:rPr lang="en-IN" dirty="0" smtClean="0"/>
                  <a:t>We will study techniques for timing synchronization in this course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991600" cy="5791200"/>
              </a:xfrm>
              <a:blipFill rotWithShape="0">
                <a:blip r:embed="rId2"/>
                <a:stretch>
                  <a:fillRect l="-949" t="-1895" r="-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57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 smtClean="0"/>
              <a:t>Some Follow-up Courses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IN" dirty="0" smtClean="0"/>
              <a:t>Digital Communications (EE 328)</a:t>
            </a:r>
          </a:p>
          <a:p>
            <a:r>
              <a:rPr lang="en-IN" dirty="0" smtClean="0"/>
              <a:t>Communication Networks (EE 706) </a:t>
            </a:r>
          </a:p>
          <a:p>
            <a:r>
              <a:rPr lang="en-IN" dirty="0" smtClean="0"/>
              <a:t>Wireless and Mobile Communications (EE 764)</a:t>
            </a:r>
          </a:p>
          <a:p>
            <a:r>
              <a:rPr lang="en-IN" dirty="0" smtClean="0"/>
              <a:t>Advanced Communication Networks (EE 740)</a:t>
            </a:r>
          </a:p>
          <a:p>
            <a:r>
              <a:rPr lang="en-IN" dirty="0" smtClean="0"/>
              <a:t>Network Security (EE 777)</a:t>
            </a:r>
          </a:p>
          <a:p>
            <a:r>
              <a:rPr lang="en-IN" dirty="0" smtClean="0"/>
              <a:t>Fibre Optic Communication (EE 606)</a:t>
            </a:r>
          </a:p>
          <a:p>
            <a:r>
              <a:rPr lang="en-IN" dirty="0" smtClean="0"/>
              <a:t>Information Theory and Coding (EE 708)</a:t>
            </a:r>
          </a:p>
          <a:p>
            <a:r>
              <a:rPr lang="en-IN" dirty="0" smtClean="0"/>
              <a:t>Error Correcting Codes (EE 605)</a:t>
            </a:r>
          </a:p>
        </p:txBody>
      </p:sp>
    </p:spTree>
    <p:extLst>
      <p:ext uri="{BB962C8B-B14F-4D97-AF65-F5344CB8AC3E}">
        <p14:creationId xmlns:p14="http://schemas.microsoft.com/office/powerpoint/2010/main" val="173043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43" y="-228600"/>
            <a:ext cx="8229600" cy="1139588"/>
          </a:xfrm>
        </p:spPr>
        <p:txBody>
          <a:bodyPr/>
          <a:lstStyle/>
          <a:p>
            <a:r>
              <a:rPr lang="en-US" dirty="0" smtClean="0"/>
              <a:t>Course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/>
              <a:t>Review of signals and systems, Frequency domain of signals</a:t>
            </a:r>
            <a:r>
              <a:rPr lang="en-IN" sz="2800" dirty="0" smtClean="0"/>
              <a:t>, Fourier transform, Complex Baseband Representation</a:t>
            </a:r>
          </a:p>
          <a:p>
            <a:r>
              <a:rPr lang="en-IN" sz="2800" dirty="0" smtClean="0"/>
              <a:t>Principles </a:t>
            </a:r>
            <a:r>
              <a:rPr lang="en-IN" sz="2800" dirty="0"/>
              <a:t>of Amplitude </a:t>
            </a:r>
            <a:r>
              <a:rPr lang="en-IN" sz="2800" dirty="0" smtClean="0"/>
              <a:t>Modulation (AM) Systems, Double Sideband-Suppressed Carrier (DSB-SC) </a:t>
            </a:r>
            <a:r>
              <a:rPr lang="en-IN" sz="2800" dirty="0"/>
              <a:t>Modulation</a:t>
            </a:r>
            <a:r>
              <a:rPr lang="en-IN" sz="2800" dirty="0" smtClean="0"/>
              <a:t>, Single Sideband (SSB) Modulation, Vestigial Sideband (VSB) modulation, Generation and Demodulation of AM signals</a:t>
            </a:r>
          </a:p>
          <a:p>
            <a:r>
              <a:rPr lang="en-IN" sz="2800" dirty="0" smtClean="0"/>
              <a:t>Angle Modulation, </a:t>
            </a:r>
            <a:r>
              <a:rPr lang="en-IN" sz="2800" dirty="0"/>
              <a:t>Representation </a:t>
            </a:r>
            <a:r>
              <a:rPr lang="en-IN" sz="2800" dirty="0" smtClean="0"/>
              <a:t>of Frequency Modulation (FM) and Phase Modulation (PM) signals, Spectral </a:t>
            </a:r>
            <a:r>
              <a:rPr lang="en-IN" sz="2800" dirty="0"/>
              <a:t>characteristics of angle modulated </a:t>
            </a:r>
            <a:r>
              <a:rPr lang="en-IN" sz="2800" dirty="0" smtClean="0"/>
              <a:t>signals, </a:t>
            </a:r>
            <a:r>
              <a:rPr lang="en-IN" sz="2800" dirty="0"/>
              <a:t>Generation and Demodulation of FM </a:t>
            </a:r>
            <a:r>
              <a:rPr lang="en-IN" sz="2800" dirty="0" smtClean="0"/>
              <a:t>signals</a:t>
            </a:r>
          </a:p>
          <a:p>
            <a:r>
              <a:rPr lang="en-IN" sz="2800" dirty="0" err="1"/>
              <a:t>Passband</a:t>
            </a:r>
            <a:r>
              <a:rPr lang="en-IN" sz="2800" dirty="0"/>
              <a:t> Digital Modulation </a:t>
            </a:r>
            <a:r>
              <a:rPr lang="en-IN" sz="2800" dirty="0" smtClean="0"/>
              <a:t>schemes: Phase </a:t>
            </a:r>
            <a:r>
              <a:rPr lang="en-IN" sz="2800" dirty="0"/>
              <a:t>Shift Keying, Frequency Shift Keying, Quadrature Amplitude </a:t>
            </a:r>
            <a:r>
              <a:rPr lang="en-IN" sz="2800" dirty="0" smtClean="0"/>
              <a:t>Modulation, Matched Filter, Timing synchronization</a:t>
            </a:r>
          </a:p>
          <a:p>
            <a:r>
              <a:rPr lang="en-IN" sz="2800" dirty="0" smtClean="0"/>
              <a:t>Review </a:t>
            </a:r>
            <a:r>
              <a:rPr lang="en-IN" sz="2800" dirty="0"/>
              <a:t>of probability and random </a:t>
            </a:r>
            <a:r>
              <a:rPr lang="en-IN" sz="2800" dirty="0" smtClean="0"/>
              <a:t>processes, </a:t>
            </a:r>
            <a:r>
              <a:rPr lang="en-IN" sz="2800" dirty="0"/>
              <a:t>Gaussian and white noise </a:t>
            </a:r>
            <a:r>
              <a:rPr lang="en-IN" sz="2800" dirty="0" smtClean="0"/>
              <a:t>characteristics </a:t>
            </a:r>
          </a:p>
          <a:p>
            <a:r>
              <a:rPr lang="en-IN" sz="2800" dirty="0" smtClean="0"/>
              <a:t>Noise </a:t>
            </a:r>
            <a:r>
              <a:rPr lang="en-IN" sz="2800" dirty="0"/>
              <a:t>in </a:t>
            </a:r>
            <a:r>
              <a:rPr lang="en-IN" sz="2800" dirty="0" smtClean="0"/>
              <a:t>AM systems, </a:t>
            </a:r>
            <a:r>
              <a:rPr lang="en-IN" sz="2800" dirty="0"/>
              <a:t>Noise </a:t>
            </a:r>
            <a:r>
              <a:rPr lang="en-IN" sz="2800" dirty="0" smtClean="0"/>
              <a:t>in FM systems, Pre-emphasis </a:t>
            </a:r>
            <a:r>
              <a:rPr lang="en-IN" sz="2800" dirty="0"/>
              <a:t>and </a:t>
            </a:r>
            <a:r>
              <a:rPr lang="en-IN" sz="2800" dirty="0" smtClean="0"/>
              <a:t>De-emphasis, </a:t>
            </a:r>
            <a:r>
              <a:rPr lang="en-IN" sz="2800" dirty="0"/>
              <a:t>Threshold effect in angle </a:t>
            </a:r>
            <a:r>
              <a:rPr lang="en-IN" sz="2800" dirty="0" smtClean="0"/>
              <a:t>modulation </a:t>
            </a:r>
          </a:p>
          <a:p>
            <a:r>
              <a:rPr lang="en-IN" sz="2800" dirty="0" smtClean="0"/>
              <a:t>Pulse modulation, </a:t>
            </a:r>
            <a:r>
              <a:rPr lang="en-IN" sz="2800" dirty="0"/>
              <a:t>Sampling </a:t>
            </a:r>
            <a:r>
              <a:rPr lang="en-IN" sz="2800" dirty="0" smtClean="0"/>
              <a:t>process, </a:t>
            </a:r>
            <a:r>
              <a:rPr lang="en-IN" sz="2800" dirty="0"/>
              <a:t>Pulse Amplitude and Pulse code modulation (</a:t>
            </a:r>
            <a:r>
              <a:rPr lang="en-IN" sz="2800" dirty="0" smtClean="0"/>
              <a:t>PCM), Differential </a:t>
            </a:r>
            <a:r>
              <a:rPr lang="en-IN" sz="2800" dirty="0"/>
              <a:t>pulse code </a:t>
            </a:r>
            <a:r>
              <a:rPr lang="en-IN" sz="2800" dirty="0" smtClean="0"/>
              <a:t>modulation, </a:t>
            </a:r>
            <a:r>
              <a:rPr lang="en-IN" sz="2800" dirty="0"/>
              <a:t>Delta </a:t>
            </a:r>
            <a:r>
              <a:rPr lang="en-IN" sz="2800" dirty="0" smtClean="0"/>
              <a:t>modulation, </a:t>
            </a:r>
            <a:r>
              <a:rPr lang="en-IN" sz="2800" dirty="0"/>
              <a:t>Noise considerations in PCM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S. </a:t>
            </a:r>
            <a:r>
              <a:rPr lang="en-IN" dirty="0" err="1" smtClean="0"/>
              <a:t>Haykin</a:t>
            </a:r>
            <a:r>
              <a:rPr lang="en-IN" dirty="0" smtClean="0"/>
              <a:t>, M. </a:t>
            </a:r>
            <a:r>
              <a:rPr lang="en-IN" dirty="0" err="1" smtClean="0"/>
              <a:t>Moher</a:t>
            </a:r>
            <a:r>
              <a:rPr lang="en-IN" dirty="0" smtClean="0"/>
              <a:t>, “</a:t>
            </a:r>
            <a:r>
              <a:rPr lang="en-IN" i="1" dirty="0" smtClean="0"/>
              <a:t>Communication Systems</a:t>
            </a:r>
            <a:r>
              <a:rPr lang="en-IN" dirty="0" smtClean="0"/>
              <a:t>”, Fifth Edition, John Wiley &amp; Sons, 2010 (Indian edition available)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7143"/>
            <a:ext cx="8229600" cy="1143000"/>
          </a:xfrm>
        </p:spPr>
        <p:txBody>
          <a:bodyPr/>
          <a:lstStyle/>
          <a:p>
            <a:r>
              <a:rPr lang="en-US" dirty="0" smtClean="0"/>
              <a:t>Other 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19800"/>
          </a:xfrm>
        </p:spPr>
        <p:txBody>
          <a:bodyPr>
            <a:normAutofit/>
          </a:bodyPr>
          <a:lstStyle/>
          <a:p>
            <a:r>
              <a:rPr lang="en-IN" dirty="0"/>
              <a:t>B.P. </a:t>
            </a:r>
            <a:r>
              <a:rPr lang="en-IN" dirty="0" err="1"/>
              <a:t>Lathi</a:t>
            </a:r>
            <a:r>
              <a:rPr lang="en-IN" dirty="0"/>
              <a:t>, Z. Ding, “</a:t>
            </a:r>
            <a:r>
              <a:rPr lang="en-IN" i="1" dirty="0"/>
              <a:t>Modern Digital and </a:t>
            </a:r>
            <a:r>
              <a:rPr lang="en-IN" i="1" dirty="0" err="1"/>
              <a:t>Analog</a:t>
            </a:r>
            <a:r>
              <a:rPr lang="en-IN" i="1" dirty="0"/>
              <a:t> Communication </a:t>
            </a:r>
            <a:r>
              <a:rPr lang="en-IN" i="1" dirty="0" smtClean="0"/>
              <a:t>Systems</a:t>
            </a:r>
            <a:r>
              <a:rPr lang="en-IN" dirty="0" smtClean="0"/>
              <a:t>”, Oxford, Fourth edition, 2011</a:t>
            </a:r>
            <a:endParaRPr lang="en-IN" dirty="0"/>
          </a:p>
          <a:p>
            <a:r>
              <a:rPr lang="en-IN" dirty="0" smtClean="0"/>
              <a:t>J. G. </a:t>
            </a:r>
            <a:r>
              <a:rPr lang="en-IN" dirty="0" err="1" smtClean="0"/>
              <a:t>Proakis</a:t>
            </a:r>
            <a:r>
              <a:rPr lang="en-IN" dirty="0" smtClean="0"/>
              <a:t>, M. </a:t>
            </a:r>
            <a:r>
              <a:rPr lang="en-IN" dirty="0" err="1" smtClean="0"/>
              <a:t>Salehi</a:t>
            </a:r>
            <a:r>
              <a:rPr lang="en-IN" dirty="0" smtClean="0"/>
              <a:t> , </a:t>
            </a:r>
            <a:r>
              <a:rPr lang="en-IN" dirty="0"/>
              <a:t>"</a:t>
            </a:r>
            <a:r>
              <a:rPr lang="en-IN" i="1" dirty="0"/>
              <a:t>Communication Systems Engineering</a:t>
            </a:r>
            <a:r>
              <a:rPr lang="en-IN" dirty="0" smtClean="0"/>
              <a:t>", Pearson </a:t>
            </a:r>
            <a:r>
              <a:rPr lang="en-IN" dirty="0"/>
              <a:t>Education</a:t>
            </a:r>
            <a:r>
              <a:rPr lang="en-IN" dirty="0" smtClean="0"/>
              <a:t>, Second edition, 2001</a:t>
            </a:r>
          </a:p>
          <a:p>
            <a:r>
              <a:rPr lang="en-IN" dirty="0" smtClean="0"/>
              <a:t>H. </a:t>
            </a:r>
            <a:r>
              <a:rPr lang="en-IN" dirty="0" err="1" smtClean="0"/>
              <a:t>Taub</a:t>
            </a:r>
            <a:r>
              <a:rPr lang="en-IN" dirty="0" smtClean="0"/>
              <a:t>, D. Schilling, G. </a:t>
            </a:r>
            <a:r>
              <a:rPr lang="en-IN" dirty="0" err="1" smtClean="0"/>
              <a:t>Saha</a:t>
            </a:r>
            <a:r>
              <a:rPr lang="en-IN" dirty="0" smtClean="0"/>
              <a:t>, “</a:t>
            </a:r>
            <a:r>
              <a:rPr lang="en-IN" i="1" dirty="0" smtClean="0"/>
              <a:t>Principles of Communication Systems</a:t>
            </a:r>
            <a:r>
              <a:rPr lang="en-IN" dirty="0" smtClean="0"/>
              <a:t>”, McGraw Hill Education, Third edition</a:t>
            </a:r>
            <a:r>
              <a:rPr lang="en-IN" dirty="0"/>
              <a:t>, 2007 </a:t>
            </a:r>
            <a:endParaRPr lang="en-IN" dirty="0" smtClean="0"/>
          </a:p>
          <a:p>
            <a:r>
              <a:rPr lang="en-IN" dirty="0" smtClean="0"/>
              <a:t>Indian editions of all the above books available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Quizzes (best 2 out of 3): 10 % each</a:t>
            </a:r>
          </a:p>
          <a:p>
            <a:r>
              <a:rPr lang="en-US" dirty="0" smtClean="0"/>
              <a:t>Mid-</a:t>
            </a:r>
            <a:r>
              <a:rPr lang="en-US" dirty="0" err="1" smtClean="0"/>
              <a:t>sem</a:t>
            </a:r>
            <a:r>
              <a:rPr lang="en-US" dirty="0" smtClean="0"/>
              <a:t>: 30 %</a:t>
            </a:r>
          </a:p>
          <a:p>
            <a:r>
              <a:rPr lang="en-US" dirty="0" smtClean="0"/>
              <a:t>End-</a:t>
            </a:r>
            <a:r>
              <a:rPr lang="en-US" dirty="0" err="1" smtClean="0"/>
              <a:t>sem</a:t>
            </a:r>
            <a:r>
              <a:rPr lang="en-US" dirty="0" smtClean="0"/>
              <a:t>: 50 %</a:t>
            </a:r>
          </a:p>
          <a:p>
            <a:r>
              <a:rPr lang="en-US" dirty="0" smtClean="0"/>
              <a:t>Homework (won’t be graded)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Approximately 1 problem set per week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Teaching assistants will conduct office hours every week for help with homework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Can also meet instructor </a:t>
            </a:r>
          </a:p>
        </p:txBody>
      </p:sp>
    </p:spTree>
    <p:extLst>
      <p:ext uri="{BB962C8B-B14F-4D97-AF65-F5344CB8AC3E}">
        <p14:creationId xmlns:p14="http://schemas.microsoft.com/office/powerpoint/2010/main" val="13719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772400" cy="147002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Communication networks are extensively used in daily life</a:t>
            </a:r>
          </a:p>
          <a:p>
            <a:r>
              <a:rPr lang="en-US" dirty="0" smtClean="0"/>
              <a:t>E.g.: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Radio broadcasting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Frequency Modulation (FM) and Amplitude Modulation (AM)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Cable and satellite television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Internet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Telephone network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Local Area Networks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Ethernet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97023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dirty="0" smtClean="0"/>
              <a:t>Audio and Television 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144000" cy="56388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Information (e.g., audio, television) broadcast by broadcasting stations using wireless signals</a:t>
            </a:r>
          </a:p>
          <a:p>
            <a:r>
              <a:rPr lang="en-IN" dirty="0" smtClean="0"/>
              <a:t>Users can receive signals using a static or mobile receiver (e.g., transistor, mobile phone)  </a:t>
            </a:r>
          </a:p>
          <a:p>
            <a:r>
              <a:rPr lang="en-IN" i="1" dirty="0" smtClean="0"/>
              <a:t>Amplitude modulation (AM)</a:t>
            </a:r>
            <a:r>
              <a:rPr lang="en-IN" dirty="0" smtClean="0"/>
              <a:t> or </a:t>
            </a:r>
            <a:r>
              <a:rPr lang="en-IN" i="1" dirty="0" smtClean="0"/>
              <a:t>frequency modulation (FM)</a:t>
            </a:r>
            <a:r>
              <a:rPr lang="en-IN" dirty="0" smtClean="0"/>
              <a:t> traditionally used</a:t>
            </a:r>
          </a:p>
          <a:p>
            <a:r>
              <a:rPr lang="en-IN" dirty="0" smtClean="0"/>
              <a:t>Modern broadcasting systems use </a:t>
            </a:r>
            <a:r>
              <a:rPr lang="en-IN" i="1" dirty="0" smtClean="0"/>
              <a:t>digital modulation</a:t>
            </a:r>
            <a:r>
              <a:rPr lang="en-IN" dirty="0" smtClean="0"/>
              <a:t> schemes, which are more efficient</a:t>
            </a:r>
          </a:p>
          <a:p>
            <a:r>
              <a:rPr lang="en-IN" dirty="0" smtClean="0"/>
              <a:t>Information may be broadcast by: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terrestrial broadcasting stations (e.g., AM and FM radio) or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communication satellites (e.g., Tata Sky, Dish TV)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1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2267</Words>
  <Application>Microsoft Office PowerPoint</Application>
  <PresentationFormat>On-screen Show (4:3)</PresentationFormat>
  <Paragraphs>234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Courier New</vt:lpstr>
      <vt:lpstr>Times New Roman</vt:lpstr>
      <vt:lpstr>Wingdings</vt:lpstr>
      <vt:lpstr>Office Theme</vt:lpstr>
      <vt:lpstr>Clip</vt:lpstr>
      <vt:lpstr>Communication Systems  EE 308, Autumn’19</vt:lpstr>
      <vt:lpstr>Basic Information</vt:lpstr>
      <vt:lpstr>Course Contents</vt:lpstr>
      <vt:lpstr>Textbook</vt:lpstr>
      <vt:lpstr>Other References</vt:lpstr>
      <vt:lpstr>Grading</vt:lpstr>
      <vt:lpstr>Motivation</vt:lpstr>
      <vt:lpstr>Communication Networks</vt:lpstr>
      <vt:lpstr>Audio and Television Broadcasting</vt:lpstr>
      <vt:lpstr>Example: A Fragment of the Internet</vt:lpstr>
      <vt:lpstr>Ad Hoc Networks</vt:lpstr>
      <vt:lpstr>Wireless Sensor Networks (WSN)</vt:lpstr>
      <vt:lpstr>Internet of Things (IoT)</vt:lpstr>
      <vt:lpstr>Applications of WSN and IoT </vt:lpstr>
      <vt:lpstr>Applications of WSN and IoT (contd.)</vt:lpstr>
      <vt:lpstr>Applications of WSN and IoT (contd.)</vt:lpstr>
      <vt:lpstr>Communication Satellites</vt:lpstr>
      <vt:lpstr>Communication Satellites (contd.)</vt:lpstr>
      <vt:lpstr>Communication Links</vt:lpstr>
      <vt:lpstr>This Course</vt:lpstr>
      <vt:lpstr>Overview of Topics We Will Study in This Course</vt:lpstr>
      <vt:lpstr>Modulation and Demodulation</vt:lpstr>
      <vt:lpstr>Reasons for Modulation and Demodulation</vt:lpstr>
      <vt:lpstr>Noise and Interference in Communication Systems</vt:lpstr>
      <vt:lpstr>Analog and Digital Communications</vt:lpstr>
      <vt:lpstr>Reasons Why Digital Communication Outperforms Analog Communication</vt:lpstr>
      <vt:lpstr>Timing Synchronization</vt:lpstr>
      <vt:lpstr>Some Follow-up Courses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587</cp:revision>
  <dcterms:created xsi:type="dcterms:W3CDTF">2006-08-16T00:00:00Z</dcterms:created>
  <dcterms:modified xsi:type="dcterms:W3CDTF">2019-08-20T07:38:54Z</dcterms:modified>
</cp:coreProperties>
</file>