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92" d="100"/>
          <a:sy n="92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Signals and Systems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374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Null-to-null Bandwidth 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0"/>
                <a:ext cx="9144000" cy="6248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Suppose spectrum of a signal is even function of frequency with “</a:t>
                </a:r>
                <a:r>
                  <a:rPr lang="en-IN" i="1" dirty="0" smtClean="0"/>
                  <a:t>main lobe(s)</a:t>
                </a:r>
                <a:r>
                  <a:rPr lang="en-IN" dirty="0" smtClean="0"/>
                  <a:t>” bounded by well-defined “</a:t>
                </a:r>
                <a:r>
                  <a:rPr lang="en-IN" i="1" dirty="0" smtClean="0"/>
                  <a:t>nulls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If signal is low-pass, then bandwidth is defined as: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half of total width of main lobe </a:t>
                </a:r>
              </a:p>
              <a:p>
                <a:r>
                  <a:rPr lang="en-IN" dirty="0" smtClean="0"/>
                  <a:t>E.g.: Recall that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𝐴𝑇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sinc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 smtClean="0"/>
              </a:p>
              <a:p>
                <a:r>
                  <a:rPr lang="en-IN" dirty="0" smtClean="0"/>
                  <a:t>Bandwidth of this signal: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i="1" dirty="0" smtClean="0"/>
                  <a:t> </a:t>
                </a:r>
                <a:endParaRPr lang="en-IN" dirty="0"/>
              </a:p>
              <a:p>
                <a:r>
                  <a:rPr lang="en-IN" dirty="0"/>
                  <a:t>If signal is </a:t>
                </a:r>
                <a:r>
                  <a:rPr lang="en-IN" dirty="0" smtClean="0"/>
                  <a:t>band-pass with main spectral lobes centred around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is much larger than width of main-lobe,  </a:t>
                </a:r>
                <a:r>
                  <a:rPr lang="en-IN" dirty="0"/>
                  <a:t>then bandwidth is defined as: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width </a:t>
                </a:r>
                <a:r>
                  <a:rPr lang="en-IN" dirty="0"/>
                  <a:t>of main </a:t>
                </a:r>
                <a:r>
                  <a:rPr lang="en-IN" dirty="0" smtClean="0"/>
                  <a:t>lobe for positive frequencies </a:t>
                </a:r>
              </a:p>
              <a:p>
                <a:r>
                  <a:rPr lang="en-IN" dirty="0" smtClean="0"/>
                  <a:t>E.g.: Consider the RF pulse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𝐴𝑇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sinc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Bandwidth of this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IN" i="1" dirty="0" smtClean="0"/>
              </a:p>
              <a:p>
                <a:r>
                  <a:rPr lang="en-IN" dirty="0" smtClean="0"/>
                  <a:t>Above definition of bandwidth called “</a:t>
                </a:r>
                <a:r>
                  <a:rPr lang="en-IN" i="1" dirty="0" smtClean="0"/>
                  <a:t>null-to-null bandwidth</a:t>
                </a:r>
                <a:r>
                  <a:rPr lang="en-IN" dirty="0" smtClean="0"/>
                  <a:t>”</a:t>
                </a:r>
                <a:r>
                  <a:rPr lang="en-IN" i="1" dirty="0" smtClean="0"/>
                  <a:t> </a:t>
                </a:r>
              </a:p>
              <a:p>
                <a:r>
                  <a:rPr lang="en-IN" dirty="0" smtClean="0"/>
                  <a:t>Above example shows that shifting spectral content of a low-pass signal by a sufficiently large frequency has effect of doubling the bandwidth of the signal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0"/>
                <a:ext cx="9144000" cy="6248400"/>
              </a:xfrm>
              <a:blipFill rotWithShape="0">
                <a:blip r:embed="rId2"/>
                <a:stretch>
                  <a:fillRect l="-600" t="-13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5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3-dB Bandwidth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915400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If signal is low-pass, 3-dB bandwidth defined as separation between: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zero frequency, where amplitude spectrum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|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IN" dirty="0" smtClean="0"/>
                  <a:t>  attains its peak value and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the positive frequency at which amplitude drops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 smtClean="0"/>
                  <a:t> of its peak value</a:t>
                </a:r>
              </a:p>
              <a:p>
                <a:r>
                  <a:rPr lang="en-IN" dirty="0" smtClean="0"/>
                  <a:t>E.g.: recall that Fourier </a:t>
                </a:r>
                <a:r>
                  <a:rPr lang="en-IN" dirty="0"/>
                  <a:t>transform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, is: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3-dB bandwidth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IN" dirty="0" smtClean="0"/>
                  <a:t> Hz</a:t>
                </a:r>
              </a:p>
              <a:p>
                <a:r>
                  <a:rPr lang="en-IN" dirty="0" smtClean="0"/>
                  <a:t>If signal is band-pass, centred 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, then 3-dB bandwidth is defined as separation, along positive frequency axis, between: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the two frequencies at which amplitude spectrum of signal drops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/>
                  <a:t> of its peak </a:t>
                </a:r>
                <a:r>
                  <a:rPr lang="en-IN" dirty="0" smtClean="0"/>
                  <a:t>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915400" cy="5943600"/>
              </a:xfrm>
              <a:blipFill rotWithShape="0">
                <a:blip r:embed="rId2"/>
                <a:stretch>
                  <a:fillRect l="-1026" t="-1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5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Transmission of Signals Through Linear Time-Invariant (LTI) Systems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Filters and communication channels are often modeled as </a:t>
                </a:r>
                <a:r>
                  <a:rPr lang="en-US" i="1" dirty="0" smtClean="0"/>
                  <a:t>LTI </a:t>
                </a:r>
                <a:r>
                  <a:rPr lang="en-US" dirty="0" smtClean="0"/>
                  <a:t>systems</a:t>
                </a:r>
              </a:p>
              <a:p>
                <a:r>
                  <a:rPr lang="en-US" dirty="0" smtClean="0"/>
                  <a:t>Recall: if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applied to an LTI system with impulse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then its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US" dirty="0" smtClean="0"/>
                  <a:t>Fourier transform of output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called “</a:t>
                </a:r>
                <a:r>
                  <a:rPr lang="en-IN" i="1" dirty="0" smtClean="0"/>
                  <a:t>frequency response</a:t>
                </a:r>
                <a:r>
                  <a:rPr lang="en-IN" dirty="0" smtClean="0"/>
                  <a:t>” or “</a:t>
                </a:r>
                <a:r>
                  <a:rPr lang="en-IN" i="1" dirty="0" smtClean="0"/>
                  <a:t>transfer function</a:t>
                </a:r>
                <a:r>
                  <a:rPr lang="en-IN" dirty="0" smtClean="0"/>
                  <a:t>” of the LTI system</a:t>
                </a:r>
              </a:p>
              <a:p>
                <a:r>
                  <a:rPr lang="en-US" dirty="0" smtClean="0"/>
                  <a:t>Recall: a system is </a:t>
                </a:r>
                <a:r>
                  <a:rPr lang="en-US" i="1" dirty="0" smtClean="0"/>
                  <a:t>causal</a:t>
                </a:r>
                <a:r>
                  <a:rPr lang="en-US" dirty="0" smtClean="0"/>
                  <a:t> if it does not respond before the excitation is applied</a:t>
                </a:r>
              </a:p>
              <a:p>
                <a:r>
                  <a:rPr lang="en-US" dirty="0" smtClean="0"/>
                  <a:t>Necessary and sufficient condition for an LTI system to be causal: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Recall: a system is </a:t>
                </a:r>
                <a:r>
                  <a:rPr lang="en-US" i="1" dirty="0" smtClean="0"/>
                  <a:t>bounded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input-bounded output (BIBO) stable</a:t>
                </a:r>
                <a:r>
                  <a:rPr lang="en-US" dirty="0" smtClean="0"/>
                  <a:t> if its output is bounded whenever input is bounded</a:t>
                </a:r>
              </a:p>
              <a:p>
                <a:r>
                  <a:rPr lang="en-US" dirty="0" smtClean="0"/>
                  <a:t>Necessary and sufficient condition for an LTI system to be BIBO stable: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  <a:blipFill rotWithShape="0">
                <a:blip r:embed="rId2"/>
                <a:stretch>
                  <a:fillRect l="-733" t="-1864" r="-667" b="-3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5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" y="685800"/>
            <a:ext cx="9067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frequency-selective device</a:t>
            </a:r>
          </a:p>
          <a:p>
            <a:r>
              <a:rPr lang="en-US" dirty="0" smtClean="0"/>
              <a:t>Common use in communications: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To limit the spectrum of a signal to some specified band of frequencies</a:t>
            </a:r>
          </a:p>
          <a:p>
            <a:r>
              <a:rPr lang="en-US" dirty="0" smtClean="0"/>
              <a:t>Frequency response of a filter has a “</a:t>
            </a:r>
            <a:r>
              <a:rPr lang="en-US" i="1" dirty="0" err="1" smtClean="0"/>
              <a:t>passband</a:t>
            </a:r>
            <a:r>
              <a:rPr lang="en-US" dirty="0" smtClean="0"/>
              <a:t>” and a “</a:t>
            </a:r>
            <a:r>
              <a:rPr lang="en-US" i="1" dirty="0" err="1" smtClean="0"/>
              <a:t>stopband</a:t>
            </a:r>
            <a:r>
              <a:rPr lang="en-US" dirty="0" smtClean="0"/>
              <a:t>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Frequencies of input inside </a:t>
            </a:r>
            <a:r>
              <a:rPr lang="en-US" dirty="0" err="1" smtClean="0"/>
              <a:t>passband</a:t>
            </a:r>
            <a:r>
              <a:rPr lang="en-US" dirty="0" smtClean="0"/>
              <a:t> are output with little or no distortion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Frequencies of input inside </a:t>
            </a:r>
            <a:r>
              <a:rPr lang="en-US" dirty="0" err="1" smtClean="0"/>
              <a:t>stopband</a:t>
            </a:r>
            <a:r>
              <a:rPr lang="en-US" dirty="0" smtClean="0"/>
              <a:t> are blocked or significantly attenuated</a:t>
            </a:r>
          </a:p>
          <a:p>
            <a:r>
              <a:rPr lang="en-US" dirty="0" smtClean="0"/>
              <a:t>Common types of filters: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low-pass, band-pass, high-pass, band-stop</a:t>
            </a:r>
          </a:p>
        </p:txBody>
      </p:sp>
    </p:spTree>
    <p:extLst>
      <p:ext uri="{BB962C8B-B14F-4D97-AF65-F5344CB8AC3E}">
        <p14:creationId xmlns:p14="http://schemas.microsoft.com/office/powerpoint/2010/main" val="41361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5791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Transfer function of an ideal low-pass filter:	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Is this a causal filter? </a:t>
                </a:r>
              </a:p>
              <a:p>
                <a:r>
                  <a:rPr lang="en-US" dirty="0" smtClean="0"/>
                  <a:t>Impulse response: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Impulse response shows that the filter is non-causal</a:t>
                </a:r>
              </a:p>
              <a:p>
                <a:r>
                  <a:rPr lang="en-US" dirty="0" smtClean="0"/>
                  <a:t>How can we design a causal filter that closely approximates an ideal low-pass filter?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consider filter similar to above,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large and part of impulse response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truncated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5791200"/>
              </a:xfrm>
              <a:blipFill rotWithShape="0">
                <a:blip r:embed="rId2"/>
                <a:stretch>
                  <a:fillRect l="-1333" t="-2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83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84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Communication Link Viewed as a Filter: LTI Channel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1282" y="1191491"/>
                <a:ext cx="8915400" cy="553142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Communication channel usually acts as a filter</a:t>
                </a:r>
              </a:p>
              <a:p>
                <a:r>
                  <a:rPr lang="en-US" dirty="0" smtClean="0"/>
                  <a:t>First, consider a LTI channel with frequency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properties must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satisfy so that the input,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is passed undistorted?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must be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for some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over the frequency band on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has non-zero spectral content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does not satisfy above properties,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may get distorted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282" y="1191491"/>
                <a:ext cx="8915400" cy="5531427"/>
              </a:xfrm>
              <a:blipFill rotWithShape="0">
                <a:blip r:embed="rId2"/>
                <a:stretch>
                  <a:fillRect l="-1573" t="-14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6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0"/>
                <a:ext cx="9144000" cy="6248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Consider a channel with frequency response: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𝑓𝑇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 smtClean="0"/>
                  <a:t> are positive constants</a:t>
                </a:r>
              </a:p>
              <a:p>
                <a:r>
                  <a:rPr lang="en-IN" dirty="0" smtClean="0"/>
                  <a:t>A pulse,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which is low-pass and band-limited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Hz, is applied at the input of this channel</a:t>
                </a:r>
              </a:p>
              <a:p>
                <a:r>
                  <a:rPr lang="en-US" dirty="0"/>
                  <a:t>Output </a:t>
                </a:r>
                <a:r>
                  <a:rPr lang="en-US" dirty="0" smtClean="0"/>
                  <a:t>signal: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Thus, output consists of delayed version (by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) of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its echoes shifted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Note that channel causes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to spread out in time</a:t>
                </a:r>
              </a:p>
              <a:p>
                <a:r>
                  <a:rPr lang="en-US" dirty="0" smtClean="0"/>
                  <a:t>In digital communications, this causes “</a:t>
                </a:r>
                <a:r>
                  <a:rPr lang="en-US" i="1" dirty="0" err="1" smtClean="0"/>
                  <a:t>intersymbol</a:t>
                </a:r>
                <a:r>
                  <a:rPr lang="en-US" i="1" dirty="0" smtClean="0"/>
                  <a:t> interference</a:t>
                </a:r>
                <a:r>
                  <a:rPr lang="en-US" dirty="0" smtClean="0"/>
                  <a:t>” (ISI)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digital symbol, when passed through channel like in the above example, spreads more widely than its allotted time</a:t>
                </a:r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so adjacent symbols interfere with each other, thus increasing the probability of detection error at receiver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0"/>
                <a:ext cx="9144000" cy="6248400"/>
              </a:xfrm>
              <a:blipFill rotWithShape="0">
                <a:blip r:embed="rId2"/>
                <a:stretch>
                  <a:fillRect l="-933" t="-1756" r="-1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3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Communication Link Viewed as a </a:t>
            </a:r>
            <a:r>
              <a:rPr lang="en-US" dirty="0" smtClean="0"/>
              <a:t>Filter: Nonlinear Channel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144000" cy="5562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Several communication channels (e.g., some fiber optic channels) are nonlinear</a:t>
                </a:r>
              </a:p>
              <a:p>
                <a:r>
                  <a:rPr lang="en-US" dirty="0" smtClean="0"/>
                  <a:t>E.g.: consider a channel whose output,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for a 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of the form: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is a positive integer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band-limited to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, what is bandwidth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𝑘𝐵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Thus, a nonlinear channel can cause bandwidth of transmitted signal to increase</a:t>
                </a:r>
              </a:p>
              <a:p>
                <a:r>
                  <a:rPr lang="en-US" dirty="0" smtClean="0"/>
                  <a:t>This can cause interference among signals using different frequency channels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144000" cy="5562600"/>
              </a:xfrm>
              <a:blipFill rotWithShape="0">
                <a:blip r:embed="rId2"/>
                <a:stretch>
                  <a:fillRect l="-1333" t="-2848" r="-1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5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42726"/>
            <a:ext cx="3200399" cy="2815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dirty="0"/>
              <a:t>Communication Link Viewed as a Filter: </a:t>
            </a:r>
            <a:r>
              <a:rPr lang="en-US" sz="3500" dirty="0" smtClean="0"/>
              <a:t>Multipath </a:t>
            </a:r>
            <a:r>
              <a:rPr lang="en-US" sz="3500" dirty="0"/>
              <a:t>Channel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35627"/>
                <a:ext cx="9067800" cy="339782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In wireless communication, receiver often receives: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transmitted signal directly from transmitter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and also several delayed versions of it reflected from objects in environment	</a:t>
                </a:r>
              </a:p>
              <a:p>
                <a:r>
                  <a:rPr lang="en-US" dirty="0" smtClean="0"/>
                  <a:t>Such a channel called “</a:t>
                </a:r>
                <a:r>
                  <a:rPr lang="en-US" i="1" dirty="0" smtClean="0"/>
                  <a:t>multipath channel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E.g.: Consider a multipath channel with: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 direct path and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 second (reflected) path that is delayed by duration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w.r.t. direct path, undergoes attenuation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and phase change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during reflection</a:t>
                </a:r>
              </a:p>
              <a:p>
                <a:r>
                  <a:rPr lang="en-US" dirty="0" smtClean="0"/>
                  <a:t>Impulse response of this channel may be modeled as: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Amplitude spectrum of this channel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 smtClean="0"/>
                  <a:t> shown in fig. </a:t>
                </a:r>
              </a:p>
              <a:p>
                <a:r>
                  <a:rPr lang="en-US" dirty="0" smtClean="0"/>
                  <a:t>Clearly, channel causes distortion of transmitted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35627"/>
                <a:ext cx="9067800" cy="3397827"/>
              </a:xfrm>
              <a:blipFill rotWithShape="0">
                <a:blip r:embed="rId3"/>
                <a:stretch>
                  <a:fillRect l="-471" t="-2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" y="4019201"/>
                <a:ext cx="54864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bandwidth of transmitted signal is narrow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kHz wide), then: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there </a:t>
                </a:r>
                <a:r>
                  <a:rPr lang="en-US" dirty="0"/>
                  <a:t>is not much distortion, but only an </a:t>
                </a:r>
                <a:r>
                  <a:rPr lang="en-US" dirty="0" smtClean="0"/>
                  <a:t>attenuation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called </a:t>
                </a:r>
                <a:r>
                  <a:rPr lang="en-US" dirty="0"/>
                  <a:t>“</a:t>
                </a:r>
                <a:r>
                  <a:rPr lang="en-US" i="1" dirty="0"/>
                  <a:t>flat fading</a:t>
                </a:r>
                <a:r>
                  <a:rPr lang="en-US" dirty="0"/>
                  <a:t>”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if bandwidth of transmitted signal is wide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MHz wide), then: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it </a:t>
                </a:r>
                <a:r>
                  <a:rPr lang="en-US" dirty="0"/>
                  <a:t>experiences significant </a:t>
                </a:r>
                <a:r>
                  <a:rPr lang="en-US" dirty="0" smtClean="0"/>
                  <a:t>distortion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called </a:t>
                </a:r>
                <a:r>
                  <a:rPr lang="en-US" dirty="0"/>
                  <a:t>“</a:t>
                </a:r>
                <a:r>
                  <a:rPr lang="en-US" i="1" dirty="0"/>
                  <a:t>frequency-selective</a:t>
                </a:r>
                <a:r>
                  <a:rPr lang="en-US" dirty="0"/>
                  <a:t>” channel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019201"/>
                <a:ext cx="5486400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778" t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6200" y="6534834"/>
            <a:ext cx="52795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8010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Terminology: Low-pass and Band-pass Communication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5915"/>
                <a:ext cx="9067800" cy="58020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Recall: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low-pass signal: frequency content non-negligible only in the range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band-pass signal: frequency </a:t>
                </a:r>
                <a:r>
                  <a:rPr lang="en-US" dirty="0"/>
                  <a:t>content non-negligible only in </a:t>
                </a:r>
                <a:r>
                  <a:rPr lang="en-US" dirty="0" smtClean="0"/>
                  <a:t>bands of frequencies of total extent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each centered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known as “carrier frequency”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typically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: if this holds, signal referred to as “</a:t>
                </a:r>
                <a:r>
                  <a:rPr lang="en-US" i="1" dirty="0" smtClean="0"/>
                  <a:t>narrow-band signal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Communication using low-pass (respectively, band-pass) signals known as “</a:t>
                </a:r>
                <a:r>
                  <a:rPr lang="en-US" i="1" dirty="0" smtClean="0"/>
                  <a:t>baseband communication</a:t>
                </a:r>
                <a:r>
                  <a:rPr lang="en-US" dirty="0" smtClean="0"/>
                  <a:t>” (respectively, “</a:t>
                </a:r>
                <a:r>
                  <a:rPr lang="en-US" i="1" dirty="0" smtClean="0"/>
                  <a:t>band-pass communication</a:t>
                </a:r>
                <a:r>
                  <a:rPr lang="en-US" dirty="0" smtClean="0"/>
                  <a:t>”)</a:t>
                </a:r>
              </a:p>
              <a:p>
                <a:r>
                  <a:rPr lang="en-US" dirty="0" smtClean="0"/>
                  <a:t>Recall: most communication is band-pass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5915"/>
                <a:ext cx="9067800" cy="5802085"/>
              </a:xfrm>
              <a:blipFill rotWithShape="0">
                <a:blip r:embed="rId2"/>
                <a:stretch>
                  <a:fillRect l="-1546" t="-2206" r="-1411" b="-1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3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609600"/>
                <a:ext cx="8915400" cy="601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Deterministic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signal whose waveform is defined exactly as a function of time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e.g.: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sin</m:t>
                    </m:r>
                    <m:r>
                      <a:rPr lang="en-IN" b="0" i="1" smtClean="0">
                        <a:latin typeface="Cambria Math"/>
                      </a:rPr>
                      <m:t>⁡(2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IN" b="0" i="1" dirty="0" smtClean="0">
                                <a:latin typeface="Cambria Math"/>
                              </a:rPr>
                              <m:t>𝑎𝑡</m:t>
                            </m:r>
                          </m:e>
                        </m:d>
                      </m:e>
                    </m:func>
                    <m:r>
                      <a:rPr lang="en-IN" b="0" i="1" dirty="0" smtClean="0">
                        <a:latin typeface="Cambria Math"/>
                      </a:rPr>
                      <m:t>𝑢</m:t>
                    </m:r>
                    <m:r>
                      <a:rPr lang="en-IN" b="0" i="1" dirty="0" smtClean="0">
                        <a:latin typeface="Cambria Math"/>
                      </a:rPr>
                      <m:t>(</m:t>
                    </m:r>
                    <m:r>
                      <a:rPr lang="en-IN" b="0" i="1" dirty="0" smtClean="0">
                        <a:latin typeface="Cambria Math"/>
                      </a:rPr>
                      <m:t>𝑡</m:t>
                    </m:r>
                    <m:r>
                      <a:rPr lang="en-I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Random process: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waveform not known exactly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distribution often known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e.g.: </a:t>
                </a:r>
                <a:r>
                  <a:rPr lang="en-IN" dirty="0"/>
                  <a:t>AC voltage from wall socket measured starting from a random </a:t>
                </a:r>
                <a:r>
                  <a:rPr lang="en-IN" dirty="0" smtClean="0"/>
                  <a:t>instant: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dirty="0" smtClean="0"/>
                  <a:t> are random variables</a:t>
                </a:r>
              </a:p>
              <a:p>
                <a:r>
                  <a:rPr lang="en-IN" dirty="0" smtClean="0"/>
                  <a:t>For now, we focus on deterministic signals</a:t>
                </a:r>
              </a:p>
              <a:p>
                <a:r>
                  <a:rPr lang="en-IN" dirty="0" smtClean="0"/>
                  <a:t>We review “</a:t>
                </a:r>
                <a:r>
                  <a:rPr lang="en-IN" i="1" dirty="0" smtClean="0"/>
                  <a:t>Fourier transform</a:t>
                </a:r>
                <a:r>
                  <a:rPr lang="en-IN" dirty="0" smtClean="0"/>
                  <a:t>”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provides a link between the time-domain and frequency-domain description</a:t>
                </a:r>
              </a:p>
              <a:p>
                <a:r>
                  <a:rPr lang="en-IN" dirty="0" smtClean="0"/>
                  <a:t>We also study the transmission of deterministic signals through linear time-invariant (LTI) and other systems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e.g., filters, communication channels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09600"/>
                <a:ext cx="8915400" cy="6019800"/>
              </a:xfrm>
              <a:blipFill rotWithShape="0">
                <a:blip r:embed="rId2"/>
                <a:stretch>
                  <a:fillRect l="-1163" t="-2126" r="-17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5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9" y="522514"/>
            <a:ext cx="5562600" cy="2821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55" y="-2746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63476"/>
                <a:ext cx="3810000" cy="383232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First fig shows amplitude spectrum of a band-pass signal</a:t>
                </a:r>
              </a:p>
              <a:p>
                <a:r>
                  <a:rPr lang="en-US" dirty="0" smtClean="0"/>
                  <a:t>Second fig shows the signal in time-domain </a:t>
                </a:r>
              </a:p>
              <a:p>
                <a:r>
                  <a:rPr lang="en-US" dirty="0" smtClean="0"/>
                  <a:t>Note: signal is sinusoidal with: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approx. freq.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and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 time-varying amplitude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63476"/>
                <a:ext cx="3810000" cy="3832323"/>
              </a:xfrm>
              <a:blipFill rotWithShape="0">
                <a:blip r:embed="rId3"/>
                <a:stretch>
                  <a:fillRect l="-2720" t="-3344" r="-2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38" y="3322709"/>
            <a:ext cx="5238181" cy="3513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934" y="6271345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82105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Band-pass Signals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91600" cy="5867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A band-pass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with non-zero frequency content in narrow bands centred around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can be expressed as: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(respectively,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) referred to as “</a:t>
                </a:r>
                <a:r>
                  <a:rPr lang="en-IN" i="1" dirty="0" smtClean="0"/>
                  <a:t>envelope</a:t>
                </a:r>
                <a:r>
                  <a:rPr lang="en-IN" dirty="0" smtClean="0"/>
                  <a:t>” (respectively, </a:t>
                </a:r>
                <a:r>
                  <a:rPr lang="en-US" dirty="0"/>
                  <a:t>“</a:t>
                </a:r>
                <a:r>
                  <a:rPr lang="en-US" i="1" dirty="0"/>
                  <a:t>phase</a:t>
                </a:r>
                <a:r>
                  <a:rPr lang="en-US" dirty="0" smtClean="0"/>
                  <a:t>”) </a:t>
                </a:r>
                <a:r>
                  <a:rPr lang="en-IN" dirty="0" smtClean="0"/>
                  <a:t>of the signal</a:t>
                </a:r>
              </a:p>
              <a:p>
                <a:r>
                  <a:rPr lang="en-US" dirty="0" smtClean="0"/>
                  <a:t>Envelope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defined to be non-negative</a:t>
                </a:r>
              </a:p>
              <a:p>
                <a:r>
                  <a:rPr lang="en-US" dirty="0" smtClean="0"/>
                  <a:t>So at points where envelope is about to cross zero: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phase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adjusted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/>
                  <a:t> to keep envelope non-negative</a:t>
                </a:r>
              </a:p>
              <a:p>
                <a:r>
                  <a:rPr lang="en-US" dirty="0" smtClean="0"/>
                  <a:t>The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makes direct analysis </a:t>
                </a:r>
                <a:r>
                  <a:rPr lang="en-US" dirty="0"/>
                  <a:t>of band-pass communication </a:t>
                </a:r>
                <a:r>
                  <a:rPr lang="en-US" dirty="0" smtClean="0"/>
                  <a:t>systems tedious</a:t>
                </a:r>
              </a:p>
              <a:p>
                <a:r>
                  <a:rPr lang="en-US" dirty="0" smtClean="0"/>
                  <a:t>So we will develop a representation of band-pass signals, in which the </a:t>
                </a:r>
                <a:r>
                  <a:rPr lang="en-US" dirty="0"/>
                  <a:t>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suppressed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called “</a:t>
                </a:r>
                <a:r>
                  <a:rPr lang="en-US" i="1" dirty="0" smtClean="0"/>
                  <a:t>complex baseband representation</a:t>
                </a:r>
                <a:r>
                  <a:rPr lang="en-US" dirty="0" smtClean="0"/>
                  <a:t>”  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91600" cy="5867400"/>
              </a:xfrm>
              <a:blipFill rotWithShape="0">
                <a:blip r:embed="rId2"/>
                <a:stretch>
                  <a:fillRect l="-1153" t="-1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8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of Band-pass </a:t>
            </a:r>
            <a:r>
              <a:rPr lang="en-US" dirty="0" smtClean="0"/>
              <a:t>Signals (contd.)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219200"/>
                <a:ext cx="9067800" cy="5562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Recall: a </a:t>
                </a:r>
                <a:r>
                  <a:rPr lang="en-US" dirty="0"/>
                  <a:t>band-pass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can </a:t>
                </a:r>
                <a:r>
                  <a:rPr lang="en-IN" dirty="0"/>
                  <a:t>be expressed as: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We can rewrite 1) as: 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571500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(respectively,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) called the </a:t>
                </a:r>
                <a:r>
                  <a:rPr lang="en-IN" i="1" dirty="0" smtClean="0"/>
                  <a:t>in-phase</a:t>
                </a:r>
                <a:r>
                  <a:rPr lang="en-IN" dirty="0" smtClean="0"/>
                  <a:t> (respectively, </a:t>
                </a:r>
                <a:r>
                  <a:rPr lang="en-IN" i="1" dirty="0" smtClean="0"/>
                  <a:t>quadrature</a:t>
                </a:r>
                <a:r>
                  <a:rPr lang="en-IN" dirty="0" smtClean="0"/>
                  <a:t>) component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 </a:t>
                </a:r>
              </a:p>
              <a:p>
                <a:pPr marL="571500" indent="-514350"/>
                <a:r>
                  <a:rPr lang="en-US" dirty="0" smtClean="0"/>
                  <a:t>To recover the representation 1) from 2), we use: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rad>
                  </m:oMath>
                </a14:m>
                <a:r>
                  <a:rPr lang="en-IN" dirty="0" smtClean="0"/>
                  <a:t> and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19200"/>
                <a:ext cx="9067800" cy="5562600"/>
              </a:xfrm>
              <a:blipFill rotWithShape="0">
                <a:blip r:embed="rId2"/>
                <a:stretch>
                  <a:fillRect l="-1412" t="-2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50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391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Complex Baseband Representation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144000" cy="6172200"/>
              </a:xfrm>
            </p:spPr>
            <p:txBody>
              <a:bodyPr>
                <a:normAutofit fontScale="77500" lnSpcReduction="20000"/>
              </a:bodyPr>
              <a:lstStyle/>
              <a:p>
                <a:pPr marL="571500" indent="-514350"/>
                <a:r>
                  <a:rPr lang="en-IN" dirty="0" smtClean="0"/>
                  <a:t>Recall above representation: 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This can be written as: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referred to as “</a:t>
                </a:r>
                <a:r>
                  <a:rPr lang="en-IN" i="1" dirty="0" smtClean="0"/>
                  <a:t>complex envelope</a:t>
                </a:r>
                <a:r>
                  <a:rPr lang="en-IN" dirty="0" smtClean="0"/>
                  <a:t>” of the band-pass signal</a:t>
                </a:r>
              </a:p>
              <a:p>
                <a:r>
                  <a:rPr lang="en-IN" dirty="0" smtClean="0"/>
                  <a:t>Information content of the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completely represented by the complex envelope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 </a:t>
                </a:r>
              </a:p>
              <a:p>
                <a:r>
                  <a:rPr lang="en-US" dirty="0" smtClean="0"/>
                  <a:t>1) can be written as: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US" dirty="0" smtClean="0"/>
                  <a:t>By 2), the Fourier 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can be written as:</a:t>
                </a:r>
              </a:p>
              <a:p>
                <a:pPr marL="971550" lvl="1" indent="-514350">
                  <a:buFont typeface="+mj-lt"/>
                  <a:buAutoNum type="arabicParenR" startAt="3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571500" indent="-514350"/>
                <a:r>
                  <a:rPr lang="en-US" dirty="0" smtClean="0"/>
                  <a:t>In what frequency band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non-zero?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a band-pass signal centered around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3) shows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is the Fourier transform of a low-pass signal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144000" cy="6172200"/>
              </a:xfrm>
              <a:blipFill rotWithShape="0">
                <a:blip r:embed="rId2"/>
                <a:stretch>
                  <a:fillRect l="-933" t="-1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84" y="-144666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Complex Baseband </a:t>
            </a:r>
            <a:r>
              <a:rPr lang="en-US" sz="3500" dirty="0" smtClean="0"/>
              <a:t>Representation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3735" y="987448"/>
                <a:ext cx="5205335" cy="582700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Recall: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a low-pass signal</a:t>
                </a:r>
              </a:p>
              <a:p>
                <a:r>
                  <a:rPr lang="en-US" dirty="0"/>
                  <a:t>In what frequency band </a:t>
                </a:r>
                <a:r>
                  <a:rPr lang="en-US" dirty="0" smtClean="0"/>
                  <a:t>are </a:t>
                </a:r>
                <a:r>
                  <a:rPr lang="en-US" dirty="0"/>
                  <a:t>the spectrum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non-zero?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by 1) and 2), they are low-pass signals </a:t>
                </a:r>
              </a:p>
              <a:p>
                <a:r>
                  <a:rPr lang="en-IN" dirty="0" smtClean="0"/>
                  <a:t>Also,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are real-valued, their Fourier transforms are even functions</a:t>
                </a:r>
              </a:p>
              <a:p>
                <a:r>
                  <a:rPr lang="en-IN" dirty="0" smtClean="0"/>
                  <a:t>Note: Fourier 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not guaranteed to be symmetric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3735" y="987448"/>
                <a:ext cx="5205335" cy="5827009"/>
              </a:xfrm>
              <a:blipFill rotWithShape="0">
                <a:blip r:embed="rId2"/>
                <a:stretch>
                  <a:fillRect l="-1639" t="-1987" r="-1405" b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1878"/>
            <a:ext cx="4081763" cy="6587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8547" y="63963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Ref: “Communication Systems” by S. </a:t>
            </a:r>
            <a:r>
              <a:rPr lang="en-US" sz="1200" dirty="0" err="1" smtClean="0"/>
              <a:t>Haykin</a:t>
            </a:r>
            <a:r>
              <a:rPr lang="en-US" sz="1200" dirty="0" smtClean="0"/>
              <a:t> and M. </a:t>
            </a:r>
            <a:r>
              <a:rPr lang="en-US" sz="1200" dirty="0" err="1" smtClean="0"/>
              <a:t>Moher</a:t>
            </a:r>
            <a:r>
              <a:rPr lang="en-US" sz="1200" dirty="0" smtClean="0"/>
              <a:t>,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52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Baseband </a:t>
            </a:r>
            <a:r>
              <a:rPr lang="en-US" dirty="0" smtClean="0"/>
              <a:t>Representation: 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Information </a:t>
                </a:r>
                <a:r>
                  <a:rPr lang="en-IN" dirty="0"/>
                  <a:t>content of the band-pass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is completely </a:t>
                </a:r>
                <a:r>
                  <a:rPr lang="en-IN" dirty="0" smtClean="0"/>
                  <a:t>contained in </a:t>
                </a:r>
                <a:r>
                  <a:rPr lang="en-IN" dirty="0"/>
                  <a:t>the complex envelope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, which is a low-pass signal</a:t>
                </a:r>
              </a:p>
              <a:p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suppressed, which simplifies </a:t>
                </a:r>
                <a:r>
                  <a:rPr lang="en-US" dirty="0" smtClean="0"/>
                  <a:t>analysis of band-pass communication systems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74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57943"/>
                <a:ext cx="8991600" cy="590005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Want to find complex envelope of the </a:t>
                </a:r>
                <a:r>
                  <a:rPr lang="en-IN" dirty="0"/>
                  <a:t>RF pulse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Comparing with: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we get:</a:t>
                </a:r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Complex envelope: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So in this example, complex envelope is real-valued and has same value as envelope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57943"/>
                <a:ext cx="8991600" cy="5900057"/>
              </a:xfrm>
              <a:blipFill rotWithShape="0">
                <a:blip r:embed="rId2"/>
                <a:stretch>
                  <a:fillRect l="-1356" t="-2066" b="-7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06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82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Transmission of Band-pass Signal Through Band-pass Filter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87" y="914400"/>
                <a:ext cx="9124013" cy="5943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Let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be a band-pass signal with non-zero spectral content in narrow bands around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h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be </a:t>
                </a:r>
                <a:r>
                  <a:rPr lang="en-IN" dirty="0" smtClean="0"/>
                  <a:t>the impulse response of an LTI band-pass filter with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𝑦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be the output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input to the above band-pass filter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in terms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h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 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∗</m:t>
                    </m:r>
                    <m:r>
                      <a:rPr lang="en-IN" b="0" i="1" smtClean="0">
                        <a:latin typeface="Cambria Math"/>
                      </a:rPr>
                      <m:t>h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However, direct computation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using 1) or using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𝐻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often tedious: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due to presence of the terms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E.g.: Let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  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h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be an ideal band-pass filter with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and bandwidth of pass-band equal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2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Want to compute output 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input to the band-pass filter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tedious to directly compute</a:t>
                </a:r>
              </a:p>
              <a:p>
                <a:r>
                  <a:rPr lang="en-IN" dirty="0" smtClean="0"/>
                  <a:t>We will study an alternative technique that uses complex baseband representations of input, impulse response of band-pass system and output 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87" y="914400"/>
                <a:ext cx="9124013" cy="5943600"/>
              </a:xfrm>
              <a:blipFill rotWithShape="0">
                <a:blip r:embed="rId2"/>
                <a:stretch>
                  <a:fillRect l="-735" t="-1744" r="-2472"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3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4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Transmission of Band-pass Signal Through Band-pass </a:t>
            </a:r>
            <a:r>
              <a:rPr lang="en-IN" dirty="0" smtClean="0"/>
              <a:t>Filter (contd.)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91600" cy="5562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Suppose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h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impulse </a:t>
                </a:r>
                <a:r>
                  <a:rPr lang="en-IN" dirty="0"/>
                  <a:t>response of an LTI band-pass filter with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What kind of signal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h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band-pass signal with non-zero spectral content in </a:t>
                </a:r>
                <a:r>
                  <a:rPr lang="en-IN" dirty="0" smtClean="0"/>
                  <a:t>narrow bands </a:t>
                </a:r>
                <a:r>
                  <a:rPr lang="en-IN" dirty="0"/>
                  <a:t>around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Hence, similar to above discussion on complex baseband representation of band-pass signals, we can write:  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called “</a:t>
                </a:r>
                <a:r>
                  <a:rPr lang="en-IN" i="1" dirty="0" smtClean="0"/>
                  <a:t>complex impulse response</a:t>
                </a:r>
                <a:r>
                  <a:rPr lang="en-IN" dirty="0" smtClean="0"/>
                  <a:t>” of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filter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marL="57150" indent="0">
                  <a:buNone/>
                </a:pPr>
                <a:r>
                  <a:rPr lang="en-US" dirty="0" smtClean="0"/>
                  <a:t>   and: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arenR" startAt="3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𝐻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be </a:t>
                </a:r>
                <a:r>
                  <a:rPr lang="en-IN" dirty="0" smtClean="0"/>
                  <a:t>output when a band-pass signal (with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is input </a:t>
                </a:r>
                <a:r>
                  <a:rPr lang="en-IN" dirty="0" smtClean="0"/>
                  <a:t>to above </a:t>
                </a:r>
                <a:r>
                  <a:rPr lang="en-IN" dirty="0"/>
                  <a:t>band-pass filter</a:t>
                </a:r>
                <a:endParaRPr lang="en-IN" dirty="0" smtClean="0"/>
              </a:p>
              <a:p>
                <a:pPr marL="571500" indent="-514350"/>
                <a:r>
                  <a:rPr lang="en-IN" dirty="0" smtClean="0"/>
                  <a:t>What kind of signal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band-pass with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pPr marL="571500" indent="-514350"/>
                <a:r>
                  <a:rPr lang="en-IN" dirty="0" smtClean="0"/>
                  <a:t>So we can write: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91600" cy="5562600"/>
              </a:xfrm>
              <a:blipFill rotWithShape="0">
                <a:blip r:embed="rId2"/>
                <a:stretch>
                  <a:fillRect l="-610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1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Transmission of Band-pass Signal Through Band-pass Filter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in terms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Using complex baseband representations: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𝐻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Simplifying, we get: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where: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Taking inverse Fourier transform on both sides of 2), we get:</a:t>
                </a:r>
              </a:p>
              <a:p>
                <a:pPr marL="971550" lvl="1" indent="-514350">
                  <a:buFont typeface="+mj-lt"/>
                  <a:buAutoNum type="arabicParenR" startAt="3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3) shows that </a:t>
                </a:r>
                <a:r>
                  <a:rPr lang="en-IN" i="1" dirty="0" smtClean="0"/>
                  <a:t>complex envelope of band-pass filter output is convolution of complex envelopes of filter and input, scaled by the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IN" i="1" dirty="0" smtClean="0"/>
              </a:p>
              <a:p>
                <a:pPr marL="571500" indent="-514350"/>
                <a:r>
                  <a:rPr lang="en-IN" dirty="0" smtClean="0"/>
                  <a:t>Output can be computed from its complex envelope using: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:r>
                  <a:rPr lang="en-IN" dirty="0" smtClean="0"/>
                  <a:t>So while dealing with </a:t>
                </a:r>
                <a:r>
                  <a:rPr lang="en-IN" i="1" dirty="0" smtClean="0"/>
                  <a:t>band-pass</a:t>
                </a:r>
                <a:r>
                  <a:rPr lang="en-IN" dirty="0" smtClean="0"/>
                  <a:t> signals and systems, we need only concern ourselves with the </a:t>
                </a:r>
                <a:r>
                  <a:rPr lang="en-IN" i="1" dirty="0" smtClean="0"/>
                  <a:t>low-pass</a:t>
                </a:r>
                <a:r>
                  <a:rPr lang="en-IN" dirty="0" smtClean="0"/>
                  <a:t> functions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  </a:t>
                </a:r>
              </a:p>
              <a:p>
                <a:pPr marL="571500" indent="-514350"/>
                <a:r>
                  <a:rPr lang="en-IN" dirty="0" smtClean="0"/>
                  <a:t>Analysis of band-pass filtering process simplified since the </a:t>
                </a:r>
                <a:r>
                  <a:rPr lang="en-IN" dirty="0"/>
                  <a:t>the terms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do not appear in the analysis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  <a:blipFill rotWithShape="0">
                <a:blip r:embed="rId2"/>
                <a:stretch>
                  <a:fillRect l="-400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Fourier Transform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4785" y="304800"/>
                <a:ext cx="9158785" cy="6553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b="0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𝑔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a deterministic signal</a:t>
                </a:r>
              </a:p>
              <a:p>
                <a:r>
                  <a:rPr lang="en-IN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𝑔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𝑓𝑡</m:t>
                                </m:r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Inverse Fourier transform: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𝑓𝑡</m:t>
                                </m:r>
                              </m:e>
                            </m:d>
                          </m:e>
                        </m:func>
                        <m:r>
                          <a:rPr lang="en-IN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b="1" dirty="0" smtClean="0"/>
                  <a:t>Notation</a:t>
                </a:r>
                <a:r>
                  <a:rPr lang="en-IN" dirty="0" smtClean="0"/>
                  <a:t>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In above formulas, frequency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is measured in Hz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is related to angular frequency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 smtClean="0"/>
                  <a:t>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 smtClean="0"/>
                  <a:t> is measured in rad/ 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Throughout this course, we will use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instead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 smtClean="0"/>
                  <a:t> since the frequency content of message signals (e.g., audio, video) and bandwidth of communication channels are usually expressed in Hz</a:t>
                </a:r>
              </a:p>
              <a:p>
                <a:r>
                  <a:rPr lang="en-IN" b="1" dirty="0" smtClean="0"/>
                  <a:t>Shorthand</a:t>
                </a:r>
                <a:r>
                  <a:rPr lang="en-IN" dirty="0" smtClean="0"/>
                  <a:t>: We will often use the following shorthand:</a:t>
                </a:r>
              </a:p>
              <a:p>
                <a:pPr lvl="2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 for 1) </a:t>
                </a:r>
              </a:p>
              <a:p>
                <a:pPr lvl="2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 for 2) (note: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IN" dirty="0" smtClean="0"/>
                  <a:t> are </a:t>
                </a:r>
                <a:r>
                  <a:rPr lang="en-IN" i="1" dirty="0" smtClean="0"/>
                  <a:t>linear</a:t>
                </a:r>
                <a:r>
                  <a:rPr lang="en-IN" dirty="0" smtClean="0"/>
                  <a:t> operators) </a:t>
                </a:r>
              </a:p>
              <a:p>
                <a:pPr lvl="2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 smtClean="0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form a Fourier transform pair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4785" y="304800"/>
                <a:ext cx="9158785" cy="6553200"/>
              </a:xfrm>
              <a:blipFill rotWithShape="0">
                <a:blip r:embed="rId2"/>
                <a:stretch>
                  <a:fillRect l="-1132" t="-1953" r="-7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41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Transmission of Band-pass Signal Through Band-pass </a:t>
            </a:r>
            <a:r>
              <a:rPr lang="en-IN" dirty="0" smtClean="0"/>
              <a:t>Filter: 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IN" dirty="0" smtClean="0"/>
                  <a:t>Input band-pass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replaced by its complex envelope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using: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 smtClean="0"/>
                  <a:t>Band-pass system with impulse response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h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replaced by a low-pass equivalent, characterized by a complex impulse response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related 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h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by: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 smtClean="0"/>
                  <a:t>Complex envelope of output obtained by convolving complex envelope of input with complex impulse response of band-pass system: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>
                  <a:buFont typeface="+mj-lt"/>
                  <a:buAutoNum type="arabicParenR" startAt="4"/>
                </a:pPr>
                <a:r>
                  <a:rPr lang="en-IN" dirty="0"/>
                  <a:t>Output </a:t>
                </a:r>
                <a:r>
                  <a:rPr lang="en-IN" dirty="0" smtClean="0"/>
                  <a:t>computed </a:t>
                </a:r>
                <a:r>
                  <a:rPr lang="en-IN" dirty="0"/>
                  <a:t>from its complex envelope using: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marL="514350" indent="-514350">
                  <a:buFont typeface="+mj-lt"/>
                  <a:buAutoNum type="arabicParenR"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  <a:blipFill rotWithShape="0">
                <a:blip r:embed="rId2"/>
                <a:stretch>
                  <a:fillRect l="-1600" t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-60828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6233" y="914400"/>
                <a:ext cx="4495800" cy="687608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Consider an ideal band-pass filter: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with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amplitude response limited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𝐵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p</a:t>
                </a:r>
                <a:r>
                  <a:rPr lang="en-IN" dirty="0" smtClean="0"/>
                  <a:t>hase response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 for all frequencies</a:t>
                </a:r>
              </a:p>
              <a:p>
                <a:r>
                  <a:rPr lang="en-IN" dirty="0" smtClean="0"/>
                  <a:t>Want to compute response of above filter to following RF pulse: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Recall: complex envelope of input RF pulse: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Want complex impulse response</a:t>
                </a:r>
              </a:p>
              <a:p>
                <a:r>
                  <a:rPr lang="en-IN" dirty="0" smtClean="0"/>
                  <a:t>Recall: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𝐻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6233" y="914400"/>
                <a:ext cx="4495800" cy="6876081"/>
              </a:xfrm>
              <a:blipFill rotWithShape="0">
                <a:blip r:embed="rId2"/>
                <a:stretch>
                  <a:fillRect l="-1628" t="-1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42020" y="737516"/>
                <a:ext cx="4572000" cy="638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sz="2200" i="1">
                        <a:latin typeface="Cambria Math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IN" sz="2200" i="1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200" dirty="0" smtClean="0"/>
                  <a:t>So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200" dirty="0"/>
                  <a:t>:</a:t>
                </a:r>
                <a:endParaRPr lang="en-IN" sz="2200" dirty="0" smtClean="0"/>
              </a:p>
              <a:p>
                <a:pPr marL="742950" lvl="1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4</m:t>
                    </m:r>
                    <m:r>
                      <a:rPr lang="en-IN" sz="2000" i="1">
                        <a:latin typeface="Cambria Math"/>
                      </a:rPr>
                      <m:t>𝐵</m:t>
                    </m:r>
                    <m:r>
                      <m:rPr>
                        <m:sty m:val="p"/>
                      </m:rPr>
                      <a:rPr lang="en-IN" sz="2000">
                        <a:latin typeface="Cambria Math"/>
                      </a:rPr>
                      <m:t>sinc</m:t>
                    </m:r>
                    <m:r>
                      <a:rPr lang="en-IN" sz="2000" i="1">
                        <a:latin typeface="Cambria Math"/>
                      </a:rPr>
                      <m:t>(2</m:t>
                    </m:r>
                    <m:r>
                      <a:rPr lang="en-IN" sz="2000" i="1">
                        <a:latin typeface="Cambria Math"/>
                      </a:rPr>
                      <m:t>𝐵𝑡</m:t>
                    </m:r>
                    <m:r>
                      <a:rPr lang="en-IN" sz="2000" i="1">
                        <a:latin typeface="Cambria Math"/>
                      </a:rPr>
                      <m:t>)</m:t>
                    </m:r>
                  </m:oMath>
                </a14:m>
                <a:endParaRPr lang="en-IN" sz="20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200" dirty="0"/>
                  <a:t>Complex envelope of output:</a:t>
                </a:r>
              </a:p>
              <a:p>
                <a:pPr marL="742950" lvl="1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IN" sz="2000" i="1" dirty="0" smtClean="0">
                  <a:latin typeface="Cambria Math"/>
                </a:endParaRPr>
              </a:p>
              <a:p>
                <a:pPr marL="742950" lvl="1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/>
                        <a:ea typeface="Cambria Math" panose="02040503050406030204" pitchFamily="18" charset="0"/>
                      </a:rPr>
                      <m:t>=2</m:t>
                    </m:r>
                    <m:r>
                      <a:rPr lang="en-IN" sz="2000" i="1">
                        <a:latin typeface="Cambria Math"/>
                        <a:ea typeface="Cambria Math" panose="02040503050406030204" pitchFamily="18" charset="0"/>
                      </a:rPr>
                      <m:t>𝐴𝐵</m:t>
                    </m:r>
                    <m:nary>
                      <m:nary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/>
                            <a:ea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IN" sz="20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200" dirty="0"/>
                  <a:t>Above integral does not have closed form solution in terms of elementary functions, but can be computed numerically</a:t>
                </a:r>
              </a:p>
              <a:p>
                <a:pPr marL="571500" indent="-514350">
                  <a:buFont typeface="Arial" pitchFamily="34" charset="0"/>
                  <a:buChar char="•"/>
                </a:pPr>
                <a:r>
                  <a:rPr lang="en-IN" sz="2200" dirty="0"/>
                  <a:t>Output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200" i="1">
                        <a:latin typeface="Cambria Math"/>
                      </a:rPr>
                      <m:t>:</m:t>
                    </m:r>
                  </m:oMath>
                </a14:m>
                <a:endParaRPr lang="en-IN" sz="2200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2000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000" i="1">
                        <a:latin typeface="Cambria Math"/>
                        <a:ea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i="1" smtClean="0">
                        <a:latin typeface="Cambria Math"/>
                        <a:ea typeface="Cambria Math"/>
                      </a:rPr>
                      <m:t>×</m:t>
                    </m:r>
                    <m:nary>
                      <m:nary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IN" sz="2000" i="1">
                            <a:latin typeface="Cambria Math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/>
                            <a:ea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IN" sz="20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20" y="737516"/>
                <a:ext cx="4572000" cy="6382196"/>
              </a:xfrm>
              <a:prstGeom prst="rect">
                <a:avLst/>
              </a:prstGeom>
              <a:blipFill rotWithShape="0">
                <a:blip r:embed="rId3"/>
                <a:stretch>
                  <a:fillRect l="-1467" t="-382"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9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13683"/>
            <a:ext cx="4106065" cy="3313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891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Sources of Information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8" y="449863"/>
                <a:ext cx="9139002" cy="320773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E.g. of sources of information: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speech, music, video, text and </a:t>
                </a:r>
                <a:r>
                  <a:rPr lang="en-IN" dirty="0" err="1" smtClean="0"/>
                  <a:t>pdf</a:t>
                </a:r>
                <a:r>
                  <a:rPr lang="en-IN" dirty="0" smtClean="0"/>
                  <a:t> files</a:t>
                </a:r>
              </a:p>
              <a:p>
                <a:r>
                  <a:rPr lang="en-IN" dirty="0" smtClean="0"/>
                  <a:t>Some sources (e.g., speech) generate an </a:t>
                </a:r>
                <a:r>
                  <a:rPr lang="en-IN" i="1" dirty="0" err="1" smtClean="0"/>
                  <a:t>analog</a:t>
                </a:r>
                <a:r>
                  <a:rPr lang="en-IN" dirty="0" smtClean="0"/>
                  <a:t>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either directly used for modulating a carrier signal or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sampled, quantized and converted into a sequence of bits</a:t>
                </a:r>
              </a:p>
              <a:p>
                <a:r>
                  <a:rPr lang="en-IN" dirty="0" smtClean="0"/>
                  <a:t>Some sources (e.g., a text file) generate a sequence of bits,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Can be represented by a sequence of pulses: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/>
                          </a:rPr>
                          <m:t>𝑘</m:t>
                        </m:r>
                        <m:r>
                          <a:rPr lang="en-I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/>
                      </a:rPr>
                      <m:t>𝑝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</a:rPr>
                      <m:t>𝑘𝑇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a pulse, which may be rectangular or a different shape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pulse shape chosen to limit bandwidth of transmitted signal, reduce inter-symbol interference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8" y="449863"/>
                <a:ext cx="9139002" cy="3207737"/>
              </a:xfrm>
              <a:blipFill rotWithShape="0">
                <a:blip r:embed="rId3"/>
                <a:stretch>
                  <a:fillRect l="-600" t="-2852" b="-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41" y="3673098"/>
                <a:ext cx="472439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IN" dirty="0"/>
                  <a:t>The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is an </a:t>
                </a:r>
                <a:r>
                  <a:rPr lang="en-IN" i="1" dirty="0" err="1"/>
                  <a:t>analog</a:t>
                </a:r>
                <a:r>
                  <a:rPr lang="en-IN" dirty="0"/>
                  <a:t> waveform, although it represents a bit sequence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dirty="0"/>
                  <a:t>Hence, </a:t>
                </a:r>
                <a:r>
                  <a:rPr lang="en-IN" i="1" dirty="0"/>
                  <a:t>any modulation technique that can be used to modulate an </a:t>
                </a:r>
                <a:r>
                  <a:rPr lang="en-IN" i="1" dirty="0" err="1"/>
                  <a:t>analog</a:t>
                </a:r>
                <a:r>
                  <a:rPr lang="en-IN" i="1" dirty="0"/>
                  <a:t> message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i="1" dirty="0"/>
                  <a:t> can also be used to modulate a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i="1" dirty="0"/>
                  <a:t> that </a:t>
                </a:r>
                <a:r>
                  <a:rPr lang="en-IN" i="1" dirty="0" smtClean="0"/>
                  <a:t>represents a </a:t>
                </a:r>
                <a:r>
                  <a:rPr lang="en-IN" i="1" dirty="0"/>
                  <a:t>bit sequence</a:t>
                </a:r>
                <a:r>
                  <a:rPr lang="en-IN" dirty="0"/>
                  <a:t> 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" y="3673098"/>
                <a:ext cx="4724399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774" t="-1802" r="-1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80640" y="6217578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4178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Amplitude and Phase Spectrum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922" y="609600"/>
                <a:ext cx="9372600" cy="6248400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is in general a complex function</a:t>
                </a:r>
              </a:p>
              <a:p>
                <a:r>
                  <a:rPr lang="en-IN" dirty="0" smtClean="0"/>
                  <a:t>So we express it in the form: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 smtClean="0"/>
                  <a:t>, where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 smtClean="0"/>
                  <a:t> is called “</a:t>
                </a:r>
                <a:r>
                  <a:rPr lang="en-IN" i="1" dirty="0" smtClean="0"/>
                  <a:t>amplitude spectrum</a:t>
                </a:r>
                <a:r>
                  <a:rPr lang="en-IN" dirty="0" smtClean="0"/>
                  <a:t>” and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called “</a:t>
                </a:r>
                <a:r>
                  <a:rPr lang="en-IN" i="1" dirty="0" smtClean="0"/>
                  <a:t>phase spectrum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E.g.: </a:t>
                </a:r>
              </a:p>
              <a:p>
                <a:r>
                  <a:rPr lang="en-IN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Amplitude spectrum: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Phase spectrum: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Fourier transform of a </a:t>
                </a:r>
                <a:r>
                  <a:rPr lang="en-IN" i="1" dirty="0" smtClean="0"/>
                  <a:t>real-valued</a:t>
                </a:r>
                <a:r>
                  <a:rPr lang="en-IN" dirty="0" smtClean="0"/>
                  <a:t>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has the property: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So amplitude and phase spectrum have the properties: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It can be seen that these properties hold for the above example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922" y="609600"/>
                <a:ext cx="9372600" cy="6248400"/>
              </a:xfrm>
              <a:blipFill rotWithShape="0">
                <a:blip r:embed="rId2"/>
                <a:stretch>
                  <a:fillRect l="-585" t="-13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7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000"/>
                <a:ext cx="8839200" cy="6019800"/>
              </a:xfrm>
            </p:spPr>
            <p:txBody>
              <a:bodyPr>
                <a:normAutofit fontScale="850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IN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2"/>
                </a:pPr>
                <a:r>
                  <a:rPr lang="en-IN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sinc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1" dirty="0" smtClean="0"/>
                  <a:t>, </a:t>
                </a:r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i="1" dirty="0" smtClean="0"/>
              </a:p>
              <a:p>
                <a:r>
                  <a:rPr lang="en-IN" dirty="0" smtClean="0"/>
                  <a:t>Above three examples show that if a signal is narrow in time, then it has significant content over a wide range of frequencies and vice-versa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0"/>
                <a:ext cx="8839200" cy="6019800"/>
              </a:xfrm>
              <a:blipFill rotWithShape="0">
                <a:blip r:embed="rId2"/>
                <a:stretch>
                  <a:fillRect l="-1310" t="-1721" b="-2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6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-152400"/>
            <a:ext cx="8229600" cy="1143000"/>
          </a:xfrm>
        </p:spPr>
        <p:txBody>
          <a:bodyPr/>
          <a:lstStyle/>
          <a:p>
            <a:r>
              <a:rPr lang="en-IN" dirty="0"/>
              <a:t>Properties of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56256"/>
                <a:ext cx="8915400" cy="5749344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IN" b="1" dirty="0" smtClean="0"/>
                  <a:t>Linearity</a:t>
                </a:r>
                <a:r>
                  <a:rPr lang="en-IN" dirty="0" smtClean="0"/>
                  <a:t>: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then for all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b="1" dirty="0" smtClean="0"/>
                  <a:t>Time Scaling</a:t>
                </a:r>
                <a:r>
                  <a:rPr lang="en-IN" dirty="0" smtClean="0"/>
                  <a:t>: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b="1" dirty="0" smtClean="0"/>
                  <a:t>Duality</a:t>
                </a:r>
                <a:r>
                  <a:rPr lang="en-IN" dirty="0" smtClean="0"/>
                  <a:t>: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Exercise</a:t>
                </a:r>
                <a:r>
                  <a:rPr lang="en-IN" dirty="0" smtClean="0"/>
                  <a:t>: Find the Fourier transform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sinc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marL="514350" indent="-514350">
                  <a:buFont typeface="+mj-lt"/>
                  <a:buAutoNum type="arabicParenR" startAt="4"/>
                </a:pPr>
                <a:r>
                  <a:rPr lang="en-IN" b="1" dirty="0" smtClean="0"/>
                  <a:t>Time Shifting</a:t>
                </a:r>
                <a:r>
                  <a:rPr lang="en-IN" dirty="0" smtClean="0"/>
                  <a:t>: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IN" dirty="0"/>
              </a:p>
              <a:p>
                <a:pPr marL="514350" indent="-514350">
                  <a:buFont typeface="+mj-lt"/>
                  <a:buAutoNum type="arabicParenR" startAt="4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56256"/>
                <a:ext cx="8915400" cy="5749344"/>
              </a:xfrm>
              <a:blipFill rotWithShape="0">
                <a:blip r:embed="rId2"/>
                <a:stretch>
                  <a:fillRect l="-1642" t="-2227" r="-2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0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Properties of Fourier </a:t>
            </a:r>
            <a:r>
              <a:rPr lang="en-IN" dirty="0" smtClean="0"/>
              <a:t>Transform (contd.)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arenR" startAt="5"/>
                </a:pPr>
                <a:r>
                  <a:rPr lang="en-IN" b="1" dirty="0" smtClean="0"/>
                  <a:t>Frequency </a:t>
                </a:r>
                <a:r>
                  <a:rPr lang="en-IN" b="1" dirty="0"/>
                  <a:t>Shifting</a:t>
                </a:r>
                <a:r>
                  <a:rPr lang="en-IN" dirty="0"/>
                  <a:t>: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/>
                  <a:t>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𝑔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𝑗</m:t>
                        </m:r>
                        <m:r>
                          <a:rPr lang="en-IN" i="1">
                            <a:latin typeface="Cambria Math"/>
                          </a:rPr>
                          <m:t>2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6"/>
                </a:pPr>
                <a:r>
                  <a:rPr lang="en-IN" b="1" dirty="0" smtClean="0"/>
                  <a:t>Area under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</a:rPr>
                      <m:t>𝒈</m:t>
                    </m:r>
                    <m:r>
                      <a:rPr lang="en-IN" b="1" i="1" smtClean="0">
                        <a:latin typeface="Cambria Math"/>
                      </a:rPr>
                      <m:t>(</m:t>
                    </m:r>
                    <m:r>
                      <a:rPr lang="en-IN" b="1" i="1" smtClean="0">
                        <a:latin typeface="Cambria Math"/>
                      </a:rPr>
                      <m:t>𝒕</m:t>
                    </m:r>
                    <m:r>
                      <a:rPr lang="en-I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dirty="0" smtClean="0"/>
                  <a:t>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𝐺</m:t>
                    </m:r>
                    <m:r>
                      <a:rPr lang="en-IN" b="0" i="1" smtClean="0">
                        <a:latin typeface="Cambria Math"/>
                      </a:rPr>
                      <m:t>(0)</m:t>
                    </m:r>
                  </m:oMath>
                </a14:m>
                <a:endParaRPr lang="en-IN" dirty="0"/>
              </a:p>
              <a:p>
                <a:pPr marL="514350" indent="-514350">
                  <a:buFont typeface="+mj-lt"/>
                  <a:buAutoNum type="arabicParenR" startAt="6"/>
                </a:pPr>
                <a:r>
                  <a:rPr lang="en-IN" b="1" dirty="0"/>
                  <a:t>Area under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</a:rPr>
                      <m:t>𝑮</m:t>
                    </m:r>
                    <m:r>
                      <a:rPr lang="en-IN" b="1" i="1">
                        <a:latin typeface="Cambria Math"/>
                      </a:rPr>
                      <m:t>(</m:t>
                    </m:r>
                    <m:r>
                      <a:rPr lang="en-IN" b="1" i="1" smtClean="0">
                        <a:latin typeface="Cambria Math"/>
                      </a:rPr>
                      <m:t>𝒇</m:t>
                    </m:r>
                    <m:r>
                      <a:rPr lang="en-IN" b="1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: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nary>
                  </m:oMath>
                </a14:m>
                <a:r>
                  <a:rPr lang="en-IN" dirty="0"/>
                  <a:t>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𝑔</m:t>
                    </m:r>
                    <m:r>
                      <a:rPr lang="en-IN" i="1">
                        <a:latin typeface="Cambria Math"/>
                      </a:rPr>
                      <m:t>(0)</m:t>
                    </m:r>
                  </m:oMath>
                </a14:m>
                <a:endParaRPr lang="en-IN" dirty="0"/>
              </a:p>
              <a:p>
                <a:pPr marL="514350" indent="-514350">
                  <a:buFont typeface="+mj-lt"/>
                  <a:buAutoNum type="arabicParenR" startAt="8"/>
                </a:pPr>
                <a:r>
                  <a:rPr lang="en-IN" b="1" dirty="0" smtClean="0"/>
                  <a:t>Differentiation in Time Domain</a:t>
                </a:r>
                <a:r>
                  <a:rPr lang="en-IN" dirty="0" smtClean="0"/>
                  <a:t>: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</a:rPr>
                              <m:t>𝑑𝑔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𝑗</m:t>
                    </m:r>
                    <m:r>
                      <a:rPr lang="en-IN" b="0" i="1" smtClean="0">
                        <a:latin typeface="Cambria Math"/>
                      </a:rPr>
                      <m:t>2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𝑓𝐺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9"/>
                </a:pPr>
                <a:r>
                  <a:rPr lang="en-IN" b="1" dirty="0" smtClean="0"/>
                  <a:t>Conjugate Functions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/>
                  <a:t>:</a:t>
                </a:r>
                <a:endParaRPr lang="en-IN" dirty="0" smtClean="0"/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n-IN" dirty="0"/>
              </a:p>
              <a:p>
                <a:pPr marL="514350" indent="-514350">
                  <a:buFont typeface="+mj-lt"/>
                  <a:buAutoNum type="arabicParenR" startAt="9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  <a:blipFill rotWithShape="1">
                <a:blip r:embed="rId2"/>
                <a:stretch>
                  <a:fillRect l="-1642" t="-2961" r="-1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6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Properties of Fourier Transform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arenR" startAt="10"/>
                </a:pPr>
                <a:r>
                  <a:rPr lang="en-IN" b="1" dirty="0" smtClean="0"/>
                  <a:t> Multiplication in Time Domain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11"/>
                </a:pPr>
                <a:r>
                  <a:rPr lang="en-IN" b="1" dirty="0"/>
                  <a:t> </a:t>
                </a:r>
                <a:r>
                  <a:rPr lang="en-IN" b="1" dirty="0" smtClean="0"/>
                  <a:t>Convolution </a:t>
                </a:r>
                <a:r>
                  <a:rPr lang="en-IN" b="1" dirty="0"/>
                  <a:t>in Time Domain</a:t>
                </a:r>
                <a:r>
                  <a:rPr lang="en-IN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:</a:t>
                </a:r>
                <a:endParaRPr lang="en-IN" dirty="0" smtClean="0"/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12"/>
                </a:pPr>
                <a:r>
                  <a:rPr lang="en-IN" b="1" dirty="0" smtClean="0"/>
                  <a:t> Rayleigh’s Energy Theorem (</a:t>
                </a:r>
                <a:r>
                  <a:rPr lang="en-IN" b="1" dirty="0" err="1" smtClean="0"/>
                  <a:t>Parseval’s</a:t>
                </a:r>
                <a:r>
                  <a:rPr lang="en-IN" b="1" dirty="0" smtClean="0"/>
                  <a:t> Theorem)</a:t>
                </a:r>
                <a:r>
                  <a:rPr lang="en-IN" dirty="0" smtClean="0"/>
                  <a:t>: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⇌</m:t>
                    </m:r>
                    <m:r>
                      <a:rPr lang="en-IN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𝑑𝑡</m:t>
                        </m:r>
                        <m:r>
                          <a:rPr lang="en-IN" b="0" i="1" smtClean="0">
                            <a:latin typeface="Cambria Math"/>
                          </a:rPr>
                          <m:t>&lt;∞</m:t>
                        </m:r>
                      </m:e>
                    </m:nary>
                  </m:oMath>
                </a14:m>
                <a:r>
                  <a:rPr lang="en-IN" dirty="0" smtClean="0"/>
                  <a:t>, then: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|</m:t>
                            </m:r>
                            <m:r>
                              <a:rPr lang="en-IN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𝑑𝑡</m:t>
                        </m:r>
                        <m:r>
                          <a:rPr lang="en-IN" b="0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|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IN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|</m:t>
                        </m:r>
                        <m:r>
                          <a:rPr lang="en-IN" i="1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known as “</a:t>
                </a:r>
                <a:r>
                  <a:rPr lang="en-IN" i="1" dirty="0" smtClean="0"/>
                  <a:t>energy spectral density</a:t>
                </a:r>
                <a:r>
                  <a:rPr lang="en-IN" dirty="0" smtClean="0"/>
                  <a:t>” of the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b="1" dirty="0" smtClean="0"/>
                  <a:t>Exercise</a:t>
                </a:r>
                <a:r>
                  <a:rPr lang="en-IN" dirty="0" smtClean="0"/>
                  <a:t>: Find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/>
                              </a:rPr>
                              <m:t>sinc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𝑊𝑡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5562600"/>
              </a:xfrm>
              <a:blipFill rotWithShape="0">
                <a:blip r:embed="rId2"/>
                <a:stretch>
                  <a:fillRect l="-1600" t="-3070" r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9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5527"/>
            <a:ext cx="8229600" cy="1143000"/>
          </a:xfrm>
        </p:spPr>
        <p:txBody>
          <a:bodyPr/>
          <a:lstStyle/>
          <a:p>
            <a:r>
              <a:rPr lang="en-IN" dirty="0" smtClean="0"/>
              <a:t>Bandwidth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000"/>
                <a:ext cx="9144000" cy="6096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Intuitively, “bandwidth” of a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provides a measure of extent of significant spectral content of the signal </a:t>
                </a:r>
                <a:r>
                  <a:rPr lang="en-IN" i="1" dirty="0" smtClean="0"/>
                  <a:t>for positive frequencies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difference between upper and lower frequencies </a:t>
                </a:r>
                <a:r>
                  <a:rPr lang="en-US" i="1" dirty="0" smtClean="0"/>
                  <a:t>in a continuous band of frequencies</a:t>
                </a:r>
                <a:endParaRPr lang="en-IN" i="1" dirty="0" smtClean="0"/>
              </a:p>
              <a:p>
                <a:r>
                  <a:rPr lang="en-IN" dirty="0" smtClean="0"/>
                  <a:t>When signal is strictly band-limited, easy to define its bandwidth</a:t>
                </a:r>
              </a:p>
              <a:p>
                <a:r>
                  <a:rPr lang="en-IN" dirty="0" smtClean="0"/>
                  <a:t>E.g.: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Bandwidth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2"/>
                </a:pPr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such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r>
                  <a:rPr lang="en-IN" dirty="0"/>
                  <a:t>Bandwidth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when a signal is not strictly band-limited, bandwidth can be defined in various ways</a:t>
                </a:r>
              </a:p>
              <a:p>
                <a:r>
                  <a:rPr lang="en-IN" dirty="0" smtClean="0"/>
                  <a:t>We study two commonly used definitions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0"/>
                <a:ext cx="9144000" cy="6096000"/>
              </a:xfrm>
              <a:blipFill rotWithShape="0">
                <a:blip r:embed="rId2"/>
                <a:stretch>
                  <a:fillRect l="-867" t="-1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3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920</Words>
  <Application>Microsoft Office PowerPoint</Application>
  <PresentationFormat>On-screen Show (4:3)</PresentationFormat>
  <Paragraphs>374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Wingdings</vt:lpstr>
      <vt:lpstr>Office Theme</vt:lpstr>
      <vt:lpstr>Review of Signals and Systems </vt:lpstr>
      <vt:lpstr>Introduction</vt:lpstr>
      <vt:lpstr>Fourier Transform</vt:lpstr>
      <vt:lpstr>Amplitude and Phase Spectrum</vt:lpstr>
      <vt:lpstr>Examples</vt:lpstr>
      <vt:lpstr>Properties of Fourier Transform</vt:lpstr>
      <vt:lpstr>Properties of Fourier Transform (contd.)</vt:lpstr>
      <vt:lpstr>Properties of Fourier Transform (contd.)</vt:lpstr>
      <vt:lpstr>Bandwidth</vt:lpstr>
      <vt:lpstr>Null-to-null Bandwidth </vt:lpstr>
      <vt:lpstr>3-dB Bandwidth</vt:lpstr>
      <vt:lpstr>Transmission of Signals Through Linear Time-Invariant (LTI) Systems</vt:lpstr>
      <vt:lpstr>Filter</vt:lpstr>
      <vt:lpstr>Example</vt:lpstr>
      <vt:lpstr>Communication Link Viewed as a Filter: LTI Channel</vt:lpstr>
      <vt:lpstr>Example</vt:lpstr>
      <vt:lpstr>Communication Link Viewed as a Filter: Nonlinear Channel</vt:lpstr>
      <vt:lpstr>Communication Link Viewed as a Filter: Multipath Channel</vt:lpstr>
      <vt:lpstr>Terminology: Low-pass and Band-pass Communication</vt:lpstr>
      <vt:lpstr>Example</vt:lpstr>
      <vt:lpstr>Representation of Band-pass Signals</vt:lpstr>
      <vt:lpstr>Representation of Band-pass Signals (contd.)</vt:lpstr>
      <vt:lpstr>Complex Baseband Representation</vt:lpstr>
      <vt:lpstr>Complex Baseband Representation (contd.)</vt:lpstr>
      <vt:lpstr>Complex Baseband Representation: Summary</vt:lpstr>
      <vt:lpstr>Example</vt:lpstr>
      <vt:lpstr>Transmission of Band-pass Signal Through Band-pass Filter</vt:lpstr>
      <vt:lpstr>Transmission of Band-pass Signal Through Band-pass Filter (contd.)</vt:lpstr>
      <vt:lpstr>Transmission of Band-pass Signal Through Band-pass Filter (contd.)</vt:lpstr>
      <vt:lpstr>Transmission of Band-pass Signal Through Band-pass Filter: Summary</vt:lpstr>
      <vt:lpstr>Example</vt:lpstr>
      <vt:lpstr>Sources of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669</cp:revision>
  <dcterms:created xsi:type="dcterms:W3CDTF">2006-08-16T00:00:00Z</dcterms:created>
  <dcterms:modified xsi:type="dcterms:W3CDTF">2019-08-06T07:16:58Z</dcterms:modified>
</cp:coreProperties>
</file>