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Amplitude Modulation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/>
              <a:t>Example: Single-Tone </a:t>
            </a:r>
            <a:r>
              <a:rPr lang="en-IN" sz="3500" dirty="0" smtClean="0"/>
              <a:t>Modulation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463" y="381000"/>
                <a:ext cx="9144000" cy="6477000"/>
              </a:xfrm>
            </p:spPr>
            <p:txBody>
              <a:bodyPr>
                <a:normAutofit fontScale="55000" lnSpcReduction="20000"/>
              </a:bodyPr>
              <a:lstStyle/>
              <a:p>
                <a:pPr marL="285750" indent="-285750"/>
                <a:r>
                  <a:rPr lang="en-US" dirty="0" smtClean="0"/>
                  <a:t>Recall: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AM </a:t>
                </a:r>
                <a:r>
                  <a:rPr lang="en-US" dirty="0"/>
                  <a:t>wave: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Average power: 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the three terms in 1) correspond to carrier power, upper side-frequency power and lower side-frequency power </a:t>
                </a:r>
                <a:r>
                  <a:rPr lang="en-US" dirty="0" smtClean="0"/>
                  <a:t>respectively</a:t>
                </a:r>
              </a:p>
              <a:p>
                <a:r>
                  <a:rPr lang="en-US" dirty="0" smtClean="0"/>
                  <a:t>Ratio of total sideband power to total power in modulated wave: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increases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 smtClean="0"/>
                  <a:t>; maximum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Since useful information (message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 is conveyed only by sidebands: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at most,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of the total transmitted power spent in conveying useful information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rest used in sending carrier signal, which is independent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This example shows that </a:t>
                </a:r>
                <a:r>
                  <a:rPr lang="en-US" i="1" dirty="0" smtClean="0"/>
                  <a:t>AM is wasteful of transmitted power</a:t>
                </a:r>
              </a:p>
              <a:p>
                <a:r>
                  <a:rPr lang="en-US" dirty="0" smtClean="0"/>
                  <a:t>However, later we will see that due to transmission of carrier signal, it is simple and inexpensive to demodulate AM signal at receiver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if carrier signal is not transmitted, then receiver complexity increases</a:t>
                </a:r>
              </a:p>
              <a:p>
                <a:r>
                  <a:rPr lang="en-US" dirty="0" smtClean="0"/>
                  <a:t>For what kind of communication is AM well-suited?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for </a:t>
                </a:r>
                <a:r>
                  <a:rPr lang="en-US" i="1" dirty="0" smtClean="0"/>
                  <a:t>broadcast transmission</a:t>
                </a:r>
                <a:r>
                  <a:rPr lang="en-US" dirty="0" smtClean="0"/>
                  <a:t>, in which there are a huge number of receivers for every transmitter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economical to have one expensive high-power transmitter and many simple, inexpensive receivers</a:t>
                </a:r>
              </a:p>
              <a:p>
                <a:r>
                  <a:rPr lang="en-US" dirty="0" smtClean="0"/>
                  <a:t>Hence, AM </a:t>
                </a:r>
                <a:r>
                  <a:rPr lang="en-US" i="1" dirty="0" smtClean="0"/>
                  <a:t>broadcasting</a:t>
                </a:r>
                <a:r>
                  <a:rPr lang="en-US" dirty="0" smtClean="0"/>
                  <a:t> systems are popular</a:t>
                </a:r>
              </a:p>
              <a:p>
                <a:r>
                  <a:rPr lang="en-US" dirty="0" smtClean="0"/>
                  <a:t>However, for point-to-point links (one receiver per transmitter), wasteful to spend large amount of power in sending carrier signal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we will study other techniques that overcome this shortcoming of AM 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463" y="381000"/>
                <a:ext cx="9144000" cy="6477000"/>
              </a:xfrm>
              <a:blipFill rotWithShape="0">
                <a:blip r:embed="rId2"/>
                <a:stretch>
                  <a:fillRect l="-400" t="-1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3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Summary: Advantages and Disadvantages of AM; Alternatives 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 of AM: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Modulation and demodulation process simple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Inexpensive receivers can be used</a:t>
            </a:r>
          </a:p>
          <a:p>
            <a:r>
              <a:rPr lang="en-US" dirty="0" smtClean="0"/>
              <a:t>Limitations of AM: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Wasteful of bandwidth since transmission bandwidth is twice of message bandwidth</a:t>
            </a:r>
          </a:p>
          <a:p>
            <a:pPr marL="1371600" lvl="2" indent="-514350">
              <a:buFont typeface="Wingdings" panose="05000000000000000000" pitchFamily="2" charset="2"/>
              <a:buChar char="q"/>
            </a:pPr>
            <a:r>
              <a:rPr lang="en-US" dirty="0" smtClean="0"/>
              <a:t>Amplitude and phase spectra of upper and lower sidebands are symmetrical about carrier frequency</a:t>
            </a:r>
          </a:p>
          <a:p>
            <a:pPr marL="1371600" lvl="2" indent="-514350">
              <a:buFont typeface="Wingdings" panose="05000000000000000000" pitchFamily="2" charset="2"/>
              <a:buChar char="q"/>
            </a:pPr>
            <a:r>
              <a:rPr lang="en-US" dirty="0" smtClean="0"/>
              <a:t>Sufficient to transmit only one sideband to convey all information contained in message signal; but AM transmits both sidebands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Wasteful of transmitter power since large amount of power spent in transmitting carrier signal, which is independent of message signal</a:t>
            </a:r>
          </a:p>
          <a:p>
            <a:pPr marL="571500" indent="-514350"/>
            <a:r>
              <a:rPr lang="en-US" dirty="0" smtClean="0"/>
              <a:t>Next, we will study some alternative modulation/ demodulation techniques: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more efficient in terms of transmission bandwidth and/ or transmitter power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but modulation and/ or demodulation process more complex </a:t>
            </a:r>
          </a:p>
          <a:p>
            <a:pPr marL="571500" indent="-514350"/>
            <a:r>
              <a:rPr lang="en-US" dirty="0" smtClean="0"/>
              <a:t>Alternative modulation/ demodulation techniques: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Double Sideband-Suppressed Carrier (DSB-SC) Modulation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Vestigial Sideband (VSB) Modulation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Single Sideband (SSB) 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34281"/>
            <a:ext cx="373394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Sideband-Suppressed Carrier (DSB-SC) Modulation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5791200" cy="4891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(respectively,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) be message signal (respectively, carrier signal)</a:t>
                </a:r>
              </a:p>
              <a:p>
                <a:r>
                  <a:rPr lang="en-US" dirty="0" smtClean="0"/>
                  <a:t>In DSB-SC, modulated wave is 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undergoes a phase reversal whenever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crosses zero (see fig.) </a:t>
                </a:r>
              </a:p>
              <a:p>
                <a:r>
                  <a:rPr lang="en-US" dirty="0" smtClean="0"/>
                  <a:t>So envelope of a DSB-SC signal different from message signal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i="1" dirty="0" smtClean="0"/>
                  <a:t>Envelope detection cannot be used for demodulation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5791200" cy="4891881"/>
              </a:xfrm>
              <a:blipFill rotWithShape="0">
                <a:blip r:embed="rId3"/>
                <a:stretch>
                  <a:fillRect l="-1789" t="-2618" r="-2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6492081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482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3889603"/>
            <a:ext cx="7675418" cy="2473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DSB-SC Modulation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33609" cy="3657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Recall: DSB-SC </a:t>
                </a:r>
                <a:r>
                  <a:rPr lang="en-US" dirty="0"/>
                  <a:t>modulated </a:t>
                </a:r>
                <a:r>
                  <a:rPr lang="en-US" dirty="0" smtClean="0"/>
                  <a:t>wave: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Fig. shows spectra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 can DSB-SC signal be </a:t>
                </a:r>
                <a:r>
                  <a:rPr lang="en-US" dirty="0"/>
                  <a:t>demodulated at receiver? 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by multiplying it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low-pass filtering</a:t>
                </a:r>
              </a:p>
              <a:p>
                <a:r>
                  <a:rPr lang="en-US" dirty="0" smtClean="0"/>
                  <a:t>As in AM, transmission bandwidth is twice of message bandwidth</a:t>
                </a:r>
              </a:p>
              <a:p>
                <a:r>
                  <a:rPr lang="en-US" dirty="0" smtClean="0"/>
                  <a:t>But </a:t>
                </a:r>
                <a:r>
                  <a:rPr lang="en-US" i="1" dirty="0" smtClean="0"/>
                  <a:t>carrier signal suppressed, which saves transmission power </a:t>
                </a:r>
                <a:r>
                  <a:rPr lang="en-US" dirty="0" smtClean="0"/>
                  <a:t> </a:t>
                </a:r>
                <a:endParaRPr lang="en-IN" dirty="0"/>
              </a:p>
              <a:p>
                <a:pPr lvl="1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33609" cy="3657600"/>
              </a:xfrm>
              <a:blipFill rotWithShape="0">
                <a:blip r:embed="rId3"/>
                <a:stretch>
                  <a:fillRect l="-935" t="-3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6331522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9999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3085920"/>
            <a:ext cx="5562600" cy="375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Quadrature-Carrier Multiplexing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399" y="439069"/>
                <a:ext cx="8984673" cy="420913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Recall: in DSB-SC and in </a:t>
                </a:r>
                <a:r>
                  <a:rPr lang="en-US" dirty="0"/>
                  <a:t>AM, transmission bandwidth is twice of message </a:t>
                </a:r>
                <a:r>
                  <a:rPr lang="en-US" dirty="0" smtClean="0"/>
                  <a:t>bandwidth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wastage of bandwidth</a:t>
                </a:r>
              </a:p>
              <a:p>
                <a:r>
                  <a:rPr lang="en-US" dirty="0" smtClean="0"/>
                  <a:t>Quadrature-carrier multiplexing or quadrature-amplitude modulation (QAM):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 more bandwidth-efficient scheme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two </a:t>
                </a:r>
                <a:r>
                  <a:rPr lang="en-IN" i="1" dirty="0" smtClean="0"/>
                  <a:t>independent</a:t>
                </a:r>
                <a:r>
                  <a:rPr lang="en-IN" dirty="0" smtClean="0"/>
                  <a:t> message signals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each is a baseband signal with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Under QAM, modulated signal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has non-zero frequency content in the band: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So bandwidth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439069"/>
                <a:ext cx="8984673" cy="4209131"/>
              </a:xfrm>
              <a:blipFill rotWithShape="0">
                <a:blip r:embed="rId3"/>
                <a:stretch>
                  <a:fillRect l="-611" t="-2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382480"/>
            <a:ext cx="334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689" y="4222678"/>
                <a:ext cx="3505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receiver, how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found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9" y="4222678"/>
                <a:ext cx="35052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565" t="-3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4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2895600"/>
            <a:ext cx="5597236" cy="3825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Quadrature-Carrier </a:t>
            </a:r>
            <a:r>
              <a:rPr lang="en-US" sz="3500" dirty="0" smtClean="0"/>
              <a:t>Multiplexing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1"/>
                <a:ext cx="9109364" cy="2514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Recall: under </a:t>
                </a:r>
                <a:r>
                  <a:rPr lang="en-US" dirty="0"/>
                  <a:t>QAM, modulated signal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found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as shown in fig.</a:t>
                </a:r>
              </a:p>
              <a:p>
                <a:r>
                  <a:rPr lang="en-US" dirty="0" smtClean="0"/>
                  <a:t>Thus, two independent message signals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each sent using a bandwidth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pPr lvl="1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1"/>
                <a:ext cx="9109364" cy="2514599"/>
              </a:xfrm>
              <a:blipFill rotWithShape="0">
                <a:blip r:embed="rId3"/>
                <a:stretch>
                  <a:fillRect l="-1339" t="-4854" b="-1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382480"/>
            <a:ext cx="334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7828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Twice as </a:t>
            </a:r>
            <a:r>
              <a:rPr lang="en-US" sz="3000" dirty="0"/>
              <a:t>bandwidth-efficient </a:t>
            </a:r>
            <a:r>
              <a:rPr lang="en-US" sz="3000" dirty="0" smtClean="0"/>
              <a:t>as </a:t>
            </a:r>
            <a:r>
              <a:rPr lang="en-US" sz="3000" dirty="0"/>
              <a:t>AM </a:t>
            </a:r>
            <a:r>
              <a:rPr lang="en-US" sz="3000" dirty="0" smtClean="0"/>
              <a:t>or DSB-SC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2895600"/>
            <a:ext cx="5597236" cy="3825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Quadrature-Carrier </a:t>
            </a:r>
            <a:r>
              <a:rPr lang="en-US" sz="3500" dirty="0" smtClean="0"/>
              <a:t>Multiplexing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1"/>
                <a:ext cx="9109364" cy="34289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Recall: under </a:t>
                </a:r>
                <a:r>
                  <a:rPr lang="en-US" dirty="0"/>
                  <a:t>QAM, modulated signal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Above, </a:t>
                </a:r>
                <a:r>
                  <a:rPr lang="en-US" dirty="0"/>
                  <a:t>we have assumed that carrier signals used for modulation and demodulation are </a:t>
                </a:r>
                <a:r>
                  <a:rPr lang="en-US" i="1" dirty="0"/>
                  <a:t>exactly synchronized</a:t>
                </a:r>
              </a:p>
              <a:p>
                <a:pPr marL="285750" indent="-285750"/>
                <a:r>
                  <a:rPr lang="en-US" dirty="0"/>
                  <a:t>Suppose carrier signal used for: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modulation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demodulation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error     </a:t>
                </a:r>
                <a:endParaRPr lang="en-US" dirty="0"/>
              </a:p>
              <a:p>
                <a:pPr marL="285750" indent="-285750"/>
                <a:r>
                  <a:rPr lang="en-US" dirty="0" smtClean="0"/>
                  <a:t>Upper demodulator output: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1"/>
                <a:ext cx="9109364" cy="3428999"/>
              </a:xfrm>
              <a:blipFill rotWithShape="0">
                <a:blip r:embed="rId3"/>
                <a:stretch>
                  <a:fillRect l="-937" t="-3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382480"/>
            <a:ext cx="334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304800" y="3810000"/>
            <a:ext cx="4648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Called </a:t>
            </a:r>
            <a:r>
              <a:rPr lang="en-US" sz="2500" i="1" dirty="0"/>
              <a:t>co-channel </a:t>
            </a:r>
            <a:r>
              <a:rPr lang="en-US" sz="2500" i="1" dirty="0" smtClean="0"/>
              <a:t>interference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sz="2500" b="1" dirty="0" smtClean="0"/>
              <a:t>Exercise</a:t>
            </a:r>
            <a:r>
              <a:rPr lang="en-US" sz="2500" dirty="0"/>
              <a:t>: Find lower demodulator output and show that co-channel interference occurs for it as well </a:t>
            </a:r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235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4314805"/>
            <a:ext cx="6355773" cy="2047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64" y="-304800"/>
            <a:ext cx="8229600" cy="1143000"/>
          </a:xfrm>
        </p:spPr>
        <p:txBody>
          <a:bodyPr/>
          <a:lstStyle/>
          <a:p>
            <a:r>
              <a:rPr lang="en-US" dirty="0" smtClean="0"/>
              <a:t>Bandwidth Conservation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84599"/>
                <a:ext cx="9144000" cy="3758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Quadrature-carrier multiplexing (QAM) scheme: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transmits two independent signals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each, using bandwidth of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More bandwidth-efficient than AM and DSB-SC: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which transmit only one signal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using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AM and DSB-SC bandwidth-inefficient since: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upper and lower sidebands of message signal contain same information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redundant to send both sidebands</a:t>
                </a:r>
              </a:p>
              <a:p>
                <a:r>
                  <a:rPr lang="en-US" dirty="0" smtClean="0"/>
                  <a:t>Next, we study </a:t>
                </a:r>
                <a:r>
                  <a:rPr lang="en-US" i="1" dirty="0" smtClean="0"/>
                  <a:t>Single-Sideband (SSB)</a:t>
                </a:r>
                <a:r>
                  <a:rPr lang="en-US" dirty="0" smtClean="0"/>
                  <a:t> Modulation: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similar to DSB-SC, except that only one sideband (either upper or lower) is transmitted  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transmits one signal of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using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4599"/>
                <a:ext cx="9144000" cy="3758801"/>
              </a:xfrm>
              <a:blipFill rotWithShape="0">
                <a:blip r:embed="rId3"/>
                <a:stretch>
                  <a:fillRect l="-733" t="-2755" b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6331522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570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71" y="1981200"/>
            <a:ext cx="4876865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Single-Sideband (SSB) Modulation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02229"/>
                <a:ext cx="9140536" cy="2209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Conceptually, SSB modulated signal can be generated from a message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follows: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first, modulate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using a DSB-SC modulator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then to the result, apply an ideal band-pass filter with </a:t>
                </a:r>
                <a:r>
                  <a:rPr lang="en-US" dirty="0" err="1" smtClean="0"/>
                  <a:t>passband</a:t>
                </a:r>
                <a:r>
                  <a:rPr lang="en-US" dirty="0" smtClean="0"/>
                  <a:t>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or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02229"/>
                <a:ext cx="9140536" cy="2209799"/>
              </a:xfrm>
              <a:blipFill rotWithShape="0">
                <a:blip r:embed="rId3"/>
                <a:stretch>
                  <a:fillRect l="-1134" t="-5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2550616"/>
                <a:ext cx="495997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dirty="0"/>
                  <a:t>How can SSB modulated signal be </a:t>
                </a:r>
                <a:r>
                  <a:rPr lang="en-US" sz="2700" dirty="0" smtClean="0"/>
                  <a:t>demodulated </a:t>
                </a:r>
                <a:r>
                  <a:rPr lang="en-IN" sz="2800" dirty="0"/>
                  <a:t>at receiver</a:t>
                </a:r>
                <a:r>
                  <a:rPr lang="en-US" sz="2700" dirty="0" smtClean="0"/>
                  <a:t>?</a:t>
                </a:r>
                <a:endParaRPr lang="en-US" sz="27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by multiplying it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and low-pass filtering the </a:t>
                </a:r>
                <a:r>
                  <a:rPr lang="en-IN" sz="2400" dirty="0" smtClean="0"/>
                  <a:t>result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Practical difficulty in generation of SSB modulated signal: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Band-pass filter with sharp transition from pass-band to stop-band required</a:t>
                </a:r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50616"/>
                <a:ext cx="4959975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2091" t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304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19" y="3429000"/>
            <a:ext cx="4194377" cy="294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Single-Sideband (SSB) </a:t>
            </a:r>
            <a:r>
              <a:rPr lang="en-US" sz="3500" dirty="0" smtClean="0"/>
              <a:t>Modulation 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6963" y="457200"/>
                <a:ext cx="9144000" cy="35847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common example of a message signal in which easy to generate SSB-modulated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speech signal</a:t>
                </a:r>
              </a:p>
              <a:p>
                <a:r>
                  <a:rPr lang="en-US" dirty="0" smtClean="0"/>
                  <a:t>Speech signal has negligible amount of energy at low frequencies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(&lt;300</m:t>
                    </m:r>
                  </m:oMath>
                </a14:m>
                <a:r>
                  <a:rPr lang="en-IN" dirty="0" smtClean="0"/>
                  <a:t> Hz)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energy gap in spectrum near origin as shown in fig. </a:t>
                </a:r>
              </a:p>
              <a:p>
                <a:r>
                  <a:rPr lang="en-US" dirty="0" smtClean="0"/>
                  <a:t>In this case, band-pass filter with sharp transition not required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963" y="457200"/>
                <a:ext cx="9144000" cy="3584795"/>
              </a:xfrm>
              <a:blipFill rotWithShape="0">
                <a:blip r:embed="rId3"/>
                <a:stretch>
                  <a:fillRect l="-1400" t="-4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76" y="3733800"/>
                <a:ext cx="51782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 smtClean="0"/>
                  <a:t>Max. width </a:t>
                </a:r>
                <a:r>
                  <a:rPr lang="en-US" sz="3000" dirty="0"/>
                  <a:t>of filter’s transition band, which separates pass-band from stop-band: </a:t>
                </a:r>
                <a:endParaRPr lang="en-US" sz="3000" dirty="0" smtClean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600" dirty="0" smtClean="0"/>
                  <a:t>twice </a:t>
                </a:r>
                <a:r>
                  <a:rPr lang="en-US" sz="2600" dirty="0"/>
                  <a:t>the lowest frequency component of message signal, i.e.,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IN" sz="2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" y="3733800"/>
                <a:ext cx="5178224" cy="3416320"/>
              </a:xfrm>
              <a:prstGeom prst="rect">
                <a:avLst/>
              </a:prstGeom>
              <a:blipFill rotWithShape="0">
                <a:blip r:embed="rId4"/>
                <a:stretch>
                  <a:fillRect l="-2473" t="-2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95600" y="6517690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5254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61722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Information that needs to be transmitted over a communication channel usually a baseband signal</a:t>
            </a:r>
          </a:p>
          <a:p>
            <a:r>
              <a:rPr lang="en-IN" dirty="0" smtClean="0"/>
              <a:t>Recall: message signal shifted to a high-frequency band before transmission</a:t>
            </a:r>
          </a:p>
          <a:p>
            <a:r>
              <a:rPr lang="en-IN" dirty="0"/>
              <a:t>“</a:t>
            </a:r>
            <a:r>
              <a:rPr lang="en-IN" i="1" dirty="0"/>
              <a:t>Carrier</a:t>
            </a:r>
            <a:r>
              <a:rPr lang="en-IN" dirty="0"/>
              <a:t>” is a sinusoid of high frequency</a:t>
            </a:r>
          </a:p>
          <a:p>
            <a:r>
              <a:rPr lang="en-IN" i="1" dirty="0" smtClean="0"/>
              <a:t>Modulation</a:t>
            </a:r>
            <a:r>
              <a:rPr lang="en-IN" dirty="0" smtClean="0"/>
              <a:t>: process by which some characteristic of a carrier (e.g., amplitude, frequency, phase) varied in accordance with a </a:t>
            </a:r>
            <a:r>
              <a:rPr lang="en-IN" i="1" dirty="0" smtClean="0"/>
              <a:t>modulating wave</a:t>
            </a:r>
            <a:r>
              <a:rPr lang="en-IN" dirty="0" smtClean="0"/>
              <a:t> (message signal)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result of modulation referred to as “</a:t>
            </a:r>
            <a:r>
              <a:rPr lang="en-IN" i="1" dirty="0" smtClean="0"/>
              <a:t>modulated wave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Modulation performed at transmitter </a:t>
            </a:r>
          </a:p>
          <a:p>
            <a:r>
              <a:rPr lang="en-IN" dirty="0" smtClean="0"/>
              <a:t>At receiver, message (baseband) signal recovered using “</a:t>
            </a:r>
            <a:r>
              <a:rPr lang="en-IN" i="1" dirty="0" smtClean="0"/>
              <a:t>demodulation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We now study “</a:t>
            </a:r>
            <a:r>
              <a:rPr lang="en-IN" i="1" dirty="0" smtClean="0"/>
              <a:t>amplitude modulation</a:t>
            </a:r>
            <a:r>
              <a:rPr lang="en-IN" dirty="0" smtClean="0"/>
              <a:t>” (AM), in which amplitude of a carrier varied in accordance with message signal</a:t>
            </a:r>
          </a:p>
          <a:p>
            <a:r>
              <a:rPr lang="en-IN" dirty="0" smtClean="0"/>
              <a:t>Later, we will study frequency modulation (FM) and phase modulation (PM)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1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31049"/>
            <a:ext cx="5334000" cy="2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1102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Time Domain Representation of SSB Modulated Signal 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1"/>
                <a:ext cx="9144000" cy="38099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To obtain time domain representation of an SSB modulated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we introduce </a:t>
                </a:r>
                <a:r>
                  <a:rPr lang="en-IN" i="1" dirty="0" smtClean="0"/>
                  <a:t>Hilbert transform</a:t>
                </a:r>
              </a:p>
              <a:p>
                <a:r>
                  <a:rPr lang="en-IN" dirty="0" smtClean="0"/>
                  <a:t>Hilbert transform of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defined to be: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)∗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Want to find Fourier transform,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,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Exercise</a:t>
                </a:r>
                <a:r>
                  <a:rPr lang="en-IN" dirty="0" smtClean="0"/>
                  <a:t>: Fourier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sgn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𝑗𝑀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sgn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can be obtained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by passing it through LTI system with what amplitude and phase response?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those shown in fig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1"/>
                <a:ext cx="9144000" cy="3809999"/>
              </a:xfrm>
              <a:blipFill rotWithShape="0">
                <a:blip r:embed="rId3"/>
                <a:stretch>
                  <a:fillRect l="-733" t="-2720" b="-2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" y="4876800"/>
                <a:ext cx="3657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200" dirty="0" smtClean="0"/>
                  <a:t>How can we express SSB modulated version of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</a:rPr>
                      <m:t>𝑚</m:t>
                    </m:r>
                    <m:r>
                      <a:rPr lang="en-IN" sz="2200" i="1">
                        <a:latin typeface="Cambria Math"/>
                      </a:rPr>
                      <m:t>(</m:t>
                    </m:r>
                    <m:r>
                      <a:rPr lang="en-IN" sz="2200" i="1">
                        <a:latin typeface="Cambria Math"/>
                      </a:rPr>
                      <m:t>𝑡</m:t>
                    </m:r>
                    <m:r>
                      <a:rPr lang="en-IN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200" dirty="0" smtClean="0"/>
                  <a:t> in time domain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sz="2200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200" dirty="0" smtClean="0"/>
                  <a:t>?   </a:t>
                </a:r>
                <a:endParaRPr lang="en-IN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4876800"/>
                <a:ext cx="3657600" cy="1446550"/>
              </a:xfrm>
              <a:prstGeom prst="rect">
                <a:avLst/>
              </a:prstGeom>
              <a:blipFill rotWithShape="0">
                <a:blip r:embed="rId4"/>
                <a:stretch>
                  <a:fillRect l="-2000" t="-2954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585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09" y="961845"/>
            <a:ext cx="5029200" cy="5617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/>
              <a:t>Time Domain Representation of SSB Modulated Signal </a:t>
            </a:r>
            <a:r>
              <a:rPr lang="en-IN" sz="3500" dirty="0" smtClean="0"/>
              <a:t>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04314"/>
                <a:ext cx="5181600" cy="572722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We first obtain time-domain representation of: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right sideband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left </a:t>
                </a:r>
                <a:r>
                  <a:rPr lang="en-IN" dirty="0"/>
                  <a:t>sideband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Then we use: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𝑈𝑆𝐵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in terms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0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−</m:t>
                    </m:r>
                    <m:r>
                      <a:rPr lang="en-IN" i="1">
                        <a:latin typeface="Cambria Math"/>
                      </a:rPr>
                      <m:t>𝑗𝑀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sgn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𝑈𝑆𝐵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𝑈𝑆𝐵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b="1" dirty="0" smtClean="0"/>
                  <a:t>Exercise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  <m:r>
                          <a:rPr lang="en-IN" i="1">
                            <a:latin typeface="Cambria Math"/>
                          </a:rPr>
                          <m:t>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4314"/>
                <a:ext cx="5181600" cy="5727226"/>
              </a:xfrm>
              <a:blipFill rotWithShape="0">
                <a:blip r:embed="rId3"/>
                <a:stretch>
                  <a:fillRect l="-706" t="-1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0" y="627754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116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Demodulation </a:t>
            </a:r>
            <a:r>
              <a:rPr lang="en-IN" dirty="0"/>
              <a:t>of SSB Modulated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76400"/>
                <a:ext cx="8229600" cy="4525963"/>
              </a:xfrm>
            </p:spPr>
            <p:txBody>
              <a:bodyPr/>
              <a:lstStyle/>
              <a:p>
                <a:r>
                  <a:rPr lang="en-IN" dirty="0" smtClean="0"/>
                  <a:t>Recall: </a:t>
                </a:r>
                <a:endParaRPr lang="en-IN" i="1" dirty="0" smtClean="0">
                  <a:latin typeface="Cambria Math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𝑈𝑆𝐵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𝐿𝑆𝐵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 smtClean="0"/>
                  <a:t>Above representations confirm that SSB signal can be demodulated by: 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US" sz="2800" dirty="0" smtClean="0"/>
                  <a:t>multiplying it </a:t>
                </a:r>
                <a:r>
                  <a:rPr lang="en-US" sz="2800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and low-pass filtering the </a:t>
                </a:r>
                <a:r>
                  <a:rPr lang="en-IN" sz="2800" dirty="0" smtClean="0"/>
                  <a:t>result</a:t>
                </a:r>
                <a:endParaRPr lang="en-IN" sz="28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229600" cy="4525963"/>
              </a:xfrm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3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71" y="1981200"/>
            <a:ext cx="4876865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Vestigial-Sideband (VSB) Modulation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805" y="533401"/>
                <a:ext cx="9140536" cy="190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Recall: conceptually, SSB modulated signal can be generated from a message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follows: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first, modulate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using a DSB-SC modulator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then to the result, apply an ideal band-pass filter with </a:t>
                </a:r>
                <a:r>
                  <a:rPr lang="en-US" dirty="0" err="1" smtClean="0"/>
                  <a:t>passband</a:t>
                </a:r>
                <a:r>
                  <a:rPr lang="en-US" dirty="0" smtClean="0"/>
                  <a:t>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or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05" y="533401"/>
                <a:ext cx="9140536" cy="1905000"/>
              </a:xfrm>
              <a:blipFill rotWithShape="0">
                <a:blip r:embed="rId3"/>
                <a:stretch>
                  <a:fillRect l="-734" t="-5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255948"/>
                <a:ext cx="5257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Difficult to generate SSB modulated signal in case of baseband signals that do not have energy gap at origin</a:t>
                </a:r>
              </a:p>
              <a:p>
                <a:pPr marL="800100" lvl="1" indent="-34290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for such signals, </a:t>
                </a:r>
                <a:r>
                  <a:rPr lang="en-US" sz="2000" i="1" dirty="0" smtClean="0"/>
                  <a:t>VSB modulation</a:t>
                </a:r>
                <a:r>
                  <a:rPr lang="en-US" sz="2000" dirty="0" smtClean="0"/>
                  <a:t> typically used instead of SSB modulation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VSB modulated signals easier to generate than SSB modulated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Also, bandwidth of VSB modulated signals typically only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25%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33</m:t>
                    </m:r>
                    <m:r>
                      <a:rPr lang="en-IN" sz="2000" i="1"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 smtClean="0"/>
                  <a:t> higher than that of SSB modulated signals</a:t>
                </a:r>
                <a:endParaRPr lang="en-I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5948"/>
                <a:ext cx="5257800" cy="3600986"/>
              </a:xfrm>
              <a:prstGeom prst="rect">
                <a:avLst/>
              </a:prstGeom>
              <a:blipFill rotWithShape="0">
                <a:blip r:embed="rId4"/>
                <a:stretch>
                  <a:fillRect l="-1275" t="-1184" r="-1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9690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9" y="2614584"/>
            <a:ext cx="4764371" cy="4243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VSB Modulation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151029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Under VSB modulation: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all of one sideband is transmitted (with some distortion)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a small amount (vestige) of other sideband transmitted as well </a:t>
            </a:r>
          </a:p>
          <a:p>
            <a:r>
              <a:rPr lang="en-IN" dirty="0" smtClean="0"/>
              <a:t>Fig. shows VSB modulated signal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281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9200"/>
            <a:ext cx="4958862" cy="3197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5344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VSB </a:t>
            </a:r>
            <a:r>
              <a:rPr lang="en-US" sz="3500" dirty="0"/>
              <a:t>Modulation 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083039" cy="2743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Fig. shows generation of VSB signal and its demodulation</a:t>
                </a:r>
              </a:p>
              <a:p>
                <a:r>
                  <a:rPr lang="en-IN" dirty="0" smtClean="0"/>
                  <a:t>Band-pass filter with frequency response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𝐻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has </a:t>
                </a:r>
                <a:r>
                  <a:rPr lang="en-IN" i="1" dirty="0" smtClean="0"/>
                  <a:t>non-zero transition band</a:t>
                </a:r>
                <a:r>
                  <a:rPr lang="en-IN" dirty="0" smtClean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𝑆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𝐻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At demodulator,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IN" i="1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083039" cy="2743200"/>
              </a:xfrm>
              <a:blipFill rotWithShape="0">
                <a:blip r:embed="rId3"/>
                <a:stretch>
                  <a:fillRect l="-671" t="-3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37628" y="6272350"/>
            <a:ext cx="353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258633"/>
                <a:ext cx="9144000" cy="243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000" dirty="0" smtClean="0"/>
                  <a:t>Substituting from 1),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𝑉</m:t>
                    </m:r>
                    <m:r>
                      <a:rPr lang="en-IN" sz="2000" i="1">
                        <a:latin typeface="Cambria Math"/>
                      </a:rPr>
                      <m:t>(</m:t>
                    </m:r>
                    <m:r>
                      <a:rPr lang="en-IN" sz="2000" i="1">
                        <a:latin typeface="Cambria Math"/>
                      </a:rPr>
                      <m:t>𝑓</m:t>
                    </m:r>
                    <m:r>
                      <a:rPr lang="en-I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:</a:t>
                </a:r>
                <a:endParaRPr lang="en-IN" sz="2000" dirty="0" smtClean="0"/>
              </a:p>
              <a:p>
                <a:pPr marL="742950" lvl="1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</a:rPr>
                      <m:t>(</m:t>
                    </m:r>
                    <m:r>
                      <a:rPr lang="en-IN" sz="2000" b="0" i="1" smtClean="0">
                        <a:latin typeface="Cambria Math"/>
                      </a:rPr>
                      <m:t>𝑓</m:t>
                    </m:r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000" dirty="0" smtClean="0"/>
                  <a:t>Sufficient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</a:rPr>
                      <m:t>(</m:t>
                    </m:r>
                    <m:r>
                      <a:rPr lang="en-IN" sz="2000" b="0" i="1" smtClean="0">
                        <a:latin typeface="Cambria Math"/>
                      </a:rPr>
                      <m:t>𝑡</m:t>
                    </m:r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to be distortion-less version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𝑚</m:t>
                    </m:r>
                    <m:r>
                      <a:rPr lang="en-IN" sz="2000" b="0" i="1" smtClean="0">
                        <a:latin typeface="Cambria Math"/>
                      </a:rPr>
                      <m:t>(</m:t>
                    </m:r>
                    <m:r>
                      <a:rPr lang="en-IN" sz="2000" b="0" i="1" smtClean="0">
                        <a:latin typeface="Cambria Math"/>
                      </a:rPr>
                      <m:t>𝑡</m:t>
                    </m:r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:</a:t>
                </a:r>
              </a:p>
              <a:p>
                <a:pPr marL="800100" lvl="1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IN" dirty="0" smtClean="0"/>
                  <a:t>,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∈[−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8633"/>
                <a:ext cx="9144000" cy="2430024"/>
              </a:xfrm>
              <a:prstGeom prst="rect">
                <a:avLst/>
              </a:prstGeom>
              <a:blipFill rotWithShape="0">
                <a:blip r:embed="rId4"/>
                <a:stretch>
                  <a:fillRect l="-600" t="-1508" b="-3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7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414206"/>
            <a:ext cx="6282397" cy="2443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6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VSB </a:t>
            </a:r>
            <a:r>
              <a:rPr lang="en-US" dirty="0"/>
              <a:t>Modulation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6697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IN" sz="2800" dirty="0" smtClean="0"/>
                  <a:t>Recall: sufficient </a:t>
                </a:r>
                <a:r>
                  <a:rPr lang="en-IN" sz="2800" dirty="0"/>
                  <a:t>condition </a:t>
                </a:r>
                <a:r>
                  <a:rPr lang="en-IN" sz="2800" dirty="0" smtClean="0"/>
                  <a:t>for VSB-modulated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(</m:t>
                    </m:r>
                    <m:r>
                      <a:rPr lang="en-IN" sz="2800" i="1">
                        <a:latin typeface="Cambria Math"/>
                      </a:rPr>
                      <m:t>𝑡</m:t>
                    </m:r>
                    <m:r>
                      <a:rPr lang="en-IN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/>
                  <a:t> to be distortion-less version of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𝑚</m:t>
                    </m:r>
                    <m:r>
                      <a:rPr lang="en-IN" sz="2800" i="1">
                        <a:latin typeface="Cambria Math"/>
                      </a:rPr>
                      <m:t>(</m:t>
                    </m:r>
                    <m:r>
                      <a:rPr lang="en-IN" sz="2800" i="1">
                        <a:latin typeface="Cambria Math"/>
                      </a:rPr>
                      <m:t>𝑡</m:t>
                    </m:r>
                    <m:r>
                      <a:rPr lang="en-IN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/>
                  <a:t>:</a:t>
                </a:r>
              </a:p>
              <a:p>
                <a:pPr marL="8001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𝑓</m:t>
                        </m:r>
                        <m:r>
                          <a:rPr lang="en-IN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/>
                      </a:rPr>
                      <m:t>+</m:t>
                    </m:r>
                    <m:r>
                      <a:rPr lang="en-IN" sz="24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𝑓</m:t>
                        </m:r>
                        <m:r>
                          <a:rPr lang="en-IN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IN" sz="2400" dirty="0"/>
                  <a:t>, for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𝑓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∈[−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IN" sz="2400" dirty="0"/>
                  <a:t>  </a:t>
                </a:r>
                <a:endParaRPr lang="en-IN" sz="2400" dirty="0" smtClean="0"/>
              </a:p>
              <a:p>
                <a:pPr marL="400050"/>
                <a:r>
                  <a:rPr lang="en-IN" sz="2800" dirty="0" smtClean="0"/>
                  <a:t>In practice, easy to design a band-pass filter that satisfies the condition in 1)</a:t>
                </a:r>
              </a:p>
              <a:p>
                <a:pPr marL="400050"/>
                <a:r>
                  <a:rPr lang="en-IN" sz="2800" dirty="0" smtClean="0"/>
                  <a:t>Amplitude response of such a filter for positive frequencies shown in fig. 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6697"/>
                <a:ext cx="8229600" cy="4525963"/>
              </a:xfrm>
              <a:blipFill rotWithShape="0"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1073" y="6304002"/>
            <a:ext cx="353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5961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016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1"/>
                <a:ext cx="8991600" cy="33527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 smtClean="0"/>
                  <a:t>Verify that we can also use the schemes shown in fig. for generating and demodulating a VSB signal provided following condition satisfied: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,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∈[−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Thus, the condition: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∈[−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not necessary if filter at receiver designed appropriately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1"/>
                <a:ext cx="8991600" cy="3352799"/>
              </a:xfrm>
              <a:blipFill rotWithShape="0">
                <a:blip r:embed="rId3"/>
                <a:stretch>
                  <a:fillRect l="-1153" t="-2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581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Amplitude Modulation (AM)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Consider a carrier wave: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amplitude</a:t>
                </a:r>
                <a:r>
                  <a:rPr lang="en-IN" dirty="0" smtClean="0"/>
                  <a:t>”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frequency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Note: for simplicity, in 1), the phase of the carrier assumed to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message signal, which is a baseband signal</a:t>
                </a:r>
              </a:p>
              <a:p>
                <a:r>
                  <a:rPr lang="en-IN" dirty="0" smtClean="0"/>
                  <a:t>AM: process in which amplitude of the carrier wave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varied about a mean value, linearly with message signal </a:t>
                </a:r>
              </a:p>
              <a:p>
                <a:r>
                  <a:rPr lang="en-IN" dirty="0" smtClean="0"/>
                  <a:t>Amplitude modulated (AM) wave given by: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amplitude sensitivity</a:t>
                </a:r>
                <a:r>
                  <a:rPr lang="en-IN" dirty="0" smtClean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  <a:blipFill rotWithShape="0">
                <a:blip r:embed="rId2"/>
                <a:stretch>
                  <a:fillRect l="-1333" t="-2757" r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90" y="2115355"/>
            <a:ext cx="6135710" cy="4635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2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2"/>
                <a:ext cx="9144000" cy="150575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 AM </a:t>
                </a:r>
                <a:r>
                  <a:rPr lang="en-IN" dirty="0"/>
                  <a:t>wave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Fig. shows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in the cases (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and (ii)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2"/>
                <a:ext cx="9144000" cy="1505754"/>
              </a:xfrm>
              <a:blipFill rotWithShape="0">
                <a:blip r:embed="rId3"/>
                <a:stretch>
                  <a:fillRect l="-933" t="-7287" b="-4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275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2810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8" y="-228600"/>
            <a:ext cx="8229600" cy="1143000"/>
          </a:xfrm>
        </p:spPr>
        <p:txBody>
          <a:bodyPr/>
          <a:lstStyle/>
          <a:p>
            <a:r>
              <a:rPr lang="en-IN" dirty="0" smtClean="0"/>
              <a:t>Envelope Detection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518" y="890155"/>
                <a:ext cx="8229600" cy="5867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Consider a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varies slowly in comparison with the carrier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then: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 smtClean="0"/>
                  <a:t> called the envelope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Recall: AM wave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Under some conditions, envelope of AM wave has same shape as message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So by detecting envelope at receiver of communication system, message signal can be recovered </a:t>
                </a:r>
              </a:p>
              <a:p>
                <a:r>
                  <a:rPr lang="en-IN" dirty="0" smtClean="0"/>
                  <a:t>We will later see that </a:t>
                </a:r>
                <a:r>
                  <a:rPr lang="en-IN" i="1" dirty="0" smtClean="0"/>
                  <a:t>envelope detection is a simple and inexpensive operation</a:t>
                </a:r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Hence, next we study sufficient conditions under which envelope detection can be used at receiver to recover message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from AM wave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518" y="890155"/>
                <a:ext cx="8229600" cy="5867400"/>
              </a:xfrm>
              <a:blipFill rotWithShape="0">
                <a:blip r:embed="rId2"/>
                <a:stretch>
                  <a:fillRect l="-1259" t="-2181" r="-1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Envelope Detection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915400" cy="617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 AM wave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Envelope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has same shape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if following conditions satisfied: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 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is message bandwidth </a:t>
                </a:r>
                <a:r>
                  <a:rPr lang="en-IN" dirty="0" smtClean="0"/>
                  <a:t>(highest frequency component of message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)  </a:t>
                </a:r>
              </a:p>
              <a:p>
                <a:r>
                  <a:rPr lang="en-IN" dirty="0" smtClean="0"/>
                  <a:t>If 2) is not satisfied, then an envelope cannot be visualized (and therefore detected) satisfactorily</a:t>
                </a:r>
              </a:p>
              <a:p>
                <a:r>
                  <a:rPr lang="en-IN" dirty="0" smtClean="0"/>
                  <a:t>1) ensures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envelope,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can be easily recovered from envelope </a:t>
                </a:r>
              </a:p>
              <a:p>
                <a:r>
                  <a:rPr lang="en-IN" dirty="0" smtClean="0"/>
                  <a:t>If 1) is not satisfied then for some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i="1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can happen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called “</a:t>
                </a:r>
                <a:r>
                  <a:rPr lang="en-IN" i="1" dirty="0" smtClean="0"/>
                  <a:t>envelope </a:t>
                </a:r>
                <a:r>
                  <a:rPr lang="en-IN" i="1" dirty="0"/>
                  <a:t>distortion</a:t>
                </a:r>
                <a:r>
                  <a:rPr lang="en-IN" dirty="0" smtClean="0"/>
                  <a:t>”; then, difficult to obtain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from envelope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carrier wave said to be “</a:t>
                </a:r>
                <a:r>
                  <a:rPr lang="en-IN" i="1" dirty="0" err="1" smtClean="0"/>
                  <a:t>overmodulated</a:t>
                </a:r>
                <a:r>
                  <a:rPr lang="en-IN" dirty="0" smtClean="0"/>
                  <a:t>”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915400" cy="6172200"/>
              </a:xfrm>
              <a:blipFill rotWithShape="0">
                <a:blip r:embed="rId2"/>
                <a:stretch>
                  <a:fillRect l="-1094" t="-1877" r="-273" b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Spectrum of AM Wave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1"/>
                <a:ext cx="9144000" cy="2590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Recall: AM wave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Fig. shows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𝑀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1"/>
                <a:ext cx="9144000" cy="2590799"/>
              </a:xfrm>
              <a:blipFill rotWithShape="0">
                <a:blip r:embed="rId2"/>
                <a:stretch>
                  <a:fillRect l="-1133" t="-4941" b="-1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9144000" cy="2950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12" y="6534835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749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73193"/>
            <a:ext cx="7620000" cy="2458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/>
              <a:t>Spectrum of AM </a:t>
            </a:r>
            <a:r>
              <a:rPr lang="en-IN" sz="3500" dirty="0" smtClean="0"/>
              <a:t>Wave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0819"/>
                <a:ext cx="9144000" cy="373638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For positive frequencies, portion of spectrum of an AM wave: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lying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referred to as “</a:t>
                </a:r>
                <a:r>
                  <a:rPr lang="en-IN" i="1" dirty="0" smtClean="0"/>
                  <a:t>upper sideband</a:t>
                </a:r>
                <a:r>
                  <a:rPr lang="en-IN" dirty="0" smtClean="0"/>
                  <a:t>”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lying </a:t>
                </a:r>
                <a:r>
                  <a:rPr lang="en-IN" dirty="0" smtClean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referred to as </a:t>
                </a:r>
                <a:r>
                  <a:rPr lang="en-IN" dirty="0" smtClean="0"/>
                  <a:t>“</a:t>
                </a:r>
                <a:r>
                  <a:rPr lang="en-IN" i="1" dirty="0" smtClean="0"/>
                  <a:t>lower </a:t>
                </a:r>
                <a:r>
                  <a:rPr lang="en-IN" i="1" dirty="0"/>
                  <a:t>sideband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/>
                  <a:t>For </a:t>
                </a:r>
                <a:r>
                  <a:rPr lang="en-IN" dirty="0" smtClean="0"/>
                  <a:t>negative </a:t>
                </a:r>
                <a:r>
                  <a:rPr lang="en-IN" dirty="0"/>
                  <a:t>frequencies, portion of </a:t>
                </a:r>
                <a:r>
                  <a:rPr lang="en-IN" dirty="0" smtClean="0"/>
                  <a:t>spectrum: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lying </a:t>
                </a:r>
                <a:r>
                  <a:rPr lang="en-IN" dirty="0" smtClean="0"/>
                  <a:t>below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referred to as </a:t>
                </a:r>
                <a:r>
                  <a:rPr lang="en-IN" dirty="0" smtClean="0"/>
                  <a:t>upper sideband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lying </a:t>
                </a:r>
                <a:r>
                  <a:rPr lang="en-IN" dirty="0" smtClean="0"/>
                  <a:t>above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referred to as </a:t>
                </a:r>
                <a:r>
                  <a:rPr lang="en-IN" dirty="0" smtClean="0"/>
                  <a:t>lower sideband</a:t>
                </a:r>
              </a:p>
              <a:p>
                <a:r>
                  <a:rPr lang="en-IN" dirty="0" smtClean="0"/>
                  <a:t>“</a:t>
                </a:r>
                <a:r>
                  <a:rPr lang="en-IN" i="1" dirty="0" smtClean="0"/>
                  <a:t>Transmission bandwidth</a:t>
                </a:r>
                <a:r>
                  <a:rPr lang="en-IN" dirty="0" smtClean="0"/>
                  <a:t>” of an AM wave </a:t>
                </a:r>
                <a:r>
                  <a:rPr lang="en-IN" dirty="0"/>
                  <a:t>(amount of bandwidth required to transmit it</a:t>
                </a:r>
                <a:r>
                  <a:rPr lang="en-IN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=2</m:t>
                    </m:r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twice of message bandwidth</a:t>
                </a:r>
              </a:p>
              <a:p>
                <a:r>
                  <a:rPr lang="en-IN" dirty="0" smtClean="0"/>
                  <a:t>Thus, </a:t>
                </a:r>
                <a:r>
                  <a:rPr lang="en-IN" i="1" dirty="0" smtClean="0"/>
                  <a:t>AM is wasteful of bandwidth</a:t>
                </a:r>
                <a:endParaRPr lang="en-IN" i="1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0819"/>
                <a:ext cx="9144000" cy="3736381"/>
              </a:xfrm>
              <a:blipFill rotWithShape="0">
                <a:blip r:embed="rId3"/>
                <a:stretch>
                  <a:fillRect l="-733" t="-2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9612" y="6534835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3666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27" y="3245286"/>
            <a:ext cx="5410200" cy="3609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339436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Example: Single-Tone Modulation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30016"/>
                <a:ext cx="9161318" cy="314725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Suppose message signal is: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Corresponding AM wave: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US" dirty="0" smtClean="0"/>
                  <a:t>To avoid envelope distortion due to </a:t>
                </a:r>
                <a:r>
                  <a:rPr lang="en-US" dirty="0" err="1" smtClean="0"/>
                  <a:t>overmodulation</a:t>
                </a:r>
                <a:r>
                  <a:rPr lang="en-US" dirty="0" smtClean="0"/>
                  <a:t>, we need: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300" dirty="0"/>
                  <a:t>Fig. shows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300" dirty="0" smtClean="0"/>
                  <a:t>, carrier signal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300" dirty="0"/>
                  <a:t>, modulated </a:t>
                </a:r>
                <a:r>
                  <a:rPr lang="en-IN" sz="3300" dirty="0" smtClean="0"/>
                  <a:t>wave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300" dirty="0" smtClean="0"/>
                  <a:t> </a:t>
                </a:r>
                <a:r>
                  <a:rPr lang="en-IN" sz="3300" dirty="0"/>
                  <a:t>(when </a:t>
                </a:r>
                <a14:m>
                  <m:oMath xmlns:m="http://schemas.openxmlformats.org/officeDocument/2006/math">
                    <m:r>
                      <a:rPr lang="en-IN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sz="3300" dirty="0"/>
                  <a:t>) and their Fourier transforms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30016"/>
                <a:ext cx="9161318" cy="3147255"/>
              </a:xfrm>
              <a:blipFill rotWithShape="0">
                <a:blip r:embed="rId3"/>
                <a:stretch>
                  <a:fillRect l="-399" t="-2713" b="-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29000"/>
                <a:ext cx="4038600" cy="253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Average power delivered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ohm resistor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15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15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fName>
                      <m:e>
                        <m:nary>
                          <m:naryPr>
                            <m:ctrlPr>
                              <a:rPr lang="en-IN" sz="15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en-IN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Simplifies to:</a:t>
                </a:r>
              </a:p>
              <a:p>
                <a:pPr marL="8001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1500" dirty="0" smtClean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500" dirty="0" smtClean="0"/>
                  <a:t>the three terms in 1) correspond to carrier power, upper side-frequency power and lower side-frequency power respectively</a:t>
                </a:r>
                <a:endParaRPr lang="en-IN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4038600" cy="2532681"/>
              </a:xfrm>
              <a:prstGeom prst="rect">
                <a:avLst/>
              </a:prstGeom>
              <a:blipFill rotWithShape="0">
                <a:blip r:embed="rId4"/>
                <a:stretch>
                  <a:fillRect l="-905" t="-1446" b="-1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9718" y="6498867"/>
            <a:ext cx="7139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676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1410</Words>
  <Application>Microsoft Office PowerPoint</Application>
  <PresentationFormat>On-screen Show (4:3)</PresentationFormat>
  <Paragraphs>294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Office Theme</vt:lpstr>
      <vt:lpstr>Amplitude Modulation</vt:lpstr>
      <vt:lpstr>Introduction</vt:lpstr>
      <vt:lpstr>Amplitude Modulation (AM)</vt:lpstr>
      <vt:lpstr>Example</vt:lpstr>
      <vt:lpstr>Envelope Detection</vt:lpstr>
      <vt:lpstr>Envelope Detection (contd.)</vt:lpstr>
      <vt:lpstr>Spectrum of AM Wave</vt:lpstr>
      <vt:lpstr>Spectrum of AM Wave (contd.)</vt:lpstr>
      <vt:lpstr>Example: Single-Tone Modulation</vt:lpstr>
      <vt:lpstr>Example: Single-Tone Modulation (contd.)</vt:lpstr>
      <vt:lpstr>Summary: Advantages and Disadvantages of AM; Alternatives </vt:lpstr>
      <vt:lpstr>Double Sideband-Suppressed Carrier (DSB-SC) Modulation</vt:lpstr>
      <vt:lpstr>DSB-SC Modulation (contd.)</vt:lpstr>
      <vt:lpstr>Quadrature-Carrier Multiplexing</vt:lpstr>
      <vt:lpstr>Quadrature-Carrier Multiplexing (contd.)</vt:lpstr>
      <vt:lpstr>Quadrature-Carrier Multiplexing (contd.)</vt:lpstr>
      <vt:lpstr>Bandwidth Conservation</vt:lpstr>
      <vt:lpstr>Single-Sideband (SSB) Modulation</vt:lpstr>
      <vt:lpstr>Single-Sideband (SSB) Modulation (contd.)</vt:lpstr>
      <vt:lpstr>Time Domain Representation of SSB Modulated Signal </vt:lpstr>
      <vt:lpstr>Time Domain Representation of SSB Modulated Signal (contd.)</vt:lpstr>
      <vt:lpstr>Demodulation of SSB Modulated Signal</vt:lpstr>
      <vt:lpstr>Vestigial-Sideband (VSB) Modulation</vt:lpstr>
      <vt:lpstr>VSB Modulation (contd.)</vt:lpstr>
      <vt:lpstr>VSB Modulation (contd.)</vt:lpstr>
      <vt:lpstr>VSB Modulation (contd.)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782</cp:revision>
  <dcterms:created xsi:type="dcterms:W3CDTF">2006-08-16T00:00:00Z</dcterms:created>
  <dcterms:modified xsi:type="dcterms:W3CDTF">2019-08-13T04:49:36Z</dcterms:modified>
</cp:coreProperties>
</file>