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434" autoAdjust="0"/>
  </p:normalViewPr>
  <p:slideViewPr>
    <p:cSldViewPr>
      <p:cViewPr varScale="1">
        <p:scale>
          <a:sx n="70" d="100"/>
          <a:sy n="70" d="100"/>
        </p:scale>
        <p:origin x="140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Angle Modulation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Gaurav</a:t>
            </a:r>
            <a:r>
              <a:rPr lang="en-US" dirty="0" smtClean="0"/>
              <a:t> S. </a:t>
            </a:r>
            <a:r>
              <a:rPr lang="en-US" dirty="0" err="1" smtClean="0"/>
              <a:t>Kasbekar</a:t>
            </a:r>
            <a:endParaRPr lang="en-US" dirty="0" smtClean="0"/>
          </a:p>
          <a:p>
            <a:r>
              <a:rPr lang="en-US" dirty="0" smtClean="0"/>
              <a:t>Dept. of Electrical Engineering</a:t>
            </a:r>
          </a:p>
          <a:p>
            <a:r>
              <a:rPr lang="en-US" dirty="0" smtClean="0"/>
              <a:t>IIT Bombay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726" y="838200"/>
            <a:ext cx="4716274" cy="464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-231098"/>
            <a:ext cx="8229600" cy="1143000"/>
          </a:xfrm>
        </p:spPr>
        <p:txBody>
          <a:bodyPr>
            <a:normAutofit/>
          </a:bodyPr>
          <a:lstStyle/>
          <a:p>
            <a:r>
              <a:rPr lang="en-IN" sz="3500" dirty="0" smtClean="0"/>
              <a:t>Example: Zero-Crossings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49061"/>
                <a:ext cx="4724400" cy="6601763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IN" dirty="0" smtClean="0"/>
                  <a:t>Consider following message signal: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IN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IN" b="0" i="1" smtClean="0"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≥0,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0,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IN" b="0" i="1" smtClean="0">
                                  <a:latin typeface="Cambria Math"/>
                                </a:rPr>
                                <m:t>&lt;0.</m:t>
                              </m:r>
                            </m:e>
                          </m:mr>
                        </m:m>
                      </m:e>
                    </m:d>
                    <m:r>
                      <a:rPr lang="en-IN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𝑎</m:t>
                    </m:r>
                    <m:r>
                      <a:rPr lang="en-IN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dirty="0" smtClean="0"/>
                  <a:t>Let: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 smtClean="0"/>
                  <a:t> Hz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𝑎</m:t>
                    </m:r>
                    <m:r>
                      <a:rPr lang="en-IN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IN" dirty="0" smtClean="0"/>
                  <a:t> volt/s</a:t>
                </a:r>
              </a:p>
              <a:p>
                <a:r>
                  <a:rPr lang="en-IN" dirty="0" smtClean="0"/>
                  <a:t>Consider PM with phase sensitivity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 smtClean="0"/>
                  <a:t> rad/volt</a:t>
                </a:r>
              </a:p>
              <a:p>
                <a:r>
                  <a:rPr lang="en-IN" dirty="0" smtClean="0"/>
                  <a:t>PM wave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𝑠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  <m:brk m:alnAt="7"/>
                                </m:rPr>
                                <a:rPr lang="en-IN" b="0" i="0" smtClean="0">
                                  <a:latin typeface="Cambria Math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/>
                                </a:rPr>
                                <m:t>os</m:t>
                              </m:r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≥0,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  <m:brk m:alnAt="7"/>
                                </m:rPr>
                                <a:rPr lang="en-IN" i="0">
                                  <a:latin typeface="Cambria Math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IN" i="0">
                                  <a:latin typeface="Cambria Math"/>
                                </a:rPr>
                                <m:t>os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  <m:r>
                                        <a:rPr lang="en-IN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IN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IN" b="0" i="1" smtClean="0">
                                  <a:latin typeface="Cambria Math"/>
                                </a:rPr>
                                <m:t>&lt;0.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Zero-crossings of PM wave 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en-IN" dirty="0" smtClean="0"/>
                  <a:t> at: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𝑛</m:t>
                    </m:r>
                    <m:r>
                      <a:rPr lang="en-IN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 smtClean="0"/>
                  <a:t>,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𝑛</m:t>
                    </m:r>
                    <m:r>
                      <a:rPr lang="en-IN" b="0" i="1" smtClean="0">
                        <a:latin typeface="Cambria Math"/>
                      </a:rPr>
                      <m:t>=0,1,2,…</m:t>
                    </m:r>
                  </m:oMath>
                </a14:m>
                <a:endParaRPr lang="en-IN" dirty="0" smtClean="0"/>
              </a:p>
              <a:p>
                <a:r>
                  <a:rPr lang="en-IN" dirty="0"/>
                  <a:t>Consider </a:t>
                </a:r>
                <a:r>
                  <a:rPr lang="en-IN" dirty="0" smtClean="0"/>
                  <a:t>FM </a:t>
                </a:r>
                <a:r>
                  <a:rPr lang="en-IN" dirty="0"/>
                  <a:t>with </a:t>
                </a:r>
                <a:r>
                  <a:rPr lang="en-IN" dirty="0" smtClean="0"/>
                  <a:t>frequency </a:t>
                </a:r>
                <a:r>
                  <a:rPr lang="en-IN" dirty="0"/>
                  <a:t>sensitivity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Hz/volt</a:t>
                </a:r>
              </a:p>
              <a:p>
                <a:r>
                  <a:rPr lang="en-IN" dirty="0" smtClean="0"/>
                  <a:t>FM </a:t>
                </a:r>
                <a:r>
                  <a:rPr lang="en-IN" dirty="0"/>
                  <a:t>wave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𝑠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  <m:brk m:alnAt="7"/>
                                </m:rPr>
                                <a:rPr lang="en-IN">
                                  <a:latin typeface="Cambria Math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/>
                                </a:rPr>
                                <m:t>os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  <m:r>
                                        <a:rPr lang="en-IN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IN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IN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IN" i="1">
                                  <a:latin typeface="Cambria Math"/>
                                  <a:ea typeface="Cambria Math"/>
                                </a:rPr>
                                <m:t>≥0,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  <m:brk m:alnAt="7"/>
                                </m:rPr>
                                <a:rPr lang="en-IN">
                                  <a:latin typeface="Cambria Math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/>
                                </a:rPr>
                                <m:t>os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  <m:r>
                                        <a:rPr lang="en-IN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IN" i="1">
                                  <a:latin typeface="Cambria Math"/>
                                </a:rPr>
                                <m:t>&lt;0.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/>
                  <a:t>Zero-crossings of </a:t>
                </a:r>
                <a:r>
                  <a:rPr lang="en-IN" dirty="0" smtClean="0"/>
                  <a:t>FM </a:t>
                </a:r>
                <a:r>
                  <a:rPr lang="en-IN" dirty="0"/>
                  <a:t>wave 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en-IN" dirty="0"/>
                  <a:t> at</a:t>
                </a:r>
                <a:r>
                  <a:rPr lang="en-IN" dirty="0" smtClean="0"/>
                  <a:t>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−1+</m:t>
                        </m:r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9+16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IN" dirty="0"/>
              </a:p>
              <a:p>
                <a:r>
                  <a:rPr lang="en-IN" dirty="0" smtClean="0"/>
                  <a:t>Fig. shows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IN" dirty="0" smtClean="0"/>
                  <a:t> PM and FM waves</a:t>
                </a:r>
              </a:p>
              <a:p>
                <a:r>
                  <a:rPr lang="en-IN" dirty="0" smtClean="0"/>
                  <a:t>Note that PM and FM waveforms are entirely different in nature</a:t>
                </a:r>
              </a:p>
              <a:p>
                <a:r>
                  <a:rPr lang="en-IN" dirty="0" smtClean="0"/>
                  <a:t>Recall: when modulating wave was a tone signal, PM and FM waveforms were similar in nature</a:t>
                </a:r>
              </a:p>
              <a:p>
                <a:r>
                  <a:rPr lang="en-IN" dirty="0" smtClean="0"/>
                  <a:t>Thus, depending on message signal, PM and FM signals may be similar or different in nature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9061"/>
                <a:ext cx="4724400" cy="6601763"/>
              </a:xfrm>
              <a:blipFill rotWithShape="1">
                <a:blip r:embed="rId3"/>
                <a:stretch>
                  <a:fillRect l="-258" t="-8403" r="-1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105400" y="5965995"/>
            <a:ext cx="2743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“Communication Systems” by S. </a:t>
            </a:r>
            <a:r>
              <a:rPr lang="en-US" sz="1500" dirty="0" err="1" smtClean="0"/>
              <a:t>Haykin</a:t>
            </a:r>
            <a:r>
              <a:rPr lang="en-US" sz="1500" dirty="0" smtClean="0"/>
              <a:t> and M. </a:t>
            </a:r>
            <a:r>
              <a:rPr lang="en-US" sz="1500" dirty="0" err="1" smtClean="0"/>
              <a:t>Moher</a:t>
            </a:r>
            <a:r>
              <a:rPr lang="en-US" sz="1500" dirty="0" smtClean="0"/>
              <a:t>, 5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</a:t>
            </a:r>
            <a:r>
              <a:rPr lang="en-US" sz="1500" dirty="0" err="1" smtClean="0"/>
              <a:t>ed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24302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4400"/>
            <a:ext cx="9144000" cy="1784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Relationship Between FM and PM</a:t>
            </a:r>
            <a:endParaRPr lang="en-I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514" y="457200"/>
                <a:ext cx="9144000" cy="452596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IN" dirty="0" smtClean="0"/>
                  <a:t>Recall: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PM signal: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FM signal: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nary>
                          <m:nary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So FM signal can be regarded as a PM signal in which: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modulating wave is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en-IN" dirty="0" smtClean="0"/>
                  <a:t> instead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PM signal can be regarded as a FM signal in which: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modulating wave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𝑑𝑚</m:t>
                        </m:r>
                        <m:r>
                          <a:rPr lang="en-IN" b="0" i="1" smtClean="0">
                            <a:latin typeface="Cambria Math"/>
                          </a:rPr>
                          <m:t>(</m:t>
                        </m:r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  <m:r>
                          <a:rPr lang="en-IN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dirty="0" smtClean="0"/>
                  <a:t>Fig. shows generation of FM and PM waves based on above views</a:t>
                </a:r>
              </a:p>
              <a:p>
                <a:r>
                  <a:rPr lang="en-IN" dirty="0" smtClean="0"/>
                  <a:t>Hence, all the properties of PM signals can be deduced from those of FM signals and vice-versa</a:t>
                </a:r>
              </a:p>
              <a:p>
                <a:r>
                  <a:rPr lang="en-IN" dirty="0" smtClean="0"/>
                  <a:t>So henceforth, we focus on only FM signals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514" y="457200"/>
                <a:ext cx="9144000" cy="4525963"/>
              </a:xfrm>
              <a:blipFill rotWithShape="1">
                <a:blip r:embed="rId3"/>
                <a:stretch>
                  <a:fillRect l="-933" t="-2426" r="-1200" b="-14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28600" y="6534835"/>
            <a:ext cx="6834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“Communication Systems” by S. </a:t>
            </a:r>
            <a:r>
              <a:rPr lang="en-US" sz="1500" dirty="0" err="1" smtClean="0"/>
              <a:t>Haykin</a:t>
            </a:r>
            <a:r>
              <a:rPr lang="en-US" sz="1500" dirty="0" smtClean="0"/>
              <a:t> and M. </a:t>
            </a:r>
            <a:r>
              <a:rPr lang="en-US" sz="1500" dirty="0" err="1" smtClean="0"/>
              <a:t>Moher</a:t>
            </a:r>
            <a:r>
              <a:rPr lang="en-US" sz="1500" dirty="0" smtClean="0"/>
              <a:t>, 5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</a:t>
            </a:r>
            <a:r>
              <a:rPr lang="en-US" sz="1500" dirty="0" err="1" smtClean="0"/>
              <a:t>ed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410190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Frequency Modulation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9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IN" dirty="0" smtClean="0"/>
              <a:t>Spectral Analysis of FM Signal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990600"/>
                <a:ext cx="8382000" cy="5867400"/>
              </a:xfrm>
            </p:spPr>
            <p:txBody>
              <a:bodyPr/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IN" sz="3200" dirty="0" smtClean="0"/>
                  <a:t>Recall: FM </a:t>
                </a:r>
                <a:r>
                  <a:rPr lang="en-IN" sz="3200" dirty="0"/>
                  <a:t>signal</a:t>
                </a:r>
                <a:r>
                  <a:rPr lang="en-IN" sz="3200" dirty="0" smtClean="0"/>
                  <a:t>:</a:t>
                </a:r>
              </a:p>
              <a:p>
                <a:pPr marL="742950" lvl="2" indent="-34290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IN" sz="280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nary>
                          <m:nary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e>
                    </m:d>
                  </m:oMath>
                </a14:m>
                <a:endParaRPr lang="en-IN" sz="2800" dirty="0" smtClean="0"/>
              </a:p>
              <a:p>
                <a:pPr marL="0" indent="-400050"/>
                <a:r>
                  <a:rPr lang="en-IN" dirty="0" smtClean="0"/>
                  <a:t>Spectrum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not related in a simple manner to that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𝑚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marL="800100" lvl="2" indent="-400050">
                  <a:buFont typeface="Wingdings" pitchFamily="2" charset="2"/>
                  <a:buChar char="q"/>
                </a:pPr>
                <a:r>
                  <a:rPr lang="en-IN" sz="2800" dirty="0" smtClean="0"/>
                  <a:t>spectral analysis of FM signal much more difficult than that of AM signal</a:t>
                </a:r>
              </a:p>
              <a:p>
                <a:pPr marL="457200" lvl="1" indent="-457200">
                  <a:buFont typeface="Arial" pitchFamily="34" charset="0"/>
                  <a:buChar char="•"/>
                </a:pPr>
                <a:r>
                  <a:rPr lang="en-IN" sz="3200" dirty="0" smtClean="0"/>
                  <a:t>So to gain insight, we initially focus on the simple case in which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/>
                      </a:rPr>
                      <m:t>𝑚</m:t>
                    </m:r>
                    <m:r>
                      <a:rPr lang="en-IN" sz="3200" i="1">
                        <a:latin typeface="Cambria Math"/>
                      </a:rPr>
                      <m:t>(</m:t>
                    </m:r>
                    <m:r>
                      <a:rPr lang="en-IN" sz="3200" i="1">
                        <a:latin typeface="Cambria Math"/>
                      </a:rPr>
                      <m:t>𝑡</m:t>
                    </m:r>
                    <m:r>
                      <a:rPr lang="en-IN" sz="3200" i="1">
                        <a:latin typeface="Cambria Math"/>
                      </a:rPr>
                      <m:t>)</m:t>
                    </m:r>
                  </m:oMath>
                </a14:m>
                <a:r>
                  <a:rPr lang="en-IN" sz="3200" dirty="0" smtClean="0"/>
                  <a:t> is a tone signal and find the spectrum of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3200" dirty="0" smtClean="0"/>
                  <a:t>  </a:t>
                </a:r>
                <a:endParaRPr lang="en-IN" sz="32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990600"/>
                <a:ext cx="8382000" cy="5867400"/>
              </a:xfrm>
              <a:blipFill rotWithShape="1">
                <a:blip r:embed="rId2"/>
                <a:stretch>
                  <a:fillRect l="-1891" t="-1351" r="-8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99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1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Spectral Analysis of FM </a:t>
            </a:r>
            <a:r>
              <a:rPr lang="en-IN" dirty="0" smtClean="0"/>
              <a:t>Signal (contd.)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14400"/>
                <a:ext cx="9144000" cy="5943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IN" dirty="0" smtClean="0"/>
                  <a:t>Let message signal be: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Instantaneous frequency of FM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+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,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dirty="0" smtClean="0"/>
                  <a:t> called “</a:t>
                </a:r>
                <a:r>
                  <a:rPr lang="en-IN" i="1" dirty="0" smtClean="0"/>
                  <a:t>frequency deviation</a:t>
                </a:r>
                <a:r>
                  <a:rPr lang="en-IN" dirty="0" smtClean="0"/>
                  <a:t>”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r>
                  <a:rPr lang="en-IN" dirty="0" smtClean="0"/>
                  <a:t> equals max. departure of instantaneous frequency of FM signal from carrier frequency. So intuitively: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bandwidth of FM signal some increasing function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dirty="0" smtClean="0"/>
                  <a:t>FM signal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𝑠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  <m:func>
                              <m:func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,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called “</a:t>
                </a:r>
                <a:r>
                  <a:rPr lang="en-IN" i="1" dirty="0" smtClean="0"/>
                  <a:t>modulation index</a:t>
                </a:r>
                <a:r>
                  <a:rPr lang="en-IN" dirty="0" smtClean="0"/>
                  <a:t>”</a:t>
                </a:r>
              </a:p>
              <a:p>
                <a:r>
                  <a:rPr lang="en-IN" dirty="0" smtClean="0"/>
                  <a:t>Depending on value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IN" dirty="0" smtClean="0"/>
                  <a:t>, we consider following two cases: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i="1" dirty="0" smtClean="0"/>
                  <a:t>Narrow-band FM</a:t>
                </a:r>
                <a:r>
                  <a:rPr lang="en-IN" dirty="0" smtClean="0"/>
                  <a:t>, in which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IN" dirty="0" smtClean="0"/>
                  <a:t> is small compared to one radian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i="1" dirty="0" smtClean="0"/>
                  <a:t>Wide-band </a:t>
                </a:r>
                <a:r>
                  <a:rPr lang="en-IN" i="1" dirty="0"/>
                  <a:t>FM</a:t>
                </a:r>
                <a:r>
                  <a:rPr lang="en-IN" dirty="0"/>
                  <a:t>, </a:t>
                </a:r>
                <a:r>
                  <a:rPr lang="en-IN" dirty="0" smtClean="0"/>
                  <a:t>in </a:t>
                </a:r>
                <a:r>
                  <a:rPr lang="en-IN" dirty="0"/>
                  <a:t>which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IN" dirty="0"/>
                  <a:t> is </a:t>
                </a:r>
                <a:r>
                  <a:rPr lang="en-IN" dirty="0" smtClean="0"/>
                  <a:t>large </a:t>
                </a:r>
                <a:r>
                  <a:rPr lang="en-IN" dirty="0"/>
                  <a:t>compared to one </a:t>
                </a:r>
                <a:r>
                  <a:rPr lang="en-IN" dirty="0" smtClean="0"/>
                  <a:t>radian</a:t>
                </a:r>
              </a:p>
              <a:p>
                <a:r>
                  <a:rPr lang="en-IN" dirty="0" smtClean="0"/>
                  <a:t>We </a:t>
                </a:r>
                <a:r>
                  <a:rPr lang="en-IN" dirty="0" err="1" smtClean="0"/>
                  <a:t>analyze</a:t>
                </a:r>
                <a:r>
                  <a:rPr lang="en-IN" dirty="0" smtClean="0"/>
                  <a:t> the above two cases separately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14400"/>
                <a:ext cx="9144000" cy="5943600"/>
              </a:xfrm>
              <a:blipFill rotWithShape="1">
                <a:blip r:embed="rId2"/>
                <a:stretch>
                  <a:fillRect l="-933" t="-1846" r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65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Narrow-Band FM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990600"/>
                <a:ext cx="9067800" cy="57150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dirty="0" smtClean="0"/>
                  <a:t>FM signal: </a:t>
                </a:r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IN" dirty="0"/>
                  <a:t>, </a:t>
                </a:r>
                <a:endParaRPr lang="en-IN" dirty="0" smtClean="0"/>
              </a:p>
              <a:p>
                <a:r>
                  <a:rPr lang="en-US" dirty="0" smtClean="0"/>
                  <a:t>In case of narrow-band FM,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≪1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Expanding 1) and using approximations, we get:</a:t>
                </a:r>
              </a:p>
              <a:p>
                <a:pPr marL="971550" lvl="1" indent="-514350">
                  <a:buFont typeface="+mj-lt"/>
                  <a:buAutoNum type="arabicParenR" startAt="2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𝛽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US" dirty="0" smtClean="0"/>
                  <a:t>2) can be rewritten as: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IN" i="1">
                        <a:latin typeface="Cambria Math"/>
                        <a:ea typeface="Cambria Math"/>
                      </a:rPr>
                      <m:t>𝛽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/>
                                        <a:ea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/>
                                        <a:ea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)</m:t>
                                </m:r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/>
                                        <a:ea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/>
                                        <a:ea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)</m:t>
                                </m:r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IN" dirty="0" smtClean="0"/>
              </a:p>
              <a:p>
                <a:r>
                  <a:rPr lang="en-US" dirty="0" smtClean="0"/>
                  <a:t>Bandwidth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457200" lvl="1" indent="-457200">
                  <a:buFont typeface="Arial" panose="020B0604020202020204" pitchFamily="34" charset="0"/>
                  <a:buChar char="•"/>
                </a:pPr>
                <a:r>
                  <a:rPr lang="en-US" sz="3300" dirty="0" smtClean="0"/>
                  <a:t>Recall: bandwidth of AM signal corresponding to above tone signal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3300" dirty="0" smtClean="0"/>
                  <a:t>: </a:t>
                </a:r>
              </a:p>
              <a:p>
                <a:pPr marL="857250" lvl="2" indent="-457200">
                  <a:buFont typeface="Wingdings" panose="05000000000000000000" pitchFamily="2" charset="2"/>
                  <a:buChar char="q"/>
                </a:pPr>
                <a:r>
                  <a:rPr lang="en-US" sz="2900" dirty="0" smtClean="0"/>
                  <a:t>also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90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  <m:r>
                          <a:rPr lang="en-IN" sz="2900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IN" sz="290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990600"/>
                <a:ext cx="9067800" cy="5715000"/>
              </a:xfrm>
              <a:blipFill rotWithShape="0">
                <a:blip r:embed="rId2"/>
                <a:stretch>
                  <a:fillRect l="-1479" t="-2775" b="-1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91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Narrow-Band FM: </a:t>
            </a:r>
            <a:r>
              <a:rPr lang="en-US" dirty="0"/>
              <a:t>Generalization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90600"/>
                <a:ext cx="9220200" cy="6019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IN" dirty="0" smtClean="0"/>
                  <a:t>Recall: FM </a:t>
                </a:r>
                <a:r>
                  <a:rPr lang="en-IN" dirty="0"/>
                  <a:t>signal given by: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nary>
                          <m:nary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e>
                    </m:d>
                  </m:oMath>
                </a14:m>
                <a:endParaRPr lang="en-IN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be an arbitrary modulating signal with 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US" dirty="0" smtClean="0"/>
                  <a:t>Bandwidth of the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N" dirty="0" smtClean="0"/>
                  <a:t> since the Fourier transform of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en-IN" dirty="0" smtClean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 smtClean="0"/>
                  <a:t>, the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called narrow-band FM signal</a:t>
                </a:r>
              </a:p>
              <a:p>
                <a:r>
                  <a:rPr lang="en-IN" dirty="0" smtClean="0"/>
                  <a:t>Bandwidth of FM signal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b="0" dirty="0" smtClean="0"/>
                  <a:t>approx.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N" dirty="0" smtClean="0"/>
                  <a:t>   </a:t>
                </a:r>
              </a:p>
              <a:p>
                <a:r>
                  <a:rPr lang="en-US" dirty="0" smtClean="0"/>
                  <a:t>Thus, </a:t>
                </a:r>
                <a:r>
                  <a:rPr lang="en-US" i="1" dirty="0" smtClean="0"/>
                  <a:t>narrow-band FM signal corresponding to a given modulating signal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i="1" dirty="0" smtClean="0"/>
                  <a:t> has approx. same bandwidth as corresponding </a:t>
                </a:r>
                <a:r>
                  <a:rPr lang="en-US" i="1" dirty="0"/>
                  <a:t>AM signal</a:t>
                </a:r>
                <a:r>
                  <a:rPr lang="en-US" i="1" dirty="0" smtClean="0"/>
                  <a:t>  </a:t>
                </a:r>
                <a:endParaRPr lang="en-IN" i="1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90600"/>
                <a:ext cx="9220200" cy="6019800"/>
              </a:xfrm>
              <a:blipFill rotWithShape="0">
                <a:blip r:embed="rId2"/>
                <a:stretch>
                  <a:fillRect l="-1124" t="-21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36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574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Wide-Band FM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685790"/>
                <a:ext cx="4204854" cy="6172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Consider </a:t>
                </a:r>
                <a:r>
                  <a:rPr lang="en-IN" dirty="0"/>
                  <a:t>FM signal: </a:t>
                </a:r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IN" dirty="0"/>
                  <a:t>, </a:t>
                </a:r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with arbitrary value of modulation index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r>
                  <a:rPr lang="en-US" dirty="0" smtClean="0"/>
                  <a:t>Want complex envelope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US" dirty="0" smtClean="0"/>
                  <a:t>Recall: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marL="514350" indent="-514350">
                  <a:buFont typeface="+mj-lt"/>
                  <a:buAutoNum type="arabicParenR" startAt="2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𝛽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  <a:ea typeface="Cambria Math"/>
                          </a:rPr>
                          <m:t>sin</m:t>
                        </m:r>
                      </m:fName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is a periodic function; so we can expand it using Fourier series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note: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not periodic in general</a:t>
                </a:r>
              </a:p>
              <a:p>
                <a:pPr marL="514350" indent="-514350">
                  <a:buFont typeface="+mj-lt"/>
                  <a:buAutoNum type="arabicParenR" startAt="3"/>
                </a:pPr>
                <a:r>
                  <a:rPr lang="en-US" dirty="0" smtClean="0"/>
                  <a:t>Fourier series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nary>
                      <m:nary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1/(2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/(2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IN" dirty="0" smtClean="0"/>
              </a:p>
              <a:p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685790"/>
                <a:ext cx="4204854" cy="6172200"/>
              </a:xfrm>
              <a:blipFill rotWithShape="0">
                <a:blip r:embed="rId2"/>
                <a:stretch>
                  <a:fillRect l="-2032" t="-3751" r="-85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81054" y="252845"/>
                <a:ext cx="4876801" cy="601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200" dirty="0" smtClean="0"/>
                  <a:t>Substituting from 2), we get: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200" dirty="0"/>
                  <a:t>: 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sz="2000" i="1">
                            <a:latin typeface="Cambria Math"/>
                          </a:rPr>
                          <m:t>𝑐</m:t>
                        </m:r>
                      </m:sub>
                    </m:sSub>
                    <m:nary>
                      <m:nary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1/(2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/(2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2000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  <m:func>
                              <m:func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2000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IN" sz="2000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20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0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I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Let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200" i="1">
                            <a:latin typeface="Cambria Math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N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200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IN" sz="20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  <m:func>
                                  <m:func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sz="20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IN" sz="2000" i="1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IN" sz="20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We can express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/>
                  <a:t> in terms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’</a:t>
                </a:r>
                <a:r>
                  <a:rPr lang="en-US" sz="2200" dirty="0" err="1"/>
                  <a:t>th</a:t>
                </a:r>
                <a:r>
                  <a:rPr lang="en-US" sz="2200" dirty="0"/>
                  <a:t> order Bessel function of first kind: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i="1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  <m:func>
                                  <m:func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sz="2000"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IN" sz="2000" i="1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IN" sz="20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200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sz="2000" i="1">
                            <a:latin typeface="Cambria Math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IN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Substituting into 3), we get:</a:t>
                </a:r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sz="2200" i="1">
                            <a:latin typeface="Cambria Math"/>
                          </a:rPr>
                          <m:t>𝑐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I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IN" sz="2200" dirty="0"/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2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I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IN" sz="2200" dirty="0" smtClean="0"/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200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2200" dirty="0" smtClean="0"/>
                  <a:t>:</a:t>
                </a:r>
                <a:endParaRPr lang="en-IN" sz="2200" dirty="0"/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sz="2000" i="1">
                            <a:latin typeface="Cambria Math"/>
                          </a:rPr>
                          <m:t>𝑐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IN" sz="2000" dirty="0"/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IN" sz="20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054" y="252845"/>
                <a:ext cx="4876801" cy="6016327"/>
              </a:xfrm>
              <a:prstGeom prst="rect">
                <a:avLst/>
              </a:prstGeom>
              <a:blipFill rotWithShape="0">
                <a:blip r:embed="rId3"/>
                <a:stretch>
                  <a:fillRect l="-1375" t="-608" b="-118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85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990" y="1981200"/>
            <a:ext cx="4936501" cy="3805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2475" y="-347008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Wide-Band FM (contd.)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4634" y="97195"/>
                <a:ext cx="9144000" cy="2803132"/>
              </a:xfrm>
            </p:spPr>
            <p:txBody>
              <a:bodyPr>
                <a:normAutofit fontScale="70000" lnSpcReduction="20000"/>
              </a:bodyPr>
              <a:lstStyle/>
              <a:p>
                <a:pPr marL="514350" indent="-514350"/>
                <a:r>
                  <a:rPr lang="en-IN" dirty="0" smtClean="0"/>
                  <a:t>Recall: </a:t>
                </a:r>
              </a:p>
              <a:p>
                <a:pPr marL="914400" lvl="1" indent="-5143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𝑐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IN" dirty="0" smtClean="0"/>
              </a:p>
              <a:p>
                <a:pPr marL="514350" indent="-514350"/>
                <a:r>
                  <a:rPr lang="en-US" dirty="0" smtClean="0"/>
                  <a:t>Fourier transform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914400" lvl="1" indent="-5143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IN" dirty="0" smtClean="0"/>
              </a:p>
              <a:p>
                <a:pPr marL="514350" indent="-514350"/>
                <a:r>
                  <a:rPr lang="en-US" dirty="0"/>
                  <a:t>Fig. shows Bessel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IN" dirty="0"/>
                  <a:t> versus modulation index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dirty="0"/>
                  <a:t> for different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</a:t>
                </a:r>
                <a:endParaRPr lang="en-IN" dirty="0" smtClean="0"/>
              </a:p>
              <a:p>
                <a:pPr marL="514350" indent="-514350"/>
                <a:r>
                  <a:rPr lang="en-US" dirty="0" smtClean="0"/>
                  <a:t>It can be shown that: </a:t>
                </a:r>
              </a:p>
              <a:p>
                <a:pPr marL="914400" lvl="1" indent="-5143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634" y="97195"/>
                <a:ext cx="9144000" cy="2803132"/>
              </a:xfrm>
              <a:blipFill rotWithShape="0">
                <a:blip r:embed="rId3"/>
                <a:stretch>
                  <a:fillRect l="-733" t="-78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57760" y="2743200"/>
                <a:ext cx="4629759" cy="4493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Hence, spectrum of FM signal contains: </a:t>
                </a:r>
              </a:p>
              <a:p>
                <a:pPr marL="914400" lvl="1" indent="-514350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a carrier component and </a:t>
                </a:r>
              </a:p>
              <a:p>
                <a:pPr marL="914400" lvl="1" indent="-514350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an infinite set of side </a:t>
                </a:r>
                <a:r>
                  <a:rPr lang="en-US" sz="2000" dirty="0" smtClean="0"/>
                  <a:t>frequencies located symmetrically on either side of carrier at frequency separations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,3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Recall: in contrast, when modulating signal is tone, spectrum of AM signal: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2000" dirty="0" smtClean="0"/>
                  <a:t>contains only one pair of side frequencies 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760" y="2743200"/>
                <a:ext cx="4629759" cy="4493538"/>
              </a:xfrm>
              <a:prstGeom prst="rect">
                <a:avLst/>
              </a:prstGeom>
              <a:blipFill rotWithShape="0">
                <a:blip r:embed="rId4"/>
                <a:stretch>
                  <a:fillRect l="-1581" t="-950" r="-22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105400" y="5939107"/>
            <a:ext cx="2743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“Communication Systems” by S. </a:t>
            </a:r>
            <a:r>
              <a:rPr lang="en-US" sz="1500" dirty="0" err="1" smtClean="0"/>
              <a:t>Haykin</a:t>
            </a:r>
            <a:r>
              <a:rPr lang="en-US" sz="1500" dirty="0" smtClean="0"/>
              <a:t> and M. </a:t>
            </a:r>
            <a:r>
              <a:rPr lang="en-US" sz="1500" dirty="0" err="1" smtClean="0"/>
              <a:t>Moher</a:t>
            </a:r>
            <a:r>
              <a:rPr lang="en-US" sz="1500" dirty="0" smtClean="0"/>
              <a:t>, 5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</a:t>
            </a:r>
            <a:r>
              <a:rPr lang="en-US" sz="1500" dirty="0" err="1" smtClean="0"/>
              <a:t>ed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60934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990" y="1981200"/>
            <a:ext cx="4936501" cy="3805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Wide-band FM (contd.)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636" y="356755"/>
                <a:ext cx="9296400" cy="3148445"/>
              </a:xfrm>
            </p:spPr>
            <p:txBody>
              <a:bodyPr>
                <a:normAutofit fontScale="85000" lnSpcReduction="20000"/>
              </a:bodyPr>
              <a:lstStyle/>
              <a:p>
                <a:pPr marL="514350" indent="-514350"/>
                <a:r>
                  <a:rPr lang="en-IN" dirty="0" smtClean="0"/>
                  <a:t>Recall: </a:t>
                </a:r>
              </a:p>
              <a:p>
                <a:pPr marL="914400" lvl="1" indent="-5143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𝑐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IN" dirty="0"/>
              </a:p>
              <a:p>
                <a:pPr marL="914400" lvl="1" indent="-5143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IN" dirty="0" smtClean="0"/>
              </a:p>
              <a:p>
                <a:pPr marL="514350" indent="-514350"/>
                <a:r>
                  <a:rPr lang="en-US" dirty="0" smtClean="0"/>
                  <a:t>It can be shown that when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≪1</m:t>
                    </m:r>
                  </m:oMath>
                </a14:m>
                <a:r>
                  <a:rPr lang="en-US" dirty="0" smtClean="0"/>
                  <a:t>: </a:t>
                </a:r>
              </a:p>
              <a:p>
                <a:pPr marL="914400" lvl="1" indent="-5143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IN" dirty="0" smtClean="0"/>
              </a:p>
              <a:p>
                <a:pPr marL="914400" lvl="1" indent="-5143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/>
              </a:p>
              <a:p>
                <a:pPr marL="914400" lvl="1" indent="-5143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36" y="356755"/>
                <a:ext cx="9296400" cy="3148445"/>
              </a:xfrm>
              <a:blipFill rotWithShape="0">
                <a:blip r:embed="rId3"/>
                <a:stretch>
                  <a:fillRect l="-1115" t="-85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105400" y="5939107"/>
            <a:ext cx="2743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“Communication Systems” by S. </a:t>
            </a:r>
            <a:r>
              <a:rPr lang="en-US" sz="1500" dirty="0" err="1" smtClean="0"/>
              <a:t>Haykin</a:t>
            </a:r>
            <a:r>
              <a:rPr lang="en-US" sz="1500" dirty="0" smtClean="0"/>
              <a:t> and M. </a:t>
            </a:r>
            <a:r>
              <a:rPr lang="en-US" sz="1500" dirty="0" err="1" smtClean="0"/>
              <a:t>Moher</a:t>
            </a:r>
            <a:r>
              <a:rPr lang="en-US" sz="1500" dirty="0" smtClean="0"/>
              <a:t>, 5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</a:t>
            </a:r>
            <a:r>
              <a:rPr lang="en-US" sz="1500" dirty="0" err="1" smtClean="0"/>
              <a:t>ed</a:t>
            </a:r>
            <a:endParaRPr lang="en-IN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1618" y="3370569"/>
                <a:ext cx="4364182" cy="3144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Arial" panose="020B0604020202020204" pitchFamily="34" charset="0"/>
                  <a:buChar char="•"/>
                </a:pPr>
                <a:r>
                  <a:rPr lang="en-US" sz="2700" dirty="0"/>
                  <a:t>So </a:t>
                </a:r>
                <a14:m>
                  <m:oMath xmlns:m="http://schemas.openxmlformats.org/officeDocument/2006/math">
                    <m:r>
                      <a:rPr lang="en-IN" sz="2700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7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IN" sz="2700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/>
                              </a:rPr>
                              <m:t>2</m:t>
                            </m:r>
                            <m:r>
                              <a:rPr lang="en-IN" sz="24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IN" sz="2400" i="1">
                        <a:latin typeface="Cambria Math"/>
                        <a:ea typeface="Cambria Math"/>
                      </a:rPr>
                      <m:t>𝛽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IN" sz="2400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/>
                                        <a:ea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/>
                                        <a:ea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)</m:t>
                                </m:r>
                                <m:r>
                                  <a:rPr lang="en-IN" sz="240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IN" sz="2400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/>
                                        <a:ea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latin typeface="Cambria Math"/>
                                        <a:ea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latin typeface="Cambria Math"/>
                                        <a:ea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)</m:t>
                                </m:r>
                                <m:r>
                                  <a:rPr lang="en-IN" sz="240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I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700" dirty="0"/>
                  <a:t>Consistent with the analysis we did for narrow-band FM</a:t>
                </a:r>
                <a:endParaRPr lang="en-IN" sz="2700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18" y="3370569"/>
                <a:ext cx="4364182" cy="3144515"/>
              </a:xfrm>
              <a:prstGeom prst="rect">
                <a:avLst/>
              </a:prstGeom>
              <a:blipFill rotWithShape="0">
                <a:blip r:embed="rId4"/>
                <a:stretch>
                  <a:fillRect l="-2374" t="-1744" r="-34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33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762000"/>
                <a:ext cx="8610600" cy="5943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IN" dirty="0" smtClean="0"/>
                  <a:t>Recall: we studied “amplitude modulation” (AM), in which amplitude of a sinusoidal carrier signal varied in accordance with a baseband signal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Next: we study “</a:t>
                </a:r>
                <a:r>
                  <a:rPr lang="en-IN" i="1" dirty="0" smtClean="0"/>
                  <a:t>angle modulation</a:t>
                </a:r>
                <a:r>
                  <a:rPr lang="en-IN" dirty="0" smtClean="0"/>
                  <a:t>”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angle of a sinusoidal carrier wave varied in accordance with a baseband signal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amplitude remains constant</a:t>
                </a:r>
              </a:p>
              <a:p>
                <a:r>
                  <a:rPr lang="en-IN" dirty="0" smtClean="0"/>
                  <a:t>Common forms of angle modulation: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Frequency Modulation (FM)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Phase Modulation (PM)</a:t>
                </a:r>
              </a:p>
              <a:p>
                <a:r>
                  <a:rPr lang="en-IN" dirty="0" smtClean="0"/>
                  <a:t>Angle modulation allows us to trade-off: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transmission bandwidth and system complexity of transmitter and receiver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with resistance to noise and interference</a:t>
                </a:r>
              </a:p>
              <a:p>
                <a:r>
                  <a:rPr lang="en-IN" dirty="0" smtClean="0"/>
                  <a:t>Recall: such a trade-off not possible with AM: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whose bandwidth is </a:t>
                </a:r>
                <a:r>
                  <a:rPr lang="en-IN" i="1" dirty="0" smtClean="0"/>
                  <a:t>fixed</a:t>
                </a:r>
                <a:r>
                  <a:rPr lang="en-IN" dirty="0" smtClean="0"/>
                  <a:t> </a:t>
                </a:r>
              </a:p>
              <a:p>
                <a:pPr lvl="2">
                  <a:buFont typeface="Courier New" pitchFamily="49" charset="0"/>
                  <a:buChar char="o"/>
                </a:pPr>
                <a:r>
                  <a:rPr lang="en-IN" dirty="0" smtClean="0"/>
                  <a:t>at a value between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N" dirty="0" smtClean="0"/>
                  <a:t>, 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N" dirty="0" smtClean="0"/>
                  <a:t> is the bandwidth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762000"/>
                <a:ext cx="8610600" cy="5943600"/>
              </a:xfrm>
              <a:blipFill rotWithShape="0">
                <a:blip r:embed="rId2"/>
                <a:stretch>
                  <a:fillRect l="-1062" t="-18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54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Wide-band FM (contd.)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85800"/>
                <a:ext cx="9372600" cy="5943600"/>
              </a:xfrm>
            </p:spPr>
            <p:txBody>
              <a:bodyPr>
                <a:normAutofit fontScale="70000" lnSpcReduction="20000"/>
              </a:bodyPr>
              <a:lstStyle/>
              <a:p>
                <a:pPr marL="514350" indent="-514350"/>
                <a:r>
                  <a:rPr lang="en-IN" dirty="0" smtClean="0"/>
                  <a:t>Recall: </a:t>
                </a:r>
              </a:p>
              <a:p>
                <a:pPr marL="91440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𝑐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IN" dirty="0"/>
              </a:p>
              <a:p>
                <a:pPr marL="914400" lvl="1" indent="-5143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IN" dirty="0"/>
              </a:p>
              <a:p>
                <a:r>
                  <a:rPr lang="en-US" dirty="0" smtClean="0"/>
                  <a:t>By 1), average power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:r>
                  <a:rPr lang="en-US" dirty="0"/>
                  <a:t>It can be shown that: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IN" dirty="0"/>
              </a:p>
              <a:p>
                <a:r>
                  <a:rPr lang="en-US" dirty="0" smtClean="0"/>
                  <a:t>So average </a:t>
                </a:r>
                <a:r>
                  <a:rPr lang="en-US" dirty="0"/>
                  <a:t>power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Consistent with the computation of average power we did earlier</a:t>
                </a:r>
              </a:p>
              <a:p>
                <a:r>
                  <a:rPr lang="en-US" dirty="0" smtClean="0"/>
                  <a:t>Next, recall that: </a:t>
                </a:r>
              </a:p>
              <a:p>
                <a:pPr marL="971550" lvl="1" indent="-514350">
                  <a:buFont typeface="+mj-lt"/>
                  <a:buAutoNum type="arabicParenR" startAt="2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marL="571500" indent="-514350"/>
                <a:r>
                  <a:rPr lang="en-US" dirty="0" smtClean="0"/>
                  <a:t>From 1) and 2), we can see that: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carrier component contains entire power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 increases, power gradually shifts from carrier to side-frequencies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5800"/>
                <a:ext cx="9372600" cy="5943600"/>
              </a:xfrm>
              <a:blipFill rotWithShape="0">
                <a:blip r:embed="rId2"/>
                <a:stretch>
                  <a:fillRect l="-715" t="-3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34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0"/>
            <a:ext cx="3767997" cy="6583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764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38200"/>
                <a:ext cx="4800600" cy="452596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IN" dirty="0" smtClean="0"/>
                  <a:t>Consider FM </a:t>
                </a:r>
                <a:r>
                  <a:rPr lang="en-IN" dirty="0"/>
                  <a:t>signal </a:t>
                </a:r>
                <a:r>
                  <a:rPr lang="en-IN" dirty="0" smtClean="0"/>
                  <a:t>when modulating signal is tone:</a:t>
                </a:r>
                <a:endParaRPr lang="en-IN" dirty="0"/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IN" dirty="0"/>
                  <a:t>,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 </a:t>
                </a:r>
              </a:p>
              <a:p>
                <a:r>
                  <a:rPr lang="en-US" dirty="0" smtClean="0"/>
                  <a:t>Fig. shows spectrum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for different values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IN" dirty="0" smtClean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dirty="0" smtClean="0"/>
                  <a:t> is kept fixed</a:t>
                </a:r>
              </a:p>
              <a:p>
                <a:r>
                  <a:rPr lang="en-IN" dirty="0" smtClean="0"/>
                  <a:t>As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IN" dirty="0" smtClean="0"/>
                  <a:t> increases, power spreads to more and more side-frequencies  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38200"/>
                <a:ext cx="4800600" cy="4525963"/>
              </a:xfrm>
              <a:blipFill rotWithShape="0">
                <a:blip r:embed="rId3"/>
                <a:stretch>
                  <a:fillRect l="-2157" t="-2830" r="-24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9275" y="5965995"/>
            <a:ext cx="2743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“Communication Systems” by S. </a:t>
            </a:r>
            <a:r>
              <a:rPr lang="en-US" sz="1500" dirty="0" err="1" smtClean="0"/>
              <a:t>Haykin</a:t>
            </a:r>
            <a:r>
              <a:rPr lang="en-US" sz="1500" dirty="0" smtClean="0"/>
              <a:t> and M. </a:t>
            </a:r>
            <a:r>
              <a:rPr lang="en-US" sz="1500" dirty="0" err="1" smtClean="0"/>
              <a:t>Moher</a:t>
            </a:r>
            <a:r>
              <a:rPr lang="en-US" sz="1500" dirty="0" smtClean="0"/>
              <a:t>, 5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</a:t>
            </a:r>
            <a:r>
              <a:rPr lang="en-US" sz="1500" dirty="0" err="1" smtClean="0"/>
              <a:t>ed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83851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57200"/>
            <a:ext cx="4891522" cy="61791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00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Example (contd.)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14400"/>
                <a:ext cx="3962400" cy="452596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IN" dirty="0" smtClean="0">
                    <a:ea typeface="Cambria Math"/>
                  </a:rPr>
                  <a:t>Recall: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Fig</a:t>
                </a:r>
                <a:r>
                  <a:rPr lang="en-US" dirty="0"/>
                  <a:t>. shows spectrum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 for different values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when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r>
                  <a:rPr lang="en-IN" dirty="0" smtClean="0"/>
                  <a:t> is </a:t>
                </a:r>
                <a:r>
                  <a:rPr lang="en-IN" dirty="0"/>
                  <a:t>kept </a:t>
                </a:r>
                <a:r>
                  <a:rPr lang="en-IN" dirty="0" smtClean="0"/>
                  <a:t>fixed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dirty="0" smtClean="0"/>
                  <a:t> is varied</a:t>
                </a:r>
                <a:endParaRPr lang="en-IN" dirty="0"/>
              </a:p>
              <a:p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IN" dirty="0" smtClean="0"/>
                  <a:t> increases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dirty="0" smtClean="0"/>
                  <a:t> decreases), more and more side-frequencies crowd into the band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/>
                      </a:rPr>
                      <m:t>[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r>
                  <a:rPr lang="en-IN" dirty="0" smtClean="0"/>
                  <a:t>,</a:t>
                </a:r>
                <a:r>
                  <a:rPr lang="en-I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]</m:t>
                    </m:r>
                  </m:oMath>
                </a14:m>
                <a:endParaRPr lang="en-IN" dirty="0" smtClean="0"/>
              </a:p>
              <a:p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IN" dirty="0" smtClean="0"/>
                  <a:t> approaches infinity, bandwidth of FM signal approaches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/>
                      </a:rPr>
                      <m:t>2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14400"/>
                <a:ext cx="3962400" cy="4525963"/>
              </a:xfrm>
              <a:blipFill rotWithShape="0">
                <a:blip r:embed="rId3"/>
                <a:stretch>
                  <a:fillRect l="-2154" t="-943" r="-3231" b="-20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9275" y="5965995"/>
            <a:ext cx="2743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“Communication Systems” by S. </a:t>
            </a:r>
            <a:r>
              <a:rPr lang="en-US" sz="1500" dirty="0" err="1" smtClean="0"/>
              <a:t>Haykin</a:t>
            </a:r>
            <a:r>
              <a:rPr lang="en-US" sz="1500" dirty="0" smtClean="0"/>
              <a:t> and M. </a:t>
            </a:r>
            <a:r>
              <a:rPr lang="en-US" sz="1500" dirty="0" err="1" smtClean="0"/>
              <a:t>Moher</a:t>
            </a:r>
            <a:r>
              <a:rPr lang="en-US" sz="1500" dirty="0" smtClean="0"/>
              <a:t>, 5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</a:t>
            </a:r>
            <a:r>
              <a:rPr lang="en-US" sz="1500" dirty="0" err="1" smtClean="0"/>
              <a:t>ed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40544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Transmission Bandwidth of FM Signals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09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Transmission Bandwidth of FM Signals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38200"/>
                <a:ext cx="8686800" cy="56699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As shown above, in theory, FM signal corresponding to a tone modulating signal: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contains an infinite set of side-frequencies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so transmission bandwidth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 smtClean="0"/>
                  <a:t> in theory</a:t>
                </a:r>
              </a:p>
              <a:p>
                <a:r>
                  <a:rPr lang="en-US" dirty="0" smtClean="0"/>
                  <a:t>However, in practice, it can be restricted to a finite bandwidth with only small amount of distortion</a:t>
                </a:r>
              </a:p>
              <a:p>
                <a:r>
                  <a:rPr lang="en-US" dirty="0" smtClean="0"/>
                  <a:t>Want an estimate for bandwidth of FM signal</a:t>
                </a:r>
              </a:p>
              <a:p>
                <a:r>
                  <a:rPr lang="en-US" dirty="0" smtClean="0"/>
                  <a:t>We discuss a bandwidth estimate: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first, for case where modulating signal is tone signal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then for a general modulating signal	 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38200"/>
                <a:ext cx="8686800" cy="5669973"/>
              </a:xfrm>
              <a:blipFill rotWithShape="0">
                <a:blip r:embed="rId2"/>
                <a:stretch>
                  <a:fillRect l="-1614" t="-22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61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763000" cy="1143000"/>
          </a:xfrm>
        </p:spPr>
        <p:txBody>
          <a:bodyPr>
            <a:noAutofit/>
          </a:bodyPr>
          <a:lstStyle/>
          <a:p>
            <a:r>
              <a:rPr lang="en-US" sz="3500" dirty="0"/>
              <a:t>Transmission Bandwidth of FM </a:t>
            </a:r>
            <a:r>
              <a:rPr lang="en-US" sz="3500" dirty="0" smtClean="0"/>
              <a:t>Signals (contd.)</a:t>
            </a:r>
            <a:endParaRPr lang="en-IN" sz="3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85800"/>
                <a:ext cx="9144000" cy="60960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IN" dirty="0" smtClean="0"/>
                  <a:t>Consider FM </a:t>
                </a:r>
                <a:r>
                  <a:rPr lang="en-IN" dirty="0"/>
                  <a:t>signal when modulating signal is tone: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/>
                                    <a:ea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IN" dirty="0"/>
                  <a:t>,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/>
                  <a:t>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 </a:t>
                </a:r>
              </a:p>
              <a:p>
                <a:r>
                  <a:rPr lang="en-US" dirty="0" smtClean="0"/>
                  <a:t>Following empirical relation provides rough estimate for transmission bandwidth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+2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571500" indent="-514350"/>
                <a:r>
                  <a:rPr lang="en-US" dirty="0" smtClean="0"/>
                  <a:t>Relation in 1) called “</a:t>
                </a:r>
                <a:r>
                  <a:rPr lang="en-US" i="1" dirty="0" smtClean="0"/>
                  <a:t>Carson’s rule</a:t>
                </a:r>
                <a:r>
                  <a:rPr lang="en-US" dirty="0" smtClean="0"/>
                  <a:t>”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later, we provide intuitive justification for it</a:t>
                </a:r>
              </a:p>
              <a:p>
                <a:pPr marL="571500" indent="-514350"/>
                <a:r>
                  <a:rPr lang="en-US" dirty="0" smtClean="0"/>
                  <a:t>From 1), we get: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So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→2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endParaRPr lang="en-US" dirty="0" smtClean="0"/>
              </a:p>
              <a:p>
                <a:pPr marL="571500" indent="-514350"/>
                <a:r>
                  <a:rPr lang="en-US" dirty="0" smtClean="0"/>
                  <a:t>Alternative estimate for transmission bandwidth:</a:t>
                </a:r>
              </a:p>
              <a:p>
                <a:pPr marL="971550" lvl="1" indent="-514350">
                  <a:buFont typeface="+mj-lt"/>
                  <a:buAutoNum type="arabicParenR" startAt="2"/>
                </a:pPr>
                <a:r>
                  <a:rPr lang="en-US" dirty="0" smtClean="0"/>
                  <a:t>separation between the two frequencies beyond </a:t>
                </a:r>
                <a:r>
                  <a:rPr lang="en-US" dirty="0"/>
                  <a:t>which</a:t>
                </a:r>
                <a:r>
                  <a:rPr lang="en-US" dirty="0" smtClean="0"/>
                  <a:t> amplitude of none of the side frequencies is greater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1%</m:t>
                    </m:r>
                  </m:oMath>
                </a14:m>
                <a:r>
                  <a:rPr lang="en-IN" dirty="0" smtClean="0"/>
                  <a:t> of amplitude of unmodulated carrier</a:t>
                </a:r>
              </a:p>
              <a:p>
                <a:pPr marL="571500" lvl="1" indent="-514350">
                  <a:buFont typeface="Arial" pitchFamily="34" charset="0"/>
                  <a:buChar char="•"/>
                </a:pPr>
                <a:r>
                  <a:rPr lang="en-US" sz="3300" dirty="0" smtClean="0"/>
                  <a:t>Recall: </a:t>
                </a:r>
                <a14:m>
                  <m:oMath xmlns:m="http://schemas.openxmlformats.org/officeDocument/2006/math">
                    <m:r>
                      <a:rPr lang="en-IN" sz="3300" i="1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IN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3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33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3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3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sz="3300" i="1">
                            <a:latin typeface="Cambria Math"/>
                          </a:rPr>
                          <m:t>𝑐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IN" sz="33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3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3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IN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33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IN" sz="3300" dirty="0"/>
                          <m:t> </m:t>
                        </m:r>
                        <m:r>
                          <m:rPr>
                            <m:sty m:val="p"/>
                          </m:rPr>
                          <a:rPr lang="en-US" sz="3300">
                            <a:latin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sz="3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3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IN" sz="3300" dirty="0"/>
              </a:p>
              <a:p>
                <a:pPr marL="571500" indent="-514350"/>
                <a:r>
                  <a:rPr lang="en-US" dirty="0" smtClean="0"/>
                  <a:t>So estimate in 2) equals: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IN" dirty="0" smtClean="0"/>
                  <a:t> is largest value of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 smtClean="0"/>
                  <a:t> that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|&gt;0.01</m:t>
                    </m:r>
                  </m:oMath>
                </a14:m>
                <a:endParaRPr lang="en-IN" dirty="0" smtClean="0"/>
              </a:p>
              <a:p>
                <a:pPr marL="571500" indent="-514350"/>
                <a:r>
                  <a:rPr lang="en-US" dirty="0" smtClean="0"/>
                  <a:t>Estimate in 2) can be readily found from tabulated values of Bessel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571500" indent="-514350"/>
                <a:r>
                  <a:rPr lang="en-US" dirty="0" smtClean="0"/>
                  <a:t>Note: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𝑓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𝑓</m:t>
                        </m:r>
                      </m:den>
                    </m:f>
                  </m:oMath>
                </a14:m>
                <a:r>
                  <a:rPr lang="en-IN" dirty="0" smtClean="0"/>
                  <a:t> is a function of only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5800"/>
                <a:ext cx="9144000" cy="6096000"/>
              </a:xfrm>
              <a:blipFill rotWithShape="0">
                <a:blip r:embed="rId2"/>
                <a:stretch>
                  <a:fillRect l="-400" t="-14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07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9" y="685800"/>
            <a:ext cx="5988631" cy="2294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200400"/>
            <a:ext cx="5046424" cy="358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2420"/>
            <a:ext cx="8686800" cy="1143000"/>
          </a:xfrm>
        </p:spPr>
        <p:txBody>
          <a:bodyPr>
            <a:noAutofit/>
          </a:bodyPr>
          <a:lstStyle/>
          <a:p>
            <a:r>
              <a:rPr lang="en-US" sz="3500" dirty="0"/>
              <a:t>Transmission Bandwidth of FM Signals (contd.)</a:t>
            </a:r>
            <a:endParaRPr lang="en-IN" sz="3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38200"/>
                <a:ext cx="3352800" cy="2929828"/>
              </a:xfrm>
            </p:spPr>
            <p:txBody>
              <a:bodyPr>
                <a:normAutofit fontScale="70000" lnSpcReduction="20000"/>
              </a:bodyPr>
              <a:lstStyle/>
              <a:p>
                <a:pPr marL="571500" indent="-514350"/>
                <a:r>
                  <a:rPr lang="en-US" dirty="0" smtClean="0"/>
                  <a:t>Recall: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𝑓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IN" dirty="0">
                  <a:ea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IN" dirty="0"/>
                  <a:t> is largest value of integer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that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|&gt;0.01</m:t>
                    </m:r>
                  </m:oMath>
                </a14:m>
                <a:endParaRPr lang="en-IN" dirty="0" smtClean="0"/>
              </a:p>
              <a:p>
                <a:pPr marL="571500" indent="-514350"/>
                <a:r>
                  <a:rPr lang="en-US" dirty="0" smtClean="0"/>
                  <a:t>Curve shows that: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→2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endParaRPr lang="en-IN" dirty="0" smtClean="0"/>
              </a:p>
              <a:p>
                <a:pPr marL="571500" indent="-514350"/>
                <a:endParaRPr lang="en-IN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8200"/>
                <a:ext cx="3352800" cy="2929828"/>
              </a:xfrm>
              <a:blipFill rotWithShape="0">
                <a:blip r:embed="rId4"/>
                <a:stretch>
                  <a:fillRect l="-364" t="-35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04800" y="5867400"/>
            <a:ext cx="2743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“Communication Systems” by S. </a:t>
            </a:r>
            <a:r>
              <a:rPr lang="en-US" sz="1500" dirty="0" err="1" smtClean="0"/>
              <a:t>Haykin</a:t>
            </a:r>
            <a:r>
              <a:rPr lang="en-US" sz="1500" dirty="0" smtClean="0"/>
              <a:t> and M. </a:t>
            </a:r>
            <a:r>
              <a:rPr lang="en-US" sz="1500" dirty="0" err="1" smtClean="0"/>
              <a:t>Moher</a:t>
            </a:r>
            <a:r>
              <a:rPr lang="en-US" sz="1500" dirty="0" smtClean="0"/>
              <a:t>, 5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</a:t>
            </a:r>
            <a:r>
              <a:rPr lang="en-US" sz="1500" dirty="0" err="1" smtClean="0"/>
              <a:t>ed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45377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300" y="-10391"/>
            <a:ext cx="9220200" cy="1143000"/>
          </a:xfrm>
        </p:spPr>
        <p:txBody>
          <a:bodyPr>
            <a:noAutofit/>
          </a:bodyPr>
          <a:lstStyle/>
          <a:p>
            <a:r>
              <a:rPr lang="en-US" sz="3500" dirty="0"/>
              <a:t>Transmission Bandwidth of FM </a:t>
            </a:r>
            <a:r>
              <a:rPr lang="en-US" sz="3500" dirty="0" smtClean="0"/>
              <a:t>Signals: Generalization</a:t>
            </a:r>
            <a:endParaRPr lang="en-IN" sz="3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066800"/>
                <a:ext cx="9144000" cy="59436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Consider FM signal corresponding to arbitrary modulating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nary>
                          <m:nary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e>
                    </m:d>
                  </m:oMath>
                </a14:m>
                <a:endParaRPr lang="en-IN" dirty="0" smtClean="0"/>
              </a:p>
              <a:p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has: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amplitude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US" dirty="0" smtClean="0"/>
                  <a:t>Recall: in case of tone, we defined: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IN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IN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endParaRPr lang="en-IN" dirty="0" smtClean="0"/>
              </a:p>
              <a:p>
                <a:r>
                  <a:rPr lang="en-US" dirty="0" smtClean="0"/>
                  <a:t>For general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, we define:	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dirty="0" smtClean="0"/>
                  <a:t> (frequency deviation)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IN" dirty="0" smtClean="0"/>
                  <a:t> (deviation ratio)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IN" dirty="0" smtClean="0"/>
                  <a:t>Recall: Carson’s rule for tone: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+2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-400050"/>
                <a:r>
                  <a:rPr lang="en-US" dirty="0" smtClean="0"/>
                  <a:t>Carson’s rule for general signal:</a:t>
                </a:r>
              </a:p>
              <a:p>
                <a:pPr marL="800100" lvl="2" indent="-4000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𝐵</m:t>
                    </m:r>
                  </m:oMath>
                </a14:m>
                <a:endParaRPr lang="en-IN" dirty="0"/>
              </a:p>
              <a:p>
                <a:r>
                  <a:rPr lang="en-US" dirty="0" smtClean="0"/>
                  <a:t>E.g.: For commercial FM broadcasting by radio: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=75</m:t>
                    </m:r>
                  </m:oMath>
                </a14:m>
                <a:r>
                  <a:rPr lang="en-IN" dirty="0" smtClean="0"/>
                  <a:t> kHz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Bandwidth of audio signal sent by FM: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IN" dirty="0" smtClean="0"/>
                  <a:t> kHz</a:t>
                </a:r>
                <a:endParaRPr lang="en-IN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Transmission bandwidth: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180</m:t>
                    </m:r>
                  </m:oMath>
                </a14:m>
                <a:r>
                  <a:rPr lang="en-IN" dirty="0" smtClean="0"/>
                  <a:t> kHz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66800"/>
                <a:ext cx="9144000" cy="5943600"/>
              </a:xfrm>
              <a:blipFill rotWithShape="0">
                <a:blip r:embed="rId2"/>
                <a:stretch>
                  <a:fillRect l="-600" t="-3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37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-152400"/>
            <a:ext cx="4506191" cy="1143000"/>
          </a:xfrm>
        </p:spPr>
        <p:txBody>
          <a:bodyPr>
            <a:normAutofit fontScale="90000"/>
          </a:bodyPr>
          <a:lstStyle/>
          <a:p>
            <a:r>
              <a:rPr lang="en-US" sz="3500" dirty="0" smtClean="0"/>
              <a:t>Informal Justification for Carson’s Rule</a:t>
            </a:r>
            <a:endParaRPr lang="en-IN" sz="3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418" y="6926"/>
                <a:ext cx="9144000" cy="6851073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 smtClean="0"/>
                  <a:t>Consider modulating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with: </a:t>
                </a:r>
                <a:endParaRPr lang="en-IN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bandwidth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IN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amplitude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US" dirty="0" smtClean="0"/>
                  <a:t>We approximate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with a staircase signal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US" dirty="0" smtClean="0"/>
                  <a:t>To ensure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has all the information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, pulse width should be at most: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IN" dirty="0" smtClean="0"/>
                  <a:t> by </a:t>
                </a:r>
                <a:r>
                  <a:rPr lang="en-IN" dirty="0" err="1" smtClean="0"/>
                  <a:t>Nyquist</a:t>
                </a:r>
                <a:r>
                  <a:rPr lang="en-IN" dirty="0" smtClean="0"/>
                  <a:t> theorem</a:t>
                </a:r>
                <a:endParaRPr lang="en-IN" dirty="0"/>
              </a:p>
              <a:p>
                <a:r>
                  <a:rPr lang="en-US" dirty="0" smtClean="0"/>
                  <a:t>Consider pulse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 smtClean="0"/>
                  <a:t> of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width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FM signal corresponding to this pulse is: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sinusoid of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 smtClean="0"/>
                  <a:t> (say) over duration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US" dirty="0" smtClean="0"/>
                  <a:t>FM signal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consists of sequence of such constant frequency sinusoids, each of duration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Fourier transform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rect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1/(2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sinc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sinc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Width of main lobe of above </a:t>
                </a:r>
                <a:r>
                  <a:rPr lang="en-US" dirty="0" err="1" smtClean="0"/>
                  <a:t>sinc</a:t>
                </a:r>
                <a:r>
                  <a:rPr lang="en-US" dirty="0" smtClean="0"/>
                  <a:t>(.) function: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Max. and min. frequencies of the above fixed duration sinusoids: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respectively </a:t>
                </a:r>
              </a:p>
              <a:p>
                <a:r>
                  <a:rPr lang="en-US" dirty="0" smtClean="0"/>
                  <a:t>Hence, estimate for bandwidth of FM signal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2(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marL="571500" indent="-514350"/>
                <a:r>
                  <a:rPr lang="en-US" dirty="0" smtClean="0"/>
                  <a:t>How does bandwidth of original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compare with that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less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is smoother than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571500" indent="-514350"/>
                <a:r>
                  <a:rPr lang="en-US" dirty="0" smtClean="0"/>
                  <a:t>Carson’s rule for bandwidth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𝐵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18" y="6926"/>
                <a:ext cx="9144000" cy="6851073"/>
              </a:xfrm>
              <a:blipFill rotWithShape="0">
                <a:blip r:embed="rId2"/>
                <a:stretch>
                  <a:fillRect l="-400" t="-11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03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8686800" cy="1143000"/>
          </a:xfrm>
        </p:spPr>
        <p:txBody>
          <a:bodyPr>
            <a:noAutofit/>
          </a:bodyPr>
          <a:lstStyle/>
          <a:p>
            <a:r>
              <a:rPr lang="en-US" sz="3500" dirty="0"/>
              <a:t>Informal Justification for Carson’s </a:t>
            </a:r>
            <a:r>
              <a:rPr lang="en-US" sz="3500" dirty="0" smtClean="0"/>
              <a:t>Rule (contd.)</a:t>
            </a:r>
            <a:endParaRPr lang="en-IN" sz="3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7200"/>
            <a:ext cx="6425696" cy="5794626"/>
          </a:xfrm>
        </p:spPr>
      </p:pic>
      <p:sp>
        <p:nvSpPr>
          <p:cNvPr id="5" name="TextBox 4"/>
          <p:cNvSpPr txBox="1"/>
          <p:nvPr/>
        </p:nvSpPr>
        <p:spPr>
          <a:xfrm>
            <a:off x="0" y="6304002"/>
            <a:ext cx="533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B.P. </a:t>
            </a:r>
            <a:r>
              <a:rPr lang="en-US" sz="1500" dirty="0" err="1" smtClean="0"/>
              <a:t>Lathi</a:t>
            </a:r>
            <a:r>
              <a:rPr lang="en-US" sz="1500" dirty="0" smtClean="0"/>
              <a:t>, Z. Ding, “Modern Digital and Analog Communication Systems”, 4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ed. 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105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541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Angle-Modulated Wave and Its Instantaneous Frequency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146220"/>
                <a:ext cx="9067800" cy="586418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be message signal, which is a baseband signal</a:t>
                </a:r>
              </a:p>
              <a:p>
                <a:r>
                  <a:rPr lang="en-IN" dirty="0" smtClean="0"/>
                  <a:t>Angle-modulated wave:</a:t>
                </a:r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IN" dirty="0" smtClean="0"/>
                  <a:t>,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where amplitude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 is a constant and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is a function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 </a:t>
                </a:r>
              </a:p>
              <a:p>
                <a:r>
                  <a:rPr lang="en-IN" dirty="0"/>
                  <a:t>Special case of 1): unmodulated wave: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,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 is a </a:t>
                </a:r>
                <a:r>
                  <a:rPr lang="en-IN" dirty="0" smtClean="0"/>
                  <a:t>constant</a:t>
                </a:r>
              </a:p>
              <a:p>
                <a:r>
                  <a:rPr lang="en-IN" dirty="0" smtClean="0"/>
                  <a:t>What is the instantaneous frequency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?</a:t>
                </a:r>
              </a:p>
              <a:p>
                <a:r>
                  <a:rPr lang="en-IN" dirty="0" smtClean="0"/>
                  <a:t>Average frequency over the interval from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 smtClean="0"/>
                  <a:t>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dirty="0" smtClean="0"/>
                  <a:t>Instantaneous frequency at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6220"/>
                <a:ext cx="9067800" cy="5864180"/>
              </a:xfrm>
              <a:blipFill rotWithShape="1">
                <a:blip r:embed="rId2"/>
                <a:stretch>
                  <a:fillRect l="-1075" t="-20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97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73" y="-304800"/>
            <a:ext cx="8229600" cy="1143000"/>
          </a:xfrm>
        </p:spPr>
        <p:txBody>
          <a:bodyPr/>
          <a:lstStyle/>
          <a:p>
            <a:r>
              <a:rPr lang="en-IN" dirty="0" smtClean="0"/>
              <a:t>FM and PM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073" y="686873"/>
                <a:ext cx="9144000" cy="61722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IN" dirty="0" smtClean="0"/>
                  <a:t>Recall: angle-modulated </a:t>
                </a:r>
                <a:r>
                  <a:rPr lang="en-IN" dirty="0"/>
                  <a:t>wave:</a:t>
                </a:r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IN" dirty="0"/>
                  <a:t>,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/>
                  <a:t>where </a:t>
                </a:r>
                <a:r>
                  <a:rPr lang="en-IN" dirty="0" smtClean="0"/>
                  <a:t>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is a function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 </a:t>
                </a:r>
                <a:endParaRPr lang="en-IN" dirty="0" smtClean="0"/>
              </a:p>
              <a:p>
                <a:r>
                  <a:rPr lang="en-IN" dirty="0" smtClean="0"/>
                  <a:t>There are an infinite number of ways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can be varied as a function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Two commonly used methods are: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frequency modulation (FM) and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phase </a:t>
                </a:r>
                <a:r>
                  <a:rPr lang="en-IN" dirty="0"/>
                  <a:t>modulation </a:t>
                </a:r>
                <a:r>
                  <a:rPr lang="en-IN" dirty="0" smtClean="0"/>
                  <a:t>(PM)</a:t>
                </a:r>
              </a:p>
              <a:p>
                <a:r>
                  <a:rPr lang="en-IN" dirty="0" smtClean="0"/>
                  <a:t>PM: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varied </a:t>
                </a:r>
                <a:r>
                  <a:rPr lang="en-IN" i="1" dirty="0" smtClean="0"/>
                  <a:t>linearly</a:t>
                </a:r>
                <a:r>
                  <a:rPr lang="en-IN" dirty="0" smtClean="0"/>
                  <a:t> with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dirty="0" smtClean="0"/>
                  <a:t> is a constant called “</a:t>
                </a:r>
                <a:r>
                  <a:rPr lang="en-IN" i="1" dirty="0" smtClean="0"/>
                  <a:t>phase sensitivity</a:t>
                </a:r>
                <a:r>
                  <a:rPr lang="en-IN" dirty="0" smtClean="0"/>
                  <a:t>”</a:t>
                </a:r>
              </a:p>
              <a:p>
                <a:r>
                  <a:rPr lang="en-IN" dirty="0" smtClean="0"/>
                  <a:t>Thus, PM signal given by: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FM: instantaneous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varied </a:t>
                </a:r>
                <a:r>
                  <a:rPr lang="en-IN" i="1" dirty="0"/>
                  <a:t>linearly</a:t>
                </a:r>
                <a:r>
                  <a:rPr lang="en-IN" dirty="0"/>
                  <a:t> with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dirty="0"/>
                  <a:t> is a constant called </a:t>
                </a:r>
                <a:r>
                  <a:rPr lang="en-IN" dirty="0" smtClean="0"/>
                  <a:t>“</a:t>
                </a:r>
                <a:r>
                  <a:rPr lang="en-IN" i="1" dirty="0" smtClean="0"/>
                  <a:t>frequency </a:t>
                </a:r>
                <a:r>
                  <a:rPr lang="en-IN" i="1" dirty="0"/>
                  <a:t>sensitivity</a:t>
                </a:r>
                <a:r>
                  <a:rPr lang="en-IN" dirty="0" smtClean="0"/>
                  <a:t>”	</a:t>
                </a:r>
              </a:p>
              <a:p>
                <a:r>
                  <a:rPr lang="en-IN" dirty="0"/>
                  <a:t>Thus, </a:t>
                </a:r>
                <a:r>
                  <a:rPr lang="en-IN" dirty="0" smtClean="0"/>
                  <a:t>FM </a:t>
                </a:r>
                <a:r>
                  <a:rPr lang="en-IN" dirty="0"/>
                  <a:t>signal given by: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nary>
                          <m:nary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e>
                    </m:d>
                  </m:oMath>
                </a14:m>
                <a:r>
                  <a:rPr lang="en-IN" dirty="0" smtClean="0"/>
                  <a:t>,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where we have assumed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 smtClean="0"/>
                  <a:t> 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073" y="686873"/>
                <a:ext cx="9144000" cy="6172200"/>
              </a:xfrm>
              <a:blipFill rotWithShape="1">
                <a:blip r:embed="rId2"/>
                <a:stretch>
                  <a:fillRect l="-600" t="-1383" b="-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6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05000" y="-152400"/>
            <a:ext cx="8229600" cy="1143000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/>
          <a:lstStyle/>
          <a:p>
            <a:r>
              <a:rPr lang="en-IN" dirty="0" smtClean="0"/>
              <a:t>Fig. shows (a) carrier wave, (b) message signal and corresponding (c) AM signal, (d) PM signal, (e) FM signal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-10732"/>
            <a:ext cx="390989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275" y="5965995"/>
            <a:ext cx="2743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Ref: “Communication Systems” by S. </a:t>
            </a:r>
            <a:r>
              <a:rPr lang="en-US" sz="1500" dirty="0" err="1" smtClean="0"/>
              <a:t>Haykin</a:t>
            </a:r>
            <a:r>
              <a:rPr lang="en-US" sz="1500" dirty="0" smtClean="0"/>
              <a:t> and M. </a:t>
            </a:r>
            <a:r>
              <a:rPr lang="en-US" sz="1500" dirty="0" err="1" smtClean="0"/>
              <a:t>Moher</a:t>
            </a:r>
            <a:r>
              <a:rPr lang="en-US" sz="1500" dirty="0" smtClean="0"/>
              <a:t>, 5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</a:t>
            </a:r>
            <a:r>
              <a:rPr lang="en-US" sz="1500" dirty="0" err="1" smtClean="0"/>
              <a:t>ed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04404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Properties of Angle-Modulated Waves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12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Transmitted Power of Angle-Modulated Signals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" y="1143000"/>
                <a:ext cx="8763000" cy="5943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dirty="0" smtClean="0"/>
                  <a:t>Recall: FM </a:t>
                </a:r>
                <a:r>
                  <a:rPr lang="en-IN" dirty="0"/>
                  <a:t>signal given by: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nary>
                          <m:nary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Average transmitted power: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 smtClean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this approximately holds when bandwidth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much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Average transmitted power of above PM signal also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Thus, transmitted power of FM and PM are independent of message signal</a:t>
                </a:r>
              </a:p>
              <a:p>
                <a:r>
                  <a:rPr lang="en-IN" dirty="0" smtClean="0"/>
                  <a:t>Recall: in case of AM signal, transmitted power depends on message signal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" y="1143000"/>
                <a:ext cx="8763000" cy="5943600"/>
              </a:xfrm>
              <a:blipFill rotWithShape="0">
                <a:blip r:embed="rId2"/>
                <a:stretch>
                  <a:fillRect l="-1461" t="-2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34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541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Linearity of Modulation Process</a:t>
            </a:r>
            <a:endParaRPr lang="en-I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51456"/>
                <a:ext cx="9144000" cy="620654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IN" dirty="0" smtClean="0"/>
                  <a:t>Is phase modulation a linear process? </a:t>
                </a:r>
              </a:p>
              <a:p>
                <a:r>
                  <a:rPr lang="en-IN" dirty="0" smtClean="0"/>
                  <a:t>Suppose message signal is: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be PM waves produced by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respectively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IN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IN" dirty="0"/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marL="742950" lvl="2" indent="-34290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IN" dirty="0" smtClean="0"/>
                  <a:t>Thus,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in general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IN" dirty="0" smtClean="0"/>
                  <a:t>So PM is not a linear process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IN" dirty="0" smtClean="0"/>
                  <a:t>Similarly, FM is not a linear process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IN" dirty="0" smtClean="0"/>
                  <a:t>Implications:</a:t>
                </a:r>
              </a:p>
              <a:p>
                <a:pPr marL="742950" lvl="2" indent="-342900">
                  <a:buFont typeface="Wingdings" pitchFamily="2" charset="2"/>
                  <a:buChar char="q"/>
                </a:pPr>
                <a:r>
                  <a:rPr lang="en-IN" dirty="0" smtClean="0"/>
                  <a:t>spectral analysis and noise analysis of angle-modulated signals more complicated than those of AM due to non-linearity</a:t>
                </a:r>
              </a:p>
              <a:p>
                <a:pPr marL="742950" lvl="2" indent="-342900">
                  <a:buFont typeface="Wingdings" pitchFamily="2" charset="2"/>
                  <a:buChar char="q"/>
                </a:pPr>
                <a:r>
                  <a:rPr lang="en-IN" dirty="0" smtClean="0"/>
                  <a:t>FM has better noise performance than AM, which is due to non-linear nature of former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51456"/>
                <a:ext cx="9144000" cy="6206544"/>
              </a:xfrm>
              <a:blipFill rotWithShape="1">
                <a:blip r:embed="rId2"/>
                <a:stretch>
                  <a:fillRect l="-1067" t="-1965" r="-12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26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Zero-Crossings and Visualization Difficulty of Message Waveform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Recall: in AM, assuming no </a:t>
            </a:r>
            <a:r>
              <a:rPr lang="en-IN" dirty="0" err="1" smtClean="0"/>
              <a:t>overmodulation</a:t>
            </a:r>
            <a:r>
              <a:rPr lang="en-IN" dirty="0" smtClean="0"/>
              <a:t>:</a:t>
            </a:r>
          </a:p>
          <a:p>
            <a:pPr lvl="1">
              <a:buFont typeface="Wingdings" pitchFamily="2" charset="2"/>
              <a:buChar char="q"/>
            </a:pPr>
            <a:r>
              <a:rPr lang="en-IN" dirty="0"/>
              <a:t>z</a:t>
            </a:r>
            <a:r>
              <a:rPr lang="en-IN" dirty="0" smtClean="0"/>
              <a:t>ero-crossings are regularly spaced apart </a:t>
            </a:r>
          </a:p>
          <a:p>
            <a:r>
              <a:rPr lang="en-IN" dirty="0" smtClean="0"/>
              <a:t>However, this is not the case in FM and PM</a:t>
            </a:r>
          </a:p>
          <a:p>
            <a:r>
              <a:rPr lang="en-IN" dirty="0" smtClean="0"/>
              <a:t>Recall: in AM, message signal is envelope of modulated wave (assuming that carrier wave is not </a:t>
            </a:r>
            <a:r>
              <a:rPr lang="en-IN" dirty="0" err="1" smtClean="0"/>
              <a:t>overmodulated</a:t>
            </a:r>
            <a:r>
              <a:rPr lang="en-IN" dirty="0" smtClean="0"/>
              <a:t>):</a:t>
            </a:r>
          </a:p>
          <a:p>
            <a:pPr lvl="1">
              <a:buFont typeface="Wingdings" pitchFamily="2" charset="2"/>
              <a:buChar char="q"/>
            </a:pPr>
            <a:r>
              <a:rPr lang="en-IN" dirty="0" smtClean="0"/>
              <a:t>so envelope detection can be used to easily recover message signal from modulated wave</a:t>
            </a:r>
          </a:p>
          <a:p>
            <a:r>
              <a:rPr lang="en-IN" dirty="0" smtClean="0"/>
              <a:t>In case of angle modulated wave, not easy to visualize message signal by looking at modulated wave</a:t>
            </a:r>
          </a:p>
        </p:txBody>
      </p:sp>
    </p:spTree>
    <p:extLst>
      <p:ext uri="{BB962C8B-B14F-4D97-AF65-F5344CB8AC3E}">
        <p14:creationId xmlns:p14="http://schemas.microsoft.com/office/powerpoint/2010/main" val="225358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2558</TotalTime>
  <Words>790</Words>
  <Application>Microsoft Office PowerPoint</Application>
  <PresentationFormat>On-screen Show (4:3)</PresentationFormat>
  <Paragraphs>329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Wingdings</vt:lpstr>
      <vt:lpstr>Office Theme</vt:lpstr>
      <vt:lpstr>Angle Modulation</vt:lpstr>
      <vt:lpstr>Introduction</vt:lpstr>
      <vt:lpstr>Angle-Modulated Wave and Its Instantaneous Frequency</vt:lpstr>
      <vt:lpstr>FM and PM</vt:lpstr>
      <vt:lpstr>Example</vt:lpstr>
      <vt:lpstr>Properties of Angle-Modulated Waves</vt:lpstr>
      <vt:lpstr>Transmitted Power of Angle-Modulated Signals</vt:lpstr>
      <vt:lpstr>Linearity of Modulation Process</vt:lpstr>
      <vt:lpstr>Zero-Crossings and Visualization Difficulty of Message Waveform</vt:lpstr>
      <vt:lpstr>Example: Zero-Crossings</vt:lpstr>
      <vt:lpstr>Relationship Between FM and PM</vt:lpstr>
      <vt:lpstr>Frequency Modulation</vt:lpstr>
      <vt:lpstr>Spectral Analysis of FM Signal</vt:lpstr>
      <vt:lpstr>Spectral Analysis of FM Signal (contd.)</vt:lpstr>
      <vt:lpstr>Narrow-Band FM</vt:lpstr>
      <vt:lpstr>Narrow-Band FM: Generalization</vt:lpstr>
      <vt:lpstr>Wide-Band FM</vt:lpstr>
      <vt:lpstr>Wide-Band FM (contd.)</vt:lpstr>
      <vt:lpstr>Wide-band FM (contd.)</vt:lpstr>
      <vt:lpstr>Wide-band FM (contd.)</vt:lpstr>
      <vt:lpstr>Example</vt:lpstr>
      <vt:lpstr>Example (contd.)</vt:lpstr>
      <vt:lpstr>Transmission Bandwidth of FM Signals</vt:lpstr>
      <vt:lpstr>Transmission Bandwidth of FM Signals</vt:lpstr>
      <vt:lpstr>Transmission Bandwidth of FM Signals (contd.)</vt:lpstr>
      <vt:lpstr>Transmission Bandwidth of FM Signals (contd.)</vt:lpstr>
      <vt:lpstr>Transmission Bandwidth of FM Signals: Generalization</vt:lpstr>
      <vt:lpstr>Informal Justification for Carson’s Rule</vt:lpstr>
      <vt:lpstr>Informal Justification for Carson’s Rule (contd.)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Signal Analysis EE 601, Autumn’13</dc:title>
  <dc:creator>admin</dc:creator>
  <cp:lastModifiedBy>admin</cp:lastModifiedBy>
  <cp:revision>889</cp:revision>
  <dcterms:created xsi:type="dcterms:W3CDTF">2006-08-16T00:00:00Z</dcterms:created>
  <dcterms:modified xsi:type="dcterms:W3CDTF">2019-08-22T06:18:18Z</dcterms:modified>
</cp:coreProperties>
</file>