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>
      <p:cViewPr varScale="1">
        <p:scale>
          <a:sx n="73" d="100"/>
          <a:sy n="73" d="100"/>
        </p:scale>
        <p:origin x="128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Generation and Demodulation of Amplitude Modulated Signals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Gaurav</a:t>
            </a:r>
            <a:r>
              <a:rPr lang="en-US" dirty="0" smtClean="0"/>
              <a:t> S. </a:t>
            </a:r>
            <a:r>
              <a:rPr lang="en-US" dirty="0" err="1" smtClean="0"/>
              <a:t>Kasbekar</a:t>
            </a:r>
            <a:endParaRPr lang="en-US" dirty="0" smtClean="0"/>
          </a:p>
          <a:p>
            <a:r>
              <a:rPr lang="en-US" dirty="0" smtClean="0"/>
              <a:t>Dept. of Electrical Engineering</a:t>
            </a:r>
          </a:p>
          <a:p>
            <a:r>
              <a:rPr lang="en-US" dirty="0" smtClean="0"/>
              <a:t>IIT Bombay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IN" dirty="0" smtClean="0"/>
              <a:t>Coherent Detection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762000"/>
                <a:ext cx="9067800" cy="60960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Recall: in DSB-SC, modulated wave is product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⁡(2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/>
                  <a:t> can be recovered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 by: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multiplying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 with locally generated sinusoid that is coherent </a:t>
                </a:r>
                <a:r>
                  <a:rPr lang="en-IN" dirty="0"/>
                  <a:t>(</a:t>
                </a:r>
                <a:r>
                  <a:rPr lang="en-IN" dirty="0" smtClean="0"/>
                  <a:t>synchronized) in both frequency and phase with carrier wave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 used in modulator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low-pass filtering the product</a:t>
                </a:r>
              </a:p>
              <a:p>
                <a:r>
                  <a:rPr lang="en-IN" dirty="0" smtClean="0"/>
                  <a:t>This method called “</a:t>
                </a:r>
                <a:r>
                  <a:rPr lang="en-IN" i="1" dirty="0" smtClean="0"/>
                  <a:t>coherent detection</a:t>
                </a:r>
                <a:r>
                  <a:rPr lang="en-IN" dirty="0" smtClean="0"/>
                  <a:t>” or “</a:t>
                </a:r>
                <a:r>
                  <a:rPr lang="en-IN" i="1" dirty="0" smtClean="0"/>
                  <a:t>synchronous demodulation</a:t>
                </a:r>
                <a:r>
                  <a:rPr lang="en-IN" dirty="0" smtClean="0"/>
                  <a:t>”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762000"/>
                <a:ext cx="9067800" cy="6096000"/>
              </a:xfrm>
              <a:blipFill rotWithShape="1">
                <a:blip r:embed="rId2"/>
                <a:stretch>
                  <a:fillRect l="-1547" t="-13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4661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381000"/>
            <a:ext cx="8915400" cy="1143000"/>
          </a:xfrm>
        </p:spPr>
        <p:txBody>
          <a:bodyPr>
            <a:noAutofit/>
          </a:bodyPr>
          <a:lstStyle/>
          <a:p>
            <a:r>
              <a:rPr lang="en-IN" sz="3000" dirty="0" smtClean="0"/>
              <a:t>Demodulation Using A Local Oscillator with Phase Error</a:t>
            </a:r>
            <a:endParaRPr lang="en-IN" sz="3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457200"/>
                <a:ext cx="9144000" cy="640080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IN" dirty="0" smtClean="0"/>
                  <a:t>Difficult to </a:t>
                </a:r>
                <a:r>
                  <a:rPr lang="en-IN" dirty="0"/>
                  <a:t>locally </a:t>
                </a:r>
                <a:r>
                  <a:rPr lang="en-IN" dirty="0" smtClean="0"/>
                  <a:t>generate </a:t>
                </a:r>
                <a:r>
                  <a:rPr lang="en-IN" dirty="0"/>
                  <a:t>sinusoid that is </a:t>
                </a:r>
                <a:r>
                  <a:rPr lang="en-IN" dirty="0" smtClean="0"/>
                  <a:t>synchronized </a:t>
                </a:r>
                <a:r>
                  <a:rPr lang="en-IN" dirty="0"/>
                  <a:t>in both frequency and phase with carrier wave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/>
                  <a:t> used in modulator</a:t>
                </a:r>
                <a:r>
                  <a:rPr lang="en-IN" dirty="0" smtClean="0"/>
                  <a:t> </a:t>
                </a:r>
              </a:p>
              <a:p>
                <a:r>
                  <a:rPr lang="en-IN" dirty="0" smtClean="0"/>
                  <a:t>Suppose locally generated sinusoid is:</a:t>
                </a:r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𝑐</m:t>
                        </m:r>
                      </m:sub>
                      <m:sup>
                        <m:r>
                          <a:rPr lang="en-IN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⁡(2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IN" b="0" i="1" smtClean="0">
                        <a:latin typeface="Cambria Math"/>
                        <a:ea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Signal obtained by multiplying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𝑠</m:t>
                    </m:r>
                    <m:r>
                      <a:rPr lang="en-IN" b="0" i="1" smtClean="0">
                        <a:latin typeface="Cambria Math"/>
                      </a:rPr>
                      <m:t>(</m:t>
                    </m:r>
                    <m:r>
                      <a:rPr lang="en-IN" b="0" i="1" smtClean="0">
                        <a:latin typeface="Cambria Math"/>
                      </a:rPr>
                      <m:t>𝑡</m:t>
                    </m:r>
                    <m:r>
                      <a:rPr lang="en-I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IN" dirty="0" smtClean="0"/>
                  <a:t>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𝑐</m:t>
                        </m:r>
                      </m:sub>
                      <m:sup>
                        <m:r>
                          <a:rPr lang="en-IN" i="1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⁡(2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IN" i="1">
                        <a:latin typeface="Cambria Math"/>
                        <a:ea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/>
                  <a:t> and low-pass filtering product:</a:t>
                </a:r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IN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𝑐</m:t>
                            </m:r>
                          </m:sub>
                          <m:sup>
                            <m:r>
                              <a:rPr lang="en-IN" i="1"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</m:num>
                      <m:den>
                        <m:r>
                          <a:rPr lang="en-IN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IN" b="0" i="1" smtClean="0">
                        <a:latin typeface="Cambria Math"/>
                      </a:rPr>
                      <m:t>𝑚</m:t>
                    </m:r>
                    <m:r>
                      <a:rPr lang="en-IN" b="0" i="1" smtClean="0">
                        <a:latin typeface="Cambria Math"/>
                      </a:rPr>
                      <m:t>(</m:t>
                    </m:r>
                    <m:r>
                      <a:rPr lang="en-IN" b="0" i="1" smtClean="0">
                        <a:latin typeface="Cambria Math"/>
                      </a:rPr>
                      <m:t>𝑡</m:t>
                    </m:r>
                    <m:r>
                      <a:rPr lang="en-IN" b="0" i="1" smtClean="0">
                        <a:latin typeface="Cambria Math"/>
                      </a:rPr>
                      <m:t>)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If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  <a:ea typeface="Cambria Math"/>
                      </a:rPr>
                      <m:t>𝜙</m:t>
                    </m:r>
                  </m:oMath>
                </a14:m>
                <a:r>
                  <a:rPr lang="en-IN" dirty="0" smtClean="0"/>
                  <a:t> is a constant, then: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>
                    <a:ea typeface="Cambria Math"/>
                  </a:rPr>
                  <a:t>If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  <a:ea typeface="Cambria Math"/>
                      </a:rPr>
                      <m:t>𝜙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≠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IN" i="1">
                            <a:latin typeface="Cambria Math"/>
                            <a:ea typeface="Cambria Math"/>
                          </a:rPr>
                          <m:t>±</m:t>
                        </m:r>
                        <m:r>
                          <a:rPr lang="en-IN" i="1">
                            <a:latin typeface="Cambria Math"/>
                            <a:ea typeface="Cambria Math"/>
                          </a:rPr>
                          <m:t>𝜋</m:t>
                        </m:r>
                      </m:num>
                      <m:den>
                        <m:r>
                          <a:rPr lang="en-IN" i="1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dirty="0" smtClean="0"/>
                  <a:t>, then demodulated signal is scaled, but undistorted version of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𝑚</m:t>
                    </m:r>
                    <m:r>
                      <a:rPr lang="en-IN" i="1">
                        <a:latin typeface="Cambria Math"/>
                      </a:rPr>
                      <m:t>(</m:t>
                    </m:r>
                    <m:r>
                      <a:rPr lang="en-IN" i="1">
                        <a:latin typeface="Cambria Math"/>
                      </a:rPr>
                      <m:t>𝑡</m:t>
                    </m:r>
                    <m:r>
                      <a:rPr lang="en-IN" i="1">
                        <a:latin typeface="Cambria Math"/>
                      </a:rPr>
                      <m:t>)</m:t>
                    </m:r>
                  </m:oMath>
                </a14:m>
                <a:r>
                  <a:rPr lang="en-IN" dirty="0" smtClean="0"/>
                  <a:t>, which is acceptable 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>
                    <a:ea typeface="Cambria Math"/>
                  </a:rPr>
                  <a:t>If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  <a:ea typeface="Cambria Math"/>
                      </a:rPr>
                      <m:t>𝜙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IN" i="1">
                            <a:latin typeface="Cambria Math"/>
                            <a:ea typeface="Cambria Math"/>
                          </a:rPr>
                          <m:t>±</m:t>
                        </m:r>
                        <m:r>
                          <a:rPr lang="en-IN" i="1">
                            <a:latin typeface="Cambria Math"/>
                            <a:ea typeface="Cambria Math"/>
                          </a:rPr>
                          <m:t>𝜋</m:t>
                        </m:r>
                      </m:num>
                      <m:den>
                        <m:r>
                          <a:rPr lang="en-IN" i="1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dirty="0" smtClean="0"/>
                  <a:t>, then demodulated signal is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0</m:t>
                    </m:r>
                  </m:oMath>
                </a14:m>
                <a:r>
                  <a:rPr lang="en-IN" dirty="0" smtClean="0"/>
                  <a:t> </a:t>
                </a:r>
              </a:p>
              <a:p>
                <a:r>
                  <a:rPr lang="en-IN" dirty="0" smtClean="0"/>
                  <a:t>However, in practice, phase error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  <a:ea typeface="Cambria Math"/>
                      </a:rPr>
                      <m:t>𝜙</m:t>
                    </m:r>
                  </m:oMath>
                </a14:m>
                <a:r>
                  <a:rPr lang="en-IN" dirty="0" smtClean="0"/>
                  <a:t> varies randomly with time due to: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random variations in communication channel (e.g., mobility of transmitter or receiver in wireless communication)  </a:t>
                </a:r>
              </a:p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en-IN" dirty="0" smtClean="0"/>
                  <a:t>Then demodulated signal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IN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𝑐</m:t>
                            </m:r>
                          </m:sub>
                          <m:sup>
                            <m:r>
                              <a:rPr lang="en-IN" i="1"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</m:num>
                      <m:den>
                        <m:r>
                          <a:rPr lang="en-IN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IN" i="1">
                        <a:latin typeface="Cambria Math"/>
                      </a:rPr>
                      <m:t>𝑚</m:t>
                    </m:r>
                    <m:r>
                      <a:rPr lang="en-IN" i="1">
                        <a:latin typeface="Cambria Math"/>
                      </a:rPr>
                      <m:t>(</m:t>
                    </m:r>
                    <m:r>
                      <a:rPr lang="en-IN" i="1">
                        <a:latin typeface="Cambria Math"/>
                      </a:rPr>
                      <m:t>𝑡</m:t>
                    </m:r>
                    <m:r>
                      <a:rPr lang="en-IN" i="1">
                        <a:latin typeface="Cambria Math"/>
                      </a:rPr>
                      <m:t>)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/>
                  <a:t>,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/>
                  <a:t> varies with time, which is distorted version of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𝑚</m:t>
                    </m:r>
                    <m:r>
                      <a:rPr lang="en-IN" i="1">
                        <a:latin typeface="Cambria Math"/>
                      </a:rPr>
                      <m:t>(</m:t>
                    </m:r>
                    <m:r>
                      <a:rPr lang="en-IN" i="1">
                        <a:latin typeface="Cambria Math"/>
                      </a:rPr>
                      <m:t>𝑡</m:t>
                    </m:r>
                    <m:r>
                      <a:rPr lang="en-IN" i="1">
                        <a:latin typeface="Cambria Math"/>
                      </a:rPr>
                      <m:t>)</m:t>
                    </m:r>
                  </m:oMath>
                </a14:m>
                <a:endParaRPr lang="en-IN" dirty="0" smtClean="0"/>
              </a:p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en-IN" dirty="0" smtClean="0"/>
                  <a:t>Hence, techniques are required to maintain local oscillator at receiver in perfect synchronism in both frequency and phase with carrier signal used to generate DSB-SC signal in transmitter</a:t>
                </a:r>
              </a:p>
              <a:p>
                <a:pPr marL="742950" lvl="2" indent="-342900">
                  <a:buFont typeface="Wingdings" pitchFamily="2" charset="2"/>
                  <a:buChar char="q"/>
                </a:pPr>
                <a:r>
                  <a:rPr lang="en-IN" dirty="0" smtClean="0"/>
                  <a:t>resulting system complexity is the price that must be paid for suppressing carrier signal in AM to save transmitted power</a:t>
                </a:r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457200"/>
                <a:ext cx="9144000" cy="6400800"/>
              </a:xfrm>
              <a:blipFill rotWithShape="1">
                <a:blip r:embed="rId2"/>
                <a:stretch>
                  <a:fillRect l="-533" t="-1333" r="-4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4600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856" y="3124200"/>
            <a:ext cx="5315744" cy="37302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304800"/>
            <a:ext cx="8229600" cy="1143000"/>
          </a:xfrm>
        </p:spPr>
        <p:txBody>
          <a:bodyPr>
            <a:normAutofit/>
          </a:bodyPr>
          <a:lstStyle/>
          <a:p>
            <a:r>
              <a:rPr lang="en-IN" sz="3500" dirty="0" smtClean="0"/>
              <a:t>Costas Receiver</a:t>
            </a:r>
            <a:endParaRPr lang="en-IN" sz="3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551" y="533400"/>
                <a:ext cx="9144000" cy="48006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IN" dirty="0" smtClean="0"/>
                  <a:t>As discussed, in DSB-SC demodulator, phase error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/>
                        <a:ea typeface="Cambria Math"/>
                      </a:rPr>
                      <m:t>𝜙</m:t>
                    </m:r>
                  </m:oMath>
                </a14:m>
                <a:r>
                  <a:rPr lang="en-IN" dirty="0" smtClean="0"/>
                  <a:t> often varies with time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results in distortion in demodulated signal</a:t>
                </a:r>
              </a:p>
              <a:p>
                <a:r>
                  <a:rPr lang="en-IN" dirty="0" smtClean="0"/>
                  <a:t>Costas receiver </a:t>
                </a:r>
                <a:r>
                  <a:rPr lang="en-IN" i="1" dirty="0" smtClean="0"/>
                  <a:t>designed for achieving phase synchronization </a:t>
                </a:r>
                <a:r>
                  <a:rPr lang="en-IN" dirty="0" smtClean="0"/>
                  <a:t>between: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locally generated carrier at receiver and that used at transmitter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shown in fig. </a:t>
                </a:r>
              </a:p>
              <a:p>
                <a:r>
                  <a:rPr lang="en-IN" dirty="0" smtClean="0"/>
                  <a:t>Phase discriminator multiplies its two inputs</a:t>
                </a:r>
              </a:p>
              <a:p>
                <a:r>
                  <a:rPr lang="en-IN" dirty="0" smtClean="0"/>
                  <a:t>VCO configured such that if its input is: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positive, then phase of output decreases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negative, then phase of output increases </a:t>
                </a:r>
              </a:p>
              <a:p>
                <a:r>
                  <a:rPr lang="en-IN" dirty="0" smtClean="0"/>
                  <a:t>Typically, phase error is small</a:t>
                </a:r>
              </a:p>
              <a:p>
                <a:r>
                  <a:rPr lang="en-IN" dirty="0" smtClean="0"/>
                  <a:t>If initially,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𝜋</m:t>
                        </m:r>
                      </m:num>
                      <m:den>
                        <m:r>
                          <a:rPr lang="en-IN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IN" b="0" i="1" smtClean="0">
                        <a:latin typeface="Cambria Math"/>
                      </a:rPr>
                      <m:t>&lt;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𝜙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&lt;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/>
                            <a:ea typeface="Cambria Math"/>
                          </a:rPr>
                          <m:t>𝜋</m:t>
                        </m:r>
                      </m:num>
                      <m:den>
                        <m:r>
                          <a:rPr lang="en-IN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dirty="0" smtClean="0"/>
                  <a:t>, then: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i="1" dirty="0" smtClean="0"/>
                  <a:t>eventually phase error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  <a:ea typeface="Cambria Math"/>
                      </a:rPr>
                      <m:t>𝜙</m:t>
                    </m:r>
                  </m:oMath>
                </a14:m>
                <a:r>
                  <a:rPr lang="en-IN" i="1" dirty="0" smtClean="0"/>
                  <a:t> driven to zero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551" y="533400"/>
                <a:ext cx="9144000" cy="4800600"/>
              </a:xfrm>
              <a:blipFill rotWithShape="1">
                <a:blip r:embed="rId3"/>
                <a:stretch>
                  <a:fillRect l="-800" t="-20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828800" y="6074898"/>
            <a:ext cx="2055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Ref: “Communication Systems” by S. </a:t>
            </a:r>
            <a:r>
              <a:rPr lang="en-US" sz="1200" dirty="0" err="1" smtClean="0"/>
              <a:t>Haykin</a:t>
            </a:r>
            <a:r>
              <a:rPr lang="en-US" sz="1200" dirty="0" smtClean="0"/>
              <a:t> and M. </a:t>
            </a:r>
            <a:r>
              <a:rPr lang="en-US" sz="1200" dirty="0" err="1" smtClean="0"/>
              <a:t>Moher</a:t>
            </a:r>
            <a:r>
              <a:rPr lang="en-US" sz="1200" dirty="0" smtClean="0"/>
              <a:t>, 5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</a:t>
            </a:r>
            <a:r>
              <a:rPr lang="en-US" sz="1200" dirty="0" err="1" smtClean="0"/>
              <a:t>ed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484542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879764"/>
                <a:ext cx="9144000" cy="574617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IN" dirty="0" smtClean="0"/>
                  <a:t>Consider a carrier wave:</a:t>
                </a:r>
              </a:p>
              <a:p>
                <a:pPr marL="971550" lvl="1" indent="-514350"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⁡(2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/>
                  <a:t>, 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IN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IN" dirty="0" smtClean="0"/>
                  <a:t> is “</a:t>
                </a:r>
                <a:r>
                  <a:rPr lang="en-IN" i="1" dirty="0" smtClean="0"/>
                  <a:t>carrier amplitude</a:t>
                </a:r>
                <a:r>
                  <a:rPr lang="en-IN" dirty="0" smtClean="0"/>
                  <a:t>” and 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IN" dirty="0" smtClean="0"/>
                  <a:t> is “</a:t>
                </a:r>
                <a:r>
                  <a:rPr lang="en-IN" i="1" dirty="0" smtClean="0"/>
                  <a:t>carrier frequency</a:t>
                </a:r>
                <a:r>
                  <a:rPr lang="en-IN" dirty="0" smtClean="0"/>
                  <a:t>”</a:t>
                </a:r>
              </a:p>
              <a:p>
                <a:r>
                  <a:rPr lang="en-IN" dirty="0" smtClean="0"/>
                  <a:t>Let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/>
                  <a:t> be message signal, which is a baseband signal</a:t>
                </a:r>
              </a:p>
              <a:p>
                <a:r>
                  <a:rPr lang="en-IN" dirty="0" smtClean="0"/>
                  <a:t>Amplitude modulated (AM) wave given by:</a:t>
                </a:r>
              </a:p>
              <a:p>
                <a:pPr marL="971550" lvl="1" indent="-514350">
                  <a:buFont typeface="+mj-lt"/>
                  <a:buAutoNum type="arabicParenR" startAt="2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IN" b="0" i="0" smtClean="0">
                        <a:latin typeface="Cambria Math" panose="02040503050406030204" pitchFamily="18" charset="0"/>
                      </a:rPr>
                      <m:t>[1+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⁡(2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IN" b="1" dirty="0" smtClean="0"/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IN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IN" dirty="0" smtClean="0"/>
                  <a:t> called “</a:t>
                </a:r>
                <a:r>
                  <a:rPr lang="en-IN" i="1" dirty="0" smtClean="0"/>
                  <a:t>amplitude sensitivity</a:t>
                </a:r>
                <a:r>
                  <a:rPr lang="en-IN" dirty="0" smtClean="0"/>
                  <a:t>”</a:t>
                </a:r>
              </a:p>
              <a:p>
                <a:r>
                  <a:rPr lang="en-IN" dirty="0" smtClean="0"/>
                  <a:t>We will study circuits for generating AM signals and demodulating them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79764"/>
                <a:ext cx="9144000" cy="5746173"/>
              </a:xfrm>
              <a:blipFill rotWithShape="1">
                <a:blip r:embed="rId2"/>
                <a:stretch>
                  <a:fillRect l="-1467" t="-2227" r="-12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7481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4313506"/>
            <a:ext cx="3257773" cy="2362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703632"/>
            <a:ext cx="3563634" cy="2154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0"/>
            <a:ext cx="8229600" cy="1143000"/>
          </a:xfrm>
        </p:spPr>
        <p:txBody>
          <a:bodyPr>
            <a:normAutofit/>
          </a:bodyPr>
          <a:lstStyle/>
          <a:p>
            <a:r>
              <a:rPr lang="en-IN" sz="3500" dirty="0" smtClean="0"/>
              <a:t>Switching Modulator</a:t>
            </a:r>
            <a:endParaRPr lang="en-IN" sz="3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" y="381000"/>
                <a:ext cx="9143999" cy="4525963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IN" dirty="0" smtClean="0"/>
                  <a:t>Switching modulator for generating AM signal shown in Fig. (a)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𝑐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IN" b="0" i="1" smtClean="0">
                            <a:latin typeface="Cambria Math"/>
                          </a:rPr>
                          <m:t>=</m:t>
                        </m:r>
                        <m:r>
                          <a:rPr lang="en-IN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𝑐</m:t>
                        </m:r>
                      </m:sub>
                    </m:sSub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/>
                              </a:rPr>
                              <m:t>2</m:t>
                            </m:r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/>
                                    <a:ea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/>
                                    <a:ea typeface="Cambria Math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r>
                  <a:rPr lang="en-IN" dirty="0" smtClean="0"/>
                  <a:t>: carrier signal and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𝑚</m:t>
                    </m:r>
                    <m:r>
                      <a:rPr lang="en-IN" i="1">
                        <a:latin typeface="Cambria Math"/>
                      </a:rPr>
                      <m:t>(</m:t>
                    </m:r>
                    <m:r>
                      <a:rPr lang="en-IN" i="1">
                        <a:latin typeface="Cambria Math"/>
                      </a:rPr>
                      <m:t>𝑡</m:t>
                    </m:r>
                    <m:r>
                      <a:rPr lang="en-IN" i="1">
                        <a:latin typeface="Cambria Math"/>
                      </a:rPr>
                      <m:t>)</m:t>
                    </m:r>
                  </m:oMath>
                </a14:m>
                <a:r>
                  <a:rPr lang="en-IN" dirty="0" smtClean="0"/>
                  <a:t>: message signal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IN" b="0" i="1" smtClean="0">
                        <a:latin typeface="Cambria Math"/>
                      </a:rPr>
                      <m:t>:</m:t>
                    </m:r>
                  </m:oMath>
                </a14:m>
                <a:endParaRPr lang="en-IN" b="0" i="1" dirty="0" smtClean="0">
                  <a:latin typeface="Cambria Math"/>
                </a:endParaRPr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𝑐</m:t>
                        </m:r>
                      </m:sub>
                    </m:sSub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IN" b="0" i="1" smtClean="0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/>
                                    <a:ea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/>
                                    <a:ea typeface="Cambria Math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IN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IN" b="0" i="1" smtClean="0">
                        <a:latin typeface="Cambria Math"/>
                      </a:rPr>
                      <m:t>+</m:t>
                    </m:r>
                    <m:r>
                      <a:rPr lang="en-IN" b="0" i="1" smtClean="0">
                        <a:latin typeface="Cambria Math"/>
                      </a:rPr>
                      <m:t>𝑚</m:t>
                    </m:r>
                    <m:r>
                      <a:rPr lang="en-IN" b="0" i="1" smtClean="0">
                        <a:latin typeface="Cambria Math"/>
                      </a:rPr>
                      <m:t>(</m:t>
                    </m:r>
                    <m:r>
                      <a:rPr lang="en-IN" b="0" i="1" smtClean="0">
                        <a:latin typeface="Cambria Math"/>
                      </a:rPr>
                      <m:t>𝑡</m:t>
                    </m:r>
                    <m:r>
                      <a:rPr lang="en-IN" b="0" i="1" smtClean="0">
                        <a:latin typeface="Cambria Math"/>
                      </a:rPr>
                      <m:t>)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Assume that diode acts as ideal switch: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presents zero (respectively, infinite) impedance when forward (respectively, reverse) biased </a:t>
                </a:r>
              </a:p>
              <a:p>
                <a:r>
                  <a:rPr lang="en-IN" dirty="0" smtClean="0"/>
                  <a:t>So plot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/>
                  <a:t> </a:t>
                </a:r>
                <a:r>
                  <a:rPr lang="en-IN" dirty="0" smtClean="0"/>
                  <a:t>versus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: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as shown in Fig. (b)</a:t>
                </a:r>
              </a:p>
              <a:p>
                <a:r>
                  <a:rPr lang="en-IN" dirty="0" smtClean="0"/>
                  <a:t>Assuming </a:t>
                </a:r>
                <a:r>
                  <a:rPr lang="en-IN" dirty="0"/>
                  <a:t>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𝑚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IN" i="1">
                        <a:latin typeface="Cambria Math"/>
                      </a:rPr>
                      <m:t>≪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I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 in terms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: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IN" i="1" smtClean="0">
                        <a:latin typeface="Cambria Math"/>
                        <a:ea typeface="Cambria Math"/>
                      </a:rPr>
                      <m:t>≈</m:t>
                    </m:r>
                    <m:d>
                      <m:dPr>
                        <m:begChr m:val="{"/>
                        <m:endChr m:val=""/>
                        <m:ctrlPr>
                          <a:rPr lang="en-IN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IN" b="0" i="1" smtClean="0">
                                  <a:latin typeface="Cambria Math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IN" b="0" i="1" smtClean="0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IN" b="0" i="1" smtClean="0">
                                  <a:latin typeface="Cambria Math"/>
                                  <a:ea typeface="Cambria Math"/>
                                </a:rPr>
                                <m:t>&gt;0,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/>
                                  <a:ea typeface="Cambria Math"/>
                                </a:rPr>
                                <m:t>0,</m:t>
                              </m:r>
                            </m:e>
                            <m:e>
                              <m:r>
                                <a:rPr lang="en-IN" i="1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IN" b="0" i="1" smtClean="0">
                                  <a:latin typeface="Cambria Math"/>
                                  <a:ea typeface="Cambria Math"/>
                                </a:rPr>
                                <m:t>&lt;</m:t>
                              </m:r>
                              <m:r>
                                <a:rPr lang="en-IN" i="1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  <m:r>
                                <a:rPr lang="en-IN" b="0" i="1" smtClean="0">
                                  <a:latin typeface="Cambria Math"/>
                                  <a:ea typeface="Cambria Math"/>
                                </a:rPr>
                                <m:t>.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" y="381000"/>
                <a:ext cx="9143999" cy="4525963"/>
              </a:xfrm>
              <a:blipFill rotWithShape="1">
                <a:blip r:embed="rId4"/>
                <a:stretch>
                  <a:fillRect l="-933" t="-24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507323" y="6534835"/>
            <a:ext cx="59967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Ref: “Communication Systems” by S. </a:t>
            </a:r>
            <a:r>
              <a:rPr lang="en-US" sz="1500" dirty="0" err="1" smtClean="0"/>
              <a:t>Haykin</a:t>
            </a:r>
            <a:r>
              <a:rPr lang="en-US" sz="1500" dirty="0" smtClean="0"/>
              <a:t> and M. </a:t>
            </a:r>
            <a:r>
              <a:rPr lang="en-US" sz="1500" dirty="0" err="1" smtClean="0"/>
              <a:t>Moher</a:t>
            </a:r>
            <a:r>
              <a:rPr lang="en-US" sz="1500" dirty="0" smtClean="0"/>
              <a:t>, 5</a:t>
            </a:r>
            <a:r>
              <a:rPr lang="en-US" sz="1500" baseline="30000" dirty="0" smtClean="0"/>
              <a:t>th</a:t>
            </a:r>
            <a:r>
              <a:rPr lang="en-US" sz="1500" dirty="0" smtClean="0"/>
              <a:t> </a:t>
            </a:r>
            <a:r>
              <a:rPr lang="en-US" sz="1500" dirty="0" err="1" smtClean="0"/>
              <a:t>ed</a:t>
            </a: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44725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640" y="4687855"/>
            <a:ext cx="6690360" cy="19013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IN" sz="3500" dirty="0" smtClean="0"/>
              <a:t>Switching Modulator (contd.)</a:t>
            </a:r>
            <a:endParaRPr lang="en-IN" sz="3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93" y="381000"/>
                <a:ext cx="9159240" cy="563880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IN" dirty="0" smtClean="0"/>
                  <a:t>Recall:</a:t>
                </a:r>
              </a:p>
              <a:p>
                <a:pPr marL="971550" lvl="1" indent="-514350">
                  <a:buFont typeface="+mj-lt"/>
                  <a:buAutoNum type="arabi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IN" i="1">
                        <a:latin typeface="Cambria Math"/>
                        <a:ea typeface="Cambria Math"/>
                      </a:rPr>
                      <m:t>≈</m:t>
                    </m:r>
                    <m:d>
                      <m:dPr>
                        <m:begChr m:val="{"/>
                        <m:endChr m:val=""/>
                        <m:ctrlPr>
                          <a:rPr lang="en-I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IN" i="1">
                                  <a:latin typeface="Cambria Math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IN" i="1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IN" i="1">
                                  <a:latin typeface="Cambria Math"/>
                                  <a:ea typeface="Cambria Math"/>
                                </a:rPr>
                                <m:t>&gt;0,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/>
                                  <a:ea typeface="Cambria Math"/>
                                </a:rPr>
                                <m:t>0,</m:t>
                              </m:r>
                            </m:e>
                            <m:e>
                              <m:r>
                                <a:rPr lang="en-IN" i="1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IN" i="1">
                                  <a:latin typeface="Cambria Math"/>
                                  <a:ea typeface="Cambria Math"/>
                                </a:rPr>
                                <m:t>&lt;0.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dirty="0" smtClean="0"/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IN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𝑐</m:t>
                        </m:r>
                      </m:sub>
                    </m:sSub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/>
                              </a:rPr>
                              <m:t>2</m:t>
                            </m:r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/>
                                    <a:ea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/>
                                    <a:ea typeface="Cambria Math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IN" i="1">
                        <a:latin typeface="Cambria Math"/>
                      </a:rPr>
                      <m:t>+</m:t>
                    </m:r>
                    <m:r>
                      <a:rPr lang="en-IN" i="1">
                        <a:latin typeface="Cambria Math"/>
                      </a:rPr>
                      <m:t>𝑚</m:t>
                    </m:r>
                    <m:r>
                      <a:rPr lang="en-IN" i="1">
                        <a:latin typeface="Cambria Math"/>
                      </a:rPr>
                      <m:t>(</m:t>
                    </m:r>
                    <m:r>
                      <a:rPr lang="en-IN" i="1">
                        <a:latin typeface="Cambria Math"/>
                      </a:rPr>
                      <m:t>𝑡</m:t>
                    </m:r>
                    <m:r>
                      <a:rPr lang="en-IN" i="1">
                        <a:latin typeface="Cambria Math"/>
                      </a:rPr>
                      <m:t>)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Relation in 1) can be written as:</a:t>
                </a:r>
              </a:p>
              <a:p>
                <a:pPr marL="971550" lvl="1" indent="-514350">
                  <a:buFont typeface="+mj-lt"/>
                  <a:buAutoNum type="arabicParenR" startAt="2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IN" i="1">
                        <a:latin typeface="Cambria Math"/>
                        <a:ea typeface="Cambria Math"/>
                      </a:rPr>
                      <m:t>≈</m:t>
                    </m:r>
                    <m:d>
                      <m:dPr>
                        <m:begChr m:val="["/>
                        <m:endChr m:val="]"/>
                        <m:ctrlPr>
                          <a:rPr lang="en-IN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  <m:func>
                          <m:func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IN" i="1">
                                    <a:latin typeface="Cambria Math"/>
                                    <a:ea typeface="Cambria Math"/>
                                  </a:rPr>
                                  <m:t>𝜋</m:t>
                                </m:r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/>
                                        <a:ea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/>
                                        <a:ea typeface="Cambria Math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IN" i="1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e>
                            </m:d>
                          </m:e>
                        </m:func>
                        <m:r>
                          <a:rPr lang="en-IN" i="1">
                            <a:latin typeface="Cambria Math"/>
                          </a:rPr>
                          <m:t>+</m:t>
                        </m:r>
                        <m:r>
                          <a:rPr lang="en-IN" i="1">
                            <a:latin typeface="Cambria Math"/>
                          </a:rPr>
                          <m:t>𝑚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e>
                    </m:d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𝑔</m:t>
                        </m:r>
                      </m:e>
                      <m:sub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IN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IN" dirty="0" smtClean="0"/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  <a:ea typeface="Cambria Math"/>
                          </a:rPr>
                          <m:t>𝑇</m:t>
                        </m:r>
                      </m:e>
                      <m:sub>
                        <m:r>
                          <a:rPr lang="en-IN" i="1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r>
                      <a:rPr lang="en-IN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/>
                                <a:ea typeface="Cambria Math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  <a:ea typeface="Cambria Math"/>
                          </a:rPr>
                          <m:t>𝑔</m:t>
                        </m:r>
                      </m:e>
                      <m: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IN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𝑡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IN" dirty="0" smtClean="0"/>
                  <a:t> is as in fig.  </a:t>
                </a:r>
              </a:p>
              <a:p>
                <a:r>
                  <a:rPr lang="en-IN" dirty="0" smtClean="0"/>
                  <a:t>How can we obtain an AM signal from the signal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 in 2)?</a:t>
                </a:r>
              </a:p>
              <a:p>
                <a:r>
                  <a:rPr lang="en-IN" dirty="0" smtClean="0"/>
                  <a:t>Fourier series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  <a:ea typeface="Cambria Math"/>
                          </a:rPr>
                          <m:t>𝑔</m:t>
                        </m:r>
                      </m:e>
                      <m: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IN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𝑡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IN" dirty="0" smtClean="0"/>
                  <a:t>: </a:t>
                </a:r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  <a:ea typeface="Cambria Math"/>
                          </a:rPr>
                          <m:t>𝑔</m:t>
                        </m:r>
                      </m:e>
                      <m: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en-IN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  <m:r>
                      <a:rPr lang="en-IN" b="0" i="1" smtClean="0">
                        <a:latin typeface="Cambria Math"/>
                        <a:ea typeface="Cambria Math"/>
                      </a:rPr>
                      <m:t>+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num>
                      <m:den>
                        <m:r>
                          <a:rPr lang="en-IN" i="1" smtClean="0">
                            <a:latin typeface="Cambria Math"/>
                            <a:ea typeface="Cambria Math"/>
                          </a:rPr>
                          <m:t>𝜋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IN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en-IN" i="1" smtClean="0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IN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IN" b="0" i="1" smtClean="0">
                                    <a:latin typeface="Cambria Math"/>
                                    <a:ea typeface="Cambria Math"/>
                                  </a:rPr>
                                  <m:t>(−1)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  <m:r>
                                  <a:rPr lang="en-IN" b="0" i="1" smtClean="0">
                                    <a:latin typeface="Cambria Math"/>
                                    <a:ea typeface="Cambria Math"/>
                                  </a:rPr>
                                  <m:t>−1</m:t>
                                </m:r>
                              </m:sup>
                            </m:sSup>
                          </m:num>
                          <m:den>
                            <m:r>
                              <a:rPr lang="en-IN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  <m:r>
                              <a:rPr lang="en-IN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  <m:r>
                              <a:rPr lang="en-IN" b="0" i="1" smtClean="0"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den>
                        </m:f>
                      </m:e>
                    </m:nary>
                    <m:func>
                      <m:funcPr>
                        <m:ctrlPr>
                          <a:rPr lang="en-IN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i="0" smtClean="0">
                            <a:latin typeface="Cambria Math"/>
                            <a:ea typeface="Cambria Math"/>
                          </a:rPr>
                          <m:t>cos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/>
                              </a:rPr>
                              <m:t>2</m:t>
                            </m:r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/>
                                    <a:ea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/>
                                    <a:ea typeface="Cambria Math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en-IN" b="0" i="1" smtClean="0">
                                <a:latin typeface="Cambria Math"/>
                                <a:ea typeface="Cambria Math"/>
                              </a:rPr>
                              <m:t>(2</m:t>
                            </m:r>
                            <m:r>
                              <a:rPr lang="en-IN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  <m:r>
                              <a:rPr lang="en-IN" b="0" i="1" smtClean="0">
                                <a:latin typeface="Cambria Math"/>
                                <a:ea typeface="Cambria Math"/>
                              </a:rPr>
                              <m:t>−1)</m:t>
                            </m:r>
                          </m:e>
                        </m:d>
                      </m:e>
                    </m:func>
                  </m:oMath>
                </a14:m>
                <a:endParaRPr lang="en-IN" dirty="0" smtClean="0"/>
              </a:p>
              <a:p>
                <a:r>
                  <a:rPr lang="en-IN" dirty="0" smtClean="0"/>
                  <a:t>AM signal obtained by: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passing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 through a band-pass filter of mid-band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IN" dirty="0" smtClean="0"/>
                  <a:t> and bandwidth 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/>
                      </a:rPr>
                      <m:t>2</m:t>
                    </m:r>
                    <m:r>
                      <a:rPr lang="en-IN" b="0" i="1" smtClean="0">
                        <a:latin typeface="Cambria Math"/>
                      </a:rPr>
                      <m:t>𝑊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Generated AM signal given by:</a:t>
                </a:r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r>
                          <a:rPr lang="en-IN" b="0" i="1" smtClean="0">
                            <a:latin typeface="Cambria Math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</a:rPr>
                          <m:t>1+</m:t>
                        </m:r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/>
                              </a:rPr>
                              <m:t>4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/>
                                    <a:ea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/>
                                    <a:ea typeface="Cambria Math"/>
                                  </a:rPr>
                                  <m:t>𝑐</m:t>
                                </m:r>
                              </m:sub>
                            </m:sSub>
                          </m:den>
                        </m:f>
                        <m:r>
                          <a:rPr lang="en-IN" b="0" i="1" smtClean="0">
                            <a:latin typeface="Cambria Math"/>
                          </a:rPr>
                          <m:t>𝑚</m:t>
                        </m:r>
                        <m:r>
                          <a:rPr lang="en-IN" b="0" i="1" smtClean="0">
                            <a:latin typeface="Cambria Math"/>
                          </a:rPr>
                          <m:t>(</m:t>
                        </m:r>
                        <m:r>
                          <a:rPr lang="en-IN" b="0" i="1" smtClean="0">
                            <a:latin typeface="Cambria Math"/>
                          </a:rPr>
                          <m:t>𝑡</m:t>
                        </m:r>
                        <m:r>
                          <a:rPr lang="en-IN" b="0" i="1" smtClean="0">
                            <a:latin typeface="Cambria Math"/>
                          </a:rPr>
                          <m:t>)</m:t>
                        </m:r>
                      </m:e>
                    </m:d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/>
                              </a:rPr>
                              <m:t>2</m:t>
                            </m:r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/>
                                    <a:ea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/>
                                    <a:ea typeface="Cambria Math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lang="en-IN" dirty="0" smtClean="0"/>
              </a:p>
              <a:p>
                <a:r>
                  <a:rPr lang="en-IN" dirty="0" smtClean="0"/>
                  <a:t>Amplitude sensitivity:</a:t>
                </a:r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IN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IN" i="1">
                            <a:latin typeface="Cambria Math"/>
                            <a:ea typeface="Cambria Math"/>
                          </a:rPr>
                          <m:t>𝜋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93" y="381000"/>
                <a:ext cx="9159240" cy="5638800"/>
              </a:xfrm>
              <a:blipFill rotWithShape="1">
                <a:blip r:embed="rId3"/>
                <a:stretch>
                  <a:fillRect l="-599" t="-15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99275" y="5965995"/>
            <a:ext cx="27432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Ref: “Communication Systems” by S. </a:t>
            </a:r>
            <a:r>
              <a:rPr lang="en-US" sz="1500" dirty="0" err="1" smtClean="0"/>
              <a:t>Haykin</a:t>
            </a:r>
            <a:r>
              <a:rPr lang="en-US" sz="1500" dirty="0" smtClean="0"/>
              <a:t> and M. </a:t>
            </a:r>
            <a:r>
              <a:rPr lang="en-US" sz="1500" dirty="0" err="1" smtClean="0"/>
              <a:t>Moher</a:t>
            </a:r>
            <a:r>
              <a:rPr lang="en-US" sz="1500" dirty="0" smtClean="0"/>
              <a:t>, 5</a:t>
            </a:r>
            <a:r>
              <a:rPr lang="en-US" sz="1500" baseline="30000" dirty="0" smtClean="0"/>
              <a:t>th</a:t>
            </a:r>
            <a:r>
              <a:rPr lang="en-US" sz="1500" dirty="0" smtClean="0"/>
              <a:t> </a:t>
            </a:r>
            <a:r>
              <a:rPr lang="en-US" sz="1500" dirty="0" err="1" smtClean="0"/>
              <a:t>ed</a:t>
            </a: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191694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IN" dirty="0" smtClean="0"/>
              <a:t>Envelope Detector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914400"/>
                <a:ext cx="8686800" cy="59436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IN" dirty="0" smtClean="0"/>
                  <a:t>Recall: AM wave given by: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IN">
                        <a:latin typeface="Cambria Math" panose="02040503050406030204" pitchFamily="18" charset="0"/>
                      </a:rPr>
                      <m:t>[1+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]</m:t>
                    </m:r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⁡(2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  <a:p>
                <a:r>
                  <a:rPr lang="en-IN" dirty="0"/>
                  <a:t>Envelope of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/>
                  <a:t> has same shape as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/>
                  <a:t> if following conditions satisfied:</a:t>
                </a:r>
              </a:p>
              <a:p>
                <a:pPr marL="514350" indent="-514350">
                  <a:buFont typeface="+mj-lt"/>
                  <a:buAutoNum type="arabicParenR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&lt;1,</m:t>
                    </m:r>
                  </m:oMath>
                </a14:m>
                <a:r>
                  <a:rPr lang="en-IN" dirty="0"/>
                  <a:t> for all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IN" dirty="0"/>
                  <a:t>  </a:t>
                </a:r>
              </a:p>
              <a:p>
                <a:pPr marL="514350" indent="-514350">
                  <a:buFont typeface="+mj-lt"/>
                  <a:buAutoNum type="arabi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IN" dirty="0"/>
                  <a:t> </a:t>
                </a:r>
              </a:p>
              <a:p>
                <a:r>
                  <a:rPr lang="en-IN" dirty="0" smtClean="0"/>
                  <a:t>If 1) and 2) are satisfied, then “</a:t>
                </a:r>
                <a:r>
                  <a:rPr lang="en-IN" i="1" dirty="0" smtClean="0"/>
                  <a:t>envelope detection</a:t>
                </a:r>
                <a:r>
                  <a:rPr lang="en-IN" dirty="0" smtClean="0"/>
                  <a:t>” can be used to recover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𝑚</m:t>
                    </m:r>
                    <m:r>
                      <a:rPr lang="en-IN" b="0" i="1" smtClean="0">
                        <a:latin typeface="Cambria Math"/>
                      </a:rPr>
                      <m:t>(</m:t>
                    </m:r>
                    <m:r>
                      <a:rPr lang="en-IN" b="0" i="1" smtClean="0">
                        <a:latin typeface="Cambria Math"/>
                      </a:rPr>
                      <m:t>𝑡</m:t>
                    </m:r>
                    <m:r>
                      <a:rPr lang="en-I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IN" dirty="0" smtClean="0"/>
                  <a:t> from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𝑠</m:t>
                    </m:r>
                    <m:r>
                      <a:rPr lang="en-IN" b="0" i="1" smtClean="0">
                        <a:latin typeface="Cambria Math"/>
                      </a:rPr>
                      <m:t>(</m:t>
                    </m:r>
                    <m:r>
                      <a:rPr lang="en-IN" b="0" i="1" smtClean="0">
                        <a:latin typeface="Cambria Math"/>
                      </a:rPr>
                      <m:t>𝑡</m:t>
                    </m:r>
                    <m:r>
                      <a:rPr lang="en-IN" b="0" i="1" smtClean="0">
                        <a:latin typeface="Cambria Math"/>
                      </a:rPr>
                      <m:t>)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Next, we study an envelope detector circuit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widely used in commercial AM radio receivers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914400"/>
                <a:ext cx="8686800" cy="5943600"/>
              </a:xfrm>
              <a:blipFill rotWithShape="1">
                <a:blip r:embed="rId2"/>
                <a:stretch>
                  <a:fillRect l="-1614" t="-21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229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396" y="5862"/>
            <a:ext cx="4496404" cy="23666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976" y="2209800"/>
            <a:ext cx="2933447" cy="23095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-304800"/>
            <a:ext cx="5638800" cy="1143000"/>
          </a:xfrm>
        </p:spPr>
        <p:txBody>
          <a:bodyPr>
            <a:normAutofit/>
          </a:bodyPr>
          <a:lstStyle/>
          <a:p>
            <a:r>
              <a:rPr lang="en-IN" sz="3500" dirty="0" smtClean="0"/>
              <a:t>Envelope Detector (contd.)</a:t>
            </a:r>
            <a:endParaRPr lang="en-IN" sz="3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533400"/>
                <a:ext cx="4876800" cy="6324600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IN" dirty="0" smtClean="0"/>
                  <a:t>AM signal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𝑠</m:t>
                    </m:r>
                    <m:r>
                      <a:rPr lang="en-IN" b="0" i="1" smtClean="0">
                        <a:latin typeface="Cambria Math"/>
                      </a:rPr>
                      <m:t>(</m:t>
                    </m:r>
                    <m:r>
                      <a:rPr lang="en-IN" b="0" i="1" smtClean="0">
                        <a:latin typeface="Cambria Math"/>
                      </a:rPr>
                      <m:t>𝑡</m:t>
                    </m:r>
                    <m:r>
                      <a:rPr lang="en-I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IN" dirty="0" smtClean="0"/>
                  <a:t> shown in Fig. (b) is input to envelope detector circuit shown in Fig. (a)</a:t>
                </a:r>
              </a:p>
              <a:p>
                <a:r>
                  <a:rPr lang="en-IN" dirty="0" smtClean="0"/>
                  <a:t>Assume that: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internal resistance of voltage source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diode is ideal with resistance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IN" dirty="0" smtClean="0"/>
                  <a:t> in forward bias and infinite resistance in reverse bias 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load resistance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𝑙</m:t>
                        </m:r>
                      </m:sub>
                    </m:sSub>
                    <m:r>
                      <a:rPr lang="en-IN" b="0" i="1" smtClean="0">
                        <a:latin typeface="Cambria Math"/>
                      </a:rPr>
                      <m:t>≫(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𝑓</m:t>
                        </m:r>
                      </m:sub>
                    </m:sSub>
                    <m:r>
                      <a:rPr lang="en-IN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I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IN" dirty="0" smtClean="0"/>
                  <a:t>	</a:t>
                </a:r>
              </a:p>
              <a:p>
                <a:r>
                  <a:rPr lang="en-IN" dirty="0" smtClean="0"/>
                  <a:t>On a positive half-cycle of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𝑠</m:t>
                    </m:r>
                    <m:r>
                      <a:rPr lang="en-IN" i="1">
                        <a:latin typeface="Cambria Math"/>
                      </a:rPr>
                      <m:t>(</m:t>
                    </m:r>
                    <m:r>
                      <a:rPr lang="en-IN" i="1">
                        <a:latin typeface="Cambria Math"/>
                      </a:rPr>
                      <m:t>𝑡</m:t>
                    </m:r>
                    <m:r>
                      <a:rPr lang="en-IN" i="1">
                        <a:latin typeface="Cambria Math"/>
                      </a:rPr>
                      <m:t>)</m:t>
                    </m:r>
                  </m:oMath>
                </a14:m>
                <a:r>
                  <a:rPr lang="en-IN" dirty="0" smtClean="0"/>
                  <a:t>: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capacitor </a:t>
                </a:r>
                <a:r>
                  <a:rPr lang="en-IN" i="1" dirty="0" smtClean="0"/>
                  <a:t>rapidly</a:t>
                </a:r>
                <a:r>
                  <a:rPr lang="en-IN" dirty="0" smtClean="0"/>
                  <a:t> charges up to peak value of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𝑠</m:t>
                    </m:r>
                    <m:r>
                      <a:rPr lang="en-IN" i="1">
                        <a:latin typeface="Cambria Math"/>
                      </a:rPr>
                      <m:t>(</m:t>
                    </m:r>
                    <m:r>
                      <a:rPr lang="en-IN" i="1">
                        <a:latin typeface="Cambria Math"/>
                      </a:rPr>
                      <m:t>𝑡</m:t>
                    </m:r>
                    <m:r>
                      <a:rPr lang="en-IN" i="1">
                        <a:latin typeface="Cambria Math"/>
                      </a:rPr>
                      <m:t>)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When value of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𝑠</m:t>
                    </m:r>
                    <m:r>
                      <a:rPr lang="en-IN" i="1">
                        <a:latin typeface="Cambria Math"/>
                      </a:rPr>
                      <m:t>(</m:t>
                    </m:r>
                    <m:r>
                      <a:rPr lang="en-IN" i="1">
                        <a:latin typeface="Cambria Math"/>
                      </a:rPr>
                      <m:t>𝑡</m:t>
                    </m:r>
                    <m:r>
                      <a:rPr lang="en-IN" i="1">
                        <a:latin typeface="Cambria Math"/>
                      </a:rPr>
                      <m:t>)</m:t>
                    </m:r>
                  </m:oMath>
                </a14:m>
                <a:r>
                  <a:rPr lang="en-IN" dirty="0" smtClean="0"/>
                  <a:t> falls below its peak value:</a:t>
                </a:r>
                <a:endParaRPr lang="en-IN" dirty="0"/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capacitor </a:t>
                </a:r>
                <a:r>
                  <a:rPr lang="en-IN" i="1" dirty="0" smtClean="0"/>
                  <a:t>slowly</a:t>
                </a:r>
                <a:r>
                  <a:rPr lang="en-IN" dirty="0" smtClean="0"/>
                  <a:t> discharges through load resistor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discharging continues until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𝑠</m:t>
                    </m:r>
                    <m:r>
                      <a:rPr lang="en-IN" i="1">
                        <a:latin typeface="Cambria Math"/>
                      </a:rPr>
                      <m:t>(</m:t>
                    </m:r>
                    <m:r>
                      <a:rPr lang="en-IN" i="1">
                        <a:latin typeface="Cambria Math"/>
                      </a:rPr>
                      <m:t>𝑡</m:t>
                    </m:r>
                    <m:r>
                      <a:rPr lang="en-IN" i="1">
                        <a:latin typeface="Cambria Math"/>
                      </a:rPr>
                      <m:t>)</m:t>
                    </m:r>
                  </m:oMath>
                </a14:m>
                <a:r>
                  <a:rPr lang="en-IN" dirty="0" smtClean="0"/>
                  <a:t> becomes greater than capacitor voltage</a:t>
                </a:r>
              </a:p>
              <a:p>
                <a:r>
                  <a:rPr lang="en-IN" dirty="0" smtClean="0"/>
                  <a:t>Then above process repeats</a:t>
                </a:r>
                <a:endParaRPr lang="en-IN" dirty="0"/>
              </a:p>
              <a:p>
                <a:r>
                  <a:rPr lang="en-IN" dirty="0" smtClean="0"/>
                  <a:t>Charging and discharging time constants:</a:t>
                </a:r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  <m:r>
                          <a:rPr lang="en-IN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IN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𝑙</m:t>
                        </m:r>
                      </m:sub>
                    </m:sSub>
                    <m:r>
                      <a:rPr lang="en-IN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IN" dirty="0" smtClean="0"/>
                  <a:t> respectively</a:t>
                </a:r>
              </a:p>
              <a:p>
                <a:r>
                  <a:rPr lang="en-IN" dirty="0" smtClean="0"/>
                  <a:t>What should be relation between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  <m:r>
                          <a:rPr lang="en-IN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IN" i="1">
                        <a:latin typeface="Cambria Math"/>
                      </a:rPr>
                      <m:t>𝐶</m:t>
                    </m:r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IN" dirty="0" smtClean="0"/>
                  <a:t>?  </a:t>
                </a:r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  <m:r>
                          <a:rPr lang="en-IN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IN" i="1">
                        <a:latin typeface="Cambria Math"/>
                      </a:rPr>
                      <m:t>𝐶</m:t>
                    </m:r>
                    <m:r>
                      <a:rPr lang="en-IN" b="0" i="1" smtClean="0">
                        <a:latin typeface="Cambria Math"/>
                      </a:rPr>
                      <m:t>≪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endParaRPr lang="en-IN" dirty="0" smtClean="0"/>
              </a:p>
              <a:p>
                <a:r>
                  <a:rPr lang="en-IN" dirty="0"/>
                  <a:t>What should be relation between</a:t>
                </a:r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𝑙</m:t>
                        </m:r>
                      </m:sub>
                    </m:sSub>
                    <m:r>
                      <a:rPr lang="en-IN" i="1">
                        <a:latin typeface="Cambria Math"/>
                      </a:rPr>
                      <m:t>𝐶</m:t>
                    </m:r>
                  </m:oMath>
                </a14:m>
                <a:r>
                  <a:rPr lang="en-I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𝑊</m:t>
                    </m:r>
                  </m:oMath>
                </a14:m>
                <a:r>
                  <a:rPr lang="en-IN" dirty="0" smtClean="0"/>
                  <a:t>?</a:t>
                </a:r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den>
                    </m:f>
                    <m:r>
                      <a:rPr lang="en-IN" b="0" i="1" smtClean="0">
                        <a:latin typeface="Cambria Math"/>
                      </a:rPr>
                      <m:t>≪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𝑙</m:t>
                        </m:r>
                      </m:sub>
                    </m:sSub>
                    <m:r>
                      <a:rPr lang="en-IN" i="1">
                        <a:latin typeface="Cambria Math"/>
                      </a:rPr>
                      <m:t>𝐶</m:t>
                    </m:r>
                    <m:r>
                      <a:rPr lang="en-IN" b="0" i="1" smtClean="0">
                        <a:latin typeface="Cambria Math"/>
                      </a:rPr>
                      <m:t>≪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/>
                          </a:rPr>
                          <m:t>𝑊</m:t>
                        </m:r>
                      </m:den>
                    </m:f>
                  </m:oMath>
                </a14:m>
                <a:endParaRPr lang="en-IN" dirty="0" smtClean="0"/>
              </a:p>
              <a:p>
                <a:r>
                  <a:rPr lang="en-IN" dirty="0" smtClean="0"/>
                  <a:t>Fig. (c) shows output of envelope detector</a:t>
                </a:r>
                <a:endParaRPr lang="en-IN" dirty="0"/>
              </a:p>
              <a:p>
                <a:endParaRPr lang="en-IN" dirty="0" smtClean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533400"/>
                <a:ext cx="4876800" cy="6324600"/>
              </a:xfrm>
              <a:blipFill rotWithShape="1">
                <a:blip r:embed="rId4"/>
                <a:stretch>
                  <a:fillRect l="-750" t="-12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667" y="4681025"/>
            <a:ext cx="2529756" cy="21360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43400" y="6229357"/>
            <a:ext cx="2055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Ref: “Communication Systems” by S. </a:t>
            </a:r>
            <a:r>
              <a:rPr lang="en-US" sz="1200" dirty="0" err="1" smtClean="0"/>
              <a:t>Haykin</a:t>
            </a:r>
            <a:r>
              <a:rPr lang="en-US" sz="1200" dirty="0" smtClean="0"/>
              <a:t> and M. </a:t>
            </a:r>
            <a:r>
              <a:rPr lang="en-US" sz="1200" dirty="0" err="1" smtClean="0"/>
              <a:t>Moher</a:t>
            </a:r>
            <a:r>
              <a:rPr lang="en-US" sz="1200" dirty="0" smtClean="0"/>
              <a:t>, 5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</a:t>
            </a:r>
            <a:r>
              <a:rPr lang="en-US" sz="1200" dirty="0" err="1" smtClean="0"/>
              <a:t>ed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912327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889" y="304800"/>
            <a:ext cx="387138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-304800"/>
            <a:ext cx="5638800" cy="1143000"/>
          </a:xfrm>
        </p:spPr>
        <p:txBody>
          <a:bodyPr>
            <a:normAutofit/>
          </a:bodyPr>
          <a:lstStyle/>
          <a:p>
            <a:r>
              <a:rPr lang="en-IN" sz="3500" dirty="0" smtClean="0"/>
              <a:t>Envelope Detector (contd.)</a:t>
            </a:r>
            <a:endParaRPr lang="en-IN" sz="3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533400"/>
                <a:ext cx="4876800" cy="6324600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Fig. (c) shows output of envelope detector</a:t>
                </a:r>
              </a:p>
              <a:p>
                <a:r>
                  <a:rPr lang="en-IN" dirty="0" smtClean="0"/>
                  <a:t>Finally, message signal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𝑚</m:t>
                    </m:r>
                    <m:r>
                      <a:rPr lang="en-IN" b="0" i="1" smtClean="0">
                        <a:latin typeface="Cambria Math"/>
                      </a:rPr>
                      <m:t>(</m:t>
                    </m:r>
                    <m:r>
                      <a:rPr lang="en-IN" b="0" i="1" smtClean="0">
                        <a:latin typeface="Cambria Math"/>
                      </a:rPr>
                      <m:t>𝑡</m:t>
                    </m:r>
                    <m:r>
                      <a:rPr lang="en-I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IN" dirty="0" smtClean="0"/>
                  <a:t> can be obtained form envelope detector output by: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low-pass filtering</a:t>
                </a:r>
                <a:endParaRPr lang="en-IN" dirty="0"/>
              </a:p>
              <a:p>
                <a:endParaRPr lang="en-IN" dirty="0" smtClean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533400"/>
                <a:ext cx="4876800" cy="6324600"/>
              </a:xfrm>
              <a:blipFill rotWithShape="1">
                <a:blip r:embed="rId3"/>
                <a:stretch>
                  <a:fillRect l="-2750" t="-12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039" y="3655750"/>
            <a:ext cx="3427838" cy="28944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43400" y="6229357"/>
            <a:ext cx="2055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Ref: “Communication Systems” by S. </a:t>
            </a:r>
            <a:r>
              <a:rPr lang="en-US" sz="1200" dirty="0" err="1" smtClean="0"/>
              <a:t>Haykin</a:t>
            </a:r>
            <a:r>
              <a:rPr lang="en-US" sz="1200" dirty="0" smtClean="0"/>
              <a:t> and M. </a:t>
            </a:r>
            <a:r>
              <a:rPr lang="en-US" sz="1200" dirty="0" err="1" smtClean="0"/>
              <a:t>Moher</a:t>
            </a:r>
            <a:r>
              <a:rPr lang="en-US" sz="1200" dirty="0" smtClean="0"/>
              <a:t>, 5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</a:t>
            </a:r>
            <a:r>
              <a:rPr lang="en-US" sz="1200" dirty="0" err="1" smtClean="0"/>
              <a:t>ed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773488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228600"/>
            <a:ext cx="8229600" cy="1143000"/>
          </a:xfrm>
        </p:spPr>
        <p:txBody>
          <a:bodyPr/>
          <a:lstStyle/>
          <a:p>
            <a:r>
              <a:rPr lang="en-IN" dirty="0" smtClean="0"/>
              <a:t>Generation of DSB-SC Signal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-2345" y="838200"/>
                <a:ext cx="9144000" cy="61722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(respectively,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) be message signal (respectively, carrier signal)</a:t>
                </a:r>
              </a:p>
              <a:p>
                <a:r>
                  <a:rPr lang="en-US" dirty="0" smtClean="0"/>
                  <a:t>Recall: in </a:t>
                </a:r>
                <a:r>
                  <a:rPr lang="en-US" dirty="0"/>
                  <a:t>DSB-SC, modulated wave </a:t>
                </a:r>
                <a:r>
                  <a:rPr lang="en-US" dirty="0" smtClean="0"/>
                  <a:t>is product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:</a:t>
                </a:r>
                <a:endParaRPr lang="en-US" dirty="0"/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⁡(2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Multiplier Modulator: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Modulation achieved directly by multiplying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⁡(2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/>
                  <a:t> using an </a:t>
                </a:r>
                <a:r>
                  <a:rPr lang="en-IN" dirty="0" err="1" smtClean="0"/>
                  <a:t>analog</a:t>
                </a:r>
                <a:r>
                  <a:rPr lang="en-IN" dirty="0" smtClean="0"/>
                  <a:t> multiplier</a:t>
                </a:r>
              </a:p>
              <a:p>
                <a:r>
                  <a:rPr lang="en-IN" dirty="0" smtClean="0"/>
                  <a:t>E.g. of </a:t>
                </a:r>
                <a:r>
                  <a:rPr lang="en-IN" dirty="0" err="1" smtClean="0"/>
                  <a:t>analog</a:t>
                </a:r>
                <a:r>
                  <a:rPr lang="en-IN" dirty="0" smtClean="0"/>
                  <a:t> multiplier: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variable gain amplifier in which gain parameter is controlled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IN" dirty="0" smtClean="0"/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⁡(2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/>
                  <a:t> is applied at input of this amplifier, output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⁡(2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In early days of DSB-SC, it was challenging to implement </a:t>
                </a:r>
                <a:r>
                  <a:rPr lang="en-IN" dirty="0" err="1" smtClean="0"/>
                  <a:t>analog</a:t>
                </a:r>
                <a:r>
                  <a:rPr lang="en-IN" dirty="0" smtClean="0"/>
                  <a:t> multiplier circuit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as semiconductor technologies advanced, became easy to do so</a:t>
                </a:r>
              </a:p>
              <a:p>
                <a:r>
                  <a:rPr lang="en-IN" dirty="0" smtClean="0"/>
                  <a:t>A classical modulator that avoids use of multiplication is switching modulator   </a:t>
                </a:r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2345" y="838200"/>
                <a:ext cx="9144000" cy="6172200"/>
              </a:xfrm>
              <a:blipFill rotWithShape="1">
                <a:blip r:embed="rId2"/>
                <a:stretch>
                  <a:fillRect l="-1000" t="-1779" r="-2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6303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38" y="4182621"/>
            <a:ext cx="4425462" cy="26753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304800"/>
            <a:ext cx="8229600" cy="1143000"/>
          </a:xfrm>
        </p:spPr>
        <p:txBody>
          <a:bodyPr/>
          <a:lstStyle/>
          <a:p>
            <a:r>
              <a:rPr lang="en-IN" dirty="0" smtClean="0"/>
              <a:t>Switching Modulator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533400"/>
                <a:ext cx="9144000" cy="4648200"/>
              </a:xfrm>
            </p:spPr>
            <p:txBody>
              <a:bodyPr/>
              <a:lstStyle/>
              <a:p>
                <a:r>
                  <a:rPr lang="en-IN" dirty="0" smtClean="0"/>
                  <a:t>Recall: we generated following AM </a:t>
                </a:r>
                <a:r>
                  <a:rPr lang="en-IN" dirty="0"/>
                  <a:t>signal </a:t>
                </a:r>
                <a:r>
                  <a:rPr lang="en-IN" dirty="0" smtClean="0"/>
                  <a:t>using the switching modulator shown in fig:</a:t>
                </a:r>
                <a:endParaRPr lang="en-IN" dirty="0"/>
              </a:p>
              <a:p>
                <a:pPr marL="971550" lvl="1" indent="-514350">
                  <a:buFont typeface="+mj-lt"/>
                  <a:buAutoNum type="arabicParenR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r>
                          <a:rPr lang="en-IN" i="1">
                            <a:latin typeface="Cambria Math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1+</m:t>
                        </m:r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/>
                              </a:rPr>
                              <m:t>4</m:t>
                            </m:r>
                          </m:num>
                          <m:den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/>
                                    <a:ea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/>
                                    <a:ea typeface="Cambria Math"/>
                                  </a:rPr>
                                  <m:t>𝑐</m:t>
                                </m:r>
                              </m:sub>
                            </m:sSub>
                          </m:den>
                        </m:f>
                        <m:r>
                          <a:rPr lang="en-IN" i="1">
                            <a:latin typeface="Cambria Math"/>
                          </a:rPr>
                          <m:t>𝑚</m:t>
                        </m:r>
                        <m:r>
                          <a:rPr lang="en-IN" i="1">
                            <a:latin typeface="Cambria Math"/>
                          </a:rPr>
                          <m:t>(</m:t>
                        </m:r>
                        <m:r>
                          <a:rPr lang="en-IN" i="1">
                            <a:latin typeface="Cambria Math"/>
                          </a:rPr>
                          <m:t>𝑡</m:t>
                        </m:r>
                        <m:r>
                          <a:rPr lang="en-IN" i="1">
                            <a:latin typeface="Cambria Math"/>
                          </a:rPr>
                          <m:t>)</m:t>
                        </m:r>
                      </m:e>
                    </m:d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/>
                              </a:rPr>
                              <m:t>2</m:t>
                            </m:r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/>
                                    <a:ea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/>
                                    <a:ea typeface="Cambria Math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lang="en-IN" dirty="0" smtClean="0"/>
              </a:p>
              <a:p>
                <a:r>
                  <a:rPr lang="en-IN" dirty="0" smtClean="0"/>
                  <a:t>How can we generate DSB-SC signal using switching modulator?</a:t>
                </a:r>
                <a:endParaRPr lang="en-IN" dirty="0"/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by subtracting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r>
                          <a:rPr lang="en-IN" i="1">
                            <a:latin typeface="Cambria Math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/>
                              </a:rPr>
                              <m:t>2</m:t>
                            </m:r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/>
                                    <a:ea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/>
                                    <a:ea typeface="Cambria Math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r>
                  <a:rPr lang="en-IN" dirty="0" smtClean="0"/>
                  <a:t> from signal in 1)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533400"/>
                <a:ext cx="9144000" cy="4648200"/>
              </a:xfrm>
              <a:blipFill rotWithShape="1">
                <a:blip r:embed="rId3"/>
                <a:stretch>
                  <a:fillRect l="-1467" t="-1706" r="-1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029200" y="6019800"/>
            <a:ext cx="2055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Ref: “Communication Systems” by S. </a:t>
            </a:r>
            <a:r>
              <a:rPr lang="en-US" sz="1200" dirty="0" err="1" smtClean="0"/>
              <a:t>Haykin</a:t>
            </a:r>
            <a:r>
              <a:rPr lang="en-US" sz="1200" dirty="0" smtClean="0"/>
              <a:t> and M. </a:t>
            </a:r>
            <a:r>
              <a:rPr lang="en-US" sz="1200" dirty="0" err="1" smtClean="0"/>
              <a:t>Moher</a:t>
            </a:r>
            <a:r>
              <a:rPr lang="en-US" sz="1200" dirty="0" smtClean="0"/>
              <a:t>, 5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</a:t>
            </a:r>
            <a:r>
              <a:rPr lang="en-US" sz="1200" dirty="0" err="1" smtClean="0"/>
              <a:t>ed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85694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2652</TotalTime>
  <Words>427</Words>
  <Application>Microsoft Office PowerPoint</Application>
  <PresentationFormat>On-screen Show (4:3)</PresentationFormat>
  <Paragraphs>130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Cambria Math</vt:lpstr>
      <vt:lpstr>Wingdings</vt:lpstr>
      <vt:lpstr>Office Theme</vt:lpstr>
      <vt:lpstr>Generation and Demodulation of Amplitude Modulated Signals</vt:lpstr>
      <vt:lpstr>Introduction</vt:lpstr>
      <vt:lpstr>Switching Modulator</vt:lpstr>
      <vt:lpstr>Switching Modulator (contd.)</vt:lpstr>
      <vt:lpstr>Envelope Detector</vt:lpstr>
      <vt:lpstr>Envelope Detector (contd.)</vt:lpstr>
      <vt:lpstr>Envelope Detector (contd.)</vt:lpstr>
      <vt:lpstr>Generation of DSB-SC Signal</vt:lpstr>
      <vt:lpstr>Switching Modulator</vt:lpstr>
      <vt:lpstr>Coherent Detection</vt:lpstr>
      <vt:lpstr>Demodulation Using A Local Oscillator with Phase Error</vt:lpstr>
      <vt:lpstr>Costas Receiver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Signal Analysis EE 601, Autumn’13</dc:title>
  <dc:creator>admin</dc:creator>
  <cp:lastModifiedBy>admin</cp:lastModifiedBy>
  <cp:revision>903</cp:revision>
  <dcterms:created xsi:type="dcterms:W3CDTF">2006-08-16T00:00:00Z</dcterms:created>
  <dcterms:modified xsi:type="dcterms:W3CDTF">2019-08-26T04:09:25Z</dcterms:modified>
</cp:coreProperties>
</file>