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122" d="100"/>
          <a:sy n="122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and Demodulation of Frequency Modulated Signals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Gaurav</a:t>
            </a:r>
            <a:r>
              <a:rPr lang="en-US" dirty="0" smtClean="0"/>
              <a:t> S. </a:t>
            </a:r>
            <a:r>
              <a:rPr lang="en-US" dirty="0" err="1" smtClean="0"/>
              <a:t>Kasbekar</a:t>
            </a:r>
            <a:endParaRPr lang="en-US" dirty="0" smtClean="0"/>
          </a:p>
          <a:p>
            <a:r>
              <a:rPr lang="en-US" dirty="0" smtClean="0"/>
              <a:t>Dept. of Electrical Engineering</a:t>
            </a:r>
          </a:p>
          <a:p>
            <a:r>
              <a:rPr lang="en-US" dirty="0" smtClean="0"/>
              <a:t>IIT Bombay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Direct Generation of Wideband FM Signals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685800"/>
                <a:ext cx="9067800" cy="6172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In a voltage-controlled oscillator (VCO), frequency of output sinusoid controlled by input voltage</a:t>
                </a:r>
              </a:p>
              <a:p>
                <a:r>
                  <a:rPr lang="en-US" dirty="0" smtClean="0"/>
                  <a:t>FM signal can be generated using a VCO with input being: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US" dirty="0" smtClean="0"/>
                  <a:t>message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US" dirty="0" smtClean="0"/>
                  <a:t>Instantaneous frequency: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VCO can be implemented: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using an operational amplifier and comparator</a:t>
                </a:r>
              </a:p>
              <a:p>
                <a:r>
                  <a:rPr lang="en-US" dirty="0" smtClean="0"/>
                  <a:t>VCO can also be implemented: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by varying the capacitance value according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in an oscillator containing inductor and capacitor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e.g., Hartley oscillator, </a:t>
                </a:r>
                <a:r>
                  <a:rPr lang="en-US" dirty="0" err="1" smtClean="0"/>
                  <a:t>Colpitts</a:t>
                </a:r>
                <a:r>
                  <a:rPr lang="en-US" dirty="0" smtClean="0"/>
                  <a:t> oscillator</a:t>
                </a:r>
              </a:p>
              <a:p>
                <a:r>
                  <a:rPr lang="en-US" dirty="0" smtClean="0"/>
                  <a:t>Implementation of capacitor with variable capacitance: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r</a:t>
                </a:r>
                <a:r>
                  <a:rPr lang="en-US" dirty="0" smtClean="0"/>
                  <a:t>everse-biased diode acts as capacitor whose capacitance varies with bias voltage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variable capacitor also known as “</a:t>
                </a:r>
                <a:r>
                  <a:rPr lang="en-US" dirty="0" err="1" smtClean="0"/>
                  <a:t>varicap</a:t>
                </a:r>
                <a:r>
                  <a:rPr lang="en-US" dirty="0" smtClean="0"/>
                  <a:t>”, “</a:t>
                </a:r>
                <a:r>
                  <a:rPr lang="en-US" dirty="0" err="1" smtClean="0"/>
                  <a:t>varactor</a:t>
                </a:r>
                <a:r>
                  <a:rPr lang="en-US" dirty="0" smtClean="0"/>
                  <a:t>” or “</a:t>
                </a:r>
                <a:r>
                  <a:rPr lang="en-US" dirty="0" err="1" smtClean="0"/>
                  <a:t>voltacap</a:t>
                </a:r>
                <a:r>
                  <a:rPr lang="en-US" dirty="0" smtClean="0"/>
                  <a:t>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685800"/>
                <a:ext cx="9067800" cy="6172200"/>
              </a:xfrm>
              <a:blipFill rotWithShape="0">
                <a:blip r:embed="rId2"/>
                <a:stretch>
                  <a:fillRect l="-1009" t="-18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90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9144000" cy="1143000"/>
          </a:xfrm>
        </p:spPr>
        <p:txBody>
          <a:bodyPr>
            <a:noAutofit/>
          </a:bodyPr>
          <a:lstStyle/>
          <a:p>
            <a:r>
              <a:rPr lang="en-US" sz="3400" dirty="0"/>
              <a:t>Direct Generation of Wideband FM </a:t>
            </a:r>
            <a:r>
              <a:rPr lang="en-US" sz="3400" dirty="0" smtClean="0"/>
              <a:t>Signals (contd.)</a:t>
            </a:r>
            <a:endParaRPr lang="en-IN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457200"/>
                <a:ext cx="9144000" cy="64008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/>
                  <a:t>In Hartley or </a:t>
                </a:r>
                <a:r>
                  <a:rPr lang="en-US" dirty="0" err="1"/>
                  <a:t>Colpitts</a:t>
                </a:r>
                <a:r>
                  <a:rPr lang="en-US" dirty="0"/>
                  <a:t> oscillator, frequency of oscillation given by: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Suppose capacitance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varied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:endParaRPr lang="en-IN" dirty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𝑘𝑚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  <a:p>
                <a:r>
                  <a:rPr lang="en-US" dirty="0" smtClean="0"/>
                  <a:t>Max. capacitance deviation: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b>
                          <m:sSub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,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 smtClean="0"/>
                  <a:t> (frequency deviation)</a:t>
                </a:r>
              </a:p>
              <a:p>
                <a:r>
                  <a:rPr lang="en-US" dirty="0" smtClean="0"/>
                  <a:t>In practice,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is small even in WBFM; hence distortion due to above approximation is small</a:t>
                </a:r>
              </a:p>
              <a:p>
                <a:r>
                  <a:rPr lang="en-US" dirty="0" smtClean="0"/>
                  <a:t>So direct FM generation can be used to produce sufficient frequency deviation and does not require much frequency multiplication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57200"/>
                <a:ext cx="9144000" cy="6400800"/>
              </a:xfrm>
              <a:blipFill rotWithShape="0">
                <a:blip r:embed="rId2"/>
                <a:stretch>
                  <a:fillRect l="-400" t="-1238" r="-2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31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Demodulation of FM Signals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66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IN" dirty="0" smtClean="0"/>
              <a:t>Demodulation Using Differentiator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066800"/>
                <a:ext cx="9144000" cy="54864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IN" dirty="0" smtClean="0"/>
                  <a:t>Recall: FM </a:t>
                </a:r>
                <a:r>
                  <a:rPr lang="en-IN" dirty="0"/>
                  <a:t>signal given by: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nary>
                          <m:nary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If a differentiator circuit is available, how can we demodulate FM signal?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US" dirty="0" smtClean="0">
                    <a:ea typeface="Cambria Math" panose="02040503050406030204" pitchFamily="18" charset="0"/>
                  </a:rPr>
                  <a:t>by inputting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to differentiator and inputting its output to envelope detector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Output of differentiator: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I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e>
                    </m:d>
                    <m:func>
                      <m:funcPr>
                        <m:ctrlPr>
                          <a:rPr lang="en-IN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nary>
                              <m:naryPr>
                                <m:ctrlP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nary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IN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, envelope detector can be used to recover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from output of differentiator</a:t>
                </a: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66800"/>
                <a:ext cx="9144000" cy="5486400"/>
              </a:xfrm>
              <a:blipFill rotWithShape="0">
                <a:blip r:embed="rId2"/>
                <a:stretch>
                  <a:fillRect l="-1333" t="-1333" r="-667" b="-2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9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32" y="3200400"/>
            <a:ext cx="4036068" cy="20662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3500" dirty="0" smtClean="0"/>
              <a:t>Demodulation Using Slope Circuit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33400"/>
                <a:ext cx="9144000" cy="310845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IN" dirty="0" smtClean="0"/>
                  <a:t>Demodulation can be performed using “</a:t>
                </a:r>
                <a:r>
                  <a:rPr lang="en-IN" i="1" dirty="0" smtClean="0"/>
                  <a:t>frequency discriminator</a:t>
                </a:r>
                <a:r>
                  <a:rPr lang="en-IN" dirty="0" smtClean="0"/>
                  <a:t>”: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consists of “</a:t>
                </a:r>
                <a:r>
                  <a:rPr lang="en-IN" i="1" dirty="0" smtClean="0"/>
                  <a:t>slope circuit</a:t>
                </a:r>
                <a:r>
                  <a:rPr lang="en-IN" dirty="0" smtClean="0"/>
                  <a:t>” followed by envelope detector</a:t>
                </a:r>
              </a:p>
              <a:p>
                <a:r>
                  <a:rPr lang="en-IN" dirty="0" smtClean="0"/>
                  <a:t>Suppose we want to demodulate FM signal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of carrier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 and transmission 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Ideal slope circuit has following transfer function: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IN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IN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IN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else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 smtClean="0"/>
                  <a:t> is a constant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33400"/>
                <a:ext cx="9144000" cy="3108451"/>
              </a:xfrm>
              <a:blipFill rotWithShape="0">
                <a:blip r:embed="rId3"/>
                <a:stretch>
                  <a:fillRect l="-600" t="-2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flipH="1">
                <a:off x="0" y="3417115"/>
                <a:ext cx="5390213" cy="3483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/>
                  <a:t>Want to find output,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, of slope circuit when input is FM signal: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nary>
                          <m:nary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ea typeface="Cambria Math" panose="02040503050406030204" pitchFamily="18" charset="0"/>
                  </a:rPr>
                  <a:t>Convenient to 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use:</a:t>
                </a:r>
              </a:p>
              <a:p>
                <a:pPr marL="800100" lvl="1" indent="-342900">
                  <a:buFont typeface="Wingdings" pitchFamily="2" charset="2"/>
                  <a:buChar char="q"/>
                </a:pPr>
                <a:r>
                  <a:rPr lang="en-US" sz="2000" dirty="0" smtClean="0">
                    <a:ea typeface="Cambria Math" panose="02040503050406030204" pitchFamily="18" charset="0"/>
                  </a:rPr>
                  <a:t>complex </a:t>
                </a:r>
                <a:r>
                  <a:rPr lang="en-US" sz="2000" dirty="0">
                    <a:ea typeface="Cambria Math" panose="02040503050406030204" pitchFamily="18" charset="0"/>
                  </a:rPr>
                  <a:t>envelopes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ea typeface="Cambria Math" panose="02040503050406030204" pitchFamily="18" charset="0"/>
                  </a:rPr>
                  <a:t>Complex transfer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IN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else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ea typeface="Cambria Math" panose="02040503050406030204" pitchFamily="18" charset="0"/>
                  </a:rPr>
                  <a:t>Complex envelope of FM signal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acc>
                    <m:d>
                      <m:d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nary>
                          <m:nary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0" y="3417115"/>
                <a:ext cx="5390213" cy="3483389"/>
              </a:xfrm>
              <a:prstGeom prst="rect">
                <a:avLst/>
              </a:prstGeom>
              <a:blipFill rotWithShape="0">
                <a:blip r:embed="rId4"/>
                <a:stretch>
                  <a:fillRect l="-1018" t="-1051" b="-260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099495" y="6073171"/>
            <a:ext cx="20051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“Communication Systems” by S. </a:t>
            </a:r>
            <a:r>
              <a:rPr lang="en-US" sz="1500" dirty="0" err="1" smtClean="0"/>
              <a:t>Haykin</a:t>
            </a:r>
            <a:r>
              <a:rPr lang="en-US" sz="1500" dirty="0" smtClean="0"/>
              <a:t> and M. </a:t>
            </a:r>
            <a:r>
              <a:rPr lang="en-US" sz="1500" dirty="0" err="1" smtClean="0"/>
              <a:t>Moher</a:t>
            </a:r>
            <a:r>
              <a:rPr lang="en-US" sz="1500" dirty="0" smtClean="0"/>
              <a:t>, 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err="1" smtClean="0"/>
              <a:t>ed</a:t>
            </a:r>
            <a:endParaRPr lang="en-IN" sz="1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967203"/>
            <a:ext cx="1676400" cy="189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2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-152400"/>
            <a:ext cx="5257800" cy="1143000"/>
          </a:xfrm>
        </p:spPr>
        <p:txBody>
          <a:bodyPr>
            <a:normAutofit fontScale="90000"/>
          </a:bodyPr>
          <a:lstStyle/>
          <a:p>
            <a:r>
              <a:rPr lang="en-IN" sz="3500" dirty="0"/>
              <a:t>Demodulation Using Slope </a:t>
            </a:r>
            <a:r>
              <a:rPr lang="en-IN" sz="3500" dirty="0" smtClean="0"/>
              <a:t>Circuit (contd.)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53378" cy="7010400"/>
              </a:xfrm>
            </p:spPr>
            <p:txBody>
              <a:bodyPr>
                <a:normAutofit fontScale="62500" lnSpcReduction="20000"/>
              </a:bodyPr>
              <a:lstStyle/>
              <a:p>
                <a:pPr marL="285750" indent="-285750"/>
                <a:r>
                  <a:rPr lang="en-US" dirty="0" smtClean="0">
                    <a:ea typeface="Cambria Math" panose="02040503050406030204" pitchFamily="18" charset="0"/>
                  </a:rPr>
                  <a:t>Recall: </a:t>
                </a:r>
              </a:p>
              <a:p>
                <a:pPr marL="857250" lvl="1" indent="-457200">
                  <a:buFont typeface="Wingdings" pitchFamily="2" charset="2"/>
                  <a:buChar char="q"/>
                </a:pPr>
                <a:r>
                  <a:rPr lang="en-US" dirty="0" smtClean="0">
                    <a:ea typeface="Cambria Math" panose="02040503050406030204" pitchFamily="18" charset="0"/>
                  </a:rPr>
                  <a:t>Complex </a:t>
                </a:r>
                <a:r>
                  <a:rPr lang="en-US" dirty="0">
                    <a:ea typeface="Cambria Math" panose="02040503050406030204" pitchFamily="18" charset="0"/>
                  </a:rPr>
                  <a:t>transfer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pPr lvl="2"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IN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else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857250" lvl="1" indent="-457200">
                  <a:buFont typeface="Wingdings" pitchFamily="2" charset="2"/>
                  <a:buChar char="q"/>
                </a:pPr>
                <a:r>
                  <a:rPr lang="en-US" dirty="0">
                    <a:ea typeface="Cambria Math" panose="02040503050406030204" pitchFamily="18" charset="0"/>
                  </a:rPr>
                  <a:t>Complex envelope of FM signal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pPr marL="1371600" lvl="2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acc>
                    <m:d>
                      <m:d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nary>
                          <m:nary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e>
                    </m:d>
                  </m:oMath>
                </a14:m>
                <a:endParaRPr lang="en-IN" dirty="0"/>
              </a:p>
              <a:p>
                <a:r>
                  <a:rPr lang="en-IN" dirty="0" smtClean="0"/>
                  <a:t>Fourier transform of complex envelope of output of slope circuit: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IN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acc>
                                <m:accPr>
                                  <m:chr m:val="̃"/>
                                  <m:ctrlPr>
                                    <a:rPr lang="en-IN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  <m:r>
                                <a:rPr lang="en-IN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else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IN" dirty="0" smtClean="0"/>
                  <a:t>Complex </a:t>
                </a:r>
                <a:r>
                  <a:rPr lang="en-IN" dirty="0"/>
                  <a:t>envelope of output of slope circuit: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arenR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/>
                              </a:rPr>
                              <m:t>𝑑</m:t>
                            </m:r>
                            <m:acc>
                              <m:accPr>
                                <m:chr m:val="̃"/>
                                <m:ctrlPr>
                                  <a:rPr lang="en-IN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</m:acc>
                            <m:r>
                              <a:rPr lang="en-I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  <m:r>
                          <a:rPr lang="en-IN" b="0" i="1" smtClean="0">
                            <a:latin typeface="Cambria Math"/>
                          </a:rPr>
                          <m:t>+</m:t>
                        </m:r>
                        <m:r>
                          <m:rPr>
                            <m:brk m:alnAt="7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acc>
                          <m:accPr>
                            <m:chr m:val="̃"/>
                            <m:ctrlPr>
                              <a:rPr lang="en-I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/>
                              </a:rPr>
                              <m:t>𝑠</m:t>
                            </m:r>
                          </m:e>
                        </m:acc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r>
                          <a:rPr lang="en-IN" i="1">
                            <a:latin typeface="Cambria Math"/>
                          </a:rPr>
                          <m:t>𝑡</m:t>
                        </m:r>
                        <m:r>
                          <a:rPr lang="en-IN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By 1) and 2):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r>
                      <m:rPr>
                        <m:brk m:alnAt="7"/>
                      </m:rPr>
                      <a:rPr lang="en-I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IN" b="0" i="1" smtClean="0">
                        <a:latin typeface="Cambria Math"/>
                        <a:ea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den>
                        </m:f>
                        <m: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nary>
                          <m:nary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Output of slope circuit: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IN" i="1">
                        <a:latin typeface="Cambria Math"/>
                        <a:ea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den>
                        </m:f>
                        <m: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func>
                      <m:funcPr>
                        <m:ctrlPr>
                          <a:rPr lang="en-IN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 smtClean="0">
                            <a:latin typeface="Cambria Math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nary>
                              <m:naryPr>
                                <m:ctrlP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nary>
                            <m:r>
                              <a:rPr lang="en-IN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How can we obtain the message signal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𝑚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?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using an envelope detector, 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den>
                        </m:f>
                        <m: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&lt;1</m:t>
                    </m:r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𝑡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Output of envelope detector: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IN" i="1">
                        <a:latin typeface="Cambria Math"/>
                        <a:ea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den>
                        </m:f>
                        <m: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53378" cy="7010400"/>
              </a:xfrm>
              <a:blipFill rotWithShape="0">
                <a:blip r:embed="rId2"/>
                <a:stretch>
                  <a:fillRect l="-599" t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99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Demodulation Using Slope Circuit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Recall: output </a:t>
                </a:r>
                <a:r>
                  <a:rPr lang="en-IN" dirty="0"/>
                  <a:t>of envelope detector:</a:t>
                </a:r>
              </a:p>
              <a:p>
                <a:pPr lvl="2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IN" sz="2800" i="1">
                        <a:latin typeface="Cambria Math"/>
                        <a:ea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IN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2800" i="1">
                            <a:latin typeface="Cambria Math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IN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i="1"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sz="28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den>
                        </m:f>
                        <m:r>
                          <a:rPr lang="en-IN" sz="2800" i="1">
                            <a:latin typeface="Cambria Math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sz="2800" i="1"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sz="2800" dirty="0"/>
              </a:p>
              <a:p>
                <a:r>
                  <a:rPr lang="en-IN" dirty="0"/>
                  <a:t>DC bias term can be removed by:</a:t>
                </a:r>
              </a:p>
              <a:p>
                <a:pPr lvl="2">
                  <a:buFont typeface="Wingdings" pitchFamily="2" charset="2"/>
                  <a:buChar char="q"/>
                </a:pPr>
                <a:r>
                  <a:rPr lang="en-IN" sz="2800" dirty="0"/>
                  <a:t>inputting output of envelope detector to a high-pass filter</a:t>
                </a:r>
                <a:r>
                  <a:rPr lang="en-IN" dirty="0"/>
                  <a:t> </a:t>
                </a:r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91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1143000"/>
          </a:xfrm>
        </p:spPr>
        <p:txBody>
          <a:bodyPr/>
          <a:lstStyle/>
          <a:p>
            <a:r>
              <a:rPr lang="en-IN" dirty="0" smtClean="0"/>
              <a:t>FM Stereo Multiplexing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90600"/>
                <a:ext cx="9144000" cy="60960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dirty="0" smtClean="0"/>
                  <a:t>In stereo audio, audio signal split into two signals,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sent to left headphone and right headphone respectively </a:t>
                </a:r>
              </a:p>
              <a:p>
                <a:r>
                  <a:rPr lang="en-IN" dirty="0" smtClean="0"/>
                  <a:t>E.g.: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may correspond to a vocalist and an accompanist </a:t>
                </a:r>
              </a:p>
              <a:p>
                <a:r>
                  <a:rPr lang="en-IN" dirty="0" smtClean="0"/>
                  <a:t>FM stereo multiplexing enables transmission of the two signals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using the same FM carrier </a:t>
                </a:r>
              </a:p>
              <a:p>
                <a:r>
                  <a:rPr lang="en-IN" dirty="0" smtClean="0"/>
                  <a:t>FM stereo multiplexing must satisfy following requirements:</a:t>
                </a:r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IN" dirty="0" smtClean="0"/>
                  <a:t>The transmission must operate within allocated FM channel</a:t>
                </a:r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IN" dirty="0" smtClean="0"/>
                  <a:t>Has to be compatible with monophonic radio receivers</a:t>
                </a:r>
              </a:p>
              <a:p>
                <a:pPr marL="571500" indent="-514350"/>
                <a:r>
                  <a:rPr lang="en-IN" dirty="0" smtClean="0"/>
                  <a:t>Frequency deviation of FM signal must be set taking requirement 1) into account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90600"/>
                <a:ext cx="9144000" cy="6096000"/>
              </a:xfrm>
              <a:blipFill rotWithShape="0">
                <a:blip r:embed="rId2"/>
                <a:stretch>
                  <a:fillRect l="-1333" t="-2600" r="-2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99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102" y="3192044"/>
            <a:ext cx="4931898" cy="36659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63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FM Stereo </a:t>
            </a:r>
            <a:r>
              <a:rPr lang="en-IN" sz="4000" dirty="0" smtClean="0"/>
              <a:t>Multiplexing (contd.)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977" y="598746"/>
                <a:ext cx="9144000" cy="2590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 be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19</m:t>
                    </m:r>
                  </m:oMath>
                </a14:m>
                <a:r>
                  <a:rPr lang="en-IN" dirty="0" smtClean="0"/>
                  <a:t> kHz </a:t>
                </a:r>
                <a:r>
                  <a:rPr lang="en-IN" i="1" dirty="0" smtClean="0"/>
                  <a:t>subcarrier</a:t>
                </a:r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Note: this subcarrier different from the carrier used for FM modulation</a:t>
                </a:r>
              </a:p>
              <a:p>
                <a:r>
                  <a:rPr lang="en-IN" dirty="0" smtClean="0"/>
                  <a:t>FM stereo transmitter shown in Fig. </a:t>
                </a:r>
              </a:p>
              <a:p>
                <a:r>
                  <a:rPr lang="en-IN" dirty="0" smtClean="0"/>
                  <a:t>Generated signal: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IN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IN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func>
                      <m:funcPr>
                        <m:ctrlPr>
                          <a:rPr lang="en-IN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</m:func>
                    <m:func>
                      <m:funcPr>
                        <m:ctrlPr>
                          <a:rPr lang="en-I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77" y="598746"/>
                <a:ext cx="9144000" cy="2590800"/>
              </a:xfrm>
              <a:blipFill rotWithShape="0">
                <a:blip r:embed="rId3"/>
                <a:stretch>
                  <a:fillRect l="-1133" t="-4941" b="-33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460263" y="6075326"/>
            <a:ext cx="20051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“Communication Systems” by S. </a:t>
            </a:r>
            <a:r>
              <a:rPr lang="en-US" sz="1500" dirty="0" err="1" smtClean="0"/>
              <a:t>Haykin</a:t>
            </a:r>
            <a:r>
              <a:rPr lang="en-US" sz="1500" dirty="0" smtClean="0"/>
              <a:t> and M. </a:t>
            </a:r>
            <a:r>
              <a:rPr lang="en-US" sz="1500" dirty="0" err="1" smtClean="0"/>
              <a:t>Moher</a:t>
            </a:r>
            <a:r>
              <a:rPr lang="en-US" sz="1500" dirty="0" smtClean="0"/>
              <a:t>, 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err="1" smtClean="0"/>
              <a:t>ed</a:t>
            </a:r>
            <a:endParaRPr lang="en-IN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3192044"/>
                <a:ext cx="5029200" cy="3924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IN" sz="2700" dirty="0"/>
                  <a:t>The signal </a:t>
                </a:r>
                <a14:m>
                  <m:oMath xmlns:m="http://schemas.openxmlformats.org/officeDocument/2006/math">
                    <m:r>
                      <a:rPr lang="en-IN" sz="2700" i="1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IN" sz="27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27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700" dirty="0"/>
                  <a:t> then frequency modulates the main carrier to produce transmitted </a:t>
                </a:r>
                <a:r>
                  <a:rPr lang="en-IN" sz="2700" dirty="0" smtClean="0"/>
                  <a:t>signal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IN" sz="2700" dirty="0" smtClean="0"/>
                  <a:t>The term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700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IN" sz="2700" b="0" i="1" smtClean="0">
                            <a:latin typeface="Cambria Math"/>
                          </a:rPr>
                          <m:t>𝐾</m:t>
                        </m:r>
                        <m:r>
                          <m:rPr>
                            <m:sty m:val="p"/>
                          </m:rPr>
                          <a:rPr lang="en-IN" sz="270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sz="27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2700" i="1">
                                <a:latin typeface="Cambria Math"/>
                              </a:rPr>
                              <m:t>2</m:t>
                            </m:r>
                            <m:r>
                              <a:rPr lang="en-IN" sz="27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27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700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700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27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IN" sz="2700" dirty="0" smtClean="0"/>
                  <a:t> included to:</a:t>
                </a:r>
              </a:p>
              <a:p>
                <a:pPr marL="800100" lvl="1" indent="-342900">
                  <a:buFont typeface="Wingdings" pitchFamily="2" charset="2"/>
                  <a:buChar char="q"/>
                </a:pPr>
                <a:r>
                  <a:rPr lang="en-IN" sz="2400" dirty="0" smtClean="0"/>
                  <a:t>provide a reference for coherent detection of difference signal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IN" sz="2400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IN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IN" sz="240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IN" sz="2400" dirty="0" smtClean="0"/>
                  <a:t> at receiver </a:t>
                </a:r>
              </a:p>
              <a:p>
                <a:pPr marL="800100" lvl="1" indent="-342900">
                  <a:buFont typeface="Wingdings" pitchFamily="2" charset="2"/>
                  <a:buChar char="q"/>
                </a:pPr>
                <a:r>
                  <a:rPr lang="en-IN" sz="2400" dirty="0" smtClean="0"/>
                  <a:t>called “</a:t>
                </a:r>
                <a:r>
                  <a:rPr lang="en-IN" sz="2400" i="1" dirty="0" smtClean="0"/>
                  <a:t>pilot signal</a:t>
                </a:r>
                <a:r>
                  <a:rPr lang="en-IN" sz="2400" dirty="0" smtClean="0"/>
                  <a:t>”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92044"/>
                <a:ext cx="5029200" cy="3924151"/>
              </a:xfrm>
              <a:prstGeom prst="rect">
                <a:avLst/>
              </a:prstGeom>
              <a:blipFill rotWithShape="0">
                <a:blip r:embed="rId4"/>
                <a:stretch>
                  <a:fillRect l="-2061" t="-1400" r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39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161913"/>
            <a:ext cx="5856849" cy="3700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249" y="-152400"/>
            <a:ext cx="4191000" cy="1143000"/>
          </a:xfrm>
        </p:spPr>
        <p:txBody>
          <a:bodyPr>
            <a:noAutofit/>
          </a:bodyPr>
          <a:lstStyle/>
          <a:p>
            <a:r>
              <a:rPr lang="en-IN" sz="3500" dirty="0"/>
              <a:t>FM Stereo Multiplexing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419100"/>
                <a:ext cx="9144000" cy="34249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dirty="0" smtClean="0"/>
                  <a:t>Recall: modulating signal</a:t>
                </a:r>
                <a:r>
                  <a:rPr lang="en-IN" dirty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IN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IN" i="1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IN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func>
                      <m:funcPr>
                        <m:ctrlPr>
                          <a:rPr lang="en-I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4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IN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</m:func>
                    <m:func>
                      <m:funcPr>
                        <m:ctrlPr>
                          <a:rPr lang="en-I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 smtClean="0"/>
                  <a:t>At receiver,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found using FM demodulation </a:t>
                </a:r>
              </a:p>
              <a:p>
                <a:r>
                  <a:rPr lang="en-IN" dirty="0" smtClean="0"/>
                  <a:t>How does a monophonic receiver process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?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uses a low-pass filter to extract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IN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 smtClean="0"/>
                  <a:t> from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𝑚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and plays it out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19100"/>
                <a:ext cx="9144000" cy="3424951"/>
              </a:xfrm>
              <a:blipFill rotWithShape="0">
                <a:blip r:embed="rId3"/>
                <a:stretch>
                  <a:fillRect l="-1533" t="-3737" b="-14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3844051"/>
                <a:ext cx="3200400" cy="2154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IN" sz="3000" dirty="0" smtClean="0"/>
                  <a:t>How does a stereo receiver process </a:t>
                </a:r>
                <a14:m>
                  <m:oMath xmlns:m="http://schemas.openxmlformats.org/officeDocument/2006/math">
                    <m:r>
                      <a:rPr lang="en-IN" sz="3000" i="1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IN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30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3000" dirty="0"/>
                  <a:t>?</a:t>
                </a:r>
              </a:p>
              <a:p>
                <a:pPr marL="742950" lvl="1" indent="-285750">
                  <a:buFont typeface="Wingdings" pitchFamily="2" charset="2"/>
                  <a:buChar char="q"/>
                </a:pPr>
                <a:r>
                  <a:rPr lang="en-IN" sz="2600" dirty="0" smtClean="0"/>
                  <a:t>as </a:t>
                </a:r>
                <a:r>
                  <a:rPr lang="en-IN" sz="2600" dirty="0"/>
                  <a:t>shown in Fig. 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44051"/>
                <a:ext cx="3200400" cy="2154436"/>
              </a:xfrm>
              <a:prstGeom prst="rect">
                <a:avLst/>
              </a:prstGeom>
              <a:blipFill rotWithShape="0">
                <a:blip r:embed="rId4"/>
                <a:stretch>
                  <a:fillRect l="-3810" t="-3399" r="-32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934200" y="6059718"/>
            <a:ext cx="20051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“Communication Systems” by S. </a:t>
            </a:r>
            <a:r>
              <a:rPr lang="en-US" sz="1500" dirty="0" err="1" smtClean="0"/>
              <a:t>Haykin</a:t>
            </a:r>
            <a:r>
              <a:rPr lang="en-US" sz="1500" dirty="0" smtClean="0"/>
              <a:t> and M. </a:t>
            </a:r>
            <a:r>
              <a:rPr lang="en-US" sz="1500" dirty="0" err="1" smtClean="0"/>
              <a:t>Moher</a:t>
            </a:r>
            <a:r>
              <a:rPr lang="en-US" sz="1500" dirty="0" smtClean="0"/>
              <a:t>, 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err="1" smtClean="0"/>
              <a:t>ed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415222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79764"/>
                <a:ext cx="9144000" cy="57461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 smtClean="0"/>
                  <a:t>Consider a carrier wave:</a:t>
                </a:r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,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 smtClean="0"/>
                  <a:t> is “</a:t>
                </a:r>
                <a:r>
                  <a:rPr lang="en-IN" i="1" dirty="0" smtClean="0"/>
                  <a:t>carrier amplitude</a:t>
                </a:r>
                <a:r>
                  <a:rPr lang="en-IN" dirty="0" smtClean="0"/>
                  <a:t>” and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 smtClean="0"/>
                  <a:t> is “</a:t>
                </a:r>
                <a:r>
                  <a:rPr lang="en-IN" i="1" dirty="0" smtClean="0"/>
                  <a:t>carrier frequency</a:t>
                </a:r>
                <a:r>
                  <a:rPr lang="en-IN" dirty="0" smtClean="0"/>
                  <a:t>”</a:t>
                </a:r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be message signal, which is a baseband signal</a:t>
                </a:r>
              </a:p>
              <a:p>
                <a:r>
                  <a:rPr lang="en-IN" dirty="0" smtClean="0"/>
                  <a:t>Frequency modulated (FM) wave given by:</a:t>
                </a:r>
              </a:p>
              <a:p>
                <a:pPr marL="971550" lvl="1" indent="-514350">
                  <a:buFont typeface="+mj-lt"/>
                  <a:buAutoNum type="arabicParenR" startAt="2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nary>
                          <m:nary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e>
                    </m:d>
                  </m:oMath>
                </a14:m>
                <a:endParaRPr lang="en-IN" b="1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 smtClean="0"/>
                  <a:t> called “</a:t>
                </a:r>
                <a:r>
                  <a:rPr lang="en-IN" i="1" dirty="0" smtClean="0"/>
                  <a:t>frequency sensitivity</a:t>
                </a:r>
                <a:r>
                  <a:rPr lang="en-IN" dirty="0" smtClean="0"/>
                  <a:t>”</a:t>
                </a:r>
              </a:p>
              <a:p>
                <a:r>
                  <a:rPr lang="en-IN" dirty="0" smtClean="0"/>
                  <a:t>We will study circuits for generating FM signals and demodulating them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79764"/>
                <a:ext cx="9144000" cy="5746173"/>
              </a:xfrm>
              <a:blipFill rotWithShape="0">
                <a:blip r:embed="rId2"/>
                <a:stretch>
                  <a:fillRect l="-1533" t="-2227" r="-667" b="-14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48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IN" dirty="0" smtClean="0"/>
              <a:t>Zero-Crossing Detectors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67177"/>
                <a:ext cx="8839200" cy="5838423"/>
              </a:xfrm>
            </p:spPr>
            <p:txBody>
              <a:bodyPr>
                <a:normAutofit fontScale="92500" lnSpcReduction="20000"/>
              </a:bodyPr>
              <a:lstStyle/>
              <a:p>
                <a:pPr marL="571500" indent="-514350"/>
                <a:r>
                  <a:rPr lang="en-IN" dirty="0" smtClean="0"/>
                  <a:t>Want to demodulate FM </a:t>
                </a:r>
                <a:r>
                  <a:rPr lang="en-IN" dirty="0"/>
                  <a:t>signal: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nary>
                          <m:nary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e>
                    </m:d>
                  </m:oMath>
                </a14:m>
                <a:endParaRPr lang="en-IN" dirty="0" smtClean="0"/>
              </a:p>
              <a:p>
                <a:pPr marL="571500" indent="-514350"/>
                <a:r>
                  <a:rPr lang="en-IN" dirty="0" smtClean="0"/>
                  <a:t>First, FM signal is input to a </a:t>
                </a:r>
                <a:r>
                  <a:rPr lang="en-IN" i="1" dirty="0" smtClean="0"/>
                  <a:t>hard limiter</a:t>
                </a:r>
                <a:r>
                  <a:rPr lang="en-IN" dirty="0" smtClean="0"/>
                  <a:t>, i.e., circuit with following input-output characteristic: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i="1" dirty="0" smtClean="0"/>
              </a:p>
              <a:p>
                <a:pPr marL="571500" indent="-514350"/>
                <a:r>
                  <a:rPr lang="en-IN" dirty="0" smtClean="0"/>
                  <a:t>Output of hard limiter is: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square wave with time-varying pulse widths</a:t>
                </a:r>
              </a:p>
              <a:p>
                <a:pPr marL="571500" indent="-514350"/>
                <a:r>
                  <a:rPr lang="en-IN" dirty="0" smtClean="0"/>
                  <a:t>How should square wave be processed to achieve FM demodulation? </a:t>
                </a:r>
              </a:p>
              <a:p>
                <a:pPr marL="571500" indent="-514350"/>
                <a:r>
                  <a:rPr lang="en-IN" dirty="0" smtClean="0"/>
                  <a:t>Square wave is input to a </a:t>
                </a:r>
                <a:r>
                  <a:rPr lang="en-IN" i="1" dirty="0" smtClean="0"/>
                  <a:t>digital counter</a:t>
                </a:r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rate at which counter increments is directly proportional to instantaneous frequency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67177"/>
                <a:ext cx="8839200" cy="5838423"/>
              </a:xfrm>
              <a:blipFill rotWithShape="0">
                <a:blip r:embed="rId2"/>
                <a:stretch>
                  <a:fillRect l="-759" t="-2714" r="-2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87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5" y="4572000"/>
            <a:ext cx="5150476" cy="2147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98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3500" dirty="0" smtClean="0"/>
              <a:t>Phase-Locked Loop (PLL)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609600"/>
                <a:ext cx="9067800" cy="479254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IN" dirty="0" smtClean="0"/>
                  <a:t>System that can be used for FM demodulation</a:t>
                </a:r>
              </a:p>
              <a:p>
                <a:r>
                  <a:rPr lang="en-IN" dirty="0" smtClean="0"/>
                  <a:t>Consists of following components connected together in form of feedback loop (see fig.):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Multiplier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Loop filter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Voltage-Controlled Oscillator (VCO)</a:t>
                </a:r>
              </a:p>
              <a:p>
                <a:pPr marL="571500" indent="-514350"/>
                <a:r>
                  <a:rPr lang="en-IN" dirty="0"/>
                  <a:t>Input to PLL is FM signal: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nary>
                          <m:nary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Initially, VCO adjusted such that when control voltage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IN" dirty="0" smtClean="0"/>
                  <a:t>Frequency of VCO is exactly carrier freq.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 of unmodulated carrier wave</a:t>
                </a:r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IN" dirty="0" smtClean="0"/>
                  <a:t>VCO output has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IN" dirty="0" smtClean="0"/>
                  <a:t> phase-shift w.r.t. unmodulated carrier wave</a:t>
                </a:r>
              </a:p>
              <a:p>
                <a:pPr marL="571500" indent="-514350"/>
                <a:r>
                  <a:rPr lang="en-IN" dirty="0" smtClean="0"/>
                  <a:t>VCO output: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nary>
                          <m:nary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e>
                    </m:d>
                  </m:oMath>
                </a14:m>
                <a:endParaRPr lang="en-IN" b="1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IN" dirty="0" smtClean="0"/>
                  <a:t> is frequency sensitivity of VCO</a:t>
                </a:r>
              </a:p>
              <a:p>
                <a:r>
                  <a:rPr lang="en-IN" dirty="0" smtClean="0"/>
                  <a:t>Objective: To recover message signal at VCO output, i.e., to ensure that: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,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 smtClean="0"/>
                  <a:t> is a constant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609600"/>
                <a:ext cx="9067800" cy="4792546"/>
              </a:xfrm>
              <a:blipFill rotWithShape="0">
                <a:blip r:embed="rId3"/>
                <a:stretch>
                  <a:fillRect l="-471" t="-16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678441" y="5934939"/>
            <a:ext cx="20051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“Communication Systems” by S. </a:t>
            </a:r>
            <a:r>
              <a:rPr lang="en-US" sz="1500" dirty="0" err="1" smtClean="0"/>
              <a:t>Haykin</a:t>
            </a:r>
            <a:r>
              <a:rPr lang="en-US" sz="1500" dirty="0" smtClean="0"/>
              <a:t> and M. </a:t>
            </a:r>
            <a:r>
              <a:rPr lang="en-US" sz="1500" dirty="0" err="1" smtClean="0"/>
              <a:t>Moher</a:t>
            </a:r>
            <a:r>
              <a:rPr lang="en-US" sz="1500" dirty="0" smtClean="0"/>
              <a:t>, 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err="1" smtClean="0"/>
              <a:t>ed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53521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876800"/>
            <a:ext cx="4556974" cy="19002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641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3500" dirty="0" smtClean="0"/>
              <a:t>Non-Linear Model of PLL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85" y="0"/>
                <a:ext cx="9144000" cy="494306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IN" dirty="0" smtClean="0"/>
                  <a:t>Recall:</a:t>
                </a:r>
                <a:endParaRPr lang="en-IN" dirty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nary>
                      <m:nary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nary>
                      <m:nary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en-IN" dirty="0" smtClean="0"/>
                  <a:t> </a:t>
                </a:r>
                <a:endParaRPr lang="en-IN" b="1" dirty="0" smtClean="0"/>
              </a:p>
              <a:p>
                <a:pPr marL="571500" indent="-514350"/>
                <a:r>
                  <a:rPr lang="en-IN" dirty="0" smtClean="0"/>
                  <a:t>Multiplier output is low-pass filtered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is output of LPF</a:t>
                </a:r>
              </a:p>
              <a:p>
                <a:pPr marL="571500" indent="-514350"/>
                <a:r>
                  <a:rPr lang="en-IN" dirty="0" smtClean="0"/>
                  <a:t>So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IN" b="0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and gain of multiplier is assumed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571500" indent="-514350"/>
                <a:r>
                  <a:rPr lang="en-IN" dirty="0" smtClean="0"/>
                  <a:t>If loop filter is a linear system with impulse response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,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I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IN" dirty="0" smtClean="0"/>
              </a:p>
              <a:p>
                <a:pPr marL="571500" indent="-514350"/>
                <a:r>
                  <a:rPr lang="en-IN" dirty="0" smtClean="0"/>
                  <a:t>So we get the following </a:t>
                </a:r>
                <a:r>
                  <a:rPr lang="en-IN" dirty="0" err="1" smtClean="0"/>
                  <a:t>integro</a:t>
                </a:r>
                <a:r>
                  <a:rPr lang="en-IN" dirty="0" smtClean="0"/>
                  <a:t>-differential equation:</a:t>
                </a:r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ctrlPr>
                          <a:rPr lang="en-I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sin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571500" indent="-514350"/>
                <a:r>
                  <a:rPr lang="en-IN" dirty="0" smtClean="0"/>
                  <a:t>Equation in 1) difficult to analyse due to non-linear term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marL="571500" indent="-514350"/>
                <a:r>
                  <a:rPr lang="en-IN" dirty="0" smtClean="0"/>
                  <a:t>So next, we linearize the model to simplify the analysis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5" y="0"/>
                <a:ext cx="9144000" cy="4943069"/>
              </a:xfrm>
              <a:blipFill rotWithShape="0">
                <a:blip r:embed="rId3"/>
                <a:stretch>
                  <a:fillRect l="-600" t="-17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678441" y="5934939"/>
            <a:ext cx="20051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“Communication Systems” by S. </a:t>
            </a:r>
            <a:r>
              <a:rPr lang="en-US" sz="1500" dirty="0" err="1" smtClean="0"/>
              <a:t>Haykin</a:t>
            </a:r>
            <a:r>
              <a:rPr lang="en-US" sz="1500" dirty="0" smtClean="0"/>
              <a:t> and M. </a:t>
            </a:r>
            <a:r>
              <a:rPr lang="en-US" sz="1500" dirty="0" err="1" smtClean="0"/>
              <a:t>Moher</a:t>
            </a:r>
            <a:r>
              <a:rPr lang="en-US" sz="1500" dirty="0" smtClean="0"/>
              <a:t>, 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err="1" smtClean="0"/>
              <a:t>ed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61460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5" y="4572000"/>
            <a:ext cx="5150476" cy="2147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980" y="-304800"/>
            <a:ext cx="8229600" cy="1143000"/>
          </a:xfrm>
        </p:spPr>
        <p:txBody>
          <a:bodyPr/>
          <a:lstStyle/>
          <a:p>
            <a:r>
              <a:rPr lang="en-IN" dirty="0" smtClean="0"/>
              <a:t>Linear </a:t>
            </a:r>
            <a:r>
              <a:rPr lang="en-IN" dirty="0"/>
              <a:t>Model of PLL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458218"/>
                <a:ext cx="8991600" cy="4525963"/>
              </a:xfrm>
            </p:spPr>
            <p:txBody>
              <a:bodyPr>
                <a:normAutofit fontScale="85000" lnSpcReduction="20000"/>
              </a:bodyPr>
              <a:lstStyle/>
              <a:p>
                <a:pPr marL="571500" indent="-514350"/>
                <a:r>
                  <a:rPr lang="en-IN" dirty="0" smtClean="0"/>
                  <a:t>Recall:</a:t>
                </a:r>
                <a:endParaRPr lang="en-IN" dirty="0"/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ctrlPr>
                          <a:rPr lang="en-I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sin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IN" dirty="0" smtClean="0"/>
              </a:p>
              <a:p>
                <a:pPr marL="571500" indent="-514350"/>
                <a:r>
                  <a:rPr lang="en-IN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, the PLL said to be in phase-lock</a:t>
                </a:r>
              </a:p>
              <a:p>
                <a:pPr marL="571500" indent="-514350"/>
                <a:r>
                  <a:rPr lang="en-IN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|≪1</m:t>
                    </m:r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 smtClean="0"/>
                  <a:t>, PLL said to be in near phase-lock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then we use the approx.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marL="571500" indent="-514350"/>
                <a:r>
                  <a:rPr lang="en-IN" dirty="0" smtClean="0"/>
                  <a:t>Equation 1) reduces to:</a:t>
                </a:r>
              </a:p>
              <a:p>
                <a:pPr marL="971550" lvl="1" indent="-514350">
                  <a:buFont typeface="+mj-lt"/>
                  <a:buAutoNum type="arabicParenR" startAt="2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ctrlPr>
                          <a:rPr lang="en-I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IN" dirty="0" smtClean="0"/>
              </a:p>
              <a:p>
                <a:pPr marL="571500" indent="-514350"/>
                <a:r>
                  <a:rPr lang="en-IN" dirty="0" smtClean="0"/>
                  <a:t>How can we </a:t>
                </a:r>
                <a:r>
                  <a:rPr lang="en-IN" dirty="0" err="1" smtClean="0"/>
                  <a:t>analyze</a:t>
                </a:r>
                <a:r>
                  <a:rPr lang="en-IN" dirty="0" smtClean="0"/>
                  <a:t> 2)?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take Fourier transforms on both sides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58218"/>
                <a:ext cx="8991600" cy="4525963"/>
              </a:xfrm>
              <a:blipFill rotWithShape="0">
                <a:blip r:embed="rId3"/>
                <a:stretch>
                  <a:fillRect l="-542" t="-28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678441" y="5934939"/>
            <a:ext cx="20051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“Communication Systems” by S. </a:t>
            </a:r>
            <a:r>
              <a:rPr lang="en-US" sz="1500" dirty="0" err="1" smtClean="0"/>
              <a:t>Haykin</a:t>
            </a:r>
            <a:r>
              <a:rPr lang="en-US" sz="1500" dirty="0" smtClean="0"/>
              <a:t> and M. </a:t>
            </a:r>
            <a:r>
              <a:rPr lang="en-US" sz="1500" dirty="0" err="1" smtClean="0"/>
              <a:t>Moher</a:t>
            </a:r>
            <a:r>
              <a:rPr lang="en-US" sz="1500" dirty="0" smtClean="0"/>
              <a:t>, 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err="1" smtClean="0"/>
              <a:t>ed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58583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531738"/>
            <a:ext cx="4550535" cy="18975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3500" dirty="0" smtClean="0"/>
              <a:t>Linear </a:t>
            </a:r>
            <a:r>
              <a:rPr lang="en-IN" sz="3500" dirty="0"/>
              <a:t>Model of </a:t>
            </a:r>
            <a:r>
              <a:rPr lang="en-IN" sz="3500" dirty="0" smtClean="0"/>
              <a:t>PLL (contd.)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871" y="180929"/>
                <a:ext cx="9144000" cy="6248400"/>
              </a:xfrm>
            </p:spPr>
            <p:txBody>
              <a:bodyPr>
                <a:normAutofit fontScale="62500" lnSpcReduction="20000"/>
              </a:bodyPr>
              <a:lstStyle/>
              <a:p>
                <a:pPr marL="571500" indent="-514350"/>
                <a:r>
                  <a:rPr lang="en-IN" dirty="0" smtClean="0"/>
                  <a:t>Recall:</a:t>
                </a:r>
                <a:endParaRPr lang="en-IN" dirty="0"/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ctrlPr>
                          <a:rPr lang="en-I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IN" dirty="0" smtClean="0"/>
              </a:p>
              <a:p>
                <a:pPr marL="571500" indent="-514350"/>
                <a:r>
                  <a:rPr lang="en-IN" dirty="0" smtClean="0"/>
                  <a:t>Taking Fourier transforms, we get: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,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I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𝑗𝑓</m:t>
                        </m:r>
                      </m:den>
                    </m:f>
                  </m:oMath>
                </a14:m>
                <a:endParaRPr lang="en-IN" dirty="0" smtClean="0"/>
              </a:p>
              <a:p>
                <a:pPr marL="571500" indent="-514350"/>
                <a:r>
                  <a:rPr lang="en-IN" dirty="0" smtClean="0"/>
                  <a:t>Recall: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)≈</m:t>
                    </m:r>
                    <m:f>
                      <m:fPr>
                        <m:ctrlP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marL="571500" indent="-514350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:</a:t>
                </a:r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𝑗𝑓𝐿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I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marL="571500" indent="-514350"/>
                <a:r>
                  <a:rPr lang="en-IN" dirty="0" smtClean="0"/>
                  <a:t>How should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be chosen in order to ensure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is approx. proportional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?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We choose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I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en-IN" dirty="0" smtClean="0"/>
                  <a:t> in the baseband </a:t>
                </a:r>
              </a:p>
              <a:p>
                <a:pPr marL="571500" indent="-514350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)≈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IN" dirty="0" smtClean="0"/>
              </a:p>
              <a:p>
                <a:pPr marL="571500" indent="-514350"/>
                <a:r>
                  <a:rPr lang="en-IN" dirty="0" smtClean="0"/>
                  <a:t>So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)≈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marL="571500" indent="-514350"/>
                <a:r>
                  <a:rPr lang="en-IN" dirty="0" smtClean="0"/>
                  <a:t>Thus, frequency demodulation achieved</a:t>
                </a:r>
                <a:endParaRPr lang="en-IN" dirty="0"/>
              </a:p>
              <a:p>
                <a:pPr marL="571500" indent="-514350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871" y="180929"/>
                <a:ext cx="9144000" cy="6248400"/>
              </a:xfrm>
              <a:blipFill rotWithShape="0">
                <a:blip r:embed="rId3"/>
                <a:stretch>
                  <a:fillRect t="-34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953000" y="6066731"/>
            <a:ext cx="20051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“Communication Systems” by S. </a:t>
            </a:r>
            <a:r>
              <a:rPr lang="en-US" sz="1500" dirty="0" err="1" smtClean="0"/>
              <a:t>Haykin</a:t>
            </a:r>
            <a:r>
              <a:rPr lang="en-US" sz="1500" dirty="0" smtClean="0"/>
              <a:t> and M. </a:t>
            </a:r>
            <a:r>
              <a:rPr lang="en-US" sz="1500" dirty="0" err="1" smtClean="0"/>
              <a:t>Moher</a:t>
            </a:r>
            <a:r>
              <a:rPr lang="en-US" sz="1500" dirty="0" smtClean="0"/>
              <a:t>, 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err="1" smtClean="0"/>
              <a:t>ed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97988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IN" sz="3500" dirty="0" smtClean="0"/>
              <a:t>Effect of Sending FM Signal over Non-linear Channel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90600"/>
                <a:ext cx="9296400" cy="57150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IN" dirty="0" smtClean="0"/>
                  <a:t>Consider FM signal: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nary>
                      <m:nary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IN" dirty="0" smtClean="0"/>
              </a:p>
              <a:p>
                <a:pPr marL="571500" indent="-514350"/>
                <a:r>
                  <a:rPr lang="en-IN" dirty="0" smtClean="0"/>
                  <a:t>Sent over a channel with following input-output characteristic: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IN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I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 are constants</a:t>
                </a:r>
              </a:p>
              <a:p>
                <a:r>
                  <a:rPr lang="en-IN" dirty="0" smtClean="0"/>
                  <a:t>Recall the trigonometric identity: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)+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⁡(3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marL="571500" indent="-514350"/>
                <a:r>
                  <a:rPr lang="en-IN" dirty="0" smtClean="0"/>
                  <a:t>Output of channel: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I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Sup>
                          <m:sSubSup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d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I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I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marL="571500" indent="-514350"/>
                <a:r>
                  <a:rPr lang="en-IN" dirty="0" smtClean="0"/>
                  <a:t>Can message signal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be recovered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?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Yes, assuming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 is much larger than bandwidth of FM signal</a:t>
                </a:r>
              </a:p>
              <a:p>
                <a:pPr marL="571500" indent="-514350"/>
                <a:r>
                  <a:rPr lang="en-IN" dirty="0" smtClean="0"/>
                  <a:t>Recovery: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to band-pass filter with mid-band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571500" indent="-514350"/>
                <a:r>
                  <a:rPr lang="en-IN" dirty="0" smtClean="0"/>
                  <a:t>Output: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Sup>
                          <m:sSubSup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d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marL="571500" indent="-514350"/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is scaled version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</a:t>
                </a:r>
              </a:p>
              <a:p>
                <a:pPr marL="571500" indent="-514350"/>
                <a:r>
                  <a:rPr lang="en-IN" dirty="0" smtClean="0"/>
                  <a:t>Thus, FM signals robust to transmission over non-linear channels of above type</a:t>
                </a:r>
              </a:p>
              <a:p>
                <a:pPr marL="571500" indent="-514350"/>
                <a:r>
                  <a:rPr lang="en-IN" dirty="0" smtClean="0"/>
                  <a:t>So FM widely used in satellite communication systems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permits the use of highly non-linear amplifiers, which are required for producing a high-power output at radio frequencies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90600"/>
                <a:ext cx="9296400" cy="5715000"/>
              </a:xfrm>
              <a:blipFill rotWithShape="0">
                <a:blip r:embed="rId2"/>
                <a:stretch>
                  <a:fillRect l="-393" t="-14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76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IN" sz="3500" dirty="0" smtClean="0"/>
              <a:t>Effect of Sending AM Signal over Non-linear Channel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47800"/>
                <a:ext cx="9144000" cy="5867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IN" dirty="0" smtClean="0"/>
                  <a:t>Consider AM signal: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marL="571500" indent="-514350"/>
                <a:r>
                  <a:rPr lang="en-IN" dirty="0" smtClean="0"/>
                  <a:t>Sent over a channel with following input-output characteristic: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IN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I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 are constants</a:t>
                </a:r>
                <a:endParaRPr lang="en-IN" i="1" dirty="0" smtClean="0"/>
              </a:p>
              <a:p>
                <a:pPr marL="571500" indent="-514350"/>
                <a:r>
                  <a:rPr lang="en-IN" dirty="0" smtClean="0"/>
                  <a:t>Output of channel: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I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Sup>
                          <m:sSubSup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sSup>
                          <m:sSupPr>
                            <m:ctrlPr>
                              <a:rPr lang="en-IN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I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I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marL="571500" indent="-514350"/>
                <a:r>
                  <a:rPr lang="en-IN" dirty="0" smtClean="0"/>
                  <a:t>Can </a:t>
                </a:r>
                <a:r>
                  <a:rPr lang="en-IN" dirty="0"/>
                  <a:t>message signal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be recovered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?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Difficult to recover it; cannot be recovered using envelope detection</a:t>
                </a:r>
              </a:p>
              <a:p>
                <a:pPr marL="571500" indent="-514350"/>
                <a:r>
                  <a:rPr lang="en-IN" dirty="0" smtClean="0"/>
                  <a:t>Thus, AM signal gets distorted when transmitted over non-linear channels of above type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47800"/>
                <a:ext cx="9144000" cy="5867400"/>
              </a:xfrm>
              <a:blipFill rotWithShape="0">
                <a:blip r:embed="rId2"/>
                <a:stretch>
                  <a:fillRect l="-933" t="-1975" r="-8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5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r>
              <a:rPr lang="en-IN" dirty="0" smtClean="0"/>
              <a:t>Amplitude Variations in FM Signal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457200"/>
                <a:ext cx="9220200" cy="6477000"/>
              </a:xfrm>
            </p:spPr>
            <p:txBody>
              <a:bodyPr>
                <a:normAutofit fontScale="77500" lnSpcReduction="20000"/>
              </a:bodyPr>
              <a:lstStyle/>
              <a:p>
                <a:pPr marL="571500" indent="-514350"/>
                <a:r>
                  <a:rPr lang="en-IN" dirty="0" smtClean="0"/>
                  <a:t>Recall: </a:t>
                </a:r>
                <a:r>
                  <a:rPr lang="en-IN" dirty="0"/>
                  <a:t>FM signal: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nary>
                          <m:nary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e>
                    </m:d>
                  </m:oMath>
                </a14:m>
                <a:endParaRPr lang="en-IN" dirty="0" smtClean="0"/>
              </a:p>
              <a:p>
                <a:pPr marL="571500" lvl="1" indent="-514350">
                  <a:buFont typeface="Arial" pitchFamily="34" charset="0"/>
                  <a:buChar char="•"/>
                </a:pPr>
                <a:r>
                  <a:rPr lang="en-IN" dirty="0" smtClean="0"/>
                  <a:t>When FM signal sent over a channel, several factors (e.g., channel </a:t>
                </a:r>
                <a:r>
                  <a:rPr lang="en-IN" dirty="0"/>
                  <a:t>noise and </a:t>
                </a:r>
                <a:r>
                  <a:rPr lang="en-IN" dirty="0" smtClean="0"/>
                  <a:t>fading)  can cause amplitude to vary</a:t>
                </a:r>
              </a:p>
              <a:p>
                <a:pPr marL="571500" lvl="1" indent="-514350">
                  <a:buFont typeface="Arial" pitchFamily="34" charset="0"/>
                  <a:buChar char="•"/>
                </a:pPr>
                <a:r>
                  <a:rPr lang="en-IN" dirty="0" smtClean="0"/>
                  <a:t>So received signal is of form:</a:t>
                </a:r>
              </a:p>
              <a:p>
                <a:pPr marL="971550" lvl="2" indent="-5143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nary>
                          <m:nary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e>
                    </m:d>
                  </m:oMath>
                </a14:m>
                <a:endParaRPr lang="en-IN" dirty="0" smtClean="0"/>
              </a:p>
              <a:p>
                <a:pPr marL="571500" lvl="1" indent="-5143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directly input to FM demodulator:</a:t>
                </a:r>
              </a:p>
              <a:p>
                <a:pPr marL="971550" lvl="2" indent="-514350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 output would be distorted version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marL="571500" lvl="1" indent="-5143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E.g.: </a:t>
                </a:r>
              </a:p>
              <a:p>
                <a:pPr marL="971550" lvl="2" indent="-514350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Recall that FM signal can be demodulated by inputting it to differentiator and inputting output of differentiator to an envelope detector</a:t>
                </a:r>
              </a:p>
              <a:p>
                <a:pPr marL="971550" lvl="2" indent="-514350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Output of this differentiator when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:</a:t>
                </a:r>
              </a:p>
              <a:p>
                <a:pPr marL="1428750" lvl="3" indent="-5143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e>
                    </m:d>
                    <m:func>
                      <m:funcPr>
                        <m:ctrlPr>
                          <a:rPr lang="en-I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nary>
                              <m:naryPr>
                                <m:ctrlP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nary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971550" lvl="2" indent="-514350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When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is not a constant:</a:t>
                </a:r>
              </a:p>
              <a:p>
                <a:pPr marL="1428750" lvl="3" indent="-514350">
                  <a:buFont typeface="Courier New" panose="02070309020205020404" pitchFamily="49" charset="0"/>
                  <a:buChar char="o"/>
                </a:pPr>
                <a:r>
                  <a:rPr lang="en-IN" dirty="0" smtClean="0"/>
                  <a:t>There is an additional term containing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IN" dirty="0" smtClean="0"/>
                  <a:t> in output of differentiator</a:t>
                </a:r>
              </a:p>
              <a:p>
                <a:pPr marL="1428750" lvl="3" indent="-514350">
                  <a:buFont typeface="Courier New" panose="02070309020205020404" pitchFamily="49" charset="0"/>
                  <a:buChar char="o"/>
                </a:pPr>
                <a:r>
                  <a:rPr lang="en-IN" dirty="0" smtClean="0"/>
                  <a:t>Even if this term is neglected, output of envelope detector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 smtClean="0"/>
                  <a:t>; hence, output is distorted version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marL="571500" lvl="1" indent="-5143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Hence, technique required to suppress variation in amplitude of received signal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before inputting it to FM demodulator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57200"/>
                <a:ext cx="9220200" cy="6477000"/>
              </a:xfrm>
              <a:blipFill rotWithShape="0">
                <a:blip r:embed="rId2"/>
                <a:stretch>
                  <a:fillRect l="-330" t="-16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08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3500" dirty="0"/>
              <a:t>Amplitude Variations in FM </a:t>
            </a:r>
            <a:r>
              <a:rPr lang="en-IN" sz="3500" dirty="0" smtClean="0"/>
              <a:t>Signal (contd.)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09600"/>
                <a:ext cx="9067800" cy="5867400"/>
              </a:xfrm>
            </p:spPr>
            <p:txBody>
              <a:bodyPr>
                <a:normAutofit fontScale="92500" lnSpcReduction="10000"/>
              </a:bodyPr>
              <a:lstStyle/>
              <a:p>
                <a:pPr marL="571500" lvl="1" indent="-514350">
                  <a:buFont typeface="Arial" pitchFamily="34" charset="0"/>
                  <a:buChar char="•"/>
                </a:pPr>
                <a:r>
                  <a:rPr lang="en-IN" dirty="0" smtClean="0"/>
                  <a:t>Recall: received </a:t>
                </a:r>
                <a:r>
                  <a:rPr lang="en-IN" dirty="0"/>
                  <a:t>signal is of form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nary>
                          <m:nary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e>
                    </m:d>
                  </m:oMath>
                </a14:m>
                <a:endParaRPr lang="en-IN" dirty="0" smtClean="0"/>
              </a:p>
              <a:p>
                <a:pPr marL="571500" lvl="1" indent="-514350">
                  <a:buFont typeface="Arial" pitchFamily="34" charset="0"/>
                  <a:buChar char="•"/>
                </a:pPr>
                <a:r>
                  <a:rPr lang="en-IN" dirty="0" smtClean="0"/>
                  <a:t>Technique to </a:t>
                </a:r>
                <a:r>
                  <a:rPr lang="en-IN" dirty="0"/>
                  <a:t>suppress variation in amplitude of received signal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marL="971550" lvl="2" indent="-514350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Input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to a hard limiter and input the output of hard limiter to a band-pass filter centred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571500" lvl="1" indent="-514350">
                  <a:buFont typeface="Arial" pitchFamily="34" charset="0"/>
                  <a:buChar char="•"/>
                </a:pPr>
                <a:r>
                  <a:rPr lang="en-IN" dirty="0" smtClean="0"/>
                  <a:t>Intuitive justification for fact that above technique indeed suppresses amplitude variations, while keeping phase unchanged:</a:t>
                </a:r>
              </a:p>
              <a:p>
                <a:pPr marL="971550" lvl="2" indent="-514350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since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nary>
                      <m:naryPr>
                        <m:ctrlP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en-IN" dirty="0" smtClean="0"/>
                  <a:t> is roughly constant, output of hard limiter is of the form:</a:t>
                </a:r>
              </a:p>
              <a:p>
                <a:pPr marL="1428750" lvl="3" indent="-5143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d>
                      <m:dPr>
                        <m:ctrlPr>
                          <a:rPr lang="en-IN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func>
                          <m:funcPr>
                            <m:ctrlPr>
                              <a:rPr lang="en-IN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func>
                          <m:funcPr>
                            <m:ctrlPr>
                              <a:rPr lang="en-IN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−…</m:t>
                        </m:r>
                      </m:e>
                    </m:d>
                  </m:oMath>
                </a14:m>
                <a:endParaRPr lang="en-IN" dirty="0"/>
              </a:p>
              <a:p>
                <a:pPr marL="971550" lvl="2" indent="-514350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Output of band-pass filter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func>
                      <m:funcPr>
                        <m:ctrlPr>
                          <a:rPr lang="en-I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09600"/>
                <a:ext cx="9067800" cy="5867400"/>
              </a:xfrm>
              <a:blipFill rotWithShape="0">
                <a:blip r:embed="rId2"/>
                <a:stretch>
                  <a:fillRect l="-4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27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09" y="2880342"/>
            <a:ext cx="5029200" cy="34392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Narrow-band FM (NBFM) Generation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709" y="566371"/>
                <a:ext cx="9144000" cy="3124199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 smtClean="0"/>
                  <a:t>Recall: FM signal </a:t>
                </a:r>
                <a:r>
                  <a:rPr lang="en-IN" sz="2800" dirty="0"/>
                  <a:t>given by:</a:t>
                </a:r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nary>
                          <m:naryPr>
                            <m:ctrlPr>
                              <a:rPr lang="en-IN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IN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e>
                    </m:d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r>
                  <a:rPr lang="en-US" sz="2800" dirty="0" smtClean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IN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IN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IN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IN" sz="2800" dirty="0" smtClean="0"/>
              </a:p>
              <a:p>
                <a:r>
                  <a:rPr lang="en-US" sz="2800" dirty="0" smtClean="0"/>
                  <a:t>Recall: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IN" sz="2800" dirty="0"/>
                  <a:t> for all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sz="2800" dirty="0"/>
                  <a:t>, the signal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/>
                  <a:t> called narrow-band FM </a:t>
                </a:r>
                <a:r>
                  <a:rPr lang="en-IN" sz="2800" dirty="0" smtClean="0"/>
                  <a:t>signal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09" y="566371"/>
                <a:ext cx="9144000" cy="3124199"/>
              </a:xfrm>
              <a:blipFill rotWithShape="0">
                <a:blip r:embed="rId3"/>
                <a:stretch>
                  <a:fillRect l="-1200" t="-19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708" y="3442986"/>
                <a:ext cx="4544291" cy="3714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800" dirty="0"/>
                  <a:t>NBFM signal can be approximated by:</a:t>
                </a:r>
              </a:p>
              <a:p>
                <a:pPr marL="971550" lvl="1" indent="-514350">
                  <a:buFont typeface="+mj-lt"/>
                  <a:buAutoNum type="arabicParenR" startAt="2"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IN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sz="2400" dirty="0"/>
              </a:p>
              <a:p>
                <a:pPr marL="571500" indent="-5143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Signal in 2) can be generated </a:t>
                </a:r>
                <a:r>
                  <a:rPr lang="en-US" sz="2800" dirty="0" smtClean="0"/>
                  <a:t>using: </a:t>
                </a:r>
              </a:p>
              <a:p>
                <a:pPr marL="1028700" lvl="1" indent="-514350">
                  <a:buFont typeface="Wingdings" panose="05000000000000000000" pitchFamily="2" charset="2"/>
                  <a:buChar char="q"/>
                </a:pPr>
                <a:r>
                  <a:rPr lang="en-US" sz="2800" dirty="0" smtClean="0"/>
                  <a:t>a </a:t>
                </a:r>
                <a:r>
                  <a:rPr lang="en-US" sz="2800" dirty="0"/>
                  <a:t>DSB-SC modulator as shown in fig. </a:t>
                </a:r>
                <a:endParaRPr lang="en-IN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8" y="3442986"/>
                <a:ext cx="4544291" cy="3714415"/>
              </a:xfrm>
              <a:prstGeom prst="rect">
                <a:avLst/>
              </a:prstGeom>
              <a:blipFill rotWithShape="0">
                <a:blip r:embed="rId4"/>
                <a:stretch>
                  <a:fillRect l="-2416" t="-1642" r="-33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71999" y="6290186"/>
            <a:ext cx="533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B.P. </a:t>
            </a:r>
            <a:r>
              <a:rPr lang="en-US" sz="1500" dirty="0" err="1" smtClean="0"/>
              <a:t>Lathi</a:t>
            </a:r>
            <a:r>
              <a:rPr lang="en-US" sz="1500" dirty="0" smtClean="0"/>
              <a:t>, Z. Ding, “Modern Digital and Analog Communication Systems”, 4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ed. 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38788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Distortion in NBFM Signal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24245" y="762000"/>
                <a:ext cx="9448800" cy="6019800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/>
                <a:r>
                  <a:rPr lang="en-IN" sz="2800" dirty="0" smtClean="0"/>
                  <a:t>Recall: NBFM </a:t>
                </a:r>
                <a:r>
                  <a:rPr lang="en-IN" sz="2800" dirty="0"/>
                  <a:t>signal can be approximated by:</a:t>
                </a:r>
              </a:p>
              <a:p>
                <a:pPr marL="914400" lvl="1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IN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sz="2400" dirty="0" smtClean="0"/>
              </a:p>
              <a:p>
                <a:r>
                  <a:rPr lang="en-US" sz="2800" dirty="0" smtClean="0"/>
                  <a:t>Due to above approximation, there is some distortion in NBFM signal generated using above scheme</a:t>
                </a:r>
              </a:p>
              <a:p>
                <a:r>
                  <a:rPr lang="en-US" sz="2800" dirty="0" smtClean="0"/>
                  <a:t>In terms of envelope and phase, relation in 1) can be rewritten as: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sz="2400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400" dirty="0" smtClean="0"/>
                  <a:t>where: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1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sz="21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1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1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21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1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1+4</m:t>
                        </m:r>
                        <m:sSup>
                          <m:sSupPr>
                            <m:ctrlPr>
                              <a:rPr lang="en-US" sz="21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1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sz="21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sz="21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100" dirty="0" smtClean="0"/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1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1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1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1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1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21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IN" sz="2100" dirty="0" smtClean="0"/>
              </a:p>
              <a:p>
                <a:r>
                  <a:rPr lang="en-US" sz="2800" dirty="0" smtClean="0"/>
                  <a:t>Ideally, envelope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800" dirty="0" smtClean="0"/>
                  <a:t> should be a constant </a:t>
                </a:r>
                <a:endParaRPr lang="en-IN" sz="2800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400" dirty="0" smtClean="0"/>
                  <a:t>since it is not constant, “amplitude distortion” is said to occur</a:t>
                </a:r>
              </a:p>
              <a:p>
                <a:r>
                  <a:rPr lang="en-US" sz="2800" dirty="0" smtClean="0"/>
                  <a:t>Ideally, phase should be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400" dirty="0" smtClean="0"/>
                  <a:t>since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IN" sz="2400" dirty="0" smtClean="0"/>
                  <a:t>, “frequency distortion” said to occur</a:t>
                </a:r>
              </a:p>
              <a:p>
                <a:r>
                  <a:rPr lang="en-US" sz="2800" dirty="0" smtClean="0"/>
                  <a:t>However, note that 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IN" sz="2800" dirty="0" smtClean="0"/>
                  <a:t>, above distortions are small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4245" y="762000"/>
                <a:ext cx="9448800" cy="6019800"/>
              </a:xfrm>
              <a:blipFill rotWithShape="1">
                <a:blip r:embed="rId2"/>
                <a:stretch>
                  <a:fillRect l="-968" t="-20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54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82" y="-228600"/>
            <a:ext cx="8229600" cy="1143000"/>
          </a:xfrm>
        </p:spPr>
        <p:txBody>
          <a:bodyPr/>
          <a:lstStyle/>
          <a:p>
            <a:r>
              <a:rPr lang="en-US" dirty="0" smtClean="0"/>
              <a:t>Frequency Translation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685800"/>
                <a:ext cx="8991600" cy="60198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We will discuss generation of a wide-band FM (WBFM) signal</a:t>
                </a:r>
              </a:p>
              <a:p>
                <a:r>
                  <a:rPr lang="en-US" dirty="0" smtClean="0"/>
                  <a:t>One of the components needed for this is a “frequency translator”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also known as “frequency converter” or “frequency mixer” </a:t>
                </a:r>
              </a:p>
              <a:p>
                <a:r>
                  <a:rPr lang="en-US" dirty="0" smtClean="0"/>
                  <a:t>Suppose we have a modulated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, whose spectrum is centred on carrier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, we want to generate a modulated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, whose spectrum is centred on carrier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US" dirty="0" smtClean="0"/>
                  <a:t>How can we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?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by multiplying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and band-pass filtering the product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  <a:p>
                <a:pPr lvl="1"/>
                <a:endParaRPr lang="en-IN" dirty="0"/>
              </a:p>
              <a:p>
                <a:pPr lvl="1"/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685800"/>
                <a:ext cx="8991600" cy="6019800"/>
              </a:xfrm>
              <a:blipFill rotWithShape="1">
                <a:blip r:embed="rId2"/>
                <a:stretch>
                  <a:fillRect l="-1085" t="-1520" r="-15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53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955" y="-152400"/>
            <a:ext cx="8229600" cy="1143000"/>
          </a:xfrm>
        </p:spPr>
        <p:txBody>
          <a:bodyPr/>
          <a:lstStyle/>
          <a:p>
            <a:r>
              <a:rPr lang="en-US" dirty="0" smtClean="0"/>
              <a:t>Frequency Multiplication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518" y="990600"/>
                <a:ext cx="9050481" cy="567343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Frequency multiplier is another of the components used in generation of WBFM signal </a:t>
                </a:r>
              </a:p>
              <a:p>
                <a:r>
                  <a:rPr lang="en-US" dirty="0" smtClean="0"/>
                  <a:t>Consider signal of form:</a:t>
                </a:r>
              </a:p>
              <a:p>
                <a:pPr marL="914400" lvl="1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US" dirty="0" smtClean="0"/>
                  <a:t>Frequency multiplier can be used to generate, from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, signal of form:</a:t>
                </a:r>
              </a:p>
              <a:p>
                <a:pPr marL="971550" lvl="1" indent="-514350">
                  <a:buFont typeface="+mj-lt"/>
                  <a:buAutoNum type="arabicParenR" startAt="2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a positive integer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is a constant </a:t>
                </a:r>
              </a:p>
              <a:p>
                <a:r>
                  <a:rPr lang="en-US" dirty="0" smtClean="0"/>
                  <a:t>How can we generate signal in 2)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 from that in 1)?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and band-pass filter it   </a:t>
                </a:r>
              </a:p>
              <a:p>
                <a:r>
                  <a:rPr lang="en-US" dirty="0" smtClean="0"/>
                  <a:t>Generalization: how </a:t>
                </a:r>
                <a:r>
                  <a:rPr lang="en-US" dirty="0"/>
                  <a:t>can we generate signal in 2) </a:t>
                </a:r>
                <a:r>
                  <a:rPr lang="en-US" dirty="0" smtClean="0"/>
                  <a:t>with arbitrary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from that in 1</a:t>
                </a:r>
                <a:r>
                  <a:rPr lang="en-US" dirty="0" smtClean="0"/>
                  <a:t>)?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band-pass filter it   </a:t>
                </a:r>
              </a:p>
              <a:p>
                <a:pPr lvl="1"/>
                <a:endParaRPr lang="en-US" dirty="0"/>
              </a:p>
              <a:p>
                <a:endParaRPr lang="en-US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518" y="990600"/>
                <a:ext cx="9050481" cy="5673436"/>
              </a:xfrm>
              <a:blipFill rotWithShape="0">
                <a:blip r:embed="rId2"/>
                <a:stretch>
                  <a:fillRect l="-1145" t="-1720" r="-1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61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Indirect Method of Armstrong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762000"/>
                <a:ext cx="8839200" cy="5943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sz="2800" dirty="0"/>
                  <a:t>Recall: FM signal given by: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nary>
                          <m:naryPr>
                            <m:ctrlPr>
                              <a:rPr lang="en-IN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IN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e>
                    </m:d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IN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IN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IN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IN" sz="2800" dirty="0"/>
              </a:p>
              <a:p>
                <a:r>
                  <a:rPr lang="en-US" sz="2800" dirty="0"/>
                  <a:t>Recall: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IN" sz="2800" dirty="0"/>
                  <a:t> </a:t>
                </a:r>
                <a:r>
                  <a:rPr lang="en-IN" sz="2800" dirty="0" smtClean="0"/>
                  <a:t>for </a:t>
                </a:r>
                <a:r>
                  <a:rPr lang="en-IN" sz="2800" dirty="0"/>
                  <a:t>all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sz="2800" dirty="0"/>
                  <a:t>, the signal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/>
                  <a:t> called </a:t>
                </a:r>
                <a:r>
                  <a:rPr lang="en-IN" sz="2800" dirty="0" smtClean="0"/>
                  <a:t>NBFM signal; otherwise called WBFM signal</a:t>
                </a:r>
              </a:p>
              <a:p>
                <a:r>
                  <a:rPr lang="en-US" sz="2800" dirty="0" smtClean="0"/>
                  <a:t>In indirect method of Armstrong: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400" dirty="0" smtClean="0"/>
                  <a:t>first NBFM signal is generated (possibly using DSB-SC modulator method we discussed)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400" dirty="0" smtClean="0"/>
                  <a:t>then NBFM signal converted to WBFM signal </a:t>
                </a:r>
              </a:p>
              <a:p>
                <a:r>
                  <a:rPr lang="en-US" sz="2800" dirty="0" smtClean="0"/>
                  <a:t>How can NBFM signal be converted to WBFM signal of desired center frequency and frequency deviation?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200" dirty="0" smtClean="0"/>
                  <a:t>by using frequency multipliers and frequency converters</a:t>
                </a:r>
                <a:endParaRPr lang="en-IN" sz="22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62000"/>
                <a:ext cx="8839200" cy="5943600"/>
              </a:xfrm>
              <a:blipFill rotWithShape="0">
                <a:blip r:embed="rId2"/>
                <a:stretch>
                  <a:fillRect l="-1241" t="-1641" r="-14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23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467100"/>
            <a:ext cx="8382000" cy="3280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91" y="228600"/>
                <a:ext cx="8915399" cy="3276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Want to generate WBFM signal with: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carrier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=91.2</m:t>
                    </m:r>
                  </m:oMath>
                </a14:m>
                <a:r>
                  <a:rPr lang="en-IN" dirty="0" smtClean="0"/>
                  <a:t> MHz and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frequency deviation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=76.8</m:t>
                    </m:r>
                  </m:oMath>
                </a14:m>
                <a:r>
                  <a:rPr lang="en-IN" dirty="0" smtClean="0"/>
                  <a:t> kHz</a:t>
                </a:r>
              </a:p>
              <a:p>
                <a:r>
                  <a:rPr lang="en-US" dirty="0" smtClean="0"/>
                  <a:t>We initially generate NBFM signal with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Hz and then convert it to required WBFM signal as shown in fig.   </a:t>
                </a:r>
              </a:p>
              <a:p>
                <a:r>
                  <a:rPr lang="en-US" dirty="0" smtClean="0"/>
                  <a:t>Note that we need to multiply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Hz by 3072 to get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76.8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kHz</a:t>
                </a:r>
              </a:p>
              <a:p>
                <a:r>
                  <a:rPr lang="en-US" dirty="0" smtClean="0"/>
                  <a:t>However, if carrier frequency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en-IN" dirty="0" smtClean="0"/>
                  <a:t> kHz multiplied by 3072, then we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614.4</m:t>
                    </m:r>
                  </m:oMath>
                </a14:m>
                <a:r>
                  <a:rPr lang="en-IN" dirty="0" smtClean="0"/>
                  <a:t> MHz</a:t>
                </a:r>
              </a:p>
              <a:p>
                <a:r>
                  <a:rPr lang="en-IN" dirty="0" smtClean="0"/>
                  <a:t>Hence, we need a frequency converter stage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91" y="228600"/>
                <a:ext cx="8915399" cy="3276600"/>
              </a:xfrm>
              <a:blipFill rotWithShape="0">
                <a:blip r:embed="rId3"/>
                <a:stretch>
                  <a:fillRect l="-1026" t="-3538" b="-2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721927" y="605790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B.P. </a:t>
            </a:r>
            <a:r>
              <a:rPr lang="en-US" sz="1500" dirty="0" err="1" smtClean="0"/>
              <a:t>Lathi</a:t>
            </a:r>
            <a:r>
              <a:rPr lang="en-US" sz="1500" dirty="0" smtClean="0"/>
              <a:t>, Z. Ding, “Modern Digital and Analog Communication Systems”, 4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ed. 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55422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685800"/>
                <a:ext cx="8991600" cy="60960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Want to design an Armstrong indirect FM modulator to generate FM signal with: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carrier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97.3</m:t>
                    </m:r>
                  </m:oMath>
                </a14:m>
                <a:r>
                  <a:rPr lang="en-US" dirty="0" smtClean="0"/>
                  <a:t> MHz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=10.24</m:t>
                    </m:r>
                  </m:oMath>
                </a14:m>
                <a:r>
                  <a:rPr lang="en-US" dirty="0" smtClean="0"/>
                  <a:t> kHz </a:t>
                </a:r>
              </a:p>
              <a:p>
                <a:r>
                  <a:rPr lang="en-US" dirty="0" smtClean="0"/>
                  <a:t>An NBFM generator is available with: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IN" dirty="0" smtClean="0"/>
                  <a:t> kHz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IN" dirty="0" smtClean="0"/>
                  <a:t> Hz</a:t>
                </a:r>
              </a:p>
              <a:p>
                <a:r>
                  <a:rPr lang="en-US" dirty="0" smtClean="0"/>
                  <a:t>Only frequency </a:t>
                </a:r>
                <a:r>
                  <a:rPr lang="en-US" dirty="0" err="1" smtClean="0"/>
                  <a:t>doublers</a:t>
                </a:r>
                <a:r>
                  <a:rPr lang="en-US" dirty="0" smtClean="0"/>
                  <a:t> can be used as multipliers</a:t>
                </a:r>
              </a:p>
              <a:p>
                <a:r>
                  <a:rPr lang="en-US" dirty="0" smtClean="0"/>
                  <a:t>Also, a local oscillator (LO) with adjustable frequency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400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en-IN" dirty="0" smtClean="0"/>
                  <a:t> kHz is available for frequency mixing</a:t>
                </a:r>
              </a:p>
              <a:p>
                <a:r>
                  <a:rPr lang="en-IN" dirty="0" smtClean="0"/>
                  <a:t>Solution: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NBFM output is input to frequency multiplier with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Frequency multiplier output is input to mixer with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440.15</m:t>
                    </m:r>
                  </m:oMath>
                </a14:m>
                <a:r>
                  <a:rPr lang="en-IN" dirty="0" smtClean="0"/>
                  <a:t> kHz followed by band-pass filter that retains band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760.15</m:t>
                    </m:r>
                  </m:oMath>
                </a14:m>
                <a:r>
                  <a:rPr lang="en-IN" dirty="0" smtClean="0"/>
                  <a:t> kHz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Band-pass filter output is input to frequency multiplier with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128</m:t>
                    </m:r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685800"/>
                <a:ext cx="8991600" cy="6096000"/>
              </a:xfrm>
              <a:blipFill rotWithShape="0">
                <a:blip r:embed="rId2"/>
                <a:stretch>
                  <a:fillRect l="-1153" t="-1600" r="-1763" b="-14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90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5697</Words>
  <Application>Microsoft Office PowerPoint</Application>
  <PresentationFormat>On-screen Show (4:3)</PresentationFormat>
  <Paragraphs>328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Generation and Demodulation of Frequency Modulated Signals</vt:lpstr>
      <vt:lpstr>Introduction</vt:lpstr>
      <vt:lpstr>Narrow-band FM (NBFM) Generation </vt:lpstr>
      <vt:lpstr>Distortion in NBFM Signal</vt:lpstr>
      <vt:lpstr>Frequency Translation</vt:lpstr>
      <vt:lpstr>Frequency Multiplication</vt:lpstr>
      <vt:lpstr>Indirect Method of Armstrong</vt:lpstr>
      <vt:lpstr>Example</vt:lpstr>
      <vt:lpstr>Example</vt:lpstr>
      <vt:lpstr>Direct Generation of Wideband FM Signals</vt:lpstr>
      <vt:lpstr>Direct Generation of Wideband FM Signals (contd.)</vt:lpstr>
      <vt:lpstr>Demodulation of FM Signals</vt:lpstr>
      <vt:lpstr>Demodulation Using Differentiator</vt:lpstr>
      <vt:lpstr>Demodulation Using Slope Circuit</vt:lpstr>
      <vt:lpstr>Demodulation Using Slope Circuit (contd.)</vt:lpstr>
      <vt:lpstr>Demodulation Using Slope Circuit (contd.)</vt:lpstr>
      <vt:lpstr>FM Stereo Multiplexing</vt:lpstr>
      <vt:lpstr>FM Stereo Multiplexing (contd.)</vt:lpstr>
      <vt:lpstr>FM Stereo Multiplexing (contd.)</vt:lpstr>
      <vt:lpstr>Zero-Crossing Detectors</vt:lpstr>
      <vt:lpstr>Phase-Locked Loop (PLL)</vt:lpstr>
      <vt:lpstr>Non-Linear Model of PLL</vt:lpstr>
      <vt:lpstr>Linear Model of PLL</vt:lpstr>
      <vt:lpstr>Linear Model of PLL (contd.)</vt:lpstr>
      <vt:lpstr>Effect of Sending FM Signal over Non-linear Channel</vt:lpstr>
      <vt:lpstr>Effect of Sending AM Signal over Non-linear Channel</vt:lpstr>
      <vt:lpstr>Amplitude Variations in FM Signal</vt:lpstr>
      <vt:lpstr>Amplitude Variations in FM Signal (contd.)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Signal Analysis EE 601, Autumn’13</dc:title>
  <dc:creator>admin</dc:creator>
  <cp:lastModifiedBy>Aaron John Sabu</cp:lastModifiedBy>
  <cp:revision>1018</cp:revision>
  <dcterms:created xsi:type="dcterms:W3CDTF">2006-08-16T00:00:00Z</dcterms:created>
  <dcterms:modified xsi:type="dcterms:W3CDTF">2019-09-14T22:50:17Z</dcterms:modified>
</cp:coreProperties>
</file>