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5" r:id="rId11"/>
    <p:sldId id="266" r:id="rId1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3600"/>
            <a:ext cx="8077200" cy="147002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Superheterodyne</a:t>
            </a:r>
            <a:r>
              <a:rPr lang="en-US" dirty="0"/>
              <a:t> AM/ FM </a:t>
            </a:r>
            <a:r>
              <a:rPr lang="en-US" dirty="0" smtClean="0"/>
              <a:t>Receivers, Local Carrier Synchronization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Gaurav</a:t>
            </a:r>
            <a:r>
              <a:rPr lang="en-US" dirty="0" smtClean="0"/>
              <a:t> S. </a:t>
            </a:r>
            <a:r>
              <a:rPr lang="en-US" dirty="0" err="1" smtClean="0"/>
              <a:t>Kasbekar</a:t>
            </a:r>
            <a:endParaRPr lang="en-US" dirty="0" smtClean="0"/>
          </a:p>
          <a:p>
            <a:r>
              <a:rPr lang="en-US" dirty="0" smtClean="0"/>
              <a:t>Dept. of Electrical Engineering</a:t>
            </a:r>
          </a:p>
          <a:p>
            <a:r>
              <a:rPr lang="en-US" dirty="0" smtClean="0"/>
              <a:t>IIT Bombay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Local Carrier Synchronization</a:t>
            </a:r>
            <a:endParaRPr lang="en-IN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42" y="457200"/>
                <a:ext cx="9147464" cy="67056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Recall: in a suppressed carrier AM system (DSB-SC, SSB-SC or VSB):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coherent receiver must generate a local carrier that is synchronized with carrier used at transmitter in frequency and phase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any </a:t>
                </a:r>
                <a:r>
                  <a:rPr lang="en-US" dirty="0" smtClean="0"/>
                  <a:t>error </a:t>
                </a:r>
                <a:r>
                  <a:rPr lang="en-US" dirty="0" smtClean="0"/>
                  <a:t>in frequency or phase of local carrier results in distortion in detector output </a:t>
                </a:r>
              </a:p>
              <a:p>
                <a:r>
                  <a:rPr lang="en-US" dirty="0" smtClean="0"/>
                  <a:t>Carrier signals at transmitter and receiver can differ in frequency and/ or phase due to: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time-varying propagation delays, Doppler shifts, drifting apart of oscillators used at transmitter and receiver with time </a:t>
                </a:r>
              </a:p>
              <a:p>
                <a:r>
                  <a:rPr lang="en-US" dirty="0" smtClean="0"/>
                  <a:t>E.g.: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𝑈𝑆𝐵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IN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/>
                            <a:ea typeface="Cambria Math"/>
                          </a:rPr>
                          <m:t>h</m:t>
                        </m:r>
                      </m:sub>
                    </m:sSub>
                    <m:r>
                      <a:rPr lang="en-IN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)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r>
                      <a:rPr lang="en-IN" i="1">
                        <a:latin typeface="Cambria Math"/>
                      </a:rPr>
                      <m:t>𝑚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)∗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</m:oMath>
                </a14:m>
                <a:endParaRPr lang="en-IN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Suppose coherent detection used to recover message signal using local oscillator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IN" dirty="0" smtClean="0"/>
                  <a:t> are frequency error and phase error resp.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Signal obtained after demodulation: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𝑚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)</m:t>
                        </m:r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IN" dirty="0" smtClean="0"/>
                  <a:t>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which is distorted version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US" dirty="0" smtClean="0"/>
                  <a:t>How can we recover carrier signal used at transmitter, at the receiver?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Transmitter transmits a </a:t>
                </a:r>
                <a:r>
                  <a:rPr lang="en-US" i="1" dirty="0" smtClean="0"/>
                  <a:t>pilot signal</a:t>
                </a:r>
                <a:r>
                  <a:rPr lang="en-US" dirty="0" smtClean="0"/>
                  <a:t> at a frequency that is directly related to carrier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(e.g., a pilot at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Pilot is extracted at receiver using a narrow-band filter tuned to pilot frequency, translated to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, and used for coherent detection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Alternatively: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Costas loop can be used at receiver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42" y="457200"/>
                <a:ext cx="9147464" cy="6705600"/>
              </a:xfrm>
              <a:blipFill rotWithShape="0">
                <a:blip r:embed="rId2"/>
                <a:stretch>
                  <a:fillRect l="-600" t="-1273" r="-11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59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229521"/>
            <a:ext cx="4724400" cy="30462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Time Domain Representation of VSB Signal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2791" y="381000"/>
                <a:ext cx="8763000" cy="2971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Recall: generation of VSB signal done as shown in fig. </a:t>
                </a:r>
              </a:p>
              <a:p>
                <a:r>
                  <a:rPr lang="en-US" dirty="0" smtClean="0"/>
                  <a:t>Want time-domain representation of VSB modulated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𝑚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/>
                                        <a:ea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791" y="381000"/>
                <a:ext cx="8763000" cy="2971800"/>
              </a:xfrm>
              <a:blipFill rotWithShape="0">
                <a:blip r:embed="rId3"/>
                <a:stretch>
                  <a:fillRect l="-1601" t="-4312" r="-14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637628" y="6272350"/>
            <a:ext cx="3532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“Communication Systems” by S. </a:t>
            </a:r>
            <a:r>
              <a:rPr lang="en-US" sz="1500" dirty="0" err="1" smtClean="0"/>
              <a:t>Haykin</a:t>
            </a:r>
            <a:r>
              <a:rPr lang="en-US" sz="1500" dirty="0" smtClean="0"/>
              <a:t> and M. </a:t>
            </a:r>
            <a:r>
              <a:rPr lang="en-US" sz="1500" dirty="0" err="1" smtClean="0"/>
              <a:t>Moher</a:t>
            </a:r>
            <a:r>
              <a:rPr lang="en-US" sz="1500" dirty="0" smtClean="0"/>
              <a:t>, 5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</a:t>
            </a:r>
            <a:r>
              <a:rPr lang="en-US" sz="1500" dirty="0" err="1" smtClean="0"/>
              <a:t>ed</a:t>
            </a:r>
            <a:endParaRPr lang="en-IN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4300" y="3229521"/>
                <a:ext cx="4419600" cy="3864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000" dirty="0" smtClean="0"/>
                  <a:t>So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3000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60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i="1">
                                <a:latin typeface="Cambria Math"/>
                              </a:rPr>
                              <m:t>2</m:t>
                            </m:r>
                            <m:r>
                              <a:rPr lang="en-IN" sz="26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sz="2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600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2600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sz="26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6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/>
                          </a:rPr>
                          <m:t>𝑄</m:t>
                        </m:r>
                      </m:sub>
                    </m:sSub>
                    <m:r>
                      <a:rPr lang="en-IN" sz="26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IN" sz="2600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IN" sz="2600" i="1">
                        <a:latin typeface="Cambria Math"/>
                        <a:ea typeface="Cambria Math"/>
                      </a:rPr>
                      <m:t>)</m:t>
                    </m:r>
                    <m:func>
                      <m:func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60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i="1">
                                <a:latin typeface="Cambria Math"/>
                              </a:rPr>
                              <m:t>2</m:t>
                            </m:r>
                            <m:r>
                              <a:rPr lang="en-IN" sz="26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sz="2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600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2600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sz="26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IN" sz="2600" dirty="0"/>
                  <a:t>, 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nary>
                      <m:nary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i="1"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func>
                          <m:func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en-IN" sz="2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nary>
                      <m:nary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i="1"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func>
                          <m:func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en-IN" sz="2600" dirty="0"/>
                  <a:t>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" y="3229521"/>
                <a:ext cx="4419600" cy="3864712"/>
              </a:xfrm>
              <a:prstGeom prst="rect">
                <a:avLst/>
              </a:prstGeom>
              <a:blipFill rotWithShape="0">
                <a:blip r:embed="rId4"/>
                <a:stretch>
                  <a:fillRect l="-2897" t="-18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48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76515"/>
            <a:ext cx="6248400" cy="31814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Superheterodyne</a:t>
            </a:r>
            <a:r>
              <a:rPr lang="en-US" dirty="0" smtClean="0"/>
              <a:t> AM/ FM Receivers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1"/>
            <a:ext cx="9144000" cy="32003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Radio receiver used in broadcast AM and FM systems called </a:t>
            </a:r>
            <a:r>
              <a:rPr lang="en-US" i="1" dirty="0" err="1" smtClean="0"/>
              <a:t>superheterodyne</a:t>
            </a:r>
            <a:r>
              <a:rPr lang="en-US" i="1" dirty="0" smtClean="0"/>
              <a:t> receiver</a:t>
            </a:r>
          </a:p>
          <a:p>
            <a:r>
              <a:rPr lang="en-US" dirty="0" smtClean="0"/>
              <a:t>Consists of following components (see fig.)</a:t>
            </a:r>
            <a:r>
              <a:rPr lang="en-IN" dirty="0" smtClean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RF (radio-frequency) section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Frequency converter (mixer)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IF (intermediate frequency) amplifier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AM or FM demodulator (detector)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Audio amplifier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8864" y="6304002"/>
            <a:ext cx="533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B.P. </a:t>
            </a:r>
            <a:r>
              <a:rPr lang="en-US" sz="1500" dirty="0" err="1" smtClean="0"/>
              <a:t>Lathi</a:t>
            </a:r>
            <a:r>
              <a:rPr lang="en-US" sz="1500" dirty="0" smtClean="0"/>
              <a:t>, Z. Ding, “Modern Digital and Analog Communication Systems”, 4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ed. 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21509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76515"/>
            <a:ext cx="6248400" cy="31814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dirty="0" err="1" smtClean="0"/>
              <a:t>Superheterodyne</a:t>
            </a:r>
            <a:r>
              <a:rPr lang="en-US" sz="3500" dirty="0" smtClean="0"/>
              <a:t> AM/ FM Receivers (contd.)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09601"/>
                <a:ext cx="9144000" cy="320039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RF section consists of a tunable band-pass filter and amplifier that: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picks up desired station by tuning the filter to the right frequency band</a:t>
                </a:r>
              </a:p>
              <a:p>
                <a:r>
                  <a:rPr lang="en-US" dirty="0" smtClean="0"/>
                  <a:t>Frequency converter translates carrier from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to a </a:t>
                </a:r>
                <a:r>
                  <a:rPr lang="en-US" i="1" dirty="0" smtClean="0"/>
                  <a:t>fixed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𝐼𝐹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by using local oscillator with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𝐼𝐹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Simultaneous tuning of local oscillator and RF tunable filter is done by one joint knob: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tuning capacitors in both circuits are ganged together and designed such that frequency of LO is always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𝐼𝐹</m:t>
                        </m:r>
                      </m:sub>
                    </m:sSub>
                  </m:oMath>
                </a14:m>
                <a:r>
                  <a:rPr lang="en-US" dirty="0" smtClean="0"/>
                  <a:t>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Thus, every station that is tuned in is translated to fixed carrier frequency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𝐼𝐹</m:t>
                        </m:r>
                      </m:sub>
                    </m:sSub>
                  </m:oMath>
                </a14:m>
                <a:r>
                  <a:rPr lang="en-US" dirty="0" smtClean="0"/>
                  <a:t> for further processing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09601"/>
                <a:ext cx="9144000" cy="3200399"/>
              </a:xfrm>
              <a:blipFill rotWithShape="0">
                <a:blip r:embed="rId3"/>
                <a:stretch>
                  <a:fillRect l="-733" t="-3238" r="-10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108864" y="6304002"/>
            <a:ext cx="533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B.P. </a:t>
            </a:r>
            <a:r>
              <a:rPr lang="en-US" sz="1500" dirty="0" err="1" smtClean="0"/>
              <a:t>Lathi</a:t>
            </a:r>
            <a:r>
              <a:rPr lang="en-US" sz="1500" dirty="0" smtClean="0"/>
              <a:t>, Z. Ding, “Modern Digital and Analog Communication Systems”, 4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ed. 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45449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76515"/>
            <a:ext cx="6248400" cy="31814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dirty="0" err="1" smtClean="0"/>
              <a:t>Superheterodyne</a:t>
            </a:r>
            <a:r>
              <a:rPr lang="en-US" sz="3500" dirty="0" smtClean="0"/>
              <a:t> AM/ FM Receivers (contd.)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09601"/>
                <a:ext cx="9144000" cy="320039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Recall: every station that is tuned in is translated to fixed carrier frequency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𝐼𝐹</m:t>
                        </m:r>
                      </m:sub>
                    </m:sSub>
                  </m:oMath>
                </a14:m>
                <a:r>
                  <a:rPr lang="en-US" dirty="0" smtClean="0"/>
                  <a:t> for further processing  </a:t>
                </a:r>
              </a:p>
              <a:p>
                <a:r>
                  <a:rPr lang="en-US" dirty="0" smtClean="0"/>
                  <a:t>E.g.: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FM radio: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[88</m:t>
                    </m:r>
                  </m:oMath>
                </a14:m>
                <a:r>
                  <a:rPr lang="en-US" dirty="0" smtClean="0"/>
                  <a:t> MHz,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MHz];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=10.7</m:t>
                    </m:r>
                  </m:oMath>
                </a14:m>
                <a:r>
                  <a:rPr lang="en-US" dirty="0" smtClean="0"/>
                  <a:t> MHz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AM </a:t>
                </a:r>
                <a:r>
                  <a:rPr lang="en-US" dirty="0"/>
                  <a:t>radio: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535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kHz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605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kHz</a:t>
                </a:r>
                <a:r>
                  <a:rPr lang="en-US" dirty="0"/>
                  <a:t>];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455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kHz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TV: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54</m:t>
                    </m:r>
                  </m:oMath>
                </a14:m>
                <a:r>
                  <a:rPr lang="en-US" dirty="0"/>
                  <a:t> MHz,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MHz]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174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MHz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216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MHz</m:t>
                    </m:r>
                    <m:r>
                      <m:rPr>
                        <m:nor/>
                      </m:rPr>
                      <a:rPr lang="en-US" dirty="0"/>
                      <m:t>]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470</m:t>
                    </m:r>
                  </m:oMath>
                </a14:m>
                <a:r>
                  <a:rPr lang="en-US" dirty="0"/>
                  <a:t> MHz,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806</m:t>
                    </m:r>
                  </m:oMath>
                </a14:m>
                <a:r>
                  <a:rPr lang="en-US" dirty="0"/>
                  <a:t> MHz]</a:t>
                </a:r>
                <a:r>
                  <a:rPr lang="en-US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38</m:t>
                    </m:r>
                  </m:oMath>
                </a14:m>
                <a:r>
                  <a:rPr lang="en-US" dirty="0"/>
                  <a:t> MHz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09601"/>
                <a:ext cx="9144000" cy="3200399"/>
              </a:xfrm>
              <a:blipFill rotWithShape="0">
                <a:blip r:embed="rId3"/>
                <a:stretch>
                  <a:fillRect l="-1333" t="-3810" b="-11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108864" y="6304002"/>
            <a:ext cx="533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B.P. </a:t>
            </a:r>
            <a:r>
              <a:rPr lang="en-US" sz="1500" dirty="0" err="1" smtClean="0"/>
              <a:t>Lathi</a:t>
            </a:r>
            <a:r>
              <a:rPr lang="en-US" sz="1500" dirty="0" smtClean="0"/>
              <a:t>, Z. Ding, “Modern Digital and Analog Communication Systems”, 4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ed. 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20281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76515"/>
            <a:ext cx="6248400" cy="31814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dirty="0" err="1" smtClean="0"/>
              <a:t>Superheterodyne</a:t>
            </a:r>
            <a:r>
              <a:rPr lang="en-US" sz="3500" dirty="0" smtClean="0"/>
              <a:t> AM/ FM Receivers (contd.)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09601"/>
                <a:ext cx="9144000" cy="32003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Recall: every station that is tuned in is translated to fixed carrier frequency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𝐼𝐹</m:t>
                        </m:r>
                      </m:sub>
                    </m:sSub>
                  </m:oMath>
                </a14:m>
                <a:r>
                  <a:rPr lang="en-US" dirty="0" smtClean="0"/>
                  <a:t> for further processing  </a:t>
                </a:r>
              </a:p>
              <a:p>
                <a:r>
                  <a:rPr lang="en-US" dirty="0" smtClean="0"/>
                  <a:t>Reason for above translation: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difficult to design selective </a:t>
                </a:r>
                <a:r>
                  <a:rPr lang="en-US" dirty="0" err="1" smtClean="0"/>
                  <a:t>bandpass</a:t>
                </a:r>
                <a:r>
                  <a:rPr lang="en-US" dirty="0" smtClean="0"/>
                  <a:t> filters that retain desired station and filter out adjacent stations </a:t>
                </a:r>
                <a:r>
                  <a:rPr lang="en-US" i="1" dirty="0" smtClean="0"/>
                  <a:t>if center frequency is high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especially true in case of </a:t>
                </a:r>
                <a:r>
                  <a:rPr lang="en-US" i="1" dirty="0" smtClean="0"/>
                  <a:t>tunable</a:t>
                </a:r>
                <a:r>
                  <a:rPr lang="en-US" dirty="0" smtClean="0"/>
                  <a:t> filters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easier to design selective </a:t>
                </a:r>
                <a:r>
                  <a:rPr lang="en-US" dirty="0" err="1" smtClean="0"/>
                  <a:t>bandpass</a:t>
                </a:r>
                <a:r>
                  <a:rPr lang="en-US" dirty="0" smtClean="0"/>
                  <a:t> filters when center frequency is </a:t>
                </a:r>
                <a:r>
                  <a:rPr lang="en-US" i="1" dirty="0" smtClean="0"/>
                  <a:t>low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fixed</a:t>
                </a:r>
                <a:r>
                  <a:rPr lang="en-US" dirty="0" smtClean="0"/>
                  <a:t> (factory-tuned to exactly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𝐼𝐹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09601"/>
                <a:ext cx="9144000" cy="3200399"/>
              </a:xfrm>
              <a:blipFill rotWithShape="0">
                <a:blip r:embed="rId3"/>
                <a:stretch>
                  <a:fillRect l="-1133" t="-4000" b="-2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108864" y="6304002"/>
            <a:ext cx="533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B.P. </a:t>
            </a:r>
            <a:r>
              <a:rPr lang="en-US" sz="1500" dirty="0" err="1" smtClean="0"/>
              <a:t>Lathi</a:t>
            </a:r>
            <a:r>
              <a:rPr lang="en-US" sz="1500" dirty="0" smtClean="0"/>
              <a:t>, Z. Ding, “Modern Digital and Analog Communication Systems”, 4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ed. 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64243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76515"/>
            <a:ext cx="6248400" cy="31814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dirty="0" err="1" smtClean="0"/>
              <a:t>Superheterodyne</a:t>
            </a:r>
            <a:r>
              <a:rPr lang="en-US" sz="3500" dirty="0" smtClean="0"/>
              <a:t> AM/ FM Receivers (contd.)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09601"/>
                <a:ext cx="9144000" cy="335279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Recall: IF section effectively suppresses adjacent-channel interference due to its high selectivity</a:t>
                </a:r>
              </a:p>
              <a:p>
                <a:r>
                  <a:rPr lang="en-US" dirty="0" smtClean="0"/>
                  <a:t>Why have band-pass filtering in RF section at all?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frequency converter also translates station at frequency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𝐼𝐹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𝐼𝐹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𝐼𝐹</m:t>
                        </m:r>
                      </m:sub>
                    </m:sSub>
                  </m:oMath>
                </a14:m>
                <a:r>
                  <a:rPr lang="en-US" dirty="0" smtClean="0"/>
                  <a:t> called </a:t>
                </a:r>
                <a:r>
                  <a:rPr lang="en-US" i="1" dirty="0" smtClean="0"/>
                  <a:t>image frequency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band-pass filter suppresses image frequency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dirty="0" smtClean="0"/>
                  <a:t>E.g.: in case of AM,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=455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kHz;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dirty="0" smtClean="0"/>
                  <a:t> kHz,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:</a:t>
                </a:r>
              </a:p>
              <a:p>
                <a:pPr marL="742950" lvl="2" indent="-342900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910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kHz</a:t>
                </a:r>
              </a:p>
              <a:p>
                <a:pPr marL="457200" lvl="1" indent="-45720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Note: </a:t>
                </a:r>
              </a:p>
              <a:p>
                <a:pPr marL="857250" lvl="2" indent="-457200">
                  <a:buFont typeface="Wingdings" panose="05000000000000000000" pitchFamily="2" charset="2"/>
                  <a:buChar char="q"/>
                </a:pPr>
                <a:r>
                  <a:rPr lang="en-US" sz="2900" dirty="0" smtClean="0"/>
                  <a:t>band-pass filter in RF section not very selective</a:t>
                </a:r>
              </a:p>
              <a:p>
                <a:pPr marL="857250" lvl="2" indent="-457200">
                  <a:buFont typeface="Wingdings" panose="05000000000000000000" pitchFamily="2" charset="2"/>
                  <a:buChar char="q"/>
                </a:pPr>
                <a:r>
                  <a:rPr lang="en-US" sz="2900" dirty="0" smtClean="0"/>
                  <a:t>although it cannot properly filter out adjacent channels, it can filter out image frequency well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09601"/>
                <a:ext cx="9144000" cy="3352799"/>
              </a:xfrm>
              <a:blipFill rotWithShape="0">
                <a:blip r:embed="rId3"/>
                <a:stretch>
                  <a:fillRect l="-600" t="-2545" b="-1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108864" y="6304002"/>
            <a:ext cx="533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B.P. </a:t>
            </a:r>
            <a:r>
              <a:rPr lang="en-US" sz="1500" dirty="0" err="1" smtClean="0"/>
              <a:t>Lathi</a:t>
            </a:r>
            <a:r>
              <a:rPr lang="en-US" sz="1500" dirty="0" smtClean="0"/>
              <a:t>, Z. Ding, “Modern Digital and Analog Communication Systems”, 4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ed. 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7955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830654"/>
            <a:ext cx="5715000" cy="29098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dirty="0" err="1" smtClean="0"/>
              <a:t>Superheterodyne</a:t>
            </a:r>
            <a:r>
              <a:rPr lang="en-US" sz="3500" dirty="0" smtClean="0"/>
              <a:t> AM/ FM Receivers (contd.)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09601"/>
                <a:ext cx="9144000" cy="365759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i="1" dirty="0" smtClean="0"/>
                  <a:t>Super</a:t>
                </a:r>
                <a:r>
                  <a:rPr lang="en-US" dirty="0" err="1" smtClean="0"/>
                  <a:t>heterodyne</a:t>
                </a:r>
                <a:r>
                  <a:rPr lang="en-US" dirty="0" smtClean="0"/>
                  <a:t> receiver: uses LO of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𝐼𝐹</m:t>
                        </m:r>
                      </m:sub>
                    </m:sSub>
                  </m:oMath>
                </a14:m>
                <a:r>
                  <a:rPr lang="en-US" dirty="0" smtClean="0"/>
                  <a:t> to translate from RF to IF </a:t>
                </a:r>
              </a:p>
              <a:p>
                <a:r>
                  <a:rPr lang="en-US" i="1" dirty="0" err="1" smtClean="0"/>
                  <a:t>Sub</a:t>
                </a:r>
                <a:r>
                  <a:rPr lang="en-US" dirty="0" err="1" smtClean="0"/>
                  <a:t>heterodyne</a:t>
                </a:r>
                <a:r>
                  <a:rPr lang="en-US" dirty="0" smtClean="0"/>
                  <a:t> </a:t>
                </a:r>
                <a:r>
                  <a:rPr lang="en-US" dirty="0"/>
                  <a:t>receiver: uses LO of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𝐼𝐹</m:t>
                        </m:r>
                      </m:sub>
                    </m:sSub>
                  </m:oMath>
                </a14:m>
                <a:r>
                  <a:rPr lang="en-US" dirty="0"/>
                  <a:t> to translate from RF to IF </a:t>
                </a:r>
                <a:endParaRPr lang="en-US" dirty="0" smtClean="0"/>
              </a:p>
              <a:p>
                <a:r>
                  <a:rPr lang="en-US" dirty="0" smtClean="0"/>
                  <a:t>Reason for preferring </a:t>
                </a:r>
                <a:r>
                  <a:rPr lang="en-US" dirty="0" err="1" smtClean="0"/>
                  <a:t>superheterodyne</a:t>
                </a:r>
                <a:r>
                  <a:rPr lang="en-US" dirty="0" smtClean="0"/>
                  <a:t> receiver over </a:t>
                </a:r>
                <a:r>
                  <a:rPr lang="en-US" dirty="0" err="1" smtClean="0"/>
                  <a:t>subheterodyne</a:t>
                </a:r>
                <a:r>
                  <a:rPr lang="en-US" dirty="0" smtClean="0"/>
                  <a:t> receiver: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former requires smaller ratio of maximum to minimum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𝐿𝑂</m:t>
                        </m:r>
                      </m:sub>
                    </m:sSub>
                  </m:oMath>
                </a14:m>
                <a:r>
                  <a:rPr lang="en-US" dirty="0" smtClean="0"/>
                  <a:t> than latter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easier to design local oscillator that is to be tuned over smaller frequency ratio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dirty="0" smtClean="0"/>
                  <a:t>E.g.: </a:t>
                </a:r>
              </a:p>
              <a:p>
                <a:pPr marL="742950" lvl="2" indent="-342900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AM </a:t>
                </a:r>
                <a:r>
                  <a:rPr lang="en-US" dirty="0"/>
                  <a:t>radio</a:t>
                </a:r>
                <a:r>
                  <a:rPr lang="en-US" dirty="0" smtClean="0"/>
                  <a:t>: min. and max.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kHz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kHz resp.;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=455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kHz </a:t>
                </a:r>
              </a:p>
              <a:p>
                <a:pPr marL="742950" lvl="2" indent="-342900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Frequency ratio of </a:t>
                </a:r>
                <a:r>
                  <a:rPr lang="en-US" dirty="0" err="1" smtClean="0"/>
                  <a:t>superheterodyne</a:t>
                </a:r>
                <a:r>
                  <a:rPr lang="en-US" dirty="0" smtClean="0"/>
                  <a:t> receiver:</a:t>
                </a:r>
              </a:p>
              <a:p>
                <a:pPr marL="1200150" lvl="3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+455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540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+455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99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=2.065</m:t>
                    </m:r>
                  </m:oMath>
                </a14:m>
                <a:endParaRPr lang="en-US" dirty="0" smtClean="0"/>
              </a:p>
              <a:p>
                <a:pPr marL="742950" lvl="2" indent="-342900">
                  <a:buFont typeface="Wingdings" panose="05000000000000000000" pitchFamily="2" charset="2"/>
                  <a:buChar char="q"/>
                </a:pPr>
                <a:r>
                  <a:rPr lang="en-US" dirty="0"/>
                  <a:t>Frequency ratio of </a:t>
                </a:r>
                <a:r>
                  <a:rPr lang="en-US" dirty="0" err="1" smtClean="0"/>
                  <a:t>subheterodyne</a:t>
                </a:r>
                <a:r>
                  <a:rPr lang="en-US" dirty="0" smtClean="0"/>
                  <a:t> </a:t>
                </a:r>
                <a:r>
                  <a:rPr lang="en-US" dirty="0"/>
                  <a:t>receiver:</a:t>
                </a:r>
              </a:p>
              <a:p>
                <a:pPr marL="1200150" lvl="3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455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540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455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13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47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09601"/>
                <a:ext cx="9144000" cy="3657599"/>
              </a:xfrm>
              <a:blipFill rotWithShape="0">
                <a:blip r:embed="rId3"/>
                <a:stretch>
                  <a:fillRect l="-600" t="-2333" r="-1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108864" y="6304002"/>
            <a:ext cx="533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B.P. </a:t>
            </a:r>
            <a:r>
              <a:rPr lang="en-US" sz="1500" dirty="0" err="1" smtClean="0"/>
              <a:t>Lathi</a:t>
            </a:r>
            <a:r>
              <a:rPr lang="en-US" sz="1500" dirty="0" smtClean="0"/>
              <a:t>, Z. Ding, “Modern Digital and Analog Communication Systems”, 4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ed. 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723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76515"/>
            <a:ext cx="6248400" cy="31814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Automatic Gain Control (AGC)</a:t>
            </a:r>
            <a:endParaRPr lang="en-IN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1"/>
            <a:ext cx="9144000" cy="32003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 general, signal strength of received AM signal varies dynamically due to time-varying nature of radio channels (fading) </a:t>
            </a:r>
          </a:p>
          <a:p>
            <a:r>
              <a:rPr lang="en-US" dirty="0" smtClean="0"/>
              <a:t>So by default, volume of sound emitted by AM radio receiver would fluctuate with time</a:t>
            </a:r>
          </a:p>
          <a:p>
            <a:r>
              <a:rPr lang="en-US" dirty="0" smtClean="0"/>
              <a:t>How can receiver compensate for this?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average voltage magnitude of output compared with reference level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signal amplified using a variable gain amplifier (VGA), whose gain is function of average voltage magnitude of output</a:t>
            </a:r>
          </a:p>
          <a:p>
            <a:r>
              <a:rPr lang="en-US" dirty="0" smtClean="0"/>
              <a:t>Thus, VGA output is relatively constant </a:t>
            </a:r>
          </a:p>
          <a:p>
            <a:r>
              <a:rPr lang="en-US" dirty="0" smtClean="0"/>
              <a:t>Above scheme called </a:t>
            </a:r>
            <a:r>
              <a:rPr lang="en-US" i="1" dirty="0" smtClean="0"/>
              <a:t>AGC</a:t>
            </a:r>
            <a:r>
              <a:rPr lang="en-US" dirty="0" smtClean="0"/>
              <a:t>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8864" y="6304002"/>
            <a:ext cx="533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B.P. </a:t>
            </a:r>
            <a:r>
              <a:rPr lang="en-US" sz="1500" dirty="0" err="1" smtClean="0"/>
              <a:t>Lathi</a:t>
            </a:r>
            <a:r>
              <a:rPr lang="en-US" sz="1500" dirty="0" smtClean="0"/>
              <a:t>, Z. Ding, “Modern Digital and Analog Communication Systems”, 4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ed. 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409888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Homodyne Receiver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6019800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Also known as “</a:t>
            </a:r>
            <a:r>
              <a:rPr lang="en-IN" i="1" dirty="0" smtClean="0"/>
              <a:t>zero-IF receiver</a:t>
            </a:r>
            <a:r>
              <a:rPr lang="en-IN" dirty="0" smtClean="0"/>
              <a:t>” or “</a:t>
            </a:r>
            <a:r>
              <a:rPr lang="en-IN" i="1" dirty="0" smtClean="0"/>
              <a:t>direct conversion receiver</a:t>
            </a:r>
            <a:r>
              <a:rPr lang="en-IN" dirty="0" smtClean="0"/>
              <a:t>”</a:t>
            </a:r>
          </a:p>
          <a:p>
            <a:r>
              <a:rPr lang="en-IN" dirty="0" smtClean="0"/>
              <a:t>Modulated signal directly translated from carrier frequency to baseband</a:t>
            </a:r>
          </a:p>
          <a:p>
            <a:r>
              <a:rPr lang="en-IN" dirty="0" smtClean="0"/>
              <a:t>Band-pass filtering to remove adjacent channels and demodulation performed in baseband</a:t>
            </a:r>
          </a:p>
          <a:p>
            <a:r>
              <a:rPr lang="en-IN" dirty="0" smtClean="0"/>
              <a:t>Advantages: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 smtClean="0"/>
              <a:t>simpler design than </a:t>
            </a:r>
            <a:r>
              <a:rPr lang="en-IN" dirty="0" err="1" smtClean="0"/>
              <a:t>superheterodyne</a:t>
            </a:r>
            <a:r>
              <a:rPr lang="en-IN" dirty="0" smtClean="0"/>
              <a:t> receiver; no need for IF stage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 smtClean="0"/>
              <a:t>no need for image frequency suppression</a:t>
            </a:r>
          </a:p>
          <a:p>
            <a:r>
              <a:rPr lang="en-IN" dirty="0" smtClean="0"/>
              <a:t>Disadvantages: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 smtClean="0"/>
              <a:t>envelope detection for AM or differentiation/ slope detection followed by envelope detection for FM cannot be performed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 smtClean="0"/>
              <a:t>need to perform coherent demodulation, which is expensive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611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3219</TotalTime>
  <Words>675</Words>
  <Application>Microsoft Office PowerPoint</Application>
  <PresentationFormat>On-screen Show (4:3)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Wingdings</vt:lpstr>
      <vt:lpstr>Office Theme</vt:lpstr>
      <vt:lpstr>Superheterodyne AM/ FM Receivers, Local Carrier Synchronization</vt:lpstr>
      <vt:lpstr>Superheterodyne AM/ FM Receivers</vt:lpstr>
      <vt:lpstr>Superheterodyne AM/ FM Receivers (contd.)</vt:lpstr>
      <vt:lpstr>Superheterodyne AM/ FM Receivers (contd.)</vt:lpstr>
      <vt:lpstr>Superheterodyne AM/ FM Receivers (contd.)</vt:lpstr>
      <vt:lpstr>Superheterodyne AM/ FM Receivers (contd.)</vt:lpstr>
      <vt:lpstr>Superheterodyne AM/ FM Receivers (contd.)</vt:lpstr>
      <vt:lpstr>Automatic Gain Control (AGC)</vt:lpstr>
      <vt:lpstr>Homodyne Receiver</vt:lpstr>
      <vt:lpstr>Local Carrier Synchronization</vt:lpstr>
      <vt:lpstr>Time Domain Representation of VSB Signal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Signal Analysis EE 601, Autumn’13</dc:title>
  <dc:creator>admin</dc:creator>
  <cp:lastModifiedBy>admin</cp:lastModifiedBy>
  <cp:revision>1109</cp:revision>
  <dcterms:created xsi:type="dcterms:W3CDTF">2006-08-16T00:00:00Z</dcterms:created>
  <dcterms:modified xsi:type="dcterms:W3CDTF">2019-09-06T04:06:16Z</dcterms:modified>
</cp:coreProperties>
</file>