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Communication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3708697"/>
            <a:ext cx="5897880" cy="3149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Some Commonly Used Constellations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1"/>
                <a:ext cx="91440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Fig. shows some commonly used constellations</a:t>
                </a:r>
              </a:p>
              <a:p>
                <a:r>
                  <a:rPr lang="en-IN" dirty="0" smtClean="0"/>
                  <a:t>Pulse amplitude modulation (PAM) corresponds to: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using multiple amplitude levels along I component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setting Q component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PAM often used for </a:t>
                </a:r>
                <a:r>
                  <a:rPr lang="en-IN" dirty="0" err="1" smtClean="0"/>
                  <a:t>signaling</a:t>
                </a:r>
                <a:r>
                  <a:rPr lang="en-IN" dirty="0" smtClean="0"/>
                  <a:t> over baseband channels</a:t>
                </a:r>
              </a:p>
              <a:p>
                <a:r>
                  <a:rPr lang="en-IN" dirty="0" smtClean="0"/>
                  <a:t>Using PAM along both I and Q axes corresponds to Quadrature Amplitude Modulation (QAM)</a:t>
                </a:r>
              </a:p>
              <a:p>
                <a:r>
                  <a:rPr lang="en-IN" dirty="0" smtClean="0"/>
                  <a:t>If constellation points lie on a circle, they affect only phase of carrier: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such </a:t>
                </a:r>
                <a:r>
                  <a:rPr lang="en-IN" dirty="0" err="1" smtClean="0"/>
                  <a:t>signaling</a:t>
                </a:r>
                <a:r>
                  <a:rPr lang="en-IN" dirty="0" smtClean="0"/>
                  <a:t> schemes called PSK</a:t>
                </a:r>
              </a:p>
              <a:p>
                <a:r>
                  <a:rPr lang="en-IN" dirty="0" smtClean="0"/>
                  <a:t>When naming a modulation scheme, we usually indicate number of points in its constellation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1"/>
                <a:ext cx="9144000" cy="3962400"/>
              </a:xfrm>
              <a:blipFill rotWithShape="1">
                <a:blip r:embed="rId3"/>
                <a:stretch>
                  <a:fillRect l="-733" t="-2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" y="4122933"/>
            <a:ext cx="32156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200" dirty="0" smtClean="0"/>
              <a:t>BPSK (or 2PSK) </a:t>
            </a:r>
            <a:r>
              <a:rPr lang="en-IN" sz="2200" dirty="0"/>
              <a:t>can also be classified as </a:t>
            </a:r>
            <a:r>
              <a:rPr lang="en-IN" sz="2200" dirty="0" smtClean="0"/>
              <a:t>2PAM; </a:t>
            </a:r>
            <a:r>
              <a:rPr lang="en-IN" sz="2200" dirty="0"/>
              <a:t>QPSK (or 4PSK) can also be classified as 4QAM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-38100" y="62116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U. </a:t>
            </a:r>
            <a:r>
              <a:rPr lang="en-IN" dirty="0" err="1" smtClean="0"/>
              <a:t>Madhow</a:t>
            </a:r>
            <a:r>
              <a:rPr lang="en-IN" dirty="0" smtClean="0"/>
              <a:t>, “Introduction to Communication Systems”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0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Choice of Constellation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0480" y="777240"/>
                <a:ext cx="9174480" cy="6096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Suppose there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IN" dirty="0" smtClean="0"/>
                  <a:t> symbols in a constellation</a:t>
                </a:r>
              </a:p>
              <a:p>
                <a:r>
                  <a:rPr lang="en-IN" dirty="0" smtClean="0"/>
                  <a:t>If one symbol sent 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 smtClean="0"/>
                  <a:t> s, then bit rate: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𝑀</m:t>
                            </m:r>
                          </m:e>
                        </m:func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dirty="0" smtClean="0"/>
                  <a:t> bps</a:t>
                </a:r>
              </a:p>
              <a:p>
                <a:r>
                  <a:rPr lang="en-IN" dirty="0" smtClean="0"/>
                  <a:t>For a fixed pulse amplitude, BPSK or QPSK more robust to noise?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BPSK</a:t>
                </a:r>
              </a:p>
              <a:p>
                <a:r>
                  <a:rPr lang="en-IN" dirty="0" smtClean="0"/>
                  <a:t>Also, following factors depend on which </a:t>
                </a:r>
                <a:r>
                  <a:rPr lang="en-IN" dirty="0"/>
                  <a:t>constellation is </a:t>
                </a:r>
                <a:r>
                  <a:rPr lang="en-IN" dirty="0" smtClean="0"/>
                  <a:t>used: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average signal power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signal bandwidth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transmitter and receiver complexity</a:t>
                </a:r>
              </a:p>
              <a:p>
                <a:r>
                  <a:rPr lang="en-IN" dirty="0" smtClean="0"/>
                  <a:t>For a particular application, choice of constellation depends on above considerations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0480" y="777240"/>
                <a:ext cx="9174480" cy="6096000"/>
              </a:xfrm>
              <a:blipFill rotWithShape="1">
                <a:blip r:embed="rId2"/>
                <a:stretch>
                  <a:fillRect l="-1329" t="-2600" r="-1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9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Frequency Shift Keying (FSK)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ary</a:t>
                </a:r>
                <a:r>
                  <a:rPr lang="en-IN" dirty="0" smtClean="0"/>
                  <a:t> FSK, one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𝑀</m:t>
                    </m:r>
                  </m:oMath>
                </a14:m>
                <a:r>
                  <a:rPr lang="en-IN" dirty="0" smtClean="0"/>
                  <a:t> sinusoidal tones</a:t>
                </a:r>
                <a:r>
                  <a:rPr lang="en-IN" dirty="0"/>
                  <a:t> </a:t>
                </a:r>
                <a:r>
                  <a:rPr lang="en-IN" dirty="0" smtClean="0"/>
                  <a:t>is transmitted 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 smtClean="0"/>
                  <a:t> s, where symbol rate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1/</m:t>
                    </m:r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For each symbol interval, transmitted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signal is chosen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IN" dirty="0" smtClean="0"/>
                  <a:t> possibilities: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𝑝</m:t>
                        </m:r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</a:rPr>
                      <m:t>0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𝑘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∈{0,1,…,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IN" dirty="0" smtClean="0"/>
                  <a:t>}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typically,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≫1/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as reference, corresponding complex baseband waveforms are: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𝑓𝑡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0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𝑘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∈{0,1,…,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𝑀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IN" dirty="0" smtClean="0"/>
                  <a:t>}</a:t>
                </a:r>
              </a:p>
              <a:p>
                <a:r>
                  <a:rPr lang="en-IN" dirty="0" smtClean="0"/>
                  <a:t>Bit rate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ary</a:t>
                </a:r>
                <a:r>
                  <a:rPr lang="en-IN" dirty="0" smtClean="0"/>
                  <a:t> FSK: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i="1">
                                <a:latin typeface="Cambria Math"/>
                              </a:rPr>
                              <m:t>𝑀</m:t>
                            </m:r>
                          </m:e>
                        </m:func>
                      </m:num>
                      <m:den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bps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  <a:blipFill rotWithShape="1">
                <a:blip r:embed="rId2"/>
                <a:stretch>
                  <a:fillRect l="-1333" t="-2051" r="-2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00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Bandwidth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We want to find bandwidth of signal: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Consider complex envelope</a:t>
                </a:r>
                <a:r>
                  <a:rPr lang="en-IN" dirty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}</m:t>
                    </m:r>
                  </m:oMath>
                </a14:m>
                <a:r>
                  <a:rPr lang="en-IN" dirty="0"/>
                  <a:t> are </a:t>
                </a:r>
                <a:r>
                  <a:rPr lang="en-IN" i="1" dirty="0"/>
                  <a:t>complex-valued</a:t>
                </a:r>
                <a:r>
                  <a:rPr lang="en-IN" dirty="0"/>
                  <a:t> </a:t>
                </a:r>
                <a:r>
                  <a:rPr lang="en-IN" dirty="0" smtClean="0"/>
                  <a:t>symbols</a:t>
                </a:r>
              </a:p>
              <a:p>
                <a:r>
                  <a:rPr lang="en-IN" dirty="0" smtClean="0"/>
                  <a:t>Bandwidth </a:t>
                </a:r>
                <a:r>
                  <a:rPr lang="en-IN" dirty="0"/>
                  <a:t>of </a:t>
                </a:r>
                <a:r>
                  <a:rPr lang="en-IN" dirty="0" err="1"/>
                  <a:t>bandpass</a:t>
                </a:r>
                <a:r>
                  <a:rPr lang="en-IN" dirty="0"/>
                  <a:t>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equals: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i="1" dirty="0" smtClean="0"/>
                  <a:t>two-sided</a:t>
                </a:r>
                <a:r>
                  <a:rPr lang="en-IN" dirty="0" smtClean="0"/>
                  <a:t> bandwidth of complex envelope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We estimate the bandwidth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by: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modelling the complex-valued sequence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as a random sequence</a:t>
                </a:r>
              </a:p>
              <a:p>
                <a:r>
                  <a:rPr lang="en-IN" dirty="0" smtClean="0"/>
                  <a:t>We use the concept of “</a:t>
                </a:r>
                <a:r>
                  <a:rPr lang="en-IN" i="1" dirty="0" smtClean="0"/>
                  <a:t>Power Spectral Density</a:t>
                </a:r>
                <a:r>
                  <a:rPr lang="en-IN" dirty="0" smtClean="0"/>
                  <a:t>” (PSD) to study the spectrum of random processes</a:t>
                </a:r>
              </a:p>
              <a:p>
                <a:pPr>
                  <a:buFont typeface="Wingdings" pitchFamily="2" charset="2"/>
                  <a:buChar char="q"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  <a:blipFill rotWithShape="0">
                <a:blip r:embed="rId2"/>
                <a:stretch>
                  <a:fillRect l="-1333" t="-2026" r="-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38" y="3426483"/>
            <a:ext cx="4666461" cy="334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Random 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27" y="152401"/>
                <a:ext cx="9137073" cy="327408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IN" dirty="0" smtClean="0"/>
                  <a:t> be the “sample space”: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:r>
                  <a:rPr lang="en-IN" dirty="0" smtClean="0"/>
                  <a:t>set of all possible outcomes of experiment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Random </a:t>
                </a:r>
                <a:r>
                  <a:rPr lang="en-IN" dirty="0"/>
                  <a:t>process </a:t>
                </a:r>
                <a:r>
                  <a:rPr lang="en-IN" dirty="0" smtClean="0"/>
                  <a:t>is: 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:r>
                  <a:rPr lang="en-IN" dirty="0" smtClean="0"/>
                  <a:t>a </a:t>
                </a:r>
                <a:r>
                  <a:rPr lang="en-IN" dirty="0"/>
                  <a:t>function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IN" dirty="0"/>
                  <a:t> to set of real </a:t>
                </a:r>
                <a:r>
                  <a:rPr lang="en-IN" dirty="0" smtClean="0"/>
                  <a:t>or complex functions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For fixed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is: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a random variable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IN" dirty="0"/>
                  <a:t>For fixed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is: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a real number</a:t>
                </a:r>
              </a:p>
              <a:p>
                <a:pPr marL="457200" lvl="1" indent="-457200">
                  <a:buFont typeface="Arial" pitchFamily="34" charset="0"/>
                  <a:buChar char="•"/>
                </a:pPr>
                <a:r>
                  <a:rPr lang="en-IN" dirty="0"/>
                  <a:t>E.g.: noise in communication </a:t>
                </a:r>
                <a:r>
                  <a:rPr lang="en-IN" dirty="0" smtClean="0"/>
                  <a:t>systems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152401"/>
                <a:ext cx="9137073" cy="3274082"/>
              </a:xfrm>
              <a:blipFill rotWithShape="0">
                <a:blip r:embed="rId3"/>
                <a:stretch>
                  <a:fillRect l="-867" t="-3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09619" y="6519446"/>
            <a:ext cx="361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Ref: “Communication Systems” by </a:t>
            </a:r>
            <a:r>
              <a:rPr lang="en-IN" sz="1600" dirty="0" err="1" smtClean="0"/>
              <a:t>Haykin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292" y="3257014"/>
                <a:ext cx="4333246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400" dirty="0" smtClean="0"/>
                  <a:t>E.g.: AC </a:t>
                </a:r>
                <a:r>
                  <a:rPr lang="en-IN" sz="2400" dirty="0"/>
                  <a:t>voltage from wall socket measured starting from a random instant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/>
                      </a:rPr>
                      <m:t>=</m:t>
                    </m:r>
                    <m:r>
                      <a:rPr lang="en-IN" sz="2000" i="1">
                        <a:latin typeface="Cambria Math"/>
                      </a:rPr>
                      <m:t>𝑅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sz="20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en-IN" sz="20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sz="2000" dirty="0"/>
                  <a:t> Phase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sz="2000" dirty="0"/>
                  <a:t> often </a:t>
                </a:r>
                <a:r>
                  <a:rPr lang="en-IN" sz="2000" dirty="0" err="1"/>
                  <a:t>modeled</a:t>
                </a:r>
                <a:r>
                  <a:rPr lang="en-IN" sz="2000" dirty="0"/>
                  <a:t> as uniform in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[−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sz="20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sz="2000" dirty="0"/>
                  <a:t> Amplitude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𝑅</m:t>
                    </m:r>
                  </m:oMath>
                </a14:m>
                <a:r>
                  <a:rPr lang="en-IN" sz="2000" dirty="0"/>
                  <a:t> and frequency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IN" sz="2000" dirty="0"/>
                  <a:t> also random variables (they fluctuate in a small range)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92" y="3257014"/>
                <a:ext cx="4333246" cy="3323987"/>
              </a:xfrm>
              <a:prstGeom prst="rect">
                <a:avLst/>
              </a:prstGeom>
              <a:blipFill rotWithShape="0">
                <a:blip r:embed="rId4"/>
                <a:stretch>
                  <a:fillRect l="-1969" t="-1465" r="-1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94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Stationary Processes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6553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For several random processes that arise in practice, </a:t>
                </a:r>
                <a:r>
                  <a:rPr lang="en-IN" i="1" dirty="0" smtClean="0"/>
                  <a:t>statistics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don’t change with time</a:t>
                </a:r>
                <a:endParaRPr lang="en-IN" dirty="0" smtClean="0"/>
              </a:p>
              <a:p>
                <a:r>
                  <a:rPr lang="en-IN" i="1" dirty="0" smtClean="0"/>
                  <a:t>Actual values</a:t>
                </a:r>
                <a:r>
                  <a:rPr lang="en-IN" dirty="0" smtClean="0"/>
                  <a:t> change, but </a:t>
                </a:r>
                <a:r>
                  <a:rPr lang="en-IN" i="1" dirty="0" smtClean="0"/>
                  <a:t>probabilities</a:t>
                </a:r>
                <a:r>
                  <a:rPr lang="en-IN" dirty="0" smtClean="0"/>
                  <a:t> of taking different values don’t change</a:t>
                </a:r>
              </a:p>
              <a:p>
                <a:r>
                  <a:rPr lang="en-IN" b="1" u="sng" dirty="0" smtClean="0"/>
                  <a:t>E.g.</a:t>
                </a:r>
                <a:r>
                  <a:rPr lang="en-IN" dirty="0" smtClean="0"/>
                  <a:t>: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 smtClean="0"/>
                  <a:t>Thermal noise in a resistor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𝐼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current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/>
                  <a:t>AC voltage from wall socket measured starting from a random </a:t>
                </a:r>
                <a:r>
                  <a:rPr lang="en-IN" dirty="0" smtClean="0"/>
                  <a:t>instant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assume amplitude and frequency constant for simplicity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where phase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uniform </a:t>
                </a:r>
                <a:r>
                  <a:rPr lang="en-IN" dirty="0"/>
                  <a:t>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[−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/>
                  <a:t>Light particle suspended in a liquid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collides with liquid molecules and moves randomly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observed starting from a random instant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IN" dirty="0"/>
                  <a:t> coordinate of particle at time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Henceforth, we focus only on stationary processes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6553200"/>
              </a:xfrm>
              <a:blipFill rotWithShape="0">
                <a:blip r:embed="rId2"/>
                <a:stretch>
                  <a:fillRect l="-1407" t="-1953" r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05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851107"/>
            <a:ext cx="6004560" cy="1868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Power Spectral Density (PSD)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81000"/>
                <a:ext cx="8534400" cy="5181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Average power of stationary random process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/>
                  <a:t>Informally, </a:t>
                </a:r>
                <a:r>
                  <a:rPr lang="en-US" dirty="0" smtClean="0"/>
                  <a:t>PSD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density </a:t>
                </a:r>
                <a:r>
                  <a:rPr lang="en-US" dirty="0"/>
                  <a:t>of average power,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at frequency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PSD,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of a finite-power random process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informally defined through the conceptual measurement shown in Fig.</a:t>
                </a:r>
              </a:p>
              <a:p>
                <a:r>
                  <a:rPr lang="en-US" dirty="0" smtClean="0"/>
                  <a:t>Pass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through an ideal band-pass filter with transfer function: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else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𝜈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measured power at filter output, divided by filter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IN" dirty="0" smtClean="0"/>
                  <a:t>, in the limit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u="sng" dirty="0" smtClean="0"/>
                  <a:t>Properties of PSD</a:t>
                </a:r>
                <a:r>
                  <a:rPr lang="en-IN" dirty="0" smtClean="0"/>
                  <a:t>: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 smtClean="0"/>
                  <a:t>Average power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in terms of PSD: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𝑑𝑓</m:t>
                        </m:r>
                      </m:e>
                    </m:nary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consistent with interpretation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is density of average power,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, at frequency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IN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81000"/>
                <a:ext cx="8534400" cy="5181600"/>
              </a:xfrm>
              <a:blipFill rotWithShape="0">
                <a:blip r:embed="rId3"/>
                <a:stretch>
                  <a:fillRect l="-786" t="-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38100" y="62116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U. </a:t>
            </a:r>
            <a:r>
              <a:rPr lang="en-IN" dirty="0" err="1" smtClean="0"/>
              <a:t>Madhow</a:t>
            </a:r>
            <a:r>
              <a:rPr lang="en-IN" dirty="0" smtClean="0"/>
              <a:t>, “Introduction to Communication Systems”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90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PSD of Digitally Modulated Signal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57200"/>
                <a:ext cx="9144000" cy="6400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Consider signal: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that the random variables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are zero-mean and independent of each other, i.e.: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dirty="0" smtClean="0"/>
                  <a:t> are independent random variables</a:t>
                </a:r>
              </a:p>
              <a:p>
                <a:r>
                  <a:rPr lang="en-IN" dirty="0" smtClean="0"/>
                  <a:t>Assume that: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Let Fourier transform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Then the PSD of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𝑢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given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r>
                  <a:rPr lang="en-IN" dirty="0" smtClean="0"/>
                  <a:t>Power of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𝑏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|</m:t>
                            </m:r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IN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𝑑𝑓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Power </a:t>
                </a:r>
                <a:r>
                  <a:rPr lang="en-IN" dirty="0"/>
                  <a:t>of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can also be written as: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𝑏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IN" dirty="0" smtClean="0"/>
                  <a:t>, by </a:t>
                </a:r>
                <a:r>
                  <a:rPr lang="en-IN" dirty="0" err="1" smtClean="0"/>
                  <a:t>Parseval’s</a:t>
                </a:r>
                <a:r>
                  <a:rPr lang="en-IN" dirty="0" smtClean="0"/>
                  <a:t> theorem</a:t>
                </a:r>
              </a:p>
              <a:p>
                <a:r>
                  <a:rPr lang="en-IN" dirty="0" smtClean="0"/>
                  <a:t>Intuitive explanation for 1):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 smtClean="0"/>
                  <a:t> s, we send a pulse whose energy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bSup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7200"/>
                <a:ext cx="9144000" cy="6400800"/>
              </a:xfrm>
              <a:blipFill rotWithShape="0">
                <a:blip r:embed="rId2"/>
                <a:stretch>
                  <a:fillRect l="-733" t="-3429" b="-8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Bandwidth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144000" cy="6172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Using above theorem, we can find PSD,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, of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For symmetric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with a maximum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IN" dirty="0" smtClean="0"/>
                  <a:t>, </a:t>
                </a:r>
                <a:r>
                  <a:rPr lang="en-IN" dirty="0"/>
                  <a:t>3-dB </a:t>
                </a:r>
                <a:r>
                  <a:rPr lang="en-IN" dirty="0" smtClean="0"/>
                  <a:t>bandwidth,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  <m:r>
                          <a:rPr lang="en-IN" b="0" i="1" smtClean="0">
                            <a:latin typeface="Cambria Math"/>
                          </a:rPr>
                          <m:t>𝑑𝐵</m:t>
                        </m:r>
                      </m:sub>
                    </m:sSub>
                  </m:oMath>
                </a14:m>
                <a:r>
                  <a:rPr lang="en-IN" dirty="0" smtClean="0"/>
                  <a:t>, defined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  <m:r>
                              <a:rPr lang="en-IN" i="1">
                                <a:latin typeface="Cambria Math"/>
                              </a:rPr>
                              <m:t>𝑑𝐵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  <m:r>
                              <a:rPr lang="en-IN" i="1">
                                <a:latin typeface="Cambria Math"/>
                              </a:rPr>
                              <m:t>𝑑𝐵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Fractional power-containment bandwidth is size of smallest interval around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IN" dirty="0" smtClean="0"/>
                  <a:t> that contains a given fraction of the power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 smtClean="0"/>
                  <a:t>-fractional power-containment bandwidth,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IN" dirty="0" smtClean="0"/>
                  <a:t>, is defined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𝑑𝑓</m:t>
                        </m:r>
                      </m:e>
                    </m:nary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𝑑𝑓</m:t>
                        </m:r>
                      </m:e>
                    </m:nary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r>
                  <a:rPr lang="en-IN" dirty="0" smtClean="0"/>
                  <a:t>Time/ frequency normalization: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Consider a modulated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 operating at symbol rate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1/</m:t>
                    </m:r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We can think of above system as a normalized system operating at symbol rate of one, where the unit of time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So unit of frequency is:</a:t>
                </a: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1/</m:t>
                    </m:r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 terms of above units, modulated signal can be written as:</a:t>
                </a: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, 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modulation pulse for the normalized system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Suppose bandwidth of normalized system (computed using one of above definitions)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Bandwidth in original system is:</a:t>
                </a: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/</m:t>
                    </m:r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144000" cy="6172200"/>
              </a:xfrm>
              <a:blipFill rotWithShape="0">
                <a:blip r:embed="rId2"/>
                <a:stretch>
                  <a:fillRect l="-600" t="-8893" r="-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6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Modulated Signal with Rectangular Pulses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381000"/>
                <a:ext cx="9143999" cy="6477000"/>
              </a:xfrm>
            </p:spPr>
            <p:txBody>
              <a:bodyPr>
                <a:normAutofit fontScale="625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200" dirty="0" smtClean="0"/>
                  <a:t>Recall: PSD of signal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sz="32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3200" dirty="0" smtClean="0"/>
                  <a:t> is: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9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sz="2900" i="1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I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9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sz="29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900" i="1">
                                <a:latin typeface="Cambria Math"/>
                              </a:rPr>
                              <m:t>|</m:t>
                            </m:r>
                            <m:r>
                              <a:rPr lang="en-IN" sz="29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9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IN" sz="2900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IN" sz="29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900" i="1">
                            <a:latin typeface="Cambria Math"/>
                          </a:rPr>
                          <m:t>𝑇</m:t>
                        </m:r>
                      </m:den>
                    </m:f>
                    <m:sSubSup>
                      <m:sSubSupPr>
                        <m:ctrlPr>
                          <a:rPr lang="en-IN" sz="2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9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IN" sz="2900" i="1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IN" sz="29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IN" sz="2900" dirty="0" smtClean="0"/>
              </a:p>
              <a:p>
                <a:r>
                  <a:rPr lang="en-IN" dirty="0" smtClean="0"/>
                  <a:t>Consider modulated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,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 smtClean="0"/>
                  <a:t> are independent, identically distributed, taking values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with equal prob.</a:t>
                </a:r>
                <a:endParaRPr lang="en-IN" dirty="0"/>
              </a:p>
              <a:p>
                <a:r>
                  <a:rPr lang="en-IN" dirty="0" smtClean="0"/>
                  <a:t>PSD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sinc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Average power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-fractional power-containment bandwidth,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:r>
                  <a:rPr lang="en-IN" dirty="0"/>
                  <a:t>is defined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sinc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E.g.: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=10.2</m:t>
                    </m:r>
                  </m:oMath>
                </a14:m>
                <a:r>
                  <a:rPr lang="en-IN" dirty="0" smtClean="0"/>
                  <a:t> and </a:t>
                </a:r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0.85</m:t>
                    </m:r>
                  </m:oMath>
                </a14:m>
                <a:r>
                  <a:rPr lang="en-IN" dirty="0" smtClean="0"/>
                  <a:t>  </a:t>
                </a:r>
              </a:p>
              <a:p>
                <a:r>
                  <a:rPr lang="en-IN" dirty="0" smtClean="0"/>
                  <a:t>E.g.: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Consider a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system operating at a carrier frequency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2.4</m:t>
                    </m:r>
                  </m:oMath>
                </a14:m>
                <a:r>
                  <a:rPr lang="en-IN" dirty="0" smtClean="0"/>
                  <a:t> GHz and a bit rate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IN" dirty="0" smtClean="0"/>
                  <a:t> Mbps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 rectangular modulation pulse time-limited to the symbol interval is used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99%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IN" dirty="0" smtClean="0"/>
                  <a:t> power-containment bandwidths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16−</m:t>
                    </m:r>
                  </m:oMath>
                </a14:m>
                <a:r>
                  <a:rPr lang="en-IN" dirty="0" smtClean="0"/>
                  <a:t>QAM is used:</a:t>
                </a: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51</m:t>
                    </m:r>
                  </m:oMath>
                </a14:m>
                <a:r>
                  <a:rPr lang="en-IN" dirty="0" smtClean="0"/>
                  <a:t> MHz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4.25</m:t>
                    </m:r>
                  </m:oMath>
                </a14:m>
                <a:r>
                  <a:rPr lang="en-IN" dirty="0" smtClean="0"/>
                  <a:t> MHz resp.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99%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IN" dirty="0"/>
                  <a:t> power-containment bandwidths </a:t>
                </a:r>
                <a:r>
                  <a:rPr lang="en-IN" dirty="0" smtClean="0"/>
                  <a:t>if QPSK </a:t>
                </a:r>
                <a:r>
                  <a:rPr lang="en-IN" dirty="0"/>
                  <a:t>is used:</a:t>
                </a: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102</m:t>
                    </m:r>
                  </m:oMath>
                </a14:m>
                <a:r>
                  <a:rPr lang="en-IN" dirty="0"/>
                  <a:t> MHz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IN" dirty="0"/>
                  <a:t> MHz resp. </a:t>
                </a:r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Thus, for a fixed bit-rate,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IN" dirty="0" smtClean="0"/>
                  <a:t>-QAM consumes half the bandwidth of QPSK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381000"/>
                <a:ext cx="9143999" cy="6477000"/>
              </a:xfrm>
              <a:blipFill rotWithShape="0">
                <a:blip r:embed="rId2"/>
                <a:stretch>
                  <a:fillRect l="-600" t="-8475" r="-467" b="-1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3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Analog</a:t>
            </a:r>
            <a:r>
              <a:rPr lang="en-IN" dirty="0" smtClean="0"/>
              <a:t> and Digital Communications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760"/>
            <a:ext cx="9144000" cy="60960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Digital communication systems have replaced or are replacing </a:t>
            </a:r>
            <a:r>
              <a:rPr lang="en-IN" dirty="0" err="1" smtClean="0"/>
              <a:t>analog</a:t>
            </a:r>
            <a:r>
              <a:rPr lang="en-IN" dirty="0" smtClean="0"/>
              <a:t> communication systems</a:t>
            </a:r>
          </a:p>
          <a:p>
            <a:r>
              <a:rPr lang="en-IN" dirty="0" smtClean="0"/>
              <a:t>E.g.: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first generation cellular phone technology was </a:t>
            </a:r>
            <a:r>
              <a:rPr lang="en-IN" dirty="0" err="1" smtClean="0"/>
              <a:t>analog</a:t>
            </a:r>
            <a:r>
              <a:rPr lang="en-IN" dirty="0" smtClean="0"/>
              <a:t> (Advanced Mobile Phone Service (AMPS))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2G (Global System for Mobile communication (GSM)) and subsequent cellular phone technologies (e.g., CDMA, LTE-Advanced and 5G) have been digital</a:t>
            </a:r>
          </a:p>
          <a:p>
            <a:r>
              <a:rPr lang="en-IN" dirty="0" smtClean="0"/>
              <a:t>E.g.: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Digital TV broadcasting </a:t>
            </a:r>
            <a:r>
              <a:rPr lang="en-IN" dirty="0"/>
              <a:t>replacing</a:t>
            </a:r>
            <a:r>
              <a:rPr lang="en-IN" dirty="0" smtClean="0"/>
              <a:t> </a:t>
            </a:r>
            <a:r>
              <a:rPr lang="en-IN" dirty="0" err="1" smtClean="0"/>
              <a:t>analog</a:t>
            </a:r>
            <a:r>
              <a:rPr lang="en-IN" dirty="0" smtClean="0"/>
              <a:t> TV broadcasting worldwide</a:t>
            </a:r>
          </a:p>
          <a:p>
            <a:r>
              <a:rPr lang="en-IN" dirty="0" smtClean="0"/>
              <a:t>“</a:t>
            </a:r>
            <a:r>
              <a:rPr lang="en-IN" dirty="0" err="1" smtClean="0"/>
              <a:t>Analog</a:t>
            </a:r>
            <a:r>
              <a:rPr lang="en-IN" dirty="0" smtClean="0"/>
              <a:t> communication” and “digital communication”: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in practice, </a:t>
            </a:r>
            <a:r>
              <a:rPr lang="en-IN" i="1" dirty="0" smtClean="0"/>
              <a:t>all</a:t>
            </a:r>
            <a:r>
              <a:rPr lang="en-IN" dirty="0" smtClean="0"/>
              <a:t> communication is via continuous signals and hence </a:t>
            </a:r>
            <a:r>
              <a:rPr lang="en-IN" dirty="0" err="1" smtClean="0"/>
              <a:t>analog</a:t>
            </a:r>
            <a:r>
              <a:rPr lang="en-IN" dirty="0" smtClean="0"/>
              <a:t> in nature  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the message signal that is to be transmitted is either </a:t>
            </a:r>
            <a:r>
              <a:rPr lang="en-IN" dirty="0" err="1" smtClean="0"/>
              <a:t>analog</a:t>
            </a:r>
            <a:r>
              <a:rPr lang="en-IN" dirty="0" smtClean="0"/>
              <a:t> or digital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E.g., if the source is speech, then:</a:t>
            </a:r>
          </a:p>
          <a:p>
            <a:pPr lvl="2">
              <a:buFont typeface="Courier New" pitchFamily="49" charset="0"/>
              <a:buChar char="o"/>
            </a:pPr>
            <a:r>
              <a:rPr lang="en-IN" dirty="0" smtClean="0"/>
              <a:t>In </a:t>
            </a:r>
            <a:r>
              <a:rPr lang="en-IN" dirty="0" err="1" smtClean="0"/>
              <a:t>analog</a:t>
            </a:r>
            <a:r>
              <a:rPr lang="en-IN" dirty="0" smtClean="0"/>
              <a:t> communication it is directly used to modulate a high-frequency carrier signal</a:t>
            </a:r>
          </a:p>
          <a:p>
            <a:pPr lvl="2">
              <a:buFont typeface="Courier New" pitchFamily="49" charset="0"/>
              <a:buChar char="o"/>
            </a:pPr>
            <a:r>
              <a:rPr lang="en-IN" dirty="0" smtClean="0"/>
              <a:t>In digital communication, it is sampled</a:t>
            </a:r>
            <a:r>
              <a:rPr lang="en-IN" dirty="0"/>
              <a:t> </a:t>
            </a:r>
            <a:r>
              <a:rPr lang="en-IN" dirty="0" smtClean="0"/>
              <a:t>and quantized to obtain a bit stream, which is then used to modulate a high-frequency carrier 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7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/>
              <a:t>Modulated Signal with </a:t>
            </a:r>
            <a:r>
              <a:rPr lang="en-IN" sz="3500" dirty="0" smtClean="0"/>
              <a:t>Sine </a:t>
            </a:r>
            <a:r>
              <a:rPr lang="en-IN" sz="3500" dirty="0"/>
              <a:t>Pulses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44000" cy="6324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IN" dirty="0" smtClean="0"/>
                  <a:t>A smoother alternative to the rectangular pulse is the sine pulse, for which the normalized pulse equals: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m:rPr>
                                  <m:sty m:val="p"/>
                                  <m:brk m:alnAt="7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≤1,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r>
                  <a:rPr lang="en-IN" dirty="0" smtClean="0"/>
                  <a:t>Note that above pulse has unit energy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Recall</a:t>
                </a:r>
                <a:r>
                  <a:rPr lang="en-IN" dirty="0"/>
                  <a:t>: PSD of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is: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|</m:t>
                            </m:r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IN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r>
                  <a:rPr lang="en-IN" dirty="0"/>
                  <a:t>Consider modulated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,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is as given above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are independent, identically distributed, taking values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IN" dirty="0"/>
                  <a:t> with equal prob.</a:t>
                </a:r>
              </a:p>
              <a:p>
                <a:r>
                  <a:rPr lang="en-IN" dirty="0" smtClean="0"/>
                  <a:t>PSD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(1−4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-fractional power-containment bandwidth,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is defined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(1−4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/>
              </a:p>
              <a:p>
                <a:r>
                  <a:rPr lang="en-IN" dirty="0" smtClean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Recall: for rectangular pulse, </a:t>
                </a:r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=10.2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Thus, </a:t>
                </a:r>
                <a:r>
                  <a:rPr lang="en-IN" i="1" dirty="0" smtClean="0"/>
                  <a:t>sine pulse provides order of magnitude reduction in bandwidth compared with rectangular pulse</a:t>
                </a:r>
              </a:p>
              <a:p>
                <a:r>
                  <a:rPr lang="en-IN" dirty="0" smtClean="0"/>
                  <a:t>However, sine pulse still not suitable for </a:t>
                </a:r>
                <a:r>
                  <a:rPr lang="en-IN" i="1" dirty="0" smtClean="0"/>
                  <a:t>strictly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bandlimited</a:t>
                </a:r>
                <a:r>
                  <a:rPr lang="en-IN" dirty="0" smtClean="0"/>
                  <a:t> channels</a:t>
                </a:r>
              </a:p>
              <a:p>
                <a:r>
                  <a:rPr lang="en-IN" dirty="0" smtClean="0"/>
                  <a:t>Next, we discuss pulse design for such channels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44000" cy="6324600"/>
              </a:xfrm>
              <a:blipFill rotWithShape="0">
                <a:blip r:embed="rId2"/>
                <a:stretch>
                  <a:fillRect l="-400" t="-1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6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Design for </a:t>
            </a:r>
            <a:r>
              <a:rPr lang="en-IN" dirty="0" err="1" smtClean="0"/>
              <a:t>Bandlimited</a:t>
            </a:r>
            <a:r>
              <a:rPr lang="en-IN" dirty="0" smtClean="0"/>
              <a:t> Channels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13520" cy="6172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Suppose we want to design our digital communication system so that transmitted signal fits between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2.39</m:t>
                    </m:r>
                  </m:oMath>
                </a14:m>
                <a:r>
                  <a:rPr lang="en-IN" dirty="0" smtClean="0"/>
                  <a:t> GHz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2.</m:t>
                    </m:r>
                    <m:r>
                      <a:rPr lang="en-IN" b="0" i="1" smtClean="0">
                        <a:latin typeface="Cambria Math"/>
                      </a:rPr>
                      <m:t>41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GHz</a:t>
                </a:r>
              </a:p>
              <a:p>
                <a:r>
                  <a:rPr lang="en-IN" dirty="0" smtClean="0"/>
                  <a:t>That is, channel of bandwidth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20</m:t>
                    </m:r>
                  </m:oMath>
                </a14:m>
                <a:r>
                  <a:rPr lang="en-IN" dirty="0" smtClean="0"/>
                  <a:t> MHz around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2.</m:t>
                    </m:r>
                    <m:r>
                      <a:rPr lang="en-I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GHz available</a:t>
                </a:r>
              </a:p>
              <a:p>
                <a:r>
                  <a:rPr lang="en-IN" dirty="0" smtClean="0"/>
                  <a:t>We </a:t>
                </a:r>
                <a:r>
                  <a:rPr lang="en-IN" dirty="0" err="1" smtClean="0"/>
                  <a:t>analyze</a:t>
                </a:r>
                <a:r>
                  <a:rPr lang="en-IN" dirty="0" smtClean="0"/>
                  <a:t> above system using complex envelopes of transmitted signal and channel</a:t>
                </a:r>
              </a:p>
              <a:p>
                <a:r>
                  <a:rPr lang="en-IN" dirty="0" smtClean="0"/>
                  <a:t>Complex envelopes of transmitted signal and channel impulse response </a:t>
                </a:r>
                <a:r>
                  <a:rPr lang="en-IN" dirty="0" err="1" smtClean="0"/>
                  <a:t>bandlimited</a:t>
                </a:r>
                <a:r>
                  <a:rPr lang="en-IN" dirty="0" smtClean="0"/>
                  <a:t> to range: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−10</m:t>
                    </m:r>
                  </m:oMath>
                </a14:m>
                <a:r>
                  <a:rPr lang="en-IN" dirty="0" smtClean="0"/>
                  <a:t> MHz 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10</m:t>
                    </m:r>
                  </m:oMath>
                </a14:m>
                <a:r>
                  <a:rPr lang="en-IN" dirty="0"/>
                  <a:t> MHz</a:t>
                </a:r>
                <a:r>
                  <a:rPr lang="en-IN" dirty="0" smtClean="0"/>
                  <a:t>   </a:t>
                </a:r>
              </a:p>
              <a:p>
                <a:r>
                  <a:rPr lang="en-IN" dirty="0" smtClean="0"/>
                  <a:t>More generally, for a given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channel or transmitted signal of bandwidth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IN" dirty="0" smtClean="0"/>
                  <a:t>, corresponding complex envelope spans the band: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IN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13520" cy="6172200"/>
              </a:xfrm>
              <a:blipFill rotWithShape="0">
                <a:blip r:embed="rId2"/>
                <a:stretch>
                  <a:fillRect l="-1338" t="-2569" r="-1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72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000" dirty="0" err="1" smtClean="0"/>
              <a:t>Nyquist’s</a:t>
            </a:r>
            <a:r>
              <a:rPr lang="en-IN" sz="3000" dirty="0" smtClean="0"/>
              <a:t> Sampling Theorem</a:t>
            </a:r>
            <a:endParaRPr lang="en-I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81000"/>
                <a:ext cx="9144000" cy="6644640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100" dirty="0" smtClean="0"/>
                  <a:t>Suppose signal </a:t>
                </a: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/>
                      </a:rPr>
                      <m:t>𝑠</m:t>
                    </m:r>
                    <m:r>
                      <a:rPr lang="en-IN" sz="3100" b="0" i="1" smtClean="0">
                        <a:latin typeface="Cambria Math"/>
                      </a:rPr>
                      <m:t>(</m:t>
                    </m:r>
                    <m:r>
                      <a:rPr lang="en-IN" sz="3100" b="0" i="1" smtClean="0">
                        <a:latin typeface="Cambria Math"/>
                      </a:rPr>
                      <m:t>𝑡</m:t>
                    </m:r>
                    <m:r>
                      <a:rPr lang="en-IN" sz="31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3100" dirty="0" smtClean="0"/>
                  <a:t> is </a:t>
                </a:r>
                <a:r>
                  <a:rPr lang="en-IN" sz="3100" dirty="0" err="1" smtClean="0"/>
                  <a:t>bandlimited</a:t>
                </a:r>
                <a:r>
                  <a:rPr lang="en-IN" sz="3100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1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100" i="1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>
                              <a:rPr lang="en-IN" sz="31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IN" sz="310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100" i="1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>
                              <a:rPr lang="en-IN" sz="31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31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100" dirty="0" smtClean="0"/>
                  <a:t>It can be expressed in terms of its samples at rate: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2900" b="0" i="1" smtClean="0">
                        <a:latin typeface="Cambria Math"/>
                      </a:rPr>
                      <m:t>𝑊</m:t>
                    </m:r>
                  </m:oMath>
                </a14:m>
                <a:endParaRPr lang="en-IN" sz="2900" dirty="0" smtClean="0"/>
              </a:p>
              <a:p>
                <a:pPr marL="0" indent="-400050"/>
                <a:r>
                  <a:rPr lang="en-IN" b="1" dirty="0" err="1" smtClean="0"/>
                  <a:t>Nyquist’s</a:t>
                </a:r>
                <a:r>
                  <a:rPr lang="en-IN" b="1" dirty="0" smtClean="0"/>
                  <a:t> Sampling Theorem</a:t>
                </a:r>
                <a:r>
                  <a:rPr lang="en-IN" dirty="0" smtClean="0"/>
                  <a:t>: </a:t>
                </a:r>
              </a:p>
              <a:p>
                <a:pPr marL="457200" lvl="1" indent="-457200">
                  <a:buFont typeface="Arial" pitchFamily="34" charset="0"/>
                  <a:buChar char="•"/>
                </a:pPr>
                <a:r>
                  <a:rPr lang="en-IN" dirty="0" smtClean="0"/>
                  <a:t>Any signal </a:t>
                </a:r>
                <a:r>
                  <a:rPr lang="en-IN" dirty="0" err="1" smtClean="0"/>
                  <a:t>bandlimited</a:t>
                </a:r>
                <a:r>
                  <a:rPr lang="en-IN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IN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can be described completely by its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at rate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𝑊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can be recovered from its samples using the following interpolation formula: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,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sinc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𝑊𝑡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Compare 1) with the general expression for a digital modulated signal: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Comparison shows that we can interpret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as a modulated signal with symbol sequence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𝑊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, symbol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IN" dirty="0" smtClean="0"/>
                  <a:t> and modulation pulse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sinc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𝑊𝑡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is:</a:t>
                </a:r>
              </a:p>
              <a:p>
                <a:pPr marL="1371600" lvl="2" indent="-5143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𝑊</m:t>
                        </m:r>
                      </m:den>
                    </m:f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rect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/>
                              </a:rPr>
                              <m:t>𝑊</m:t>
                            </m:r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So signal in 2) is </a:t>
                </a:r>
                <a:r>
                  <a:rPr lang="en-IN" dirty="0" err="1" smtClean="0"/>
                  <a:t>bandlimited</a:t>
                </a:r>
                <a:r>
                  <a:rPr lang="en-IN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IN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sinc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𝑊𝑡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81000"/>
                <a:ext cx="9144000" cy="6644640"/>
              </a:xfrm>
              <a:blipFill rotWithShape="0">
                <a:blip r:embed="rId2"/>
                <a:stretch>
                  <a:fillRect l="-733" t="-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3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60" y="2789963"/>
            <a:ext cx="4665683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err="1" smtClean="0"/>
              <a:t>Intersymbol</a:t>
            </a:r>
            <a:r>
              <a:rPr lang="en-IN" sz="3500" dirty="0" smtClean="0"/>
              <a:t> Interference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7" y="214798"/>
                <a:ext cx="9144000" cy="3214202"/>
              </a:xfrm>
            </p:spPr>
            <p:txBody>
              <a:bodyPr>
                <a:normAutofit fontScale="625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Recall: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742950" lvl="2" indent="-342900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𝑊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, symbol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𝑊</m:t>
                    </m:r>
                  </m:oMath>
                </a14:m>
                <a:r>
                  <a:rPr lang="en-IN" dirty="0"/>
                  <a:t> and modulation pulse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sinc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𝑊𝑡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IN" dirty="0" err="1" smtClean="0"/>
                  <a:t>sinc</a:t>
                </a:r>
                <a:r>
                  <a:rPr lang="en-IN" dirty="0" smtClean="0"/>
                  <a:t> pulse is not </a:t>
                </a:r>
                <a:r>
                  <a:rPr lang="en-IN" dirty="0" err="1" smtClean="0"/>
                  <a:t>timelimited</a:t>
                </a:r>
                <a:r>
                  <a:rPr lang="en-IN" dirty="0" smtClean="0"/>
                  <a:t> to a symbol interval 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So pulses corresponding to different symbols can interfere with each other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More generally, time-domain signal corresponding to a </a:t>
                </a:r>
                <a:r>
                  <a:rPr lang="en-IN" dirty="0" err="1" smtClean="0"/>
                  <a:t>bandlimited</a:t>
                </a:r>
                <a:r>
                  <a:rPr lang="en-IN" dirty="0" smtClean="0"/>
                  <a:t> modulation pulse such as </a:t>
                </a:r>
                <a:r>
                  <a:rPr lang="en-IN" dirty="0" err="1" smtClean="0"/>
                  <a:t>sinc</a:t>
                </a:r>
                <a:r>
                  <a:rPr lang="en-IN" dirty="0" smtClean="0"/>
                  <a:t> spans an interval significantly larger than symbol interval </a:t>
                </a:r>
              </a:p>
              <a:p>
                <a:pPr marL="857250" lvl="2" indent="-457200">
                  <a:buFont typeface="Wingdings" pitchFamily="2" charset="2"/>
                  <a:buChar char="q"/>
                </a:pPr>
                <a:r>
                  <a:rPr lang="en-IN" dirty="0" smtClean="0"/>
                  <a:t>in theory, interval is infinitely large, but we always truncate the waveform in implementations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Fig. shows the </a:t>
                </a:r>
                <a:r>
                  <a:rPr lang="en-IN" dirty="0" err="1" smtClean="0"/>
                  <a:t>sinc</a:t>
                </a:r>
                <a:r>
                  <a:rPr lang="en-IN" dirty="0" smtClean="0"/>
                  <a:t> pulse modulated by three bits,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dirty="0" smtClean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Although pulses corresponding to the three symbols do overlap:</a:t>
                </a:r>
              </a:p>
              <a:p>
                <a:pPr marL="857250" lvl="2" indent="-457200">
                  <a:buFont typeface="Wingdings" pitchFamily="2" charset="2"/>
                  <a:buChar char="q"/>
                </a:pPr>
                <a:r>
                  <a:rPr lang="en-IN" dirty="0" smtClean="0"/>
                  <a:t>By sampling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 smtClean="0"/>
                  <a:t>,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 smtClean="0"/>
                  <a:t>, we can recover the three symbols since exactly one of the pulses is nonzero at each of these instants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" y="214798"/>
                <a:ext cx="9144000" cy="3214202"/>
              </a:xfrm>
              <a:blipFill rotWithShape="0">
                <a:blip r:embed="rId3"/>
                <a:stretch>
                  <a:fillRect l="-400" t="-15341" r="-2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971800"/>
                <a:ext cx="4648200" cy="420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More generally, consider a digital modulated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such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𝑘𝑇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[</m:t>
                    </m:r>
                    <m:r>
                      <a:rPr lang="en-IN" b="0" i="1" smtClean="0">
                        <a:latin typeface="Cambria Math"/>
                      </a:rPr>
                      <m:t>𝑘</m:t>
                    </m:r>
                    <m:r>
                      <a:rPr lang="en-I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𝑘</m:t>
                    </m:r>
                    <m:r>
                      <a:rPr lang="en-IN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called a </a:t>
                </a:r>
                <a:r>
                  <a:rPr lang="en-IN" i="1" dirty="0" err="1"/>
                  <a:t>Nyquist</a:t>
                </a:r>
                <a:r>
                  <a:rPr lang="en-IN" i="1" dirty="0"/>
                  <a:t> pulse</a:t>
                </a:r>
                <a:r>
                  <a:rPr lang="en-IN" dirty="0"/>
                  <a:t> </a:t>
                </a:r>
                <a:endParaRPr lang="en-IN" dirty="0" smtClean="0"/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</a:t>
                </a:r>
                <a:r>
                  <a:rPr lang="en-IN" dirty="0" err="1" smtClean="0"/>
                  <a:t>Nyquist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iff</a:t>
                </a:r>
                <a:r>
                  <a:rPr lang="en-IN" dirty="0" smtClean="0"/>
                  <a:t>:</a:t>
                </a:r>
              </a:p>
              <a:p>
                <a:pPr lvl="2" indent="-4572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IN" dirty="0" smtClean="0"/>
                  <a:t>  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err="1"/>
                  <a:t>Nyquist</a:t>
                </a:r>
                <a:r>
                  <a:rPr lang="en-IN" dirty="0"/>
                  <a:t> pulses have the advantage that: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IN" sz="1500" dirty="0"/>
                  <a:t>the pulses can be expanded in time beyond the symbol interval (thus enabling better containment in the frequency domain),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IN" sz="1500" dirty="0"/>
                  <a:t>while ensuring that there is no ISI at appropriately chosen sampling times despite the significant overlap between successive pulses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71800"/>
                <a:ext cx="4648200" cy="4201150"/>
              </a:xfrm>
              <a:prstGeom prst="rect">
                <a:avLst/>
              </a:prstGeom>
              <a:blipFill rotWithShape="0">
                <a:blip r:embed="rId4"/>
                <a:stretch>
                  <a:fillRect l="-786" t="-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43400" y="6568871"/>
            <a:ext cx="670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Ref: U. </a:t>
            </a:r>
            <a:r>
              <a:rPr lang="en-IN" sz="1500" dirty="0" err="1" smtClean="0"/>
              <a:t>Madhow</a:t>
            </a:r>
            <a:r>
              <a:rPr lang="en-IN" sz="1500" dirty="0" smtClean="0"/>
              <a:t>, “Introduction to Communication Systems”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3476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75" y="2327185"/>
            <a:ext cx="5119622" cy="4174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17394" y="-381000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en-IN" sz="3500" dirty="0" smtClean="0"/>
                  <a:t>Is </a:t>
                </a:r>
                <a:r>
                  <a:rPr lang="en-IN" sz="3500" dirty="0" err="1" smtClean="0"/>
                  <a:t>sinc</a:t>
                </a:r>
                <a:r>
                  <a:rPr lang="en-IN" sz="3500" dirty="0" smtClean="0"/>
                  <a:t> the best choice for the pulse </a:t>
                </a:r>
                <a14:m>
                  <m:oMath xmlns:m="http://schemas.openxmlformats.org/officeDocument/2006/math">
                    <m:r>
                      <a:rPr lang="en-IN" sz="35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500" dirty="0" smtClean="0"/>
                  <a:t>?</a:t>
                </a:r>
                <a:endParaRPr lang="en-IN" sz="35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7394" y="-381000"/>
                <a:ext cx="82296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" y="396241"/>
                <a:ext cx="9067800" cy="28193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Taking into account above facts, when confronted with a </a:t>
                </a:r>
                <a:r>
                  <a:rPr lang="en-IN" dirty="0" err="1" smtClean="0"/>
                  <a:t>bandlimited</a:t>
                </a:r>
                <a:r>
                  <a:rPr lang="en-IN" dirty="0" smtClean="0"/>
                  <a:t> channel: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should we use the modulated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sinc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𝑊𝑡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No, the problem with the </a:t>
                </a:r>
                <a:r>
                  <a:rPr lang="en-IN" dirty="0" err="1" smtClean="0"/>
                  <a:t>sinc</a:t>
                </a:r>
                <a:r>
                  <a:rPr lang="en-IN" dirty="0" smtClean="0"/>
                  <a:t> pulse is that: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it decays too slowly in time,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this causes a </a:t>
                </a:r>
                <a:r>
                  <a:rPr lang="en-IN" i="1" dirty="0" smtClean="0"/>
                  <a:t>large amount of ISI when there is even a slight error in the sampling instants</a:t>
                </a:r>
              </a:p>
              <a:p>
                <a:r>
                  <a:rPr lang="en-IN" dirty="0" smtClean="0"/>
                  <a:t>E.g.: Fig. shows a plot of the modulated signal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IN" dirty="0" smtClean="0"/>
                  <a:t> BPSK symbols of alternating signs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):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" y="396241"/>
                <a:ext cx="9067800" cy="2819399"/>
              </a:xfrm>
              <a:blipFill rotWithShape="0">
                <a:blip r:embed="rId4"/>
                <a:stretch>
                  <a:fillRect l="-605" t="-69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471859"/>
                <a:ext cx="453219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IN" dirty="0"/>
                  <a:t>sample at time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, marked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, equals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as desired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IN" dirty="0"/>
                  <a:t>However, if sampling time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/>
                  <a:t>, then the sample value, marked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/>
                  <a:t>, becomes much smaller because of ISI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IN" dirty="0"/>
                  <a:t>Although, it still has the right sign: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ISI causes it to have significantly smaller noise immunity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So in practice, </a:t>
                </a:r>
                <a:r>
                  <a:rPr lang="en-IN" dirty="0" err="1"/>
                  <a:t>sinc</a:t>
                </a:r>
                <a:r>
                  <a:rPr lang="en-IN" dirty="0"/>
                  <a:t> pulse not used; instead, other </a:t>
                </a:r>
                <a:r>
                  <a:rPr lang="en-IN" dirty="0" err="1"/>
                  <a:t>Nyquist</a:t>
                </a:r>
                <a:r>
                  <a:rPr lang="en-IN" dirty="0"/>
                  <a:t> pulses used </a:t>
                </a:r>
                <a:r>
                  <a:rPr lang="en-IN" dirty="0" smtClean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Optimal pulse shape design problem will be addressed in “Digital Communications” course </a:t>
                </a:r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71859"/>
                <a:ext cx="4532194" cy="4524315"/>
              </a:xfrm>
              <a:prstGeom prst="rect">
                <a:avLst/>
              </a:prstGeom>
              <a:blipFill rotWithShape="0">
                <a:blip r:embed="rId5"/>
                <a:stretch>
                  <a:fillRect l="-808" t="-673" r="-2153" b="-1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53000" y="6361961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Ref: U. </a:t>
            </a:r>
            <a:r>
              <a:rPr lang="en-IN" sz="1500" dirty="0" err="1" smtClean="0"/>
              <a:t>Madhow</a:t>
            </a:r>
            <a:r>
              <a:rPr lang="en-IN" sz="1500" dirty="0" smtClean="0"/>
              <a:t>, “Introduction to Communication Systems”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6354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Matched 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2971498"/>
            <a:ext cx="5288280" cy="351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Optimal Demodulation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57200"/>
                <a:ext cx="9144000" cy="31241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We use complex baseband representation for following analysis</a:t>
                </a:r>
              </a:p>
              <a:p>
                <a:r>
                  <a:rPr lang="en-IN" dirty="0" smtClean="0"/>
                  <a:t>Consider a digital communication system in which transmitted signal takes one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IN" dirty="0" smtClean="0"/>
                  <a:t> possible values: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transmitted signal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</a:rPr>
                      <m:t>𝑖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∈{0,1,…,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received signal is given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</a:t>
                </a:r>
                <a:r>
                  <a:rPr lang="en-IN" i="1" dirty="0" smtClean="0"/>
                  <a:t>noise</a:t>
                </a:r>
              </a:p>
              <a:p>
                <a:r>
                  <a:rPr lang="en-IN" dirty="0" smtClean="0"/>
                  <a:t>Demodulator must guess what the transmitted signal was, using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7200"/>
                <a:ext cx="9144000" cy="3124199"/>
              </a:xfrm>
              <a:blipFill rotWithShape="0">
                <a:blip r:embed="rId3"/>
                <a:stretch>
                  <a:fillRect l="-733" t="-33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30480" y="2992902"/>
            <a:ext cx="4038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It can be shown that under some mild assumptions, the scheme shown in fig. is the optimal demodulation scheme, i.e., the scheme that minimizes the average probability of error </a:t>
            </a:r>
            <a:endParaRPr lang="en-IN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 smtClean="0"/>
              <a:t>Note that demodulator contains a bank of “</a:t>
            </a:r>
            <a:r>
              <a:rPr lang="en-IN" sz="2200" i="1" dirty="0" smtClean="0"/>
              <a:t>matched filters</a:t>
            </a:r>
            <a:r>
              <a:rPr lang="en-IN" sz="2200" dirty="0" smtClean="0"/>
              <a:t>”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 smtClean="0"/>
              <a:t>Next, we study why matched filters are used</a:t>
            </a:r>
            <a:endParaRPr lang="en-IN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64886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U. </a:t>
            </a:r>
            <a:r>
              <a:rPr lang="en-IN" dirty="0" err="1" smtClean="0"/>
              <a:t>Madhow</a:t>
            </a:r>
            <a:r>
              <a:rPr lang="en-IN" dirty="0" smtClean="0"/>
              <a:t>, “Introduction to Communication Systems”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9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0560"/>
            <a:ext cx="8001000" cy="1972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Matched Filter 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0"/>
                <a:ext cx="91440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Recall: when transmitted </a:t>
                </a:r>
                <a:r>
                  <a:rPr lang="en-IN" dirty="0"/>
                  <a:t>signal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𝑖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∈{0,1,…,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r>
                  <a:rPr lang="en-IN" dirty="0" smtClean="0"/>
                  <a:t>, received </a:t>
                </a:r>
                <a:r>
                  <a:rPr lang="en-IN" dirty="0"/>
                  <a:t>signal is given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that there is no </a:t>
                </a:r>
                <a:r>
                  <a:rPr lang="en-IN" dirty="0" err="1" smtClean="0"/>
                  <a:t>intersymbol</a:t>
                </a:r>
                <a:r>
                  <a:rPr lang="en-IN" dirty="0" smtClean="0"/>
                  <a:t> interference</a:t>
                </a:r>
              </a:p>
              <a:p>
                <a:r>
                  <a:rPr lang="en-IN" b="1" dirty="0" smtClean="0"/>
                  <a:t>Theorem</a:t>
                </a:r>
                <a:r>
                  <a:rPr lang="en-IN" dirty="0" smtClean="0"/>
                  <a:t>: Suppose: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the transmitted signal for the symbol duration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Additive White Gaussian Noise (AWGN) </a:t>
                </a:r>
              </a:p>
              <a:p>
                <a:r>
                  <a:rPr lang="en-IN" dirty="0" smtClean="0"/>
                  <a:t>Among schemes for linearly processing the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the output signal to noise ratio (SNR) is maximized when: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input to a filter with impulse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𝑀𝐹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/>
                      </a:rPr>
                      <m:t>(−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the output is sampled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 filter with impulse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𝑀𝐹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(−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called a “</a:t>
                </a:r>
                <a:r>
                  <a:rPr lang="en-IN" i="1" dirty="0" smtClean="0"/>
                  <a:t>matched filter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Fig. shows an example of a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passed through its matched filter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0"/>
                <a:ext cx="9144000" cy="4525963"/>
              </a:xfrm>
              <a:blipFill rotWithShape="0">
                <a:blip r:embed="rId3"/>
                <a:stretch>
                  <a:fillRect l="-733" t="-2291" r="-9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469334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U. </a:t>
            </a:r>
            <a:r>
              <a:rPr lang="en-IN" dirty="0" err="1" smtClean="0"/>
              <a:t>Madhow</a:t>
            </a:r>
            <a:r>
              <a:rPr lang="en-IN" dirty="0" smtClean="0"/>
              <a:t>, “Introduction to Communication Systems”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2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Reasons Why Digital Communication Outperforms </a:t>
            </a:r>
            <a:r>
              <a:rPr lang="en-IN" sz="3500" dirty="0" err="1" smtClean="0"/>
              <a:t>Analog</a:t>
            </a:r>
            <a:r>
              <a:rPr lang="en-IN" sz="3500" dirty="0" smtClean="0"/>
              <a:t> Communication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067800" cy="5943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Greater Immunity of Digital Signals to Noise and Interference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 digital communication, the message signal is a sequence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’s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’s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even if noise and interference get added to the modulated signal, it is possible for the receiver to correctly distinguish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 from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(assuming that noise and interference power are within certain limits) 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IN" dirty="0" smtClean="0"/>
                  <a:t>so transmitted signal can usually be recovered </a:t>
                </a:r>
                <a:r>
                  <a:rPr lang="en-IN" i="1" dirty="0" smtClean="0"/>
                  <a:t>exactly</a:t>
                </a:r>
                <a:r>
                  <a:rPr lang="en-IN" dirty="0" smtClean="0"/>
                  <a:t> at receiver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 contrast, in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communication, the message waveform shape itself carries the required information, and even a slight amount of noise or interference will show up in received signal</a:t>
                </a:r>
              </a:p>
              <a:p>
                <a:r>
                  <a:rPr lang="en-IN" dirty="0" smtClean="0"/>
                  <a:t>Viability of Regenerative Repeaters in Digital Communications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when the transmitter and receiver are separated by a large distance (e.g., intercontinental link), repeaters are placed at several points on the path (e.g., 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km)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 case of digital communications, at each repeater, incoming message bits are detected and new, “clean” bits are transmitted to the next repeater on path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Using this process, transmission over long distances with great accuracy can be achieved using digital communication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However, in an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communication system, when a link is long, transmitted power gets significantly attenuated by the time it reaches receiver and noise and interference power is large compared to signal power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If a repeater is used in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communication, it not only amplifies useful signal, </a:t>
                </a:r>
                <a:r>
                  <a:rPr lang="en-IN" i="1" dirty="0" smtClean="0"/>
                  <a:t>but also noise and interference</a:t>
                </a:r>
                <a:r>
                  <a:rPr lang="en-IN" dirty="0" smtClean="0"/>
                  <a:t> 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067800" cy="5943600"/>
              </a:xfrm>
              <a:blipFill rotWithShape="0">
                <a:blip r:embed="rId2"/>
                <a:stretch>
                  <a:fillRect l="-605" t="-1538" r="-3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307"/>
            <a:ext cx="9144000" cy="1995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5552"/>
            <a:ext cx="8229600" cy="1143000"/>
          </a:xfrm>
        </p:spPr>
        <p:txBody>
          <a:bodyPr/>
          <a:lstStyle/>
          <a:p>
            <a:r>
              <a:rPr lang="en-IN" dirty="0" smtClean="0"/>
              <a:t>Overview of Digital Modulation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533400"/>
                <a:ext cx="8915400" cy="452596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Digital modulation: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process of translating bits into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waveforms that are suitable for transmission over a given physical channel</a:t>
                </a:r>
              </a:p>
              <a:p>
                <a:r>
                  <a:rPr lang="en-IN" dirty="0" smtClean="0"/>
                  <a:t>In fig.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bits, which take values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IN" dirty="0" smtClean="0"/>
                  <a:t>, are mapped to symbols, which take values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symbols are used to modulate translates of a rectangular pulse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533400"/>
                <a:ext cx="8915400" cy="4525963"/>
              </a:xfrm>
              <a:blipFill rotWithShape="1">
                <a:blip r:embed="rId3"/>
                <a:stretch>
                  <a:fillRect l="-1573" t="-1752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0" y="64886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U. </a:t>
            </a:r>
            <a:r>
              <a:rPr lang="en-IN" dirty="0" err="1" smtClean="0"/>
              <a:t>Madhow</a:t>
            </a:r>
            <a:r>
              <a:rPr lang="en-IN" dirty="0" smtClean="0"/>
              <a:t>, “Introduction to Communication Systems”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0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2002"/>
            <a:ext cx="8686800" cy="1895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381000"/>
            <a:ext cx="85344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Overview of Digital Modulation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57200"/>
                <a:ext cx="9144000" cy="4800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Modulated signal,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in fig. is baseband signal, but we may need to use a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channel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e.g., in case of wireless cellular communication, a band around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900</m:t>
                    </m:r>
                  </m:oMath>
                </a14:m>
                <a:r>
                  <a:rPr lang="en-IN" dirty="0" smtClean="0"/>
                  <a:t> MHz may be available</a:t>
                </a:r>
              </a:p>
              <a:p>
                <a:r>
                  <a:rPr lang="en-IN" dirty="0" smtClean="0"/>
                  <a:t>How can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translated to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channel?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by using it to modulate a high-frequency carrier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e.g., using AM, PM or FM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e.g.,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a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signal</a:t>
                </a:r>
              </a:p>
              <a:p>
                <a:r>
                  <a:rPr lang="en-IN" dirty="0" smtClean="0"/>
                  <a:t>In fig., rectangular pulse is used, which is highly spread out in frequency domain </a:t>
                </a:r>
              </a:p>
              <a:p>
                <a:r>
                  <a:rPr lang="en-IN" dirty="0" smtClean="0"/>
                  <a:t>But strict constraints may be imposed on frequency occupancy of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signal (e.g., to prevent interference to adjacent channels)</a:t>
                </a:r>
              </a:p>
              <a:p>
                <a:r>
                  <a:rPr lang="en-IN" dirty="0" smtClean="0"/>
                  <a:t>How can bandwidth of modulated signal be reduced?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by using smoother pulses instead of rectangular pulses</a:t>
                </a:r>
              </a:p>
              <a:p>
                <a:r>
                  <a:rPr lang="en-IN" dirty="0" smtClean="0"/>
                  <a:t>Also, we may want to send information on both I and Q components (as in QAM)</a:t>
                </a:r>
              </a:p>
              <a:p>
                <a:r>
                  <a:rPr lang="en-IN" dirty="0" smtClean="0"/>
                  <a:t>Also, we may want to pack in more bits per symbol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e.g., we can send two bits per symbol by using four levels,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±1,±3}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We will study digital modulation, including the above generalizations of the e.g. in fig.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7200"/>
                <a:ext cx="9144000" cy="4800600"/>
              </a:xfrm>
              <a:blipFill rotWithShape="1">
                <a:blip r:embed="rId3"/>
                <a:stretch>
                  <a:fillRect l="-533" t="-1777" b="-21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0" y="64886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U. </a:t>
            </a:r>
            <a:r>
              <a:rPr lang="en-IN" dirty="0" err="1" smtClean="0"/>
              <a:t>Madhow</a:t>
            </a:r>
            <a:r>
              <a:rPr lang="en-IN" dirty="0" smtClean="0"/>
              <a:t>, “Introduction to Communication Systems”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3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1" y="5050621"/>
            <a:ext cx="8280779" cy="1807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-381000"/>
            <a:ext cx="85344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Mathematical Representation 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240" y="304800"/>
                <a:ext cx="9144000" cy="49530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Modulated signal shown in fig. can be written in following general form: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 smtClean="0"/>
                  <a:t> is a sequence of symbols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modulating pulse</a:t>
                </a:r>
              </a:p>
              <a:p>
                <a:r>
                  <a:rPr lang="en-IN" dirty="0" smtClean="0"/>
                  <a:t>In e.g. in fig.: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symbols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 smtClean="0"/>
                  <a:t> take values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{+1,−1}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modulating pulse is rectangular pulse</a:t>
                </a:r>
              </a:p>
              <a:p>
                <a:r>
                  <a:rPr lang="en-IN" dirty="0" smtClean="0"/>
                  <a:t>Modulated waveform in fig. is baseband signal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approximately </a:t>
                </a:r>
                <a:r>
                  <a:rPr lang="en-IN" dirty="0" err="1" smtClean="0"/>
                  <a:t>bandlimited</a:t>
                </a:r>
                <a:r>
                  <a:rPr lang="en-IN" dirty="0" smtClean="0"/>
                  <a:t> to a band around origin</a:t>
                </a:r>
              </a:p>
              <a:p>
                <a:r>
                  <a:rPr lang="en-IN" dirty="0" smtClean="0"/>
                  <a:t>If we are given a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channel over which to send info. encoded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then one way is to send: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which  </a:t>
                </a:r>
                <a:r>
                  <a:rPr lang="en-IN" dirty="0"/>
                  <a:t>is a </a:t>
                </a:r>
                <a:r>
                  <a:rPr lang="en-IN" dirty="0" err="1"/>
                  <a:t>bandpass</a:t>
                </a:r>
                <a:r>
                  <a:rPr lang="en-IN" dirty="0"/>
                  <a:t> </a:t>
                </a:r>
                <a:r>
                  <a:rPr lang="en-IN" dirty="0" smtClean="0"/>
                  <a:t>signal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i.e., modulated baseband signal sent as I component of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signal</a:t>
                </a:r>
              </a:p>
              <a:p>
                <a:r>
                  <a:rPr lang="en-IN" dirty="0" smtClean="0"/>
                  <a:t>In e.g. in fig.,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’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symbol interval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takes values: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/>
                  <a:t>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So phase of carrier switched between values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Hence, above scheme called </a:t>
                </a:r>
                <a:r>
                  <a:rPr lang="en-IN" i="1" dirty="0" smtClean="0"/>
                  <a:t>binary phase-shift keying (BPSK) </a:t>
                </a:r>
                <a:r>
                  <a:rPr lang="en-IN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240" y="304800"/>
                <a:ext cx="9144000" cy="4953000"/>
              </a:xfrm>
              <a:blipFill rotWithShape="1">
                <a:blip r:embed="rId3"/>
                <a:stretch>
                  <a:fillRect l="-533" t="-3936" b="-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0" y="64886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U. </a:t>
            </a:r>
            <a:r>
              <a:rPr lang="en-IN" dirty="0" err="1" smtClean="0"/>
              <a:t>Madhow</a:t>
            </a:r>
            <a:r>
              <a:rPr lang="en-IN" dirty="0" smtClean="0"/>
              <a:t>, “Introduction to Communication Systems”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4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Mathematical </a:t>
            </a:r>
            <a:r>
              <a:rPr lang="en-IN" dirty="0" smtClean="0"/>
              <a:t>Representation (contd.)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800" cy="6172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Recall: any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signal can be represented as: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are baseband waveforms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called in-phase (I) and quadrature (Q) </a:t>
                </a:r>
                <a:r>
                  <a:rPr lang="en-IN" dirty="0" smtClean="0"/>
                  <a:t>components resp.</a:t>
                </a:r>
              </a:p>
              <a:p>
                <a:r>
                  <a:rPr lang="en-IN" dirty="0" smtClean="0"/>
                  <a:t>Complex envelope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Let: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,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{</m:t>
                        </m:r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{</m:t>
                        </m:r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are symbol sequences</a:t>
                </a:r>
              </a:p>
              <a:p>
                <a:r>
                  <a:rPr lang="en-IN" dirty="0" smtClean="0"/>
                  <a:t>Then complex envelope: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are </a:t>
                </a:r>
                <a:r>
                  <a:rPr lang="en-IN" i="1" dirty="0" smtClean="0"/>
                  <a:t>complex-valued</a:t>
                </a:r>
                <a:r>
                  <a:rPr lang="en-IN" dirty="0" smtClean="0"/>
                  <a:t> symbols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800" cy="6172200"/>
              </a:xfrm>
              <a:blipFill rotWithShape="0">
                <a:blip r:embed="rId2"/>
                <a:stretch>
                  <a:fillRect l="-1143" t="-2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1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04800"/>
                <a:ext cx="9144000" cy="6553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Recall: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 and  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Suppose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∈[0,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both take values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{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±1}</m:t>
                    </m:r>
                  </m:oMath>
                </a14:m>
                <a:r>
                  <a:rPr lang="en-IN" dirty="0" smtClean="0"/>
                  <a:t>, then what values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take 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/>
                  <a:t>’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symbol period?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±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/>
                        <a:ea typeface="Cambria Math"/>
                      </a:rPr>
                      <m:t>±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i.e.,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Thus, modulation causes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signal to switch its phase among four possibilities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/4,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/4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 smtClean="0"/>
                  <a:t>Hence, above scheme called </a:t>
                </a:r>
                <a:r>
                  <a:rPr lang="en-IN" i="1" dirty="0" smtClean="0"/>
                  <a:t>quadrature phase-shift keying (QPSK)</a:t>
                </a:r>
              </a:p>
              <a:p>
                <a:r>
                  <a:rPr lang="en-IN" dirty="0" smtClean="0"/>
                  <a:t>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/>
                  <a:t>’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symbol, we can write: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IN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𝑏</m:t>
                        </m:r>
                        <m:r>
                          <a:rPr lang="en-IN" b="0" i="1" smtClean="0">
                            <a:latin typeface="Cambria Math"/>
                          </a:rPr>
                          <m:t>[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]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]∈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/4,±3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/4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This indicates that it is easier to understand the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signal by working with the complex envelope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4800"/>
                <a:ext cx="9144000" cy="6553200"/>
              </a:xfrm>
              <a:blipFill rotWithShape="0">
                <a:blip r:embed="rId2"/>
                <a:stretch>
                  <a:fillRect l="-933" t="-1674" r="-1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Signal Constellations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240" y="533400"/>
                <a:ext cx="9144000" cy="6324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Recall: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complex envelope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 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are complex-valued symbols </a:t>
                </a:r>
              </a:p>
              <a:p>
                <a:r>
                  <a:rPr lang="en-IN" dirty="0" smtClean="0"/>
                  <a:t>We can view this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(resp.,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) modulating I component (resp., Q component) of carrier</a:t>
                </a:r>
              </a:p>
              <a:p>
                <a:r>
                  <a:rPr lang="en-IN" dirty="0" smtClean="0"/>
                  <a:t>Set of possible values that each complex symbol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can take called: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i="1" dirty="0" err="1" smtClean="0"/>
                  <a:t>signaling</a:t>
                </a:r>
                <a:r>
                  <a:rPr lang="en-IN" i="1" dirty="0" smtClean="0"/>
                  <a:t> alphabet</a:t>
                </a:r>
                <a:r>
                  <a:rPr lang="en-IN" dirty="0" smtClean="0"/>
                  <a:t> or </a:t>
                </a:r>
                <a:r>
                  <a:rPr lang="en-IN" i="1" dirty="0" err="1" smtClean="0"/>
                  <a:t>signaling</a:t>
                </a:r>
                <a:r>
                  <a:rPr lang="en-IN" i="1" dirty="0" smtClean="0"/>
                  <a:t> constellation</a:t>
                </a:r>
              </a:p>
              <a:p>
                <a:r>
                  <a:rPr lang="en-IN" dirty="0" smtClean="0"/>
                  <a:t>Constellation can be plotted in a two-dimensional plot, with: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IN" dirty="0" smtClean="0"/>
                  <a:t>-axis denoting real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and 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IN" dirty="0"/>
                  <a:t>-axis denoting </a:t>
                </a:r>
                <a:r>
                  <a:rPr lang="en-IN" dirty="0" smtClean="0"/>
                  <a:t>imaginary </a:t>
                </a:r>
                <a:r>
                  <a:rPr lang="en-IN" dirty="0"/>
                  <a:t>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Hence, modulation over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channels termed </a:t>
                </a:r>
                <a:r>
                  <a:rPr lang="en-IN" i="1" dirty="0" smtClean="0"/>
                  <a:t>two-dimensional</a:t>
                </a:r>
                <a:r>
                  <a:rPr lang="en-IN" dirty="0" smtClean="0"/>
                  <a:t> modulation</a:t>
                </a:r>
              </a:p>
              <a:p>
                <a:r>
                  <a:rPr lang="en-IN" dirty="0" smtClean="0"/>
                  <a:t>Above representation can also be used to represent baseband channels by: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constraining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to be real-valued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240" y="533400"/>
                <a:ext cx="9144000" cy="6324600"/>
              </a:xfrm>
              <a:blipFill rotWithShape="1">
                <a:blip r:embed="rId2"/>
                <a:stretch>
                  <a:fillRect l="-1066" t="-4243" r="-17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35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1446</Words>
  <Application>Microsoft Office PowerPoint</Application>
  <PresentationFormat>On-screen Show (4:3)</PresentationFormat>
  <Paragraphs>351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Wingdings</vt:lpstr>
      <vt:lpstr>Office Theme</vt:lpstr>
      <vt:lpstr>Digital Communication</vt:lpstr>
      <vt:lpstr>Analog and Digital Communications</vt:lpstr>
      <vt:lpstr>Reasons Why Digital Communication Outperforms Analog Communication</vt:lpstr>
      <vt:lpstr>Overview of Digital Modulation</vt:lpstr>
      <vt:lpstr>Overview of Digital Modulation (contd.)</vt:lpstr>
      <vt:lpstr>Mathematical Representation </vt:lpstr>
      <vt:lpstr>Mathematical Representation (contd.)</vt:lpstr>
      <vt:lpstr>Example</vt:lpstr>
      <vt:lpstr>Signal Constellations</vt:lpstr>
      <vt:lpstr>Some Commonly Used Constellations</vt:lpstr>
      <vt:lpstr>Choice of Constellation</vt:lpstr>
      <vt:lpstr>Frequency Shift Keying (FSK)</vt:lpstr>
      <vt:lpstr>Bandwidth</vt:lpstr>
      <vt:lpstr>Random Process</vt:lpstr>
      <vt:lpstr>Stationary Processes</vt:lpstr>
      <vt:lpstr>Power Spectral Density (PSD)</vt:lpstr>
      <vt:lpstr>PSD of Digitally Modulated Signal</vt:lpstr>
      <vt:lpstr>Bandwidth</vt:lpstr>
      <vt:lpstr>Modulated Signal with Rectangular Pulses</vt:lpstr>
      <vt:lpstr>Modulated Signal with Sine Pulses</vt:lpstr>
      <vt:lpstr>Design for Bandlimited Channels</vt:lpstr>
      <vt:lpstr>Nyquist’s Sampling Theorem</vt:lpstr>
      <vt:lpstr>Intersymbol Interference</vt:lpstr>
      <vt:lpstr>Is sinc the best choice for the pulse p(t)?</vt:lpstr>
      <vt:lpstr>Matched Filter</vt:lpstr>
      <vt:lpstr>Optimal Demodulation</vt:lpstr>
      <vt:lpstr>Matched Filter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703</cp:revision>
  <dcterms:created xsi:type="dcterms:W3CDTF">2006-08-16T00:00:00Z</dcterms:created>
  <dcterms:modified xsi:type="dcterms:W3CDTF">2019-09-23T04:21:20Z</dcterms:modified>
</cp:coreProperties>
</file>