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65" r:id="rId5"/>
    <p:sldId id="266" r:id="rId6"/>
    <p:sldId id="267" r:id="rId7"/>
    <p:sldId id="277" r:id="rId8"/>
    <p:sldId id="268" r:id="rId9"/>
    <p:sldId id="278" r:id="rId10"/>
    <p:sldId id="269" r:id="rId11"/>
    <p:sldId id="279" r:id="rId12"/>
    <p:sldId id="270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4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/>
              <a:t>Random Processes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Gaurav S. </a:t>
            </a:r>
            <a:r>
              <a:rPr lang="en-US" dirty="0" err="1" smtClean="0"/>
              <a:t>Kasbekar</a:t>
            </a:r>
            <a:endParaRPr lang="en-US" dirty="0" smtClean="0"/>
          </a:p>
          <a:p>
            <a:r>
              <a:rPr lang="en-US" dirty="0" smtClean="0"/>
              <a:t>Dept. of Electrical Engineering</a:t>
            </a:r>
          </a:p>
          <a:p>
            <a:r>
              <a:rPr lang="en-US" dirty="0" smtClean="0"/>
              <a:t>IIT Bombay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4636"/>
            <a:ext cx="7162800" cy="1143000"/>
          </a:xfrm>
        </p:spPr>
        <p:txBody>
          <a:bodyPr>
            <a:noAutofit/>
          </a:bodyPr>
          <a:lstStyle/>
          <a:p>
            <a:r>
              <a:rPr lang="en-IN" sz="3500" dirty="0" smtClean="0"/>
              <a:t>Mean, Autocovariance and Autocorrelation Functions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686800" cy="6172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/>
                  <a:t>Mean 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Autocovariance </a:t>
                </a:r>
                <a:r>
                  <a:rPr lang="en-IN" dirty="0"/>
                  <a:t>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))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measure of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 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>
                        <a:latin typeface="Cambria Math"/>
                        <a:ea typeface="Cambria Math"/>
                      </a:rPr>
                      <m:t>var</m:t>
                    </m:r>
                    <m:r>
                      <m:rPr>
                        <m:nor/>
                      </m:rPr>
                      <a:rPr lang="en-IN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constant</a:t>
                </a:r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smtClean="0"/>
                  <a:t>as is the case for a </a:t>
                </a:r>
                <a:r>
                  <a:rPr lang="en-US" i="1" dirty="0" smtClean="0"/>
                  <a:t>stationary</a:t>
                </a:r>
                <a:r>
                  <a:rPr lang="en-US" dirty="0" smtClean="0"/>
                  <a:t> process</a:t>
                </a:r>
                <a:endParaRPr lang="en-IN" dirty="0"/>
              </a:p>
              <a:p>
                <a:r>
                  <a:rPr lang="en-IN" dirty="0" smtClean="0"/>
                  <a:t>Autocorrelation function: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)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))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 when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)=0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pPr lvl="2">
                  <a:buFont typeface="Courier New" pitchFamily="49" charset="0"/>
                  <a:buChar char="o"/>
                </a:pPr>
                <a:r>
                  <a:rPr lang="en-US" dirty="0" smtClean="0"/>
                  <a:t>often the case for signals in communication systems since dc component can cause problems in circuitry (e.g., saturation of amplifiers)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average instantaneous power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686800" cy="6172200"/>
              </a:xfrm>
              <a:blipFill rotWithShape="1">
                <a:blip r:embed="rId2"/>
                <a:stretch>
                  <a:fillRect l="-1123" t="-1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68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782"/>
            <a:ext cx="8229600" cy="1143000"/>
          </a:xfrm>
        </p:spPr>
        <p:txBody>
          <a:bodyPr/>
          <a:lstStyle/>
          <a:p>
            <a:r>
              <a:rPr lang="en-US" dirty="0" smtClean="0"/>
              <a:t>Positive Semi-definiteness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90600"/>
                <a:ext cx="8229600" cy="60198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Recall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var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IN" dirty="0" smtClean="0"/>
                  <a:t> for every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IN" dirty="0" smtClean="0"/>
                  <a:t> is positive semi-definite for every random vector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endParaRPr lang="en-IN" b="1" dirty="0" smtClean="0"/>
              </a:p>
              <a:p>
                <a:r>
                  <a:rPr lang="en-US" b="1" dirty="0" smtClean="0"/>
                  <a:t>Definition: </a:t>
                </a:r>
                <a:r>
                  <a:rPr lang="en-US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positive semi-definite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IN" dirty="0" smtClean="0"/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&lt;…&lt;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and all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N" dirty="0" smtClean="0"/>
                  <a:t>,</a:t>
                </a:r>
                <a:r>
                  <a:rPr lang="en-IN" b="1" dirty="0" smtClean="0"/>
                  <a:t> </a:t>
                </a:r>
                <a:r>
                  <a:rPr lang="en-IN" dirty="0" smtClean="0"/>
                  <a:t>we have: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</m:e>
                        </m:nary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endParaRPr lang="en-IN" b="1" dirty="0" smtClean="0"/>
              </a:p>
              <a:p>
                <a:r>
                  <a:rPr lang="en-US" b="1" dirty="0" smtClean="0"/>
                  <a:t>Claim: </a:t>
                </a:r>
                <a:r>
                  <a:rPr lang="en-US" dirty="0" smtClean="0"/>
                  <a:t>The </a:t>
                </a:r>
                <a:r>
                  <a:rPr lang="en-US" dirty="0" err="1" smtClean="0"/>
                  <a:t>autocovariance</a:t>
                </a:r>
                <a:r>
                  <a:rPr lang="en-US" dirty="0" smtClean="0"/>
                  <a:t> function of every random process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positive semi-definite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 </a:t>
                </a:r>
                <a:r>
                  <a:rPr lang="en-US" dirty="0" smtClean="0"/>
                  <a:t>follows from fact that covariance matrix of random vector with components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,…,</m:t>
                    </m:r>
                    <m:r>
                      <a:rPr lang="en-US" i="1">
                        <a:latin typeface="Cambria Math"/>
                      </a:rPr>
                      <m:t>𝑋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positive semi-definite</a:t>
                </a:r>
              </a:p>
              <a:p>
                <a:r>
                  <a:rPr lang="en-US" b="1" dirty="0"/>
                  <a:t>Claim: </a:t>
                </a:r>
                <a:r>
                  <a:rPr lang="en-US" dirty="0"/>
                  <a:t>The </a:t>
                </a:r>
                <a:r>
                  <a:rPr lang="en-US" dirty="0" smtClean="0"/>
                  <a:t>autocorrelation </a:t>
                </a:r>
                <a:r>
                  <a:rPr lang="en-US" dirty="0"/>
                  <a:t>function of every random process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positive </a:t>
                </a:r>
                <a:r>
                  <a:rPr lang="en-US" dirty="0" smtClean="0"/>
                  <a:t>semi-definite</a:t>
                </a:r>
                <a:br>
                  <a:rPr lang="en-US" dirty="0" smtClean="0"/>
                </a:br>
                <a:r>
                  <a:rPr lang="en-US" dirty="0" smtClean="0"/>
                  <a:t>	 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90600"/>
                <a:ext cx="8229600" cy="6019800"/>
              </a:xfrm>
              <a:blipFill rotWithShape="1">
                <a:blip r:embed="rId2"/>
                <a:stretch>
                  <a:fillRect l="-1481" t="-2634" r="-2148" b="-2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r>
                      <a:rPr lang="en-IN" sz="3200" i="1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IN" sz="3200" dirty="0" smtClean="0"/>
                  <a:t> constant,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𝑅</m:t>
                    </m:r>
                  </m:oMath>
                </a14:m>
                <a:r>
                  <a:rPr lang="en-IN" sz="3200" dirty="0" smtClean="0"/>
                  <a:t> independent </a:t>
                </a:r>
                <a:r>
                  <a:rPr lang="en-IN" sz="3200" dirty="0" err="1" smtClean="0"/>
                  <a:t>r.v.s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uniform 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[−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93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Example</a:t>
            </a:r>
            <a:endParaRPr lang="en-IN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7" y="3539790"/>
            <a:ext cx="5486400" cy="3318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838200"/>
                <a:ext cx="8991600" cy="4525963"/>
              </a:xfrm>
            </p:spPr>
            <p:txBody>
              <a:bodyPr/>
              <a:lstStyle/>
              <a:p>
                <a:r>
                  <a:rPr lang="en-IN" sz="3000" dirty="0" smtClean="0"/>
                  <a:t>Each pulse of width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sz="3000" dirty="0" smtClean="0"/>
                  <a:t>, amplitude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sz="3000" dirty="0" smtClean="0"/>
                  <a:t> or </a:t>
                </a:r>
                <a14:m>
                  <m:oMath xmlns:m="http://schemas.openxmlformats.org/officeDocument/2006/math">
                    <m:r>
                      <a:rPr lang="en-IN" sz="3000" b="0" i="0" smtClean="0">
                        <a:latin typeface="Cambria Math"/>
                      </a:rPr>
                      <m:t>−</m:t>
                    </m:r>
                    <m:r>
                      <a:rPr lang="en-IN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IN" sz="3000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IN" sz="3000" dirty="0" smtClean="0"/>
                  <a:t> each, independently of other pulses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0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3000" dirty="0" smtClean="0"/>
                  <a:t>: uniform in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[0,</m:t>
                    </m:r>
                    <m:r>
                      <a:rPr lang="en-IN" sz="3000" b="0" i="1" smtClean="0">
                        <a:latin typeface="Cambria Math"/>
                      </a:rPr>
                      <m:t>𝑇</m:t>
                    </m:r>
                    <m:r>
                      <a:rPr lang="en-IN" sz="3000" b="0" i="1" smtClean="0">
                        <a:latin typeface="Cambria Math"/>
                      </a:rPr>
                      <m:t>]</m:t>
                    </m:r>
                  </m:oMath>
                </a14:m>
                <a:endParaRPr lang="en-IN" sz="30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sz="30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3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30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3000" b="0" i="1" smtClean="0">
                        <a:latin typeface="Cambria Math"/>
                      </a:rPr>
                      <m:t>:</m:t>
                    </m:r>
                  </m:oMath>
                </a14:m>
                <a:endParaRPr lang="en-IN" sz="300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6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IN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IN" sz="26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600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sz="26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600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838200"/>
                <a:ext cx="8991600" cy="4525963"/>
              </a:xfrm>
              <a:blipFill rotWithShape="0">
                <a:blip r:embed="rId3"/>
                <a:stretch>
                  <a:fillRect l="-1356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6541109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604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Stationary Processes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33400"/>
                <a:ext cx="8229600" cy="6553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For several random processes that arise in practice, </a:t>
                </a:r>
                <a:r>
                  <a:rPr lang="en-IN" i="1" dirty="0" smtClean="0"/>
                  <a:t>statistics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don’t change with time</a:t>
                </a:r>
                <a:endParaRPr lang="en-IN" dirty="0" smtClean="0"/>
              </a:p>
              <a:p>
                <a:r>
                  <a:rPr lang="en-IN" i="1" dirty="0" smtClean="0"/>
                  <a:t>Actual values</a:t>
                </a:r>
                <a:r>
                  <a:rPr lang="en-IN" dirty="0" smtClean="0"/>
                  <a:t> change, but </a:t>
                </a:r>
                <a:r>
                  <a:rPr lang="en-IN" i="1" dirty="0" smtClean="0"/>
                  <a:t>probabilities</a:t>
                </a:r>
                <a:r>
                  <a:rPr lang="en-IN" dirty="0" smtClean="0"/>
                  <a:t> of taking different values don’t change</a:t>
                </a:r>
              </a:p>
              <a:p>
                <a:r>
                  <a:rPr lang="en-IN" b="1" u="sng" dirty="0" smtClean="0"/>
                  <a:t>E.g.</a:t>
                </a:r>
                <a:r>
                  <a:rPr lang="en-IN" dirty="0" smtClean="0"/>
                  <a:t>: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 smtClean="0"/>
                  <a:t>Thermal noise in a resistor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𝐼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current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/>
                  <a:t>AC voltage from wall socket measured starting from a random </a:t>
                </a:r>
                <a:r>
                  <a:rPr lang="en-IN" dirty="0" smtClean="0"/>
                  <a:t>instant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assume amplitude and frequency constant for simplicity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r>
                  <a:rPr lang="en-IN" dirty="0" smtClean="0"/>
                  <a:t>, where phase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uniform </a:t>
                </a:r>
                <a:r>
                  <a:rPr lang="en-IN" dirty="0"/>
                  <a:t>in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[−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IN" dirty="0"/>
                  <a:t>Light particle suspended in a liquid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collides with liquid molecules and moves randomly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observed starting from a random instant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IN" dirty="0"/>
                  <a:t> coordinate of particle at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33400"/>
                <a:ext cx="8229600" cy="6553200"/>
              </a:xfrm>
              <a:blipFill rotWithShape="0">
                <a:blip r:embed="rId2"/>
                <a:stretch>
                  <a:fillRect l="-1407" t="-1488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54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Strict Sense Stationarity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5626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Recall: distribution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described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shifted process  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SSS </a:t>
                </a:r>
                <a:r>
                  <a:rPr lang="en-IN" dirty="0" smtClean="0"/>
                  <a:t>if</a:t>
                </a:r>
                <a:r>
                  <a:rPr lang="en-IN" dirty="0"/>
                  <a:t> </a:t>
                </a:r>
                <a:r>
                  <a:rPr lang="en-IN" i="1" dirty="0" smtClean="0"/>
                  <a:t>all joint distributions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same for every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𝑐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 </a:t>
                </a:r>
                <a:r>
                  <a:rPr lang="en-IN" b="1" u="sng" dirty="0" smtClean="0"/>
                  <a:t>Definition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SSS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𝑐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,</a:t>
                </a:r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 smtClean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562600"/>
              </a:xfrm>
              <a:blipFill rotWithShape="0">
                <a:blip r:embed="rId2"/>
                <a:stretch>
                  <a:fillRect l="-1704" t="-1314" r="-2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3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for a SSS Process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r="-2593" b="-3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𝑋</m:t>
                    </m:r>
                    <m:r>
                      <a:rPr lang="en-IN" i="1" smtClean="0">
                        <a:latin typeface="Cambria Math"/>
                      </a:rPr>
                      <m:t>(</m:t>
                    </m:r>
                    <m:r>
                      <a:rPr lang="en-IN" i="1" smtClean="0">
                        <a:latin typeface="Cambria Math"/>
                      </a:rPr>
                      <m:t>𝑡</m:t>
                    </m:r>
                    <m:r>
                      <a:rPr lang="en-IN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a SSS process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some constant independent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, say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𝜂</m:t>
                    </m:r>
                  </m:oMath>
                </a14:m>
                <a:r>
                  <a:rPr lang="en-IN" dirty="0"/>
                  <a:t> 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depends only on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9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Wide Sense Stationarity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Definition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WSS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independent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depends only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is </a:t>
                </a:r>
                <a:r>
                  <a:rPr lang="en-IN" dirty="0" smtClean="0"/>
                  <a:t>SSS, then it is WSS</a:t>
                </a:r>
              </a:p>
              <a:p>
                <a:r>
                  <a:rPr lang="en-IN" dirty="0" smtClean="0"/>
                  <a:t>Converse not true in general   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74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IN" b="0" i="1" smtClean="0">
                        <a:latin typeface="Cambria Math"/>
                      </a:rPr>
                      <m:t>+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𝐴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IN" dirty="0" smtClean="0"/>
                  <a:t>: </a:t>
                </a:r>
                <a:r>
                  <a:rPr lang="en-IN" dirty="0" err="1" smtClean="0"/>
                  <a:t>i.i.d</a:t>
                </a:r>
                <a:r>
                  <a:rPr lang="en-IN" dirty="0" smtClean="0"/>
                  <a:t>. random variables with mean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dirty="0" smtClean="0"/>
                  <a:t>,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, and third moment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0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cos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e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WSS, but not SSS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638800"/>
              </a:xfrm>
              <a:blipFill rotWithShape="0">
                <a:blip r:embed="rId2"/>
                <a:stretch>
                  <a:fillRect l="-1704" b="-20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6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372600" cy="6477000"/>
              </a:xfrm>
            </p:spPr>
            <p:txBody>
              <a:bodyPr>
                <a:normAutofit lnSpcReduction="10000"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IN" sz="3200" dirty="0"/>
                  <a:t> </a:t>
                </a:r>
                <a:r>
                  <a:rPr lang="en-IN" sz="3200" dirty="0" smtClean="0"/>
                  <a:t>constant,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3200" dirty="0" smtClean="0"/>
                  <a:t> </a:t>
                </a:r>
                <a:r>
                  <a:rPr lang="en-IN" sz="3200" dirty="0"/>
                  <a:t>uniform in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[−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sz="3200" dirty="0" smtClean="0"/>
              </a:p>
              <a:p>
                <a:r>
                  <a:rPr lang="en-IN" sz="3200" dirty="0" smtClean="0"/>
                  <a:t>Recall: this is WSS since mean is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IN" dirty="0"/>
                  <a:t>)</a:t>
                </a:r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Is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 SSS?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IN" sz="2800" dirty="0" smtClean="0"/>
                  <a:t>Yes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  <m:r>
                          <a:rPr lang="en-IN" sz="3200" b="0" i="1" smtClean="0">
                            <a:latin typeface="Cambria Math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IN" sz="32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+(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32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  <m:r>
                              <a:rPr lang="en-IN" sz="32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  <m:r>
                              <a:rPr lang="en-IN" sz="3200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 smtClean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  <m:r>
                          <a:rPr lang="en-IN" sz="3200" i="1">
                            <a:latin typeface="Cambria Math"/>
                          </a:rPr>
                          <m:t>+</m:t>
                        </m:r>
                        <m:r>
                          <a:rPr lang="en-IN" sz="3200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32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3200" i="1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IN" sz="3200" dirty="0" smtClean="0">
                  <a:ea typeface="Cambria Math"/>
                </a:endParaRP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/>
                            <a:ea typeface="Cambria Math"/>
                          </a:rPr>
                          <m:t>Θ</m:t>
                        </m:r>
                      </m:e>
                      <m:sub>
                        <m:r>
                          <a:rPr lang="en-IN" sz="2800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800" dirty="0" smtClean="0">
                    <a:ea typeface="Cambria Math"/>
                  </a:rPr>
                  <a:t>: uniform in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[−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28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𝜔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𝑐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sz="2800" dirty="0" smtClean="0">
                  <a:ea typeface="Cambria Math"/>
                </a:endParaRP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sz="32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IN" sz="3200" i="1">
                            <a:latin typeface="Cambria Math"/>
                          </a:rPr>
                          <m:t>,…,</m:t>
                        </m:r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32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N" sz="3200" b="0" i="1" smtClean="0">
                                <a:latin typeface="Cambria Math"/>
                              </a:rPr>
                              <m:t>𝑐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32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3200" dirty="0" smtClean="0"/>
                  <a:t>: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𝑃</m:t>
                    </m:r>
                    <m:r>
                      <a:rPr lang="en-IN" sz="2800" i="1">
                        <a:latin typeface="Cambria Math"/>
                      </a:rPr>
                      <m:t>(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,…,</m:t>
                    </m:r>
                    <m:func>
                      <m:func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8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28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IN" sz="2800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sz="2800" dirty="0" smtClean="0"/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sz="2800" dirty="0" smtClean="0"/>
                  <a:t>independent of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𝑐</m:t>
                    </m:r>
                  </m:oMath>
                </a14:m>
                <a:endParaRPr lang="en-IN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372600" cy="6477000"/>
              </a:xfrm>
              <a:blipFill rotWithShape="0">
                <a:blip r:embed="rId2"/>
                <a:stretch>
                  <a:fillRect l="-1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60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-304800"/>
            <a:ext cx="8229600" cy="1143000"/>
          </a:xfrm>
        </p:spPr>
        <p:txBody>
          <a:bodyPr/>
          <a:lstStyle/>
          <a:p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9187543" cy="6324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a study of the noise performance of communication systems (e.g., AM and FM systems), we model noise as a </a:t>
            </a:r>
            <a:r>
              <a:rPr lang="en-US" i="1" dirty="0" smtClean="0"/>
              <a:t>random process: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noise often modeled as </a:t>
            </a:r>
            <a:r>
              <a:rPr lang="en-US" i="1" dirty="0" smtClean="0"/>
              <a:t>Additive White Gaussian Noise</a:t>
            </a:r>
          </a:p>
          <a:p>
            <a:r>
              <a:rPr lang="en-US" dirty="0" smtClean="0"/>
              <a:t>Also, recall that we informally studied power spectral density (PSD) of a random process</a:t>
            </a:r>
          </a:p>
          <a:p>
            <a:r>
              <a:rPr lang="en-US" dirty="0" smtClean="0"/>
              <a:t>Later, we will see that PSD of a </a:t>
            </a:r>
            <a:r>
              <a:rPr lang="en-US" i="1" dirty="0" smtClean="0"/>
              <a:t>wide-sense stationary</a:t>
            </a:r>
            <a:r>
              <a:rPr lang="en-US" dirty="0" smtClean="0"/>
              <a:t> random process is Fourier transform of its </a:t>
            </a:r>
            <a:r>
              <a:rPr lang="en-US" i="1" dirty="0" smtClean="0"/>
              <a:t>autocorrelation function</a:t>
            </a:r>
          </a:p>
          <a:p>
            <a:r>
              <a:rPr lang="en-US" dirty="0" smtClean="0"/>
              <a:t>So now we study: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random processes,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 smtClean="0"/>
              <a:t>stationarity</a:t>
            </a:r>
            <a:r>
              <a:rPr lang="en-US" dirty="0" smtClean="0"/>
              <a:t>, strict-sense stationary and wide-sense stationary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mean function and autocorrelation function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power spectral density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Gaussian random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white noise processes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models for noise in communication systems</a:t>
            </a:r>
          </a:p>
        </p:txBody>
      </p:sp>
    </p:spTree>
    <p:extLst>
      <p:ext uri="{BB962C8B-B14F-4D97-AF65-F5344CB8AC3E}">
        <p14:creationId xmlns:p14="http://schemas.microsoft.com/office/powerpoint/2010/main" val="406151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Example</a:t>
            </a:r>
            <a:endParaRPr lang="en-IN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7" y="3561453"/>
            <a:ext cx="5486400" cy="3318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72932"/>
                <a:ext cx="8991600" cy="4525963"/>
              </a:xfrm>
            </p:spPr>
            <p:txBody>
              <a:bodyPr/>
              <a:lstStyle/>
              <a:p>
                <a:r>
                  <a:rPr lang="en-IN" sz="3000" dirty="0" smtClean="0"/>
                  <a:t>Each pulse of width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sz="3000" dirty="0" smtClean="0"/>
                  <a:t>, amplitude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sz="3000" dirty="0" smtClean="0"/>
                  <a:t> or </a:t>
                </a:r>
                <a14:m>
                  <m:oMath xmlns:m="http://schemas.openxmlformats.org/officeDocument/2006/math">
                    <m:r>
                      <a:rPr lang="en-IN" sz="3000" b="0" i="0" smtClean="0">
                        <a:latin typeface="Cambria Math"/>
                      </a:rPr>
                      <m:t>−</m:t>
                    </m:r>
                    <m:r>
                      <a:rPr lang="en-IN" sz="3000" i="1">
                        <a:latin typeface="Cambria Math"/>
                      </a:rPr>
                      <m:t>𝐴</m:t>
                    </m:r>
                  </m:oMath>
                </a14:m>
                <a:r>
                  <a:rPr lang="en-IN" sz="3000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IN" sz="3000" dirty="0" smtClean="0"/>
                  <a:t> each, independently of other pulses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0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3000" dirty="0" smtClean="0"/>
                  <a:t>: uniform in 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latin typeface="Cambria Math"/>
                      </a:rPr>
                      <m:t>[0,</m:t>
                    </m:r>
                    <m:r>
                      <a:rPr lang="en-IN" sz="3000" b="0" i="1" smtClean="0">
                        <a:latin typeface="Cambria Math"/>
                      </a:rPr>
                      <m:t>𝑇</m:t>
                    </m:r>
                    <m:r>
                      <a:rPr lang="en-IN" sz="3000" b="0" i="1" smtClean="0">
                        <a:latin typeface="Cambria Math"/>
                      </a:rPr>
                      <m:t>]</m:t>
                    </m:r>
                  </m:oMath>
                </a14:m>
                <a:endParaRPr lang="en-IN" sz="3000" dirty="0" smtClean="0"/>
              </a:p>
              <a:p>
                <a:r>
                  <a:rPr lang="en-IN" sz="3000" dirty="0" smtClean="0"/>
                  <a:t>Recall: this is a WSS process with: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=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b="0" i="1" smtClean="0">
                                      <a:latin typeface="Cambria Math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IN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600" b="0" i="1" smtClean="0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IN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𝜏</m:t>
                                      </m:r>
                                      <m:r>
                                        <a:rPr lang="en-IN" sz="2600" b="0" i="1" smtClean="0">
                                          <a:latin typeface="Cambria Math"/>
                                          <a:ea typeface="Cambria Math"/>
                                        </a:rPr>
                                        <m:t>|</m:t>
                                      </m:r>
                                    </m:num>
                                    <m:den>
                                      <m:r>
                                        <a:rPr lang="en-IN" sz="2600" b="0" i="1" smtClean="0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IN" sz="2600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2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IN" sz="2600" i="1">
                                      <a:latin typeface="Cambria Math"/>
                                      <a:ea typeface="Cambria Math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&lt;</m:t>
                              </m:r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  <m:r>
                                <a:rPr lang="en-IN" sz="26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sz="2600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sz="2600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sz="2600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600" dirty="0" smtClean="0"/>
              </a:p>
              <a:p>
                <a:r>
                  <a:rPr lang="en-IN" sz="3000" b="1" dirty="0" smtClean="0"/>
                  <a:t>Exercise</a:t>
                </a:r>
                <a:r>
                  <a:rPr lang="en-IN" sz="3000" dirty="0" smtClean="0"/>
                  <a:t>: It is also SSS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72932"/>
                <a:ext cx="8991600" cy="4525963"/>
              </a:xfrm>
              <a:blipFill rotWithShape="0">
                <a:blip r:embed="rId3"/>
                <a:stretch>
                  <a:fillRect l="-1356" t="-1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6541109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4657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914400" lvl="1" indent="-51435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average power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IN" dirty="0" smtClean="0">
                  <a:ea typeface="Cambria Math"/>
                </a:endParaRP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|</m:t>
                        </m:r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|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0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∀ 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IN" dirty="0"/>
              </a:p>
              <a:p>
                <a:pPr marL="514350" indent="-514350"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948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Speed of Fluctuation of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𝐸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Correlation </a:t>
                </a:r>
                <a:r>
                  <a:rPr lang="en-IN" dirty="0"/>
                  <a:t>between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0" smtClean="0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  </m:t>
                    </m:r>
                  </m:oMath>
                </a14:m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+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 </m:t>
                    </m:r>
                  </m:oMath>
                </a14:m>
                <a:r>
                  <a:rPr lang="en-IN" dirty="0" smtClean="0"/>
                  <a:t>when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𝐸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)=0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>
                        <a:latin typeface="Cambria Math"/>
                        <a:ea typeface="Cambria Math"/>
                      </a:rPr>
                      <m:t>var</m:t>
                    </m:r>
                    <m:r>
                      <m:rPr>
                        <m:nor/>
                      </m:rPr>
                      <a:rPr lang="en-IN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constant</a:t>
                </a:r>
              </a:p>
              <a:p>
                <a:r>
                  <a:rPr lang="en-IN" dirty="0" smtClean="0"/>
                  <a:t>Roughly indicates how rapidly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fluctuates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4525963"/>
              </a:xfrm>
              <a:blipFill rotWithShape="0">
                <a:blip r:embed="rId2"/>
                <a:stretch>
                  <a:fillRect l="-1704" r="-3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8" y="3581400"/>
            <a:ext cx="8366414" cy="28589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535" y="3773268"/>
            <a:ext cx="1808883" cy="5334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019" y="4489912"/>
            <a:ext cx="1870364" cy="52096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6541109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997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Spectral Density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Informally, density of average power,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at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Similar to </a:t>
                </a:r>
                <a:r>
                  <a:rPr lang="en-US" i="1" dirty="0" smtClean="0"/>
                  <a:t>energy spectral density</a:t>
                </a:r>
                <a:r>
                  <a:rPr lang="en-US" dirty="0" smtClean="0"/>
                  <a:t> for deterministic signals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Energy Spectral Density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9857" y="990600"/>
                <a:ext cx="82296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be a deterministic signal</a:t>
                </a:r>
              </a:p>
              <a:p>
                <a:r>
                  <a:rPr lang="en-US" dirty="0" smtClean="0"/>
                  <a:t>Total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assume that this is finite </a:t>
                </a:r>
              </a:p>
              <a:p>
                <a:r>
                  <a:rPr lang="en-US" dirty="0" smtClean="0"/>
                  <a:t>By </a:t>
                </a:r>
                <a:r>
                  <a:rPr lang="en-US" dirty="0" err="1" smtClean="0"/>
                  <a:t>Parseval’s</a:t>
                </a:r>
                <a:r>
                  <a:rPr lang="en-US" dirty="0" smtClean="0"/>
                  <a:t> theorem: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w</a:t>
                </a:r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is the Fourier transform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is the density of energy at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justification: pass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through a narrow band-pass filter centered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of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called ESD of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specifies how the energy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dirty="0" smtClean="0"/>
                  <a:t> is distributed at various frequencies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7" y="990600"/>
                <a:ext cx="8229600" cy="5867400"/>
              </a:xfrm>
              <a:blipFill rotWithShape="0">
                <a:blip r:embed="rId2"/>
                <a:stretch>
                  <a:fillRect l="-1481" t="-2703" r="-12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48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 smtClean="0"/>
              <a:t>Power Spectral Density: Motivation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121229"/>
                <a:ext cx="91440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Can we define ESD for a WSS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Expected total energy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/>
                              </a:rPr>
                              <m:t>−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𝑋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IN" dirty="0" smtClean="0"/>
                  <a:t> (assuming average power is not zero)</a:t>
                </a:r>
              </a:p>
              <a:p>
                <a:r>
                  <a:rPr lang="en-IN" dirty="0" smtClean="0"/>
                  <a:t>WSS process is a </a:t>
                </a:r>
                <a:r>
                  <a:rPr lang="en-IN" i="1" dirty="0" smtClean="0"/>
                  <a:t>power signal</a:t>
                </a:r>
                <a:r>
                  <a:rPr lang="en-IN" dirty="0" smtClean="0"/>
                  <a:t>, not an </a:t>
                </a:r>
                <a:r>
                  <a:rPr lang="en-IN" i="1" dirty="0" smtClean="0"/>
                  <a:t>energy signal</a:t>
                </a:r>
                <a:r>
                  <a:rPr lang="en-IN" dirty="0" smtClean="0"/>
                  <a:t>  </a:t>
                </a:r>
              </a:p>
              <a:p>
                <a:r>
                  <a:rPr lang="en-IN" dirty="0" smtClean="0"/>
                  <a:t>PSD used instead of ESD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at frequency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</m:oMath>
                </a14:m>
                <a:r>
                  <a:rPr lang="en-IN" dirty="0"/>
                  <a:t>  </a:t>
                </a:r>
                <a:r>
                  <a:rPr lang="en-IN" dirty="0" smtClean="0"/>
                  <a:t>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21229"/>
                <a:ext cx="9144000" cy="5715000"/>
              </a:xfrm>
              <a:blipFill rotWithShape="0">
                <a:blip r:embed="rId2"/>
                <a:stretch>
                  <a:fillRect l="-1533" t="-1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5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Spectral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 smtClean="0"/>
                  <a:t>Definition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Fourier transform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a:rPr lang="en-IN" i="1">
                                <a:latin typeface="Cambria Math"/>
                              </a:rPr>
                              <m:t> </m:t>
                            </m:r>
                          </m:e>
                        </m:d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sup>
                        </m:sSup>
                        <m:r>
                          <a:rPr lang="en-IN" b="0" i="1" smtClean="0">
                            <a:latin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can be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by inverse Fourier transform or tables</a:t>
                </a:r>
              </a:p>
              <a:p>
                <a:r>
                  <a:rPr lang="en-IN" i="1" dirty="0" smtClean="0"/>
                  <a:t>Interpretation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is 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at frequency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In above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IN" sz="28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/>
                              <a:ea typeface="Cambria Math"/>
                            </a:rPr>
                            <m:t>𝜏</m:t>
                          </m:r>
                          <m:r>
                            <a:rPr lang="en-IN" sz="2800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IN" sz="2800" b="0" i="0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latin typeface="Cambria Math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IN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sz="2800" i="1">
                                            <a:latin typeface="Cambria Math"/>
                                          </a:rPr>
                                          <m:t>|</m:t>
                                        </m:r>
                                        <m:r>
                                          <a:rPr lang="en-IN" sz="2800" i="1">
                                            <a:latin typeface="Cambria Math"/>
                                            <a:ea typeface="Cambria Math"/>
                                          </a:rPr>
                                          <m:t>𝜏</m:t>
                                        </m:r>
                                        <m:r>
                                          <a:rPr lang="en-IN" sz="2800" i="1">
                                            <a:latin typeface="Cambria Math"/>
                                            <a:ea typeface="Cambria Math"/>
                                          </a:rPr>
                                          <m:t>|</m:t>
                                        </m:r>
                                      </m:num>
                                      <m:den>
                                        <m:r>
                                          <a:rPr lang="en-IN" sz="2800" i="1">
                                            <a:latin typeface="Cambria Math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IN" sz="2800" i="1">
                                    <a:latin typeface="Cambria Math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800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&lt;</m:t>
                                </m:r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2800" i="1">
                                    <a:latin typeface="Cambria Math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IN" sz="2800">
                                    <a:latin typeface="Cambria Math"/>
                                  </a:rPr>
                                  <m:t>else</m:t>
                                </m:r>
                                <m:r>
                                  <a:rPr lang="en-IN" sz="2800" i="1">
                                    <a:latin typeface="Cambria Math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/>
                      </a:rPr>
                      <m:t>𝑇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b="0" i="0" smtClean="0">
                            <a:latin typeface="Cambria Math"/>
                          </a:rPr>
                          <m:t>sinc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𝑓𝑇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sz="26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28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320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r>
                      <a:rPr lang="en-IN" sz="3200" b="0" i="1" smtClean="0">
                        <a:latin typeface="Cambria Math"/>
                      </a:rPr>
                      <m:t>𝐴</m:t>
                    </m:r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N" sz="32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32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32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32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3200" i="1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sz="3200" dirty="0"/>
                  <a:t> uniform in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[−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sz="3200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sz="32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sz="32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3200" i="1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320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</a:rPr>
                              <m:t>2</m:t>
                            </m:r>
                            <m:r>
                              <a:rPr lang="en-IN" sz="32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IN" sz="320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</m:e>
                    </m:func>
                  </m:oMath>
                </a14:m>
                <a:endParaRPr lang="en-IN" sz="3200" dirty="0" smtClean="0">
                  <a:ea typeface="Cambria Math"/>
                </a:endParaRPr>
              </a:p>
              <a:p>
                <a:pPr marL="342900" lvl="1" indent="-34290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sz="3200" i="1">
                        <a:latin typeface="Cambria Math"/>
                      </a:rPr>
                      <m:t>:</m:t>
                    </m:r>
                  </m:oMath>
                </a14:m>
                <a:endParaRPr lang="en-IN" sz="3200" dirty="0"/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I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800" b="0" i="1" smtClean="0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i="1" smtClean="0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sz="2800" b="0" i="1" smtClean="0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sz="28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IN" sz="2800" b="0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IN" sz="2800" i="1"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IN" sz="28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IN" sz="28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IN" sz="3200" dirty="0"/>
              </a:p>
              <a:p>
                <a:pPr marL="342900" lvl="1" indent="-342900">
                  <a:buFont typeface="Arial" pitchFamily="34" charset="0"/>
                  <a:buChar char="•"/>
                </a:pPr>
                <a:endParaRPr lang="en-IN" sz="32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22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N" dirty="0" smtClean="0"/>
                  <a:t>Properties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 real and even</a:t>
                </a:r>
              </a:p>
              <a:p>
                <a:pPr marL="514350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−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𝑑𝑓</m:t>
                        </m:r>
                      </m:e>
                    </m:nary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consistent with interpretation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is 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at frequency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𝑓</m:t>
                    </m:r>
                  </m:oMath>
                </a14:m>
                <a:r>
                  <a:rPr lang="en-IN" dirty="0"/>
                  <a:t> </a:t>
                </a:r>
              </a:p>
              <a:p>
                <a:pPr marL="514350" indent="-514350">
                  <a:buFont typeface="+mj-lt"/>
                  <a:buAutoNum type="arabicParenR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0">
                <a:blip r:embed="rId3"/>
                <a:stretch>
                  <a:fillRect t="-1617" r="-6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8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-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dirty="0" smtClean="0"/>
              <a:t>Review of Random Vectors</a:t>
            </a:r>
            <a:endParaRPr lang="en-IN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57" y="533400"/>
                <a:ext cx="9144000" cy="6400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IN" dirty="0" smtClean="0"/>
                  <a:t>Consider a random </a:t>
                </a:r>
                <a:r>
                  <a:rPr lang="en-IN" dirty="0"/>
                  <a:t>vector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𝑿</m:t>
                    </m:r>
                    <m:r>
                      <a:rPr lang="en-I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Joint </a:t>
                </a:r>
                <a:r>
                  <a:rPr lang="en-IN" dirty="0"/>
                  <a:t>CDF: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  <a:ea typeface="Cambria Math"/>
                          </a:rPr>
                          <m:t>≤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Joint PDF: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IN" i="1" dirty="0">
                  <a:latin typeface="Cambria Math"/>
                  <a:ea typeface="Cambria Math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)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ea typeface="Cambria Math"/>
                </a:endParaRPr>
              </a:p>
              <a:p>
                <a:pPr lvl="2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  <a:ea typeface="Cambria Math"/>
                          </a:rPr>
                          <m:t>𝐷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…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𝑑𝑥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independent </a:t>
                </a:r>
                <a:r>
                  <a:rPr lang="en-IN" dirty="0" smtClean="0"/>
                  <a:t>if: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the </a:t>
                </a:r>
                <a:r>
                  <a:rPr lang="en-IN" dirty="0"/>
                  <a:t>events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}, …,</m:t>
                    </m:r>
                    <m:r>
                      <a:rPr lang="en-IN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}</m:t>
                    </m:r>
                  </m:oMath>
                </a14:m>
                <a:r>
                  <a:rPr lang="en-IN" dirty="0"/>
                  <a:t> are independent for all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ℛ</m:t>
                    </m:r>
                  </m:oMath>
                </a14:m>
                <a:r>
                  <a:rPr lang="en-IN" dirty="0"/>
                  <a:t>, …,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  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ℛ</m:t>
                    </m:r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independent </a:t>
                </a:r>
                <a:r>
                  <a:rPr lang="en-IN" dirty="0" err="1"/>
                  <a:t>iff</a:t>
                </a:r>
                <a:r>
                  <a:rPr lang="en-IN" dirty="0"/>
                  <a:t>:</a:t>
                </a:r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IN" dirty="0"/>
              </a:p>
              <a:p>
                <a:pPr marL="971550" lvl="1" indent="-51435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 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/>
                  <a:t> (continuous case</a:t>
                </a:r>
                <a:r>
                  <a:rPr lang="en-IN" dirty="0" smtClean="0"/>
                  <a:t>)</a:t>
                </a:r>
              </a:p>
              <a:p>
                <a:r>
                  <a:rPr lang="en-IN" dirty="0"/>
                  <a:t>Mean </a:t>
                </a:r>
                <a:r>
                  <a:rPr lang="en-IN" dirty="0" smtClean="0"/>
                  <a:t>vector of the random </a:t>
                </a:r>
                <a:r>
                  <a:rPr lang="en-IN" dirty="0"/>
                  <a:t>vector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𝑿</m:t>
                    </m:r>
                    <m:r>
                      <a:rPr lang="en-I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 </m:t>
                    </m:r>
                  </m:oMath>
                </a14:m>
                <a:r>
                  <a:rPr lang="en-IN" dirty="0" smtClean="0"/>
                  <a:t>:</a:t>
                </a:r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𝐸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dirty="0"/>
                  <a:t>Covariance matrix: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IN" dirty="0"/>
                  <a:t>: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/>
                      </a:rPr>
                      <m:t>𝑛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×</m:t>
                    </m:r>
                    <m:r>
                      <a:rPr lang="en-IN" i="1" dirty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IN" dirty="0"/>
                  <a:t> matrix with </a:t>
                </a:r>
                <a14:m>
                  <m:oMath xmlns:m="http://schemas.openxmlformats.org/officeDocument/2006/math">
                    <m:r>
                      <a:rPr lang="en-IN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𝑖</m:t>
                    </m:r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i="1">
                        <a:latin typeface="Cambria Math"/>
                      </a:rPr>
                      <m:t>𝑗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’</a:t>
                </a:r>
                <a:r>
                  <a:rPr lang="en-IN" dirty="0" err="1"/>
                  <a:t>th</a:t>
                </a:r>
                <a:r>
                  <a:rPr lang="en-IN" dirty="0"/>
                  <a:t>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Cov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US" dirty="0" smtClean="0">
                    <a:ea typeface="Cambria Math"/>
                  </a:rPr>
                  <a:t>Properties of </a:t>
                </a:r>
                <a:r>
                  <a:rPr lang="en-IN" dirty="0" smtClean="0"/>
                  <a:t>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/>
                  </a:rPr>
                  <a:t> of a random vector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/>
                      </a:rPr>
                      <m:t>𝑿</m:t>
                    </m:r>
                    <m:r>
                      <a:rPr lang="en-IN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>
                    <a:ea typeface="Cambria Math"/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IN" dirty="0"/>
                  <a:t> is a symmetric </a:t>
                </a:r>
                <a:r>
                  <a:rPr lang="en-IN" dirty="0" smtClean="0"/>
                  <a:t>matrix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  <m:r>
                      <a:rPr lang="en-IN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IN" b="1" i="1">
                            <a:latin typeface="Cambria Math"/>
                          </a:rPr>
                          <m:t>𝑿</m:t>
                        </m:r>
                        <m:r>
                          <a:rPr lang="en-IN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  <a:ea typeface="Cambria Math"/>
                          </a:rPr>
                          <m:t>)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𝑿</m:t>
                            </m:r>
                            <m:r>
                              <a:rPr lang="en-IN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/>
                            <a:ea typeface="Cambria Math"/>
                          </a:rPr>
                          <m:t>K</m:t>
                        </m:r>
                      </m:e>
                      <m:sub>
                        <m:r>
                          <a:rPr lang="en-IN" b="1" i="1">
                            <a:latin typeface="Cambria Math"/>
                            <a:ea typeface="Cambria Math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IN" dirty="0"/>
                  <a:t> is positive-</a:t>
                </a:r>
                <a:r>
                  <a:rPr lang="en-IN" dirty="0" err="1"/>
                  <a:t>semidefinite</a:t>
                </a:r>
                <a:endParaRPr lang="en-IN" dirty="0" smtClean="0"/>
              </a:p>
              <a:p>
                <a:pPr marL="57150" indent="0">
                  <a:buNone/>
                </a:pPr>
                <a:endParaRPr lang="en-IN" dirty="0"/>
              </a:p>
              <a:p>
                <a:pPr marL="571500" indent="-514350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" y="533400"/>
                <a:ext cx="9144000" cy="6400800"/>
              </a:xfrm>
              <a:blipFill rotWithShape="0">
                <a:blip r:embed="rId2"/>
                <a:stretch>
                  <a:fillRect l="-600" t="-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37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IN" dirty="0" smtClean="0"/>
              <a:t>WSS Process Through LTI Filter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 WSS process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IN" dirty="0" smtClean="0"/>
                  <a:t> and autocorrelation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Input to LTI system with impulse response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h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Is output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WSS?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we will show: yes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4525963"/>
              </a:xfrm>
              <a:blipFill rotWithShape="0">
                <a:blip r:embed="rId2"/>
                <a:stretch>
                  <a:fillRect l="-161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4453054"/>
            <a:ext cx="5638800" cy="20663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3701" y="6519446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390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+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 smtClean="0">
                            <a:latin typeface="Cambria Math"/>
                          </a:rPr>
                          <m:t>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0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−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IN" b="0" i="1" smtClean="0"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𝑑</m:t>
                        </m:r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nary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𝑌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nary>
                          <m:nary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/>
                              </a:rPr>
                              <m:t>−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  <m:sup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IN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</m:e>
                    </m:d>
                  </m:oMath>
                </a14:m>
                <a:endParaRPr lang="en-IN" dirty="0" smtClean="0">
                  <a:ea typeface="Cambria Math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IN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+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i="1" smtClean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h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)∗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(−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independent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endParaRPr lang="en-IN" dirty="0"/>
              </a:p>
              <a:p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is WSS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5181600"/>
              </a:xfrm>
              <a:blipFill rotWithShape="0"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201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-76200"/>
                <a:ext cx="8229600" cy="1143000"/>
              </a:xfrm>
            </p:spPr>
            <p:txBody>
              <a:bodyPr/>
              <a:lstStyle/>
              <a:p>
                <a:r>
                  <a:rPr lang="en-IN" dirty="0" smtClean="0"/>
                  <a:t>PSD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-76200"/>
                <a:ext cx="8229600" cy="1143000"/>
              </a:xfrm>
              <a:blipFill rotWithShape="0">
                <a:blip r:embed="rId2"/>
                <a:stretch>
                  <a:fillRect b="-9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686800" cy="5334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IN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)∗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h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(−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Let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sz="3200" dirty="0"/>
                  <a:t> </a:t>
                </a:r>
                <a:r>
                  <a:rPr lang="en-IN" sz="3200" dirty="0" smtClean="0"/>
                  <a:t>be </a:t>
                </a:r>
                <a:r>
                  <a:rPr lang="en-IN" sz="3200" dirty="0"/>
                  <a:t>Fourier transform of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h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endParaRPr lang="en-IN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/>
                          </a:rPr>
                          <m:t>|</m:t>
                        </m:r>
                        <m:r>
                          <a:rPr lang="en-IN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|</m:t>
                        </m:r>
                      </m:e>
                      <m:sup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686800" cy="5334000"/>
              </a:xfrm>
              <a:blipFill rotWithShape="0">
                <a:blip r:embed="rId3"/>
                <a:stretch>
                  <a:fillRect l="-16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87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Interpretation of PSD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762000"/>
                <a:ext cx="8991600" cy="6324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/>
                  <a:t>Want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at frequency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Pass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through appropriate filter: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ideal band-pass filter of small width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 smtClean="0"/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: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≤|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IN" b="0" i="1" smtClean="0">
                                  <a:latin typeface="Cambria Math"/>
                                  <a:ea typeface="Cambria Math"/>
                                </a:rPr>
                                <m:t>|≤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IN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IN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IN" b="0" i="1" smtClean="0">
                                  <a:latin typeface="Cambria Math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IN" b="0" i="0" smtClean="0">
                                  <a:latin typeface="Cambria Math"/>
                                </a:rPr>
                                <m:t>else</m:t>
                              </m:r>
                              <m:r>
                                <a:rPr lang="en-IN" b="0" i="1" smtClean="0">
                                  <a:latin typeface="Cambria Math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Output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consists of components from spectrum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only in frequency band of width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r>
                  <a:rPr lang="en-IN" dirty="0"/>
                  <a:t>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IN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is density of average power,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𝐸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, at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762000"/>
                <a:ext cx="8991600" cy="6324600"/>
              </a:xfrm>
              <a:blipFill rotWithShape="0">
                <a:blip r:embed="rId2"/>
                <a:stretch>
                  <a:fillRect l="-1356" t="-2505" r="-1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0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Non-Negativity of </a:t>
            </a:r>
            <a:r>
              <a:rPr lang="en-IN" dirty="0"/>
              <a:t>PSD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≥0</m:t>
                    </m:r>
                  </m:oMath>
                </a14:m>
                <a:r>
                  <a:rPr lang="en-IN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IN" i="1" dirty="0" smtClean="0">
                  <a:latin typeface="Cambria Math"/>
                </a:endParaRPr>
              </a:p>
              <a:p>
                <a:r>
                  <a:rPr lang="en-IN" u="sng" dirty="0" smtClean="0"/>
                  <a:t>Proof</a:t>
                </a:r>
                <a:r>
                  <a:rPr lang="en-IN" dirty="0" smtClean="0"/>
                  <a:t>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as in previous slide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IN" i="1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3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Gaussian Processes: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4561"/>
            <a:ext cx="8229600" cy="4525963"/>
          </a:xfrm>
        </p:spPr>
        <p:txBody>
          <a:bodyPr/>
          <a:lstStyle/>
          <a:p>
            <a:r>
              <a:rPr lang="en-IN" i="1" dirty="0" smtClean="0"/>
              <a:t>Thermal noise</a:t>
            </a:r>
            <a:r>
              <a:rPr lang="en-IN" dirty="0"/>
              <a:t> in resistor often </a:t>
            </a:r>
            <a:r>
              <a:rPr lang="en-IN" dirty="0" err="1"/>
              <a:t>modeled</a:t>
            </a:r>
            <a:r>
              <a:rPr lang="en-IN" dirty="0"/>
              <a:t> as Gaussian </a:t>
            </a:r>
            <a:r>
              <a:rPr lang="en-IN" dirty="0" smtClean="0"/>
              <a:t>process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noise that arises due to random motion of electrons in resistor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64984"/>
            <a:ext cx="2133600" cy="27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09"/>
            <a:ext cx="8229600" cy="1143000"/>
          </a:xfrm>
        </p:spPr>
        <p:txBody>
          <a:bodyPr/>
          <a:lstStyle/>
          <a:p>
            <a:r>
              <a:rPr lang="en-IN" dirty="0" smtClean="0"/>
              <a:t>Gaussian Process: Definition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229600" cy="6248400"/>
              </a:xfrm>
            </p:spPr>
            <p:txBody>
              <a:bodyPr>
                <a:normAutofit/>
              </a:bodyPr>
              <a:lstStyle/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sz="3200" dirty="0" smtClean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/>
                  <a:t> </a:t>
                </a:r>
                <a:r>
                  <a:rPr lang="en-IN" sz="3200" dirty="0" smtClean="0"/>
                  <a:t>are jointly Gaussian if</a:t>
                </a:r>
                <a:r>
                  <a:rPr lang="en-IN" sz="3200" dirty="0"/>
                  <a:t>:</a:t>
                </a: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IN" sz="2600" b="1" i="1">
                            <a:latin typeface="Cambria Math"/>
                          </a:rPr>
                          <m:t>𝑿</m:t>
                        </m:r>
                      </m:sub>
                    </m:sSub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IN" sz="26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/>
                              </a:rPr>
                              <m:t>(2</m:t>
                            </m:r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600" i="1">
                                <a:latin typeface="Cambria Math"/>
                              </a:rPr>
                              <m:t>𝑛</m:t>
                            </m:r>
                            <m:r>
                              <a:rPr lang="en-IN" sz="2600" i="1">
                                <a:latin typeface="Cambria Math"/>
                              </a:rPr>
                              <m:t>/2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IN" sz="2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600">
                                    <a:latin typeface="Cambria Math"/>
                                    <a:ea typeface="Cambria Math"/>
                                  </a:rPr>
                                  <m:t>det</m:t>
                                </m:r>
                                <m:r>
                                  <a:rPr lang="en-IN" sz="2600">
                                    <a:latin typeface="Cambria Math"/>
                                    <a:ea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IN" sz="2600">
                                    <a:latin typeface="Cambria Math"/>
                                    <a:ea typeface="Cambria Math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IN" sz="26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IN" sz="2600" b="1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m:rPr>
                        <m:nor/>
                      </m:rPr>
                      <a:rPr lang="en-IN" sz="260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600" i="1">
                                <a:latin typeface="Cambria Math"/>
                              </a:rPr>
                              <m:t>−1</m:t>
                            </m:r>
                          </m:num>
                          <m:den>
                            <m:r>
                              <a:rPr lang="en-IN" sz="2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IN" sz="2600" b="1" i="1">
                                <a:latin typeface="Cambria Math"/>
                              </a:rPr>
                              <m:t>𝑿</m:t>
                            </m:r>
                            <m:r>
                              <a:rPr lang="en-IN" sz="2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IN" sz="2600" b="1" i="1">
                                    <a:latin typeface="Cambria Math"/>
                                    <a:ea typeface="Cambria Math"/>
                                  </a:rPr>
                                  <m:t>𝝁</m:t>
                                </m:r>
                              </m:e>
                              <m:sub>
                                <m:r>
                                  <a:rPr lang="en-IN" sz="26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sub>
                            </m:sSub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6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2600">
                                    <a:latin typeface="Cambria Math"/>
                                    <a:ea typeface="Cambria Math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IN" sz="2600" b="1" i="1">
                                    <a:latin typeface="Cambria Math"/>
                                    <a:ea typeface="Cambria Math"/>
                                  </a:rPr>
                                  <m:t>𝑿</m:t>
                                </m:r>
                              </m:sub>
                            </m:sSub>
                          </m:e>
                          <m:sup>
                            <m:r>
                              <a:rPr lang="en-IN" sz="26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IN" sz="2600" b="1" i="1">
                            <a:latin typeface="Cambria Math"/>
                          </a:rPr>
                          <m:t>𝑿</m:t>
                        </m:r>
                        <m:r>
                          <a:rPr lang="en-IN" sz="26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IN" sz="2600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/>
                                <a:ea typeface="Cambria Math"/>
                              </a:rPr>
                              <m:t>𝝁</m:t>
                            </m:r>
                          </m:e>
                          <m:sub>
                            <m:r>
                              <a:rPr lang="en-IN" sz="2600" b="1" i="1"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sub>
                        </m:sSub>
                        <m:r>
                          <a:rPr lang="en-IN" sz="2600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,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sz="2800" dirty="0"/>
                  <a:t>w</a:t>
                </a:r>
                <a:r>
                  <a:rPr lang="en-IN" sz="2800" dirty="0" smtClean="0"/>
                  <a:t>here, </a:t>
                </a:r>
                <a14:m>
                  <m:oMath xmlns:m="http://schemas.openxmlformats.org/officeDocument/2006/math">
                    <m:r>
                      <a:rPr lang="en-IN" sz="2800" b="1" i="1">
                        <a:latin typeface="Cambria Math"/>
                      </a:rPr>
                      <m:t>𝑿</m:t>
                    </m:r>
                    <m:r>
                      <a:rPr lang="en-IN" sz="28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 smtClean="0"/>
                  <a:t> 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sz="3200" b="1" dirty="0" smtClean="0"/>
                  <a:t>Definition</a:t>
                </a:r>
                <a:r>
                  <a:rPr lang="en-IN" sz="3200" dirty="0" smtClean="0"/>
                  <a:t>: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/>
                      </a:rPr>
                      <m:t>𝑋</m:t>
                    </m:r>
                    <m:r>
                      <a:rPr lang="en-IN" sz="3200" b="0" i="1" smtClean="0">
                        <a:latin typeface="Cambria Math"/>
                      </a:rPr>
                      <m:t>(</m:t>
                    </m:r>
                    <m:r>
                      <a:rPr lang="en-IN" sz="3200" b="0" i="1" smtClean="0">
                        <a:latin typeface="Cambria Math"/>
                      </a:rPr>
                      <m:t>𝑡</m:t>
                    </m:r>
                    <m:r>
                      <a:rPr lang="en-IN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is a Gaussian random process if for all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/>
                      </a:rPr>
                      <m:t>𝑛</m:t>
                    </m:r>
                    <m:r>
                      <a:rPr lang="en-IN" sz="3200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/>
                          </a:rPr>
                          <m:t>𝑋</m:t>
                        </m:r>
                        <m:r>
                          <a:rPr lang="en-IN" sz="3200" b="0" i="1" smtClean="0">
                            <a:latin typeface="Cambria Math"/>
                          </a:rPr>
                          <m:t>(</m:t>
                        </m:r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b="0" i="1" smtClean="0">
                        <a:latin typeface="Cambria Math"/>
                      </a:rPr>
                      <m:t>)</m:t>
                    </m:r>
                    <m:r>
                      <a:rPr lang="en-IN" sz="32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b="0" i="1" smtClean="0">
                            <a:latin typeface="Cambria Math"/>
                          </a:rPr>
                          <m:t>𝑋</m:t>
                        </m:r>
                        <m:r>
                          <a:rPr lang="en-IN" sz="3200" b="0" i="1" smtClean="0">
                            <a:latin typeface="Cambria Math"/>
                          </a:rPr>
                          <m:t>(</m:t>
                        </m:r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are jointly Gaussian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229600" cy="6248400"/>
              </a:xfrm>
              <a:blipFill rotWithShape="0">
                <a:blip r:embed="rId2"/>
                <a:stretch>
                  <a:fillRect l="-1704" t="-1171" r="-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65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IN" dirty="0" smtClean="0"/>
              <a:t>Properties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636" y="1371600"/>
                <a:ext cx="9144000" cy="6096000"/>
              </a:xfrm>
            </p:spPr>
            <p:txBody>
              <a:bodyPr>
                <a:normAutofit/>
              </a:bodyPr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sz="3200" dirty="0" smtClean="0"/>
                  <a:t>Recall: distribution of </a:t>
                </a:r>
                <a14:m>
                  <m:oMath xmlns:m="http://schemas.openxmlformats.org/officeDocument/2006/math">
                    <m:r>
                      <a:rPr lang="en-IN" sz="3200" b="0" i="1" smtClean="0">
                        <a:latin typeface="Cambria Math"/>
                      </a:rPr>
                      <m:t>𝑋</m:t>
                    </m:r>
                    <m:r>
                      <a:rPr lang="en-IN" sz="3200" b="0" i="1" smtClean="0">
                        <a:latin typeface="Cambria Math"/>
                      </a:rPr>
                      <m:t>(</m:t>
                    </m:r>
                    <m:r>
                      <a:rPr lang="en-IN" sz="3200" b="0" i="1" smtClean="0">
                        <a:latin typeface="Cambria Math"/>
                      </a:rPr>
                      <m:t>𝑡</m:t>
                    </m:r>
                    <m:r>
                      <a:rPr lang="en-IN" sz="32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specified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sz="3200" i="1">
                            <a:latin typeface="Cambria Math"/>
                          </a:rPr>
                          <m:t>,…,</m:t>
                        </m:r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32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3200" i="1">
                        <a:latin typeface="Cambria Math"/>
                      </a:rPr>
                      <m:t>=</m:t>
                    </m:r>
                    <m:r>
                      <a:rPr lang="en-IN" sz="3200" i="1">
                        <a:latin typeface="Cambria Math"/>
                      </a:rPr>
                      <m:t>𝑃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𝑋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,…,</m:t>
                    </m:r>
                    <m:r>
                      <a:rPr lang="en-IN" sz="3200" i="1">
                        <a:latin typeface="Cambria Math"/>
                      </a:rPr>
                      <m:t>𝑋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sz="3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sz="3200" dirty="0" smtClean="0"/>
              </a:p>
              <a:p>
                <a:pPr marL="514350" lvl="1" indent="-514350">
                  <a:buFont typeface="+mj-lt"/>
                  <a:buAutoNum type="arabicParenR"/>
                </a:pPr>
                <a:r>
                  <a:rPr lang="en-IN" sz="3200" dirty="0" smtClean="0"/>
                  <a:t>Distribution of a Gaussian process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completely determined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sz="3200" i="1"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IN" sz="32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sz="3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sz="32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IN" sz="3200" dirty="0" smtClean="0"/>
              </a:p>
              <a:p>
                <a:pPr marL="514350" lvl="1" indent="-514350">
                  <a:buFont typeface="+mj-lt"/>
                  <a:buAutoNum type="arabicParenR"/>
                </a:pPr>
                <a:r>
                  <a:rPr lang="en-IN" sz="3200" dirty="0" smtClean="0"/>
                  <a:t>If </a:t>
                </a:r>
                <a:r>
                  <a:rPr lang="en-IN" sz="3200" dirty="0"/>
                  <a:t>a Gaussian process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 smtClean="0"/>
                  <a:t> is WSS, then it is also SSS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636" y="1371600"/>
                <a:ext cx="9144000" cy="6096000"/>
              </a:xfrm>
              <a:blipFill rotWithShape="0">
                <a:blip r:embed="rId2"/>
                <a:stretch>
                  <a:fillRect l="-1800" t="-1200" r="-20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48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Properties (contd.)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/>
              </a:bodyPr>
              <a:lstStyle/>
              <a:p>
                <a:pPr marL="114300" indent="-514350"/>
                <a:r>
                  <a:rPr lang="en-IN" dirty="0" smtClean="0"/>
                  <a:t>Recall: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i="1" smtClean="0">
                        <a:latin typeface="Cambria Math"/>
                      </a:rPr>
                      <m:t> </m:t>
                    </m:r>
                    <m:r>
                      <a:rPr lang="en-IN" i="1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are jointly Gaussian </a:t>
                </a:r>
                <a:r>
                  <a:rPr lang="en-IN" dirty="0" err="1"/>
                  <a:t>iff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is a Gaussian random variable for </a:t>
                </a:r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-514350"/>
                <a:r>
                  <a:rPr lang="en-IN" dirty="0"/>
                  <a:t>Generalization to Gaussian process:</a:t>
                </a:r>
              </a:p>
              <a:p>
                <a:pPr marL="0" lvl="1" indent="0">
                  <a:buNone/>
                </a:pPr>
                <a:r>
                  <a:rPr lang="en-IN" sz="3200" dirty="0"/>
                  <a:t>3)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𝑋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/>
                  <a:t> is a Gaussian process </a:t>
                </a:r>
                <a:r>
                  <a:rPr lang="en-IN" sz="3200" dirty="0" err="1"/>
                  <a:t>iff</a:t>
                </a:r>
                <a:r>
                  <a:rPr lang="en-IN" sz="3200" dirty="0"/>
                  <a:t> for all functions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𝑔</m:t>
                    </m:r>
                    <m:r>
                      <a:rPr lang="en-IN" sz="3200" i="1">
                        <a:latin typeface="Cambria Math"/>
                      </a:rPr>
                      <m:t>(</m:t>
                    </m:r>
                    <m:r>
                      <a:rPr lang="en-IN" sz="3200" i="1">
                        <a:latin typeface="Cambria Math"/>
                      </a:rPr>
                      <m:t>𝑡</m:t>
                    </m:r>
                    <m:r>
                      <a:rPr lang="en-IN" sz="32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IN" sz="3200" b="0" i="1" smtClean="0">
                        <a:latin typeface="Cambria Math"/>
                      </a:rPr>
                      <m:t>:</m:t>
                    </m:r>
                    <m:r>
                      <a:rPr lang="en-IN" sz="3200" i="1">
                        <a:latin typeface="Cambria Math"/>
                      </a:rPr>
                      <m:t> </m:t>
                    </m:r>
                  </m:oMath>
                </a14:m>
                <a:endParaRPr lang="en-IN" sz="3200" i="1" dirty="0" smtClean="0">
                  <a:latin typeface="Cambria Math"/>
                </a:endParaRPr>
              </a:p>
              <a:p>
                <a:pPr marL="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32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IN" sz="32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sz="3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IN" sz="32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sz="32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2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sz="32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3200" dirty="0"/>
                  <a:t> is a Gaussian random variable </a:t>
                </a:r>
                <a:r>
                  <a:rPr lang="en-IN" sz="3200" dirty="0" smtClean="0"/>
                  <a:t>whenever </a:t>
                </a:r>
                <a14:m>
                  <m:oMath xmlns:m="http://schemas.openxmlformats.org/officeDocument/2006/math">
                    <m:r>
                      <a:rPr lang="en-IN" sz="32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3200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e>
                          <m:sup>
                            <m:r>
                              <a:rPr lang="en-IN" sz="3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3200" i="1">
                        <a:latin typeface="Cambria Math"/>
                      </a:rPr>
                      <m:t>&lt;</m:t>
                    </m:r>
                    <m:r>
                      <a:rPr lang="en-IN" sz="32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IN" sz="32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0">
                <a:blip r:embed="rId2"/>
                <a:stretch>
                  <a:fillRect l="-1852" t="-1434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4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Applications of Gaussian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Many physical processes are approximately Gaussian</a:t>
            </a:r>
          </a:p>
          <a:p>
            <a:r>
              <a:rPr lang="en-IN" b="1" u="sng" dirty="0" smtClean="0"/>
              <a:t>Reasons</a:t>
            </a:r>
            <a:r>
              <a:rPr lang="en-IN" dirty="0" smtClean="0"/>
              <a:t>: 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IN" dirty="0" smtClean="0"/>
              <a:t>A large-scale phenomenon often arises from the combination of a large number of small-scale </a:t>
            </a:r>
            <a:r>
              <a:rPr lang="en-IN" dirty="0" err="1" smtClean="0"/>
              <a:t>i.i.d</a:t>
            </a:r>
            <a:r>
              <a:rPr lang="en-IN" dirty="0" smtClean="0"/>
              <a:t>. phenomena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IN" dirty="0" smtClean="0"/>
              <a:t>Central Limit Theorem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22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Recall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990600"/>
                <a:ext cx="9144000" cy="5867400"/>
              </a:xfrm>
            </p:spPr>
            <p:txBody>
              <a:bodyPr>
                <a:normAutofit/>
              </a:bodyPr>
              <a:lstStyle/>
              <a:p>
                <a:r>
                  <a:rPr lang="en-IN" b="0" dirty="0" smtClean="0">
                    <a:ea typeface="Cambria Math"/>
                  </a:rPr>
                  <a:t>Consider a probability space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ℱ</m:t>
                    </m:r>
                  </m:oMath>
                </a14:m>
                <a:r>
                  <a:rPr lang="en-IN" dirty="0" smtClean="0"/>
                  <a:t>,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𝑃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A random variable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IN" dirty="0" smtClean="0"/>
                  <a:t>: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 </a:t>
                </a:r>
                <a:r>
                  <a:rPr lang="en-IN" i="1" dirty="0" smtClean="0"/>
                  <a:t>real number</a:t>
                </a:r>
              </a:p>
              <a:p>
                <a:r>
                  <a:rPr lang="en-IN" dirty="0" smtClean="0"/>
                  <a:t>A random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for </a:t>
                </a:r>
                <a:r>
                  <a:rPr lang="en-IN" dirty="0"/>
                  <a:t>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/>
                  <a:t>,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ω</m:t>
                        </m:r>
                        <m:r>
                          <a:rPr lang="en-IN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 </a:t>
                </a:r>
                <a:r>
                  <a:rPr lang="en-IN" i="1" dirty="0"/>
                  <a:t>real </a:t>
                </a:r>
                <a:r>
                  <a:rPr lang="en-IN" i="1" dirty="0" smtClean="0"/>
                  <a:t>vector</a:t>
                </a:r>
                <a:endParaRPr lang="en-IN" dirty="0" smtClean="0"/>
              </a:p>
              <a:p>
                <a:r>
                  <a:rPr lang="en-IN" dirty="0" smtClean="0"/>
                  <a:t>Next: a random </a:t>
                </a:r>
                <a:r>
                  <a:rPr lang="en-IN" dirty="0"/>
                  <a:t>p</a:t>
                </a:r>
                <a:r>
                  <a:rPr lang="en-IN" dirty="0" smtClean="0"/>
                  <a:t>rocess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>
                    <a:ea typeface="Cambria Math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real function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990600"/>
                <a:ext cx="9144000" cy="5867400"/>
              </a:xfrm>
              <a:blipFill rotWithShape="0">
                <a:blip r:embed="rId2"/>
                <a:stretch>
                  <a:fillRect l="-1533" t="-1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640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IN" dirty="0" smtClean="0"/>
              <a:t>Thermal Noise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noise current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/>
                          </a:rPr>
                          <m:t>𝑖</m:t>
                        </m:r>
                        <m:r>
                          <a:rPr lang="en-IN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noise current due to random motion of electron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𝑁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approximately independent and identically distributed</a:t>
                </a:r>
              </a:p>
              <a:p>
                <a:r>
                  <a:rPr lang="en-IN" dirty="0" smtClean="0"/>
                  <a:t>Want to show: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approximately a </a:t>
                </a:r>
                <a:r>
                  <a:rPr lang="en-IN" smtClean="0"/>
                  <a:t>Gaussian process</a:t>
                </a:r>
                <a:endParaRPr lang="en-IN" dirty="0" smtClean="0"/>
              </a:p>
              <a:p>
                <a:r>
                  <a:rPr lang="en-IN" dirty="0" smtClean="0"/>
                  <a:t>Fix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𝑔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IN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i="1">
                            <a:latin typeface="Cambria Math"/>
                          </a:rPr>
                          <m:t>𝑑𝑡</m:t>
                        </m:r>
                      </m:e>
                    </m:nary>
                    <m:r>
                      <a:rPr lang="en-IN" b="0" i="1" smtClean="0">
                        <a:latin typeface="Cambria Math"/>
                      </a:rPr>
                      <m:t>:</m:t>
                    </m:r>
                  </m:oMath>
                </a14:m>
                <a:endParaRPr lang="en-IN" b="0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/>
                          </a:rPr>
                          <m:t>𝑖</m:t>
                        </m:r>
                        <m:r>
                          <a:rPr lang="en-I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IN" i="1">
                                    <a:latin typeface="Cambria Math"/>
                                  </a:rPr>
                                  <m:t>𝑑𝑡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approximately Gaussian by CLT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8200"/>
                <a:ext cx="8229600" cy="5715000"/>
              </a:xfrm>
              <a:blipFill rotWithShape="0">
                <a:blip r:embed="rId2"/>
                <a:stretch>
                  <a:fillRect l="-1481" t="-2775" r="-1037" b="-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67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Gaussian Process Through LTI System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If a Gaussian process,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is input to LTI system, then output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Gaussian process   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646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White Noise Process: 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84561"/>
            <a:ext cx="8229600" cy="4525963"/>
          </a:xfrm>
        </p:spPr>
        <p:txBody>
          <a:bodyPr/>
          <a:lstStyle/>
          <a:p>
            <a:r>
              <a:rPr lang="en-IN" dirty="0" smtClean="0"/>
              <a:t>Recall</a:t>
            </a:r>
            <a:r>
              <a:rPr lang="en-IN" i="1" dirty="0" smtClean="0"/>
              <a:t>: thermal noise</a:t>
            </a:r>
            <a:r>
              <a:rPr lang="en-IN" dirty="0"/>
              <a:t> in </a:t>
            </a:r>
            <a:r>
              <a:rPr lang="en-IN" dirty="0" smtClean="0"/>
              <a:t>resistor</a:t>
            </a:r>
            <a:endParaRPr lang="en-US" dirty="0" smtClean="0"/>
          </a:p>
          <a:p>
            <a:pPr lvl="1">
              <a:buFont typeface="Wingdings" pitchFamily="2" charset="2"/>
              <a:buChar char="q"/>
            </a:pPr>
            <a:r>
              <a:rPr lang="en-US" dirty="0" smtClean="0"/>
              <a:t>noise that arises due to random motion of electrons</a:t>
            </a:r>
          </a:p>
          <a:p>
            <a:r>
              <a:rPr lang="en-US" dirty="0" smtClean="0"/>
              <a:t>Modeled as a </a:t>
            </a:r>
            <a:r>
              <a:rPr lang="en-US" i="1" dirty="0" smtClean="0"/>
              <a:t>white noise</a:t>
            </a:r>
            <a:r>
              <a:rPr lang="en-US" dirty="0" smtClean="0"/>
              <a:t> process</a:t>
            </a:r>
          </a:p>
          <a:p>
            <a:pPr lvl="1">
              <a:buFont typeface="Wingdings" pitchFamily="2" charset="2"/>
              <a:buChar char="q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1" y="3864984"/>
            <a:ext cx="2133600" cy="279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-152400"/>
            <a:ext cx="8654143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White Noise Process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970" y="990600"/>
                <a:ext cx="8229600" cy="5410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 </a:t>
                </a:r>
                <a:r>
                  <a:rPr lang="en-IN" dirty="0" smtClean="0"/>
                  <a:t>thermal noise current</a:t>
                </a:r>
              </a:p>
              <a:p>
                <a:r>
                  <a:rPr lang="en-US" dirty="0" smtClean="0"/>
                  <a:t>Since motion of electrons highly random, intuitively we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to be roughly uncorrelated even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)≈0</m:t>
                    </m:r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 smtClean="0"/>
                  <a:t>, except values close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Consider an idealized model of above: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dirty="0" smtClean="0"/>
                  <a:t> is a constant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N" dirty="0" smtClean="0"/>
              </a:p>
              <a:p>
                <a:r>
                  <a:rPr lang="en-US" b="1" dirty="0" smtClean="0"/>
                  <a:t>Definition</a:t>
                </a:r>
                <a:r>
                  <a:rPr lang="en-US" dirty="0" smtClean="0"/>
                  <a:t>: A WSS process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i="1" dirty="0" smtClean="0"/>
                  <a:t>white noise</a:t>
                </a:r>
                <a:r>
                  <a:rPr lang="en-IN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𝜂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b="1" dirty="0" smtClean="0"/>
                  <a:t>Note</a:t>
                </a:r>
                <a:r>
                  <a:rPr lang="en-US" dirty="0" smtClean="0"/>
                  <a:t>: “White” is by analogy to white light, which has equal amounts of all visible band frequencies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70" y="990600"/>
                <a:ext cx="8229600" cy="5410200"/>
              </a:xfrm>
              <a:blipFill rotWithShape="0">
                <a:blip r:embed="rId2"/>
                <a:stretch>
                  <a:fillRect l="-1111" t="-2142" r="-1259" b="-1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7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 Instantaneous Power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Consider a white noise </a:t>
                </a:r>
                <a:r>
                  <a:rPr lang="en-IN" dirty="0"/>
                  <a:t>p</a:t>
                </a:r>
                <a:r>
                  <a:rPr lang="en-IN" dirty="0" smtClean="0"/>
                  <a:t>rocess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Average instantaneous power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Thus, white noise process does not exist in reality</a:t>
                </a:r>
              </a:p>
              <a:p>
                <a:r>
                  <a:rPr lang="en-US" dirty="0" smtClean="0"/>
                  <a:t>Still, thermal noise modeled as white noise process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b="-41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89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Reason for Modeling Thermal Noise as White Noise Process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In practice, can’t observe thermal noise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directly</a:t>
                </a:r>
              </a:p>
              <a:p>
                <a:r>
                  <a:rPr lang="en-US" dirty="0" smtClean="0"/>
                  <a:t>Can observe output of </a:t>
                </a:r>
                <a:r>
                  <a:rPr lang="en-US" i="1" dirty="0" smtClean="0"/>
                  <a:t>band-limited</a:t>
                </a:r>
                <a:r>
                  <a:rPr lang="en-US" dirty="0" smtClean="0"/>
                  <a:t> filter whose input is thermal noise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even if observed directly on spectrum analyzer, filtering occurs due to finite bandwidth </a:t>
                </a:r>
              </a:p>
              <a:p>
                <a:r>
                  <a:rPr lang="en-US" dirty="0" smtClean="0"/>
                  <a:t>Experimentally, it is found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is input to filter with freq.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then 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has PSD: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a constant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/>
                  <a:t>above found to hold for all frequencies that arise in practice    </a:t>
                </a:r>
                <a:endParaRPr lang="en-US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consistent with the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 for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Thus, white noise is a simple model that agrees with experiments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81600"/>
              </a:xfrm>
              <a:blipFill rotWithShape="0">
                <a:blip r:embed="rId2"/>
                <a:stretch>
                  <a:fillRect l="-1259" t="-2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39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0"/>
            <a:ext cx="8229600" cy="1143000"/>
          </a:xfrm>
        </p:spPr>
        <p:txBody>
          <a:bodyPr/>
          <a:lstStyle/>
          <a:p>
            <a:r>
              <a:rPr lang="en-US" dirty="0" smtClean="0"/>
              <a:t>Additive White Gaussian Noise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7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Recall: thermal noise modeled as a Gaussian process as well as white noise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“</a:t>
            </a:r>
            <a:r>
              <a:rPr lang="en-US" i="1" dirty="0" smtClean="0"/>
              <a:t>white Gaussian noise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More generally, noise in communication systems widely modeled as AWGN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“</a:t>
            </a:r>
            <a:r>
              <a:rPr lang="en-US" i="1" dirty="0" smtClean="0"/>
              <a:t>additive</a:t>
            </a:r>
            <a:r>
              <a:rPr lang="en-US" dirty="0" smtClean="0"/>
              <a:t>” since assumed to add to transmitted signal</a:t>
            </a:r>
          </a:p>
          <a:p>
            <a:r>
              <a:rPr lang="en-US" dirty="0" smtClean="0"/>
              <a:t>Generated by a number of sources: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e.g., thermal noise, shot noise, black body radiation </a:t>
            </a:r>
          </a:p>
        </p:txBody>
      </p:sp>
    </p:spTree>
    <p:extLst>
      <p:ext uri="{BB962C8B-B14F-4D97-AF65-F5344CB8AC3E}">
        <p14:creationId xmlns:p14="http://schemas.microsoft.com/office/powerpoint/2010/main" val="268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6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Technical Note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685800"/>
                <a:ext cx="8229600" cy="6248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 a white Gaussian noise process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Since variance of sample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, technically not a Gaussian process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sz="3200" b="1" dirty="0" smtClean="0"/>
                  <a:t>Definition</a:t>
                </a:r>
                <a:r>
                  <a:rPr lang="en-US" sz="3200" dirty="0" smtClean="0"/>
                  <a:t>:  A process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 smtClean="0"/>
                  <a:t> is WGN if 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US" sz="2800" dirty="0" smtClean="0"/>
                  <a:t>it is a white noise process and 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sz="2800" dirty="0" smtClean="0"/>
                  <a:t>for </a:t>
                </a:r>
                <a:r>
                  <a:rPr lang="en-IN" sz="2800" dirty="0"/>
                  <a:t>all functions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𝑔</m:t>
                    </m:r>
                    <m:r>
                      <a:rPr lang="en-IN" sz="2800" i="1">
                        <a:latin typeface="Cambria Math"/>
                      </a:rPr>
                      <m:t>(</m:t>
                    </m:r>
                    <m:r>
                      <a:rPr lang="en-IN" sz="2800" i="1">
                        <a:latin typeface="Cambria Math"/>
                      </a:rPr>
                      <m:t>𝑡</m:t>
                    </m:r>
                    <m:r>
                      <a:rPr lang="en-IN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I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IN" sz="2800" i="1">
                            <a:latin typeface="Cambria Math"/>
                          </a:rPr>
                          <m:t>𝑔</m:t>
                        </m:r>
                      </m:sub>
                    </m:sSub>
                    <m:r>
                      <a:rPr lang="en-IN" sz="2800" i="1">
                        <a:latin typeface="Cambria Math"/>
                      </a:rPr>
                      <m:t>=</m:t>
                    </m:r>
                    <m:nary>
                      <m:nary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IN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IN" sz="2800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sz="2800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sz="2800" i="1">
                            <a:latin typeface="Cambria Math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IN" sz="2800" dirty="0"/>
                  <a:t> is a Gaussian random variable whenever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i="1">
                                    <a:latin typeface="Cambria Math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IN" sz="2800" i="1">
                                    <a:latin typeface="Cambria Math"/>
                                  </a:rPr>
                                  <m:t>𝑔</m:t>
                                </m:r>
                              </m:sub>
                            </m:sSub>
                          </m:e>
                          <m:sup>
                            <m:r>
                              <a:rPr lang="en-IN" sz="2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IN" sz="2800" i="1">
                        <a:latin typeface="Cambria Math"/>
                      </a:rPr>
                      <m:t>&lt;</m:t>
                    </m:r>
                    <m:r>
                      <a:rPr lang="en-IN" sz="2800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IN" sz="2800" dirty="0"/>
              </a:p>
              <a:p>
                <a:r>
                  <a:rPr lang="en-US" dirty="0" smtClean="0"/>
                  <a:t>So if a WGN process is input to an LTI system, output is a Gaussian process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685800"/>
                <a:ext cx="8229600" cy="6248400"/>
              </a:xfrm>
              <a:blipFill rotWithShape="0">
                <a:blip r:embed="rId2"/>
                <a:stretch>
                  <a:fillRect l="-1704" t="-19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52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Example: Low-Pass Filtered WGN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10988"/>
                <a:ext cx="8229600" cy="5508171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: a white Gaussian noise </a:t>
                </a:r>
                <a:r>
                  <a:rPr lang="en-IN" dirty="0" smtClean="0"/>
                  <a:t>process with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 smtClean="0"/>
                  <a:t>Input to ideal LPF with frequency response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, where: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be output process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else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US" dirty="0" smtClean="0"/>
                  <a:t>Also,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is a Gaussian process</a:t>
                </a:r>
              </a:p>
              <a:p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10988"/>
                <a:ext cx="8229600" cy="5508171"/>
              </a:xfrm>
              <a:blipFill rotWithShape="0">
                <a:blip r:embed="rId2"/>
                <a:stretch>
                  <a:fillRect l="-1259" t="-885" b="-6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47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4038600"/>
            <a:ext cx="4419600" cy="232090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-228600"/>
                <a:ext cx="8229600" cy="1143000"/>
              </a:xfrm>
            </p:spPr>
            <p:txBody>
              <a:bodyPr>
                <a:normAutofit/>
              </a:bodyPr>
              <a:lstStyle/>
              <a:p>
                <a:r>
                  <a:rPr lang="en-IN" sz="3500" dirty="0" smtClean="0"/>
                  <a:t>Example: </a:t>
                </a:r>
                <a14:m>
                  <m:oMath xmlns:m="http://schemas.openxmlformats.org/officeDocument/2006/math">
                    <m:r>
                      <a:rPr lang="en-IN" sz="3500" b="0" i="1" smtClean="0">
                        <a:latin typeface="Cambria Math"/>
                      </a:rPr>
                      <m:t>𝑅𝐶</m:t>
                    </m:r>
                  </m:oMath>
                </a14:m>
                <a:r>
                  <a:rPr lang="en-IN" sz="3500" dirty="0" smtClean="0"/>
                  <a:t> Low-Pass Filtered White Noise</a:t>
                </a:r>
                <a:endParaRPr lang="en-IN" sz="35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-228600"/>
                <a:ext cx="8229600" cy="1143000"/>
              </a:xfrm>
              <a:blipFill rotWithShape="0">
                <a:blip r:embed="rId3"/>
                <a:stretch>
                  <a:fillRect l="-1111" r="-10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85800"/>
                <a:ext cx="9174480" cy="556260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𝑤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 White Gaussian noise of zero mean and PSD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Applied to a low-pass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𝑅𝐶</m:t>
                    </m:r>
                  </m:oMath>
                </a14:m>
                <a:r>
                  <a:rPr lang="en-IN" dirty="0" smtClean="0"/>
                  <a:t> filter as shown in fig</a:t>
                </a:r>
              </a:p>
              <a:p>
                <a:r>
                  <a:rPr lang="en-IN" dirty="0" smtClean="0"/>
                  <a:t>Want PSD and autocorrelation function of noise process, say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𝑛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at output of filter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𝑓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IN" b="0" i="1" smtClean="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1+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(2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𝑓𝑅𝐶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:</a:t>
                </a:r>
                <a:endParaRPr lang="en-IN" dirty="0" smtClean="0"/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4</m:t>
                        </m:r>
                        <m:r>
                          <a:rPr lang="en-IN" b="0" i="1" smtClean="0">
                            <a:latin typeface="Cambria Math"/>
                          </a:rPr>
                          <m:t>𝑅𝐶</m:t>
                        </m:r>
                      </m:den>
                    </m:f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exp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|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/>
                              </a:rPr>
                              <m:t>𝑅𝐶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85800"/>
                <a:ext cx="9174480" cy="5562600"/>
              </a:xfrm>
              <a:blipFill rotWithShape="0">
                <a:blip r:embed="rId4"/>
                <a:stretch>
                  <a:fillRect l="-1528" t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018838" y="6488668"/>
            <a:ext cx="515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Ref: “Communication Systems” by </a:t>
            </a:r>
            <a:r>
              <a:rPr lang="en-IN" dirty="0" err="1" smtClean="0"/>
              <a:t>Haykin</a:t>
            </a:r>
            <a:r>
              <a:rPr lang="en-IN" dirty="0" smtClean="0"/>
              <a:t> and </a:t>
            </a:r>
            <a:r>
              <a:rPr lang="en-IN" dirty="0" err="1" smtClean="0"/>
              <a:t>Moher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Random Process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27" y="685800"/>
                <a:ext cx="8229600" cy="4525963"/>
              </a:xfrm>
            </p:spPr>
            <p:txBody>
              <a:bodyPr/>
              <a:lstStyle/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Random </a:t>
                </a:r>
                <a:r>
                  <a:rPr lang="en-IN" dirty="0"/>
                  <a:t>process is a function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/>
                  <a:t> to set of real </a:t>
                </a:r>
                <a:r>
                  <a:rPr lang="en-IN" dirty="0" smtClean="0"/>
                  <a:t>functions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IN" dirty="0" smtClean="0"/>
                  <a:t>For fixed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is:</a:t>
                </a:r>
              </a:p>
              <a:p>
                <a:pPr marL="742950" lvl="2" indent="-34290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 random variable</a:t>
                </a:r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r>
                  <a:rPr lang="en-IN" dirty="0"/>
                  <a:t>For fixed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is:</a:t>
                </a:r>
              </a:p>
              <a:p>
                <a:pPr marL="857250" lvl="2" indent="-457200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a real number</a:t>
                </a:r>
                <a:endParaRPr lang="en-IN" dirty="0"/>
              </a:p>
              <a:p>
                <a:pPr marL="457200" lvl="1" indent="-457200">
                  <a:buFont typeface="Arial" panose="020B0604020202020204" pitchFamily="34" charset="0"/>
                  <a:buChar char="•"/>
                </a:pPr>
                <a:endParaRPr lang="en-IN" dirty="0" smtClean="0"/>
              </a:p>
              <a:p>
                <a:pPr marL="342900" lvl="1" indent="-342900">
                  <a:buFont typeface="Wingdings" panose="05000000000000000000" pitchFamily="2" charset="2"/>
                  <a:buChar char="q"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7" y="685800"/>
                <a:ext cx="8229600" cy="4525963"/>
              </a:xfrm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4800" y="5715000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74699"/>
            <a:ext cx="5334000" cy="381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0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"/>
            <a:ext cx="8229600" cy="1143000"/>
          </a:xfrm>
        </p:spPr>
        <p:txBody>
          <a:bodyPr/>
          <a:lstStyle/>
          <a:p>
            <a:r>
              <a:rPr lang="en-IN" dirty="0" smtClean="0"/>
              <a:t>Cross-Correlation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90600"/>
                <a:ext cx="9220200" cy="58674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Consider two random processes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𝑌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with autocorrelation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𝑢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i="1">
                        <a:latin typeface="Cambria Math"/>
                      </a:rPr>
                      <m:t>𝑢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respectively</a:t>
                </a:r>
              </a:p>
              <a:p>
                <a:r>
                  <a:rPr lang="en-IN" i="1" dirty="0" smtClean="0"/>
                  <a:t>Cross-correlation function</a:t>
                </a:r>
                <a:r>
                  <a:rPr lang="en-IN" dirty="0" smtClean="0"/>
                  <a:t>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defined to be: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IN" b="0" i="1" smtClean="0">
                            <a:latin typeface="Cambria Math"/>
                          </a:rPr>
                          <m:t>𝑌</m:t>
                        </m:r>
                        <m:r>
                          <a:rPr lang="en-IN" b="0" i="1" smtClean="0">
                            <a:latin typeface="Cambria Math"/>
                          </a:rPr>
                          <m:t>(</m:t>
                        </m:r>
                        <m:r>
                          <a:rPr lang="en-IN" b="0" i="1" smtClean="0">
                            <a:latin typeface="Cambria Math"/>
                          </a:rPr>
                          <m:t>𝑢</m:t>
                        </m:r>
                        <m:r>
                          <a:rPr lang="en-IN" b="0" i="1" smtClean="0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𝑌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said to be </a:t>
                </a:r>
                <a:r>
                  <a:rPr lang="en-IN" i="1" dirty="0" smtClean="0"/>
                  <a:t>jointly wide-sense stationary</a:t>
                </a:r>
                <a:r>
                  <a:rPr lang="en-IN" dirty="0" smtClean="0"/>
                  <a:t> if: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they are both WSS and 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i="1">
                            <a:latin typeface="Cambria Math"/>
                          </a:rPr>
                          <m:t>𝑢</m:t>
                        </m:r>
                      </m:e>
                    </m:d>
                  </m:oMath>
                </a14:m>
                <a:r>
                  <a:rPr lang="en-IN" dirty="0" smtClean="0"/>
                  <a:t> depends only on the difference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90600"/>
                <a:ext cx="9220200" cy="5867400"/>
              </a:xfrm>
              <a:blipFill rotWithShape="0">
                <a:blip r:embed="rId2"/>
                <a:stretch>
                  <a:fillRect l="-1520" t="-1247" r="-10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34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52400"/>
            <a:ext cx="8763000" cy="1143000"/>
          </a:xfrm>
        </p:spPr>
        <p:txBody>
          <a:bodyPr>
            <a:noAutofit/>
          </a:bodyPr>
          <a:lstStyle/>
          <a:p>
            <a:r>
              <a:rPr lang="en-IN" sz="3800" dirty="0" smtClean="0"/>
              <a:t>Example: Quadrature Modulated Processes</a:t>
            </a:r>
            <a:endParaRPr lang="en-IN"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8200"/>
                <a:ext cx="8763000" cy="5791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 smtClean="0"/>
                  <a:t>Suppose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WSS process and let: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cos</m:t>
                    </m:r>
                    <m:r>
                      <a:rPr lang="en-IN" b="0" i="1" smtClean="0">
                        <a:latin typeface="Cambria Math"/>
                      </a:rPr>
                      <m:t>⁡(2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Θ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</a:rPr>
                      <m:t>sin</m:t>
                    </m:r>
                    <m:r>
                      <a:rPr lang="en-IN" i="1">
                        <a:latin typeface="Cambria Math"/>
                      </a:rPr>
                      <m:t>⁡(2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i="1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 smtClean="0"/>
                  <a:t> is uniformly distributed over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(0,2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and is independent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jointly WSS?</a:t>
                </a:r>
              </a:p>
              <a:p>
                <a:r>
                  <a:rPr lang="en-IN" dirty="0" smtClean="0"/>
                  <a:t>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 WSS?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Yes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𝑢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: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</m:d>
                    <m:r>
                      <m:rPr>
                        <m:sty m:val="p"/>
                      </m:rPr>
                      <a:rPr lang="en-IN" b="0" i="0" smtClean="0">
                        <a:latin typeface="Cambria Math"/>
                        <a:ea typeface="Cambria Math"/>
                      </a:rPr>
                      <m:t>sin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⁡(2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IN" b="0" i="1" smtClean="0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, 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IN" dirty="0" smtClean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𝜏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𝑢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 jointly </a:t>
                </a:r>
                <a:r>
                  <a:rPr lang="en-IN" dirty="0"/>
                  <a:t>WSS</a:t>
                </a:r>
                <a:r>
                  <a:rPr lang="en-IN" dirty="0" smtClean="0"/>
                  <a:t> 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8200"/>
                <a:ext cx="8763000" cy="5791200"/>
              </a:xfrm>
              <a:blipFill rotWithShape="0">
                <a:blip r:embed="rId2"/>
                <a:stretch>
                  <a:fillRect l="-1461" t="-2105" b="-1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04800"/>
            <a:ext cx="8229600" cy="1143000"/>
          </a:xfrm>
        </p:spPr>
        <p:txBody>
          <a:bodyPr/>
          <a:lstStyle/>
          <a:p>
            <a:r>
              <a:rPr lang="en-IN" dirty="0" smtClean="0"/>
              <a:t>Examples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581891"/>
                <a:ext cx="8229600" cy="62484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IN" dirty="0" smtClean="0"/>
                  <a:t>AC voltage from wall socket measured starting from a random instant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𝑅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IN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/>
                                <a:ea typeface="Cambria Math"/>
                              </a:rPr>
                              <m:t>Θ</m:t>
                            </m:r>
                          </m:e>
                        </m:d>
                      </m:e>
                    </m:func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Phase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Θ</m:t>
                    </m:r>
                  </m:oMath>
                </a14:m>
                <a:r>
                  <a:rPr lang="en-IN" dirty="0" smtClean="0"/>
                  <a:t> often </a:t>
                </a:r>
                <a:r>
                  <a:rPr lang="en-IN" dirty="0" err="1" smtClean="0"/>
                  <a:t>modeled</a:t>
                </a:r>
                <a:r>
                  <a:rPr lang="en-IN" dirty="0" smtClean="0"/>
                  <a:t> as uniform in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[−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 Amplitude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𝑅</m:t>
                    </m:r>
                  </m:oMath>
                </a14:m>
                <a:r>
                  <a:rPr lang="en-IN" dirty="0" smtClean="0"/>
                  <a:t> and frequency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IN" dirty="0" smtClean="0"/>
                  <a:t> also random variables (they fluctuate in a small range)</a:t>
                </a:r>
              </a:p>
              <a:p>
                <a:r>
                  <a:rPr lang="en-IN" dirty="0" smtClean="0"/>
                  <a:t>Thermal noise in a resistor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random motion of electrons produces small current 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 smtClean="0"/>
                  <a:t>: noise current in given direction at time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Signal at receiver in communication system</a:t>
                </a:r>
                <a:endParaRPr lang="en-IN" dirty="0"/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transmitted data symbols unknown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/>
                  <a:t>modeled as random process (</a:t>
                </a:r>
                <a:r>
                  <a:rPr lang="en-US" i="1" dirty="0"/>
                  <a:t>e.g.</a:t>
                </a:r>
                <a:r>
                  <a:rPr lang="en-US" dirty="0"/>
                  <a:t>, sequence of </a:t>
                </a:r>
                <a:r>
                  <a:rPr lang="en-US" dirty="0" smtClean="0"/>
                  <a:t>symbols </a:t>
                </a:r>
                <a:r>
                  <a:rPr lang="en-US" dirty="0"/>
                  <a:t>with unknown </a:t>
                </a:r>
                <a:r>
                  <a:rPr lang="en-US" dirty="0" smtClean="0"/>
                  <a:t>phases </a:t>
                </a:r>
                <a:r>
                  <a:rPr lang="en-US" dirty="0"/>
                  <a:t>and amplitudes) </a:t>
                </a:r>
                <a:endParaRPr lang="en-IN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581891"/>
                <a:ext cx="8229600" cy="6248400"/>
              </a:xfrm>
              <a:blipFill rotWithShape="1">
                <a:blip r:embed="rId2"/>
                <a:stretch>
                  <a:fillRect l="-1556" t="-1171" b="-21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26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IN" sz="4200" dirty="0" smtClean="0"/>
              <a:t>Examples (contd.)</a:t>
            </a:r>
            <a:endParaRPr lang="en-IN" sz="4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657" y="3539790"/>
            <a:ext cx="5486400" cy="3318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8991600" cy="4525963"/>
              </a:xfrm>
            </p:spPr>
            <p:txBody>
              <a:bodyPr/>
              <a:lstStyle/>
              <a:p>
                <a:r>
                  <a:rPr lang="en-US" sz="2800" dirty="0" smtClean="0"/>
                  <a:t>E.g. of signal </a:t>
                </a:r>
                <a:r>
                  <a:rPr lang="en-US" sz="2800" dirty="0"/>
                  <a:t>at receiver in communication system</a:t>
                </a:r>
                <a:endParaRPr lang="en-IN" sz="3000" dirty="0" smtClean="0"/>
              </a:p>
              <a:p>
                <a:pPr lvl="1">
                  <a:buFont typeface="Wingdings" pitchFamily="2" charset="2"/>
                  <a:buChar char="q"/>
                </a:pPr>
                <a:r>
                  <a:rPr lang="en-IN" sz="2600" dirty="0" smtClean="0"/>
                  <a:t>Each pulse of width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sz="2600" dirty="0" smtClean="0"/>
                  <a:t>, amplitude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sz="2600" dirty="0" smtClean="0"/>
                  <a:t> or </a:t>
                </a:r>
                <a14:m>
                  <m:oMath xmlns:m="http://schemas.openxmlformats.org/officeDocument/2006/math">
                    <m:r>
                      <a:rPr lang="en-IN" sz="2600" b="0" i="0" smtClean="0">
                        <a:latin typeface="Cambria Math"/>
                      </a:rPr>
                      <m:t>−</m:t>
                    </m:r>
                    <m:r>
                      <a:rPr lang="en-IN" sz="2600" i="1">
                        <a:latin typeface="Cambria Math"/>
                      </a:rPr>
                      <m:t>𝐴</m:t>
                    </m:r>
                  </m:oMath>
                </a14:m>
                <a:r>
                  <a:rPr lang="en-IN" sz="2600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IN" sz="2600" dirty="0" smtClean="0"/>
                  <a:t> each, independently of other pulses</a:t>
                </a:r>
              </a:p>
              <a:p>
                <a:pPr lvl="1">
                  <a:buFont typeface="Wingdings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sz="2600" b="0" i="1" smtClean="0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2600" dirty="0" smtClean="0"/>
                  <a:t>: uniform in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/>
                      </a:rPr>
                      <m:t>[0,</m:t>
                    </m:r>
                    <m:r>
                      <a:rPr lang="en-IN" sz="2600" b="0" i="1" smtClean="0">
                        <a:latin typeface="Cambria Math"/>
                      </a:rPr>
                      <m:t>𝑇</m:t>
                    </m:r>
                    <m:r>
                      <a:rPr lang="en-IN" sz="2600" b="0" i="1" smtClean="0">
                        <a:latin typeface="Cambria Math"/>
                      </a:rPr>
                      <m:t>]</m:t>
                    </m:r>
                  </m:oMath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8991600" cy="4525963"/>
              </a:xfrm>
              <a:blipFill rotWithShape="0">
                <a:blip r:embed="rId3"/>
                <a:stretch>
                  <a:fillRect l="-1220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6200" y="6541109"/>
            <a:ext cx="2030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/>
              <a:t>Ref: </a:t>
            </a:r>
            <a:r>
              <a:rPr lang="en-IN" sz="1600" dirty="0" err="1" smtClean="0"/>
              <a:t>Haykin</a:t>
            </a:r>
            <a:r>
              <a:rPr lang="en-IN" sz="1600" dirty="0" smtClean="0"/>
              <a:t>, Chapter 1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3103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dirty="0" smtClean="0"/>
              <a:t>Distribution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685800"/>
                <a:ext cx="8229600" cy="61722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 smtClean="0"/>
                  <a:t>Recall: for fixed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𝑡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0" smtClean="0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is a random variable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 smtClean="0"/>
                  <a:t>distribution specified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/>
                      </a:rPr>
                      <m:t>=</m:t>
                    </m:r>
                    <m:r>
                      <a:rPr lang="en-IN" b="0" i="1" smtClean="0">
                        <a:latin typeface="Cambria Math"/>
                      </a:rPr>
                      <m:t>𝑃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𝑋</m:t>
                    </m:r>
                    <m:r>
                      <a:rPr lang="en-IN" b="0" i="1" smtClean="0">
                        <a:latin typeface="Cambria Math"/>
                      </a:rPr>
                      <m:t>(</m:t>
                    </m:r>
                    <m:r>
                      <a:rPr lang="en-IN" b="0" i="1" smtClean="0">
                        <a:latin typeface="Cambria Math"/>
                      </a:rPr>
                      <m:t>𝑡</m:t>
                    </m:r>
                    <m:r>
                      <a:rPr lang="en-IN" b="0" i="1" smtClean="0">
                        <a:latin typeface="Cambria Math"/>
                      </a:rPr>
                      <m:t>)≤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IN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</a:t>
                </a:r>
                <a:r>
                  <a:rPr lang="en-IN" dirty="0" smtClean="0"/>
                  <a:t>or by PDF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𝑡</m:t>
                    </m:r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IN" dirty="0" smtClean="0"/>
                  <a:t>More generally, for </a:t>
                </a:r>
                <a:r>
                  <a:rPr lang="en-IN" dirty="0"/>
                  <a:t>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/>
                      </a:rPr>
                      <m:t>,</m:t>
                    </m:r>
                    <m:r>
                      <a:rPr lang="en-IN" i="1" smtClean="0">
                        <a:latin typeface="Cambria Math"/>
                      </a:rPr>
                      <m:t> </m:t>
                    </m:r>
                    <m:r>
                      <a:rPr lang="en-IN" b="0" i="0" smtClean="0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</m:oMath>
                </a14:m>
                <a:r>
                  <a:rPr lang="en-IN" dirty="0"/>
                  <a:t> joint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  <m:r>
                      <a:rPr lang="en-IN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specified by: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</m:t>
                        </m:r>
                        <m:r>
                          <a:rPr lang="en-IN" b="0" i="1" smtClean="0">
                            <a:latin typeface="Cambria Math"/>
                          </a:rPr>
                          <m:t>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/>
                      </a:rPr>
                      <m:t>=</m:t>
                    </m:r>
                    <m:r>
                      <a:rPr lang="en-IN" i="1">
                        <a:latin typeface="Cambria Math"/>
                      </a:rPr>
                      <m:t>𝑃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</m:t>
                    </m:r>
                    <m:r>
                      <a:rPr lang="en-IN" b="0" i="1" smtClean="0">
                        <a:latin typeface="Cambria Math"/>
                      </a:rPr>
                      <m:t>…,</m:t>
                    </m:r>
                    <m:r>
                      <a:rPr lang="en-IN" i="1">
                        <a:latin typeface="Cambria Math"/>
                      </a:rPr>
                      <m:t>𝑋</m:t>
                    </m:r>
                    <m:r>
                      <a:rPr lang="en-I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IN" dirty="0"/>
                  <a:t> or by joint PDF </a:t>
                </a:r>
                <a:r>
                  <a:rPr lang="en-IN" dirty="0" smtClean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  <m:r>
                      <a:rPr lang="en-IN" b="0" i="0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r>
                          <a:rPr lang="en-IN" i="1">
                            <a:latin typeface="Cambria Math"/>
                          </a:rPr>
                          <m:t>(</m:t>
                        </m:r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/>
                  <a:t>D</a:t>
                </a:r>
                <a:r>
                  <a:rPr lang="en-IN" dirty="0" smtClean="0"/>
                  <a:t>istribution of a random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IN" dirty="0" smtClean="0"/>
                  <a:t> specified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for </a:t>
                </a:r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≥1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 </m:t>
                    </m:r>
                    <m:r>
                      <a:rPr lang="en-IN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IN" i="1" dirty="0" smtClean="0">
                  <a:latin typeface="Cambria Math"/>
                </a:endParaRPr>
              </a:p>
              <a:p>
                <a:r>
                  <a:rPr lang="en-US" dirty="0" smtClean="0"/>
                  <a:t>E.g. for random process on previous slide: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IN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=2,…,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:</a:t>
                </a:r>
              </a:p>
              <a:p>
                <a:pPr lvl="2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…</m:t>
                    </m:r>
                    <m:r>
                      <a:rPr lang="en-US" i="1">
                        <a:latin typeface="Cambria Math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IN" dirty="0" smtClean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(.)</m:t>
                    </m:r>
                  </m:oMath>
                </a14:m>
                <a:r>
                  <a:rPr lang="en-IN" dirty="0" smtClean="0"/>
                  <a:t> is the CDF of a random variable that takes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err="1" smtClean="0"/>
                  <a:t>w.p</a:t>
                </a:r>
                <a:r>
                  <a:rPr lang="en-IN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½</m:t>
                    </m:r>
                  </m:oMath>
                </a14:m>
                <a:r>
                  <a:rPr lang="en-IN" dirty="0" smtClean="0"/>
                  <a:t> each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685800"/>
                <a:ext cx="8229600" cy="6172200"/>
              </a:xfrm>
              <a:blipFill rotWithShape="0">
                <a:blip r:embed="rId2"/>
                <a:stretch>
                  <a:fillRect l="-1259" t="-1581" r="-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76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709"/>
            <a:ext cx="8229600" cy="1143000"/>
          </a:xfrm>
        </p:spPr>
        <p:txBody>
          <a:bodyPr/>
          <a:lstStyle/>
          <a:p>
            <a:r>
              <a:rPr lang="en-US" dirty="0" smtClean="0"/>
              <a:t>Averages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219200"/>
                <a:ext cx="8229600" cy="5562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r>
                          <a:rPr lang="en-IN" i="1">
                            <a:latin typeface="Cambria Math"/>
                          </a:rPr>
                          <m:t>𝑋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for </a:t>
                </a:r>
                <a:r>
                  <a:rPr lang="en-IN" dirty="0" smtClean="0"/>
                  <a:t>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I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 </m:t>
                    </m:r>
                    <m:r>
                      <a:rPr lang="en-IN">
                        <a:latin typeface="Cambria Math"/>
                      </a:rPr>
                      <m:t>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contain detailed information</a:t>
                </a:r>
              </a:p>
              <a:p>
                <a:r>
                  <a:rPr lang="en-IN" dirty="0"/>
                  <a:t>But in several applications, some averages are </a:t>
                </a:r>
                <a:r>
                  <a:rPr lang="en-IN" dirty="0" smtClean="0"/>
                  <a:t>enough</a:t>
                </a:r>
              </a:p>
              <a:p>
                <a:r>
                  <a:rPr lang="en-US" dirty="0" smtClean="0"/>
                  <a:t>Recall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i="1" dirty="0" smtClean="0"/>
                  <a:t>mean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variance</a:t>
                </a:r>
                <a:r>
                  <a:rPr lang="en-US" dirty="0" smtClean="0"/>
                  <a:t> of a random variable</a:t>
                </a:r>
              </a:p>
              <a:p>
                <a:pPr lvl="1">
                  <a:buFont typeface="Wingdings" pitchFamily="2" charset="2"/>
                  <a:buChar char="q"/>
                </a:pPr>
                <a:r>
                  <a:rPr lang="en-US" i="1" dirty="0" smtClean="0"/>
                  <a:t>mean vector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covariance matrix</a:t>
                </a:r>
                <a:r>
                  <a:rPr lang="en-US" dirty="0" smtClean="0"/>
                  <a:t> of random vector</a:t>
                </a:r>
              </a:p>
              <a:p>
                <a:r>
                  <a:rPr lang="en-US" dirty="0" smtClean="0"/>
                  <a:t>We now define similar quantities for a random process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219200"/>
                <a:ext cx="8229600" cy="5562600"/>
              </a:xfrm>
              <a:blipFill rotWithShape="1">
                <a:blip r:embed="rId2"/>
                <a:stretch>
                  <a:fillRect l="-1704" t="-1314" r="-2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34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962</Words>
  <Application>Microsoft Office PowerPoint</Application>
  <PresentationFormat>On-screen Show (4:3)</PresentationFormat>
  <Paragraphs>393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Courier New</vt:lpstr>
      <vt:lpstr>Wingdings</vt:lpstr>
      <vt:lpstr>Office Theme</vt:lpstr>
      <vt:lpstr>Random Processes</vt:lpstr>
      <vt:lpstr>Motivation</vt:lpstr>
      <vt:lpstr>Review of Random Vectors</vt:lpstr>
      <vt:lpstr>Recall</vt:lpstr>
      <vt:lpstr>Random Process</vt:lpstr>
      <vt:lpstr>Examples</vt:lpstr>
      <vt:lpstr>Examples (contd.)</vt:lpstr>
      <vt:lpstr>Distribution</vt:lpstr>
      <vt:lpstr>Averages</vt:lpstr>
      <vt:lpstr>Mean, Autocovariance and Autocorrelation Functions</vt:lpstr>
      <vt:lpstr>Positive Semi-definiteness</vt:lpstr>
      <vt:lpstr>Example</vt:lpstr>
      <vt:lpstr>Example</vt:lpstr>
      <vt:lpstr>Stationary Processes</vt:lpstr>
      <vt:lpstr>Strict Sense Stationarity</vt:lpstr>
      <vt:lpstr>η_X (t) and R_X (t_1,t_2 ) for a SSS Process </vt:lpstr>
      <vt:lpstr>Wide Sense Stationarity</vt:lpstr>
      <vt:lpstr>Example</vt:lpstr>
      <vt:lpstr>Example</vt:lpstr>
      <vt:lpstr>Example</vt:lpstr>
      <vt:lpstr>Properties of R_X (τ )</vt:lpstr>
      <vt:lpstr>Speed of Fluctuation of Process</vt:lpstr>
      <vt:lpstr>Power Spectral Density</vt:lpstr>
      <vt:lpstr>Energy Spectral Density</vt:lpstr>
      <vt:lpstr>Power Spectral Density: Motivation</vt:lpstr>
      <vt:lpstr>Power Spectral Density</vt:lpstr>
      <vt:lpstr>Example</vt:lpstr>
      <vt:lpstr>Example</vt:lpstr>
      <vt:lpstr>Properties of S_X (f) </vt:lpstr>
      <vt:lpstr>WSS Process Through LTI Filter</vt:lpstr>
      <vt:lpstr>η_Y (t) and R_Y (t,t+τ )</vt:lpstr>
      <vt:lpstr>PSD of Y(t)</vt:lpstr>
      <vt:lpstr>Interpretation of PSD</vt:lpstr>
      <vt:lpstr>Non-Negativity of PSD</vt:lpstr>
      <vt:lpstr>Gaussian Processes: Motivation</vt:lpstr>
      <vt:lpstr>Gaussian Process: Definition</vt:lpstr>
      <vt:lpstr>Properties</vt:lpstr>
      <vt:lpstr>Properties (contd.)</vt:lpstr>
      <vt:lpstr>Applications of Gaussian Processes</vt:lpstr>
      <vt:lpstr>Thermal Noise</vt:lpstr>
      <vt:lpstr>Gaussian Process Through LTI System</vt:lpstr>
      <vt:lpstr>White Noise Process: Motivation</vt:lpstr>
      <vt:lpstr>White Noise Process</vt:lpstr>
      <vt:lpstr>Average Instantaneous Power</vt:lpstr>
      <vt:lpstr>Reason for Modeling Thermal Noise as White Noise Process</vt:lpstr>
      <vt:lpstr>Additive White Gaussian Noise</vt:lpstr>
      <vt:lpstr>Technical Note</vt:lpstr>
      <vt:lpstr>Example: Low-Pass Filtered WGN</vt:lpstr>
      <vt:lpstr>Example: RC Low-Pass Filtered White Noise</vt:lpstr>
      <vt:lpstr>Cross-Correlation Function</vt:lpstr>
      <vt:lpstr>Example: Quadrature Modulated Processes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Signal Analysis EE 601, Autumn’13</dc:title>
  <dc:creator>admin</dc:creator>
  <cp:lastModifiedBy>admin</cp:lastModifiedBy>
  <cp:revision>1013</cp:revision>
  <dcterms:created xsi:type="dcterms:W3CDTF">2006-08-16T00:00:00Z</dcterms:created>
  <dcterms:modified xsi:type="dcterms:W3CDTF">2019-10-03T06:14:35Z</dcterms:modified>
</cp:coreProperties>
</file>