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Narrowband Noise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Gaurav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88586"/>
            <a:ext cx="4343400" cy="2069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1219200"/>
            <a:ext cx="3352800" cy="5381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0678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Example: Ideal Band-pass Filtered White Gaussian Noise</a:t>
            </a:r>
            <a:endParaRPr lang="en-I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538910"/>
                <a:ext cx="82296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Consider white Gaussian noise of zero mean and PSD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 smtClean="0"/>
                  <a:t>Passed through ideal band-pass filter of </a:t>
                </a:r>
                <a:r>
                  <a:rPr lang="en-US" dirty="0" err="1" smtClean="0"/>
                  <a:t>passband</a:t>
                </a:r>
                <a:r>
                  <a:rPr lang="en-US" dirty="0" smtClean="0"/>
                  <a:t> magnitude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,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and bandwidth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filtered noise</a:t>
                </a:r>
              </a:p>
              <a:p>
                <a:r>
                  <a:rPr lang="en-US" dirty="0" smtClean="0"/>
                  <a:t>PSD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Autocorrelation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PSD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Autocorrelation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PSD and autocorrelation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same as those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538910"/>
                <a:ext cx="8229600" cy="4525963"/>
              </a:xfrm>
              <a:blipFill rotWithShape="0">
                <a:blip r:embed="rId4"/>
                <a:stretch>
                  <a:fillRect l="-519" t="-6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73161" y="6550650"/>
            <a:ext cx="4808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Ref: “Communication Systems” by </a:t>
            </a:r>
            <a:r>
              <a:rPr lang="en-IN" sz="1500" dirty="0" err="1" smtClean="0"/>
              <a:t>Haykin</a:t>
            </a:r>
            <a:r>
              <a:rPr lang="en-IN" sz="1500" dirty="0" smtClean="0"/>
              <a:t> and </a:t>
            </a:r>
            <a:r>
              <a:rPr lang="en-IN" sz="1500" dirty="0" err="1" smtClean="0"/>
              <a:t>Moher</a:t>
            </a:r>
            <a:r>
              <a:rPr lang="en-IN" sz="1500" dirty="0" smtClean="0"/>
              <a:t>, 5</a:t>
            </a:r>
            <a:r>
              <a:rPr lang="en-IN" sz="1500" baseline="30000" dirty="0" smtClean="0"/>
              <a:t>th</a:t>
            </a:r>
            <a:r>
              <a:rPr lang="en-IN" sz="1500" dirty="0" smtClean="0"/>
              <a:t> </a:t>
            </a:r>
            <a:r>
              <a:rPr lang="en-IN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0710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/>
              <a:t>Representation of Narrowband Noise in Terms of </a:t>
            </a:r>
            <a:r>
              <a:rPr lang="en-IN" sz="3500" dirty="0" smtClean="0"/>
              <a:t>Envelope and Phase </a:t>
            </a:r>
            <a:r>
              <a:rPr lang="en-IN" sz="3500" dirty="0"/>
              <a:t>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55940"/>
                <a:ext cx="8839200" cy="56258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Recall: narrow band noise: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US" dirty="0" smtClean="0"/>
                  <a:t>So it can also be expressed as: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rad>
                  </m:oMath>
                </a14:m>
                <a:r>
                  <a:rPr lang="en-IN" dirty="0" smtClean="0"/>
                  <a:t> called </a:t>
                </a:r>
                <a:r>
                  <a:rPr lang="en-IN" i="1" dirty="0" smtClean="0"/>
                  <a:t>envelope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called </a:t>
                </a:r>
                <a:r>
                  <a:rPr lang="en-IN" i="1" dirty="0" smtClean="0"/>
                  <a:t>phase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are low-pass signals (independent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are low-pass signals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55940"/>
                <a:ext cx="8839200" cy="5625860"/>
              </a:xfrm>
              <a:blipFill rotWithShape="0">
                <a:blip r:embed="rId2"/>
                <a:stretch>
                  <a:fillRect l="-1586" t="-2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PDFs of Envelope and Phase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922"/>
                <a:ext cx="9144000" cy="68580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Recall: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rad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Gaussian with zero </a:t>
                </a:r>
                <a:r>
                  <a:rPr lang="en-IN" dirty="0" smtClean="0"/>
                  <a:t>mean,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and a PSD that is symmetric about its mid-band frequency</a:t>
                </a:r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IN" dirty="0" smtClean="0"/>
                  <a:t> be the random variables obtained by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respectively at a fixed instant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Want PDFs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dirty="0" smtClean="0"/>
                  <a:t> are independent Gaussian </a:t>
                </a:r>
                <a:r>
                  <a:rPr lang="en-IN" dirty="0" err="1" smtClean="0"/>
                  <a:t>r.v.s</a:t>
                </a:r>
                <a:r>
                  <a:rPr lang="en-IN" dirty="0" smtClean="0"/>
                  <a:t>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 smtClean="0"/>
                  <a:t> is </a:t>
                </a:r>
                <a:r>
                  <a:rPr lang="en-IN" i="1" dirty="0" smtClean="0"/>
                  <a:t>Rayleigh</a:t>
                </a:r>
                <a:r>
                  <a:rPr lang="en-IN" dirty="0" smtClean="0"/>
                  <a:t> distributed,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IN" dirty="0" smtClean="0"/>
                  <a:t> is uniformly distributed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IN" dirty="0" smtClean="0"/>
                  <a:t> are independent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922"/>
                <a:ext cx="9144000" cy="6858000"/>
              </a:xfrm>
              <a:blipFill rotWithShape="0">
                <a:blip r:embed="rId2"/>
                <a:stretch>
                  <a:fillRect l="-600" t="-1333" b="-1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3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10" y="3276600"/>
            <a:ext cx="4581833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10" y="-342901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Example: Sinusoidal Signal Plus Narrowband Noise</a:t>
            </a:r>
            <a:endParaRPr lang="en-I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506979"/>
                <a:ext cx="9067800" cy="5512821"/>
              </a:xfrm>
            </p:spPr>
            <p:txBody>
              <a:bodyPr>
                <a:normAutofit fontScale="475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 smtClean="0"/>
                  <a:t>Consider: 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US" sz="2700" dirty="0" smtClean="0"/>
                  <a:t>a sinusoidal signal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7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700" dirty="0" smtClean="0"/>
                  <a:t> is a constant  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IN" sz="2700" dirty="0" smtClean="0"/>
                  <a:t>with added narrowband noise </a:t>
                </a:r>
                <a14:m>
                  <m:oMath xmlns:m="http://schemas.openxmlformats.org/officeDocument/2006/math">
                    <m:r>
                      <a:rPr lang="en-IN" sz="2700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sz="27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 smtClean="0"/>
                  <a:t>Sum signal: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7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700" dirty="0" smtClean="0"/>
                  <a:t>,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US" sz="2700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700" dirty="0" smtClean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200" dirty="0" smtClean="0"/>
                  <a:t> is Gaussian with zero </a:t>
                </a:r>
                <a:r>
                  <a:rPr lang="en-IN" sz="3200" dirty="0" smtClean="0"/>
                  <a:t>mean,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3200" dirty="0" smtClean="0"/>
                  <a:t>, </a:t>
                </a:r>
                <a:r>
                  <a:rPr lang="en-IN" sz="3200" dirty="0" smtClean="0"/>
                  <a:t>and a PSD that is symmetric about its mid-band frequency, then </a:t>
                </a:r>
                <a:r>
                  <a:rPr lang="en-IN" sz="3200" dirty="0" smtClean="0"/>
                  <a:t>what is the joint PDF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3200" dirty="0" smtClean="0"/>
                  <a:t>? 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7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700" dirty="0" smtClean="0"/>
                  <a:t> are Gaussian and independent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700" dirty="0" smtClean="0"/>
                  <a:t> (respectively,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700" dirty="0" smtClean="0"/>
                  <a:t>) has mean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700" dirty="0" smtClean="0"/>
                  <a:t> (respectively,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700" dirty="0" smtClean="0"/>
                  <a:t>)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IN" sz="2700" dirty="0" smtClean="0"/>
                  <a:t>variance of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7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7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700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700" dirty="0" smtClean="0"/>
                  <a:t> </a:t>
                </a:r>
                <a:endParaRPr lang="en-IN" sz="27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rad>
                  </m:oMath>
                </a14:m>
                <a:r>
                  <a:rPr lang="en-IN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sz="3200" dirty="0" smtClean="0"/>
                  <a:t> be envelope and phase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3200" dirty="0" smtClean="0"/>
                  <a:t> respectively</a:t>
                </a:r>
                <a:endParaRPr lang="en-I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𝐴𝑟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IN" dirty="0"/>
                  <a:t> are </a:t>
                </a:r>
                <a:r>
                  <a:rPr lang="en-IN" dirty="0" smtClean="0"/>
                  <a:t>dependent</a:t>
                </a:r>
              </a:p>
              <a:p>
                <a:r>
                  <a:rPr lang="en-IN" i="1" dirty="0" smtClean="0"/>
                  <a:t>Modified Bessel function of the first kind zero order</a:t>
                </a:r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called </a:t>
                </a:r>
                <a:r>
                  <a:rPr lang="en-US" i="1" dirty="0" err="1" smtClean="0"/>
                  <a:t>Rician</a:t>
                </a:r>
                <a:r>
                  <a:rPr lang="en-US" dirty="0" smtClean="0"/>
                  <a:t>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506979"/>
                <a:ext cx="9067800" cy="5512821"/>
              </a:xfrm>
              <a:blipFill rotWithShape="0">
                <a:blip r:embed="rId3"/>
                <a:stretch>
                  <a:fillRect l="-202" t="-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5672063"/>
                <a:ext cx="4404989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Rician distribution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1500" dirty="0"/>
                  <a:t> plotted in fig.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300" dirty="0"/>
                  <a:t>Rayleigh distribution corresponds to special case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300" dirty="0"/>
                  <a:t> of </a:t>
                </a:r>
                <a:r>
                  <a:rPr lang="en-US" sz="1300" dirty="0" err="1"/>
                  <a:t>Rician</a:t>
                </a:r>
                <a:r>
                  <a:rPr lang="en-US" sz="1300" dirty="0"/>
                  <a:t> distribution </a:t>
                </a:r>
                <a:endParaRPr lang="en-IN" sz="13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72063"/>
                <a:ext cx="4404989" cy="1000274"/>
              </a:xfrm>
              <a:prstGeom prst="rect">
                <a:avLst/>
              </a:prstGeom>
              <a:blipFill rotWithShape="0">
                <a:blip r:embed="rId4"/>
                <a:stretch>
                  <a:fillRect l="-415" t="-1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73161" y="6550650"/>
            <a:ext cx="4808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Ref: “Communication Systems” by </a:t>
            </a:r>
            <a:r>
              <a:rPr lang="en-IN" sz="1500" dirty="0" err="1" smtClean="0"/>
              <a:t>Haykin</a:t>
            </a:r>
            <a:r>
              <a:rPr lang="en-IN" sz="1500" dirty="0" smtClean="0"/>
              <a:t> and </a:t>
            </a:r>
            <a:r>
              <a:rPr lang="en-IN" sz="1500" dirty="0" err="1" smtClean="0"/>
              <a:t>Moher</a:t>
            </a:r>
            <a:r>
              <a:rPr lang="en-IN" sz="1500" dirty="0" smtClean="0"/>
              <a:t>, 5</a:t>
            </a:r>
            <a:r>
              <a:rPr lang="en-IN" sz="1500" baseline="30000" dirty="0" smtClean="0"/>
              <a:t>th</a:t>
            </a:r>
            <a:r>
              <a:rPr lang="en-IN" sz="1500" dirty="0" smtClean="0"/>
              <a:t> </a:t>
            </a:r>
            <a:r>
              <a:rPr lang="en-IN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72744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Relevance of Rayleigh and </a:t>
            </a:r>
            <a:r>
              <a:rPr lang="en-US" dirty="0" err="1" smtClean="0"/>
              <a:t>Rician</a:t>
            </a:r>
            <a:r>
              <a:rPr lang="en-US" dirty="0" smtClean="0"/>
              <a:t> Distributions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a transmitter sends a signal to a receiver through an environment that consists of a large number of </a:t>
            </a:r>
            <a:r>
              <a:rPr lang="en-US" dirty="0" err="1" smtClean="0"/>
              <a:t>scatterers</a:t>
            </a:r>
            <a:r>
              <a:rPr lang="en-US" dirty="0" smtClean="0"/>
              <a:t>, and </a:t>
            </a:r>
            <a:r>
              <a:rPr lang="en-US" i="1" dirty="0" smtClean="0"/>
              <a:t>no direct path exists from transmitter to receiver</a:t>
            </a:r>
            <a:r>
              <a:rPr lang="en-US" dirty="0" smtClean="0"/>
              <a:t>, then: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envelope of received signal approximately has Rayleigh distribution</a:t>
            </a:r>
          </a:p>
          <a:p>
            <a:r>
              <a:rPr lang="en-US" dirty="0"/>
              <a:t>If a transmitter sends a signal to a receiver through an environment that consists of a large number of </a:t>
            </a:r>
            <a:r>
              <a:rPr lang="en-US" dirty="0" err="1"/>
              <a:t>scatterers</a:t>
            </a:r>
            <a:r>
              <a:rPr lang="en-US" dirty="0" smtClean="0"/>
              <a:t>, and </a:t>
            </a:r>
            <a:r>
              <a:rPr lang="en-US" i="1" dirty="0" smtClean="0"/>
              <a:t>a direct path exists from transmitter to receiver</a:t>
            </a:r>
            <a:r>
              <a:rPr lang="en-US" dirty="0" smtClean="0"/>
              <a:t> </a:t>
            </a:r>
            <a:r>
              <a:rPr lang="en-US" dirty="0"/>
              <a:t>then: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envelope of received signal approximately has </a:t>
            </a:r>
            <a:r>
              <a:rPr lang="en-US" dirty="0" err="1" smtClean="0"/>
              <a:t>Rician</a:t>
            </a:r>
            <a:r>
              <a:rPr lang="en-US" dirty="0" smtClean="0"/>
              <a:t> </a:t>
            </a:r>
            <a:r>
              <a:rPr lang="en-US" dirty="0"/>
              <a:t>distribution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76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45" y="381000"/>
            <a:ext cx="4476555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0594"/>
                <a:ext cx="4800600" cy="683754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Recall: noise gets added to a transmitted signal when it is sent over communication channel</a:t>
                </a:r>
              </a:p>
              <a:p>
                <a:r>
                  <a:rPr lang="en-IN" dirty="0" smtClean="0"/>
                  <a:t>Receiver of a communication system includes a band-pass filter, which: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passes the transmitted signal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blocks noise outside the bandwidth of the transmitted signal, to reduce noise power</a:t>
                </a:r>
              </a:p>
              <a:p>
                <a:r>
                  <a:rPr lang="en-IN" dirty="0" smtClean="0"/>
                  <a:t>Noise process,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appearing at the output of such a filter called “</a:t>
                </a:r>
                <a:r>
                  <a:rPr lang="en-IN" i="1" dirty="0" smtClean="0"/>
                  <a:t>narrowband noise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Fig. shows PSD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and the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in time-domain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Note: PSD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not necessarily constant in the pass-band of filter, even if input to filter is white noise </a:t>
                </a:r>
              </a:p>
              <a:p>
                <a:r>
                  <a:rPr lang="en-IN" dirty="0" smtClean="0"/>
                  <a:t>We will study two different mathematical representations of narrowband noise: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IN" dirty="0" smtClean="0"/>
                  <a:t>in terms of in-phase and quadrature components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IN" dirty="0" smtClean="0"/>
                  <a:t>In terms of envelope and phase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0594"/>
                <a:ext cx="4800600" cy="6837540"/>
              </a:xfrm>
              <a:blipFill rotWithShape="1">
                <a:blip r:embed="rId3"/>
                <a:stretch>
                  <a:fillRect l="-1396" t="-1426" r="-12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93299" y="6192509"/>
            <a:ext cx="475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“Communication Systems” by </a:t>
            </a:r>
            <a:r>
              <a:rPr lang="en-IN" dirty="0" err="1" smtClean="0"/>
              <a:t>Haykin</a:t>
            </a:r>
            <a:r>
              <a:rPr lang="en-IN" dirty="0" smtClean="0"/>
              <a:t> and </a:t>
            </a:r>
            <a:r>
              <a:rPr lang="en-IN" dirty="0" err="1" smtClean="0"/>
              <a:t>Moher</a:t>
            </a:r>
            <a:r>
              <a:rPr lang="en-IN" dirty="0" smtClean="0"/>
              <a:t>, 5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err="1" smtClean="0"/>
              <a:t>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33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44666"/>
            <a:ext cx="4412384" cy="1143000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Recall: Complex </a:t>
            </a:r>
            <a:r>
              <a:rPr lang="en-US" sz="3500" dirty="0"/>
              <a:t>Baseband </a:t>
            </a:r>
            <a:r>
              <a:rPr lang="en-US" sz="3500" dirty="0" smtClean="0"/>
              <a:t>Representation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3735" y="987448"/>
                <a:ext cx="5205335" cy="5827009"/>
              </a:xfrm>
            </p:spPr>
            <p:txBody>
              <a:bodyPr>
                <a:normAutofit fontScale="77500" lnSpcReduction="20000"/>
              </a:bodyPr>
              <a:lstStyle/>
              <a:p>
                <a:pPr marL="571500" indent="-514350"/>
                <a:r>
                  <a:rPr lang="en-IN" dirty="0" smtClean="0"/>
                  <a:t>A </a:t>
                </a:r>
                <a:r>
                  <a:rPr lang="en-IN" dirty="0" err="1" smtClean="0"/>
                  <a:t>bandpass</a:t>
                </a:r>
                <a:r>
                  <a:rPr lang="en-IN" dirty="0" smtClean="0"/>
                  <a:t> signal can be represented as: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marL="57150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called complex envelope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are </a:t>
                </a:r>
                <a:r>
                  <a:rPr lang="en-IN" dirty="0"/>
                  <a:t>low-pass </a:t>
                </a:r>
                <a:r>
                  <a:rPr lang="en-IN" dirty="0" smtClean="0"/>
                  <a:t>signals</a:t>
                </a:r>
                <a:endParaRPr lang="en-IN" dirty="0"/>
              </a:p>
              <a:p>
                <a:r>
                  <a:rPr lang="en-IN" dirty="0" smtClean="0"/>
                  <a:t>Also: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571500" indent="-514350"/>
                <a:r>
                  <a:rPr lang="en-IN" dirty="0" smtClean="0"/>
                  <a:t>Want time-domain representations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71500" indent="-514350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in terms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3735" y="987448"/>
                <a:ext cx="5205335" cy="5827009"/>
              </a:xfrm>
              <a:blipFill rotWithShape="0">
                <a:blip r:embed="rId2"/>
                <a:stretch>
                  <a:fillRect l="-1639" t="-1987" r="-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1878"/>
            <a:ext cx="4081763" cy="6587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8547" y="63963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Ref: “Communication Systems” by S. </a:t>
            </a:r>
            <a:r>
              <a:rPr lang="en-US" sz="1200" dirty="0" err="1" smtClean="0"/>
              <a:t>Haykin</a:t>
            </a:r>
            <a:r>
              <a:rPr lang="en-US" sz="1200" dirty="0" smtClean="0"/>
              <a:t> and M. </a:t>
            </a:r>
            <a:r>
              <a:rPr lang="en-US" sz="1200" dirty="0" err="1" smtClean="0"/>
              <a:t>Moher</a:t>
            </a:r>
            <a:r>
              <a:rPr lang="en-US" sz="1200" dirty="0" smtClean="0"/>
              <a:t>, 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487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dirty="0" smtClean="0"/>
                  <a:t>Time-domain Representations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"/>
                <a:ext cx="8229600" cy="1143000"/>
              </a:xfrm>
              <a:blipFill rotWithShape="1">
                <a:blip r:embed="rId2"/>
                <a:stretch>
                  <a:fillRect l="-2074" t="-18617" b="-287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Recall: 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Inverse Fourier transform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So taking inverse Fourier transform on both sides of 1):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,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Hilbert transform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US" dirty="0" smtClean="0"/>
                  <a:t>Comparing 2)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we get: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We will use the above expressions later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  <a:blipFill rotWithShape="1">
                <a:blip r:embed="rId3"/>
                <a:stretch>
                  <a:fillRect l="-1436" t="-2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0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Jointly Gaussian Random Processes, Independence and </a:t>
            </a:r>
            <a:r>
              <a:rPr lang="en-IN" dirty="0" err="1" smtClean="0"/>
              <a:t>Uncorrelatedness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991600" cy="5638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N" dirty="0" smtClean="0"/>
                  <a:t>The random processes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are said to be jointly Gaussian if: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 smtClean="0"/>
                  <a:t> and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the random variables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are jointly Gaussian </a:t>
                </a:r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random processes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are said to </a:t>
                </a:r>
                <a:r>
                  <a:rPr lang="en-IN" dirty="0" smtClean="0"/>
                  <a:t>be independent if: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, the random variables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are independent  </a:t>
                </a:r>
              </a:p>
              <a:p>
                <a:r>
                  <a:rPr lang="en-IN" dirty="0"/>
                  <a:t>The random processes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are said to be </a:t>
                </a:r>
                <a:r>
                  <a:rPr lang="en-IN" dirty="0" smtClean="0"/>
                  <a:t>uncorrelated </a:t>
                </a:r>
                <a:r>
                  <a:rPr lang="en-IN" dirty="0"/>
                  <a:t>if: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the random variables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are </a:t>
                </a:r>
                <a:r>
                  <a:rPr lang="en-IN" dirty="0" smtClean="0"/>
                  <a:t>uncorrelated  </a:t>
                </a:r>
              </a:p>
              <a:p>
                <a:r>
                  <a:rPr lang="en-IN" b="1" dirty="0" smtClean="0"/>
                  <a:t>Theorem</a:t>
                </a:r>
                <a:r>
                  <a:rPr lang="en-IN" dirty="0" smtClean="0"/>
                  <a:t>: Two jointly Gaussian random processes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are independent </a:t>
                </a:r>
                <a:r>
                  <a:rPr lang="en-IN" dirty="0" err="1" smtClean="0"/>
                  <a:t>iff</a:t>
                </a:r>
                <a:r>
                  <a:rPr lang="en-IN" dirty="0" smtClean="0"/>
                  <a:t> they are uncorrelated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991600" cy="5638800"/>
              </a:xfrm>
              <a:blipFill rotWithShape="1">
                <a:blip r:embed="rId2"/>
                <a:stretch>
                  <a:fillRect l="-1085" t="-1622" b="-3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45" y="798544"/>
            <a:ext cx="4476555" cy="556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45" y="-152400"/>
            <a:ext cx="86868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Representation of Narrowband Noise in Terms of In-Phase and Quadrature Components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7702"/>
                <a:ext cx="5017770" cy="580029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Consider a narrowband noise process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of bandwidth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2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IN" dirty="0" smtClean="0"/>
                  <a:t> centred on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We can write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(respectively,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) is in-phase (respectively, quadrature) component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are low-pass signals</a:t>
                </a:r>
              </a:p>
              <a:p>
                <a:r>
                  <a:rPr lang="en-IN" dirty="0" smtClean="0"/>
                  <a:t>Recall: we can write: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7702"/>
                <a:ext cx="5017770" cy="5800298"/>
              </a:xfrm>
              <a:blipFill rotWithShape="1">
                <a:blip r:embed="rId3"/>
                <a:stretch>
                  <a:fillRect l="-1944" t="-2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45180" y="6488668"/>
            <a:ext cx="581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“Communication Systems” by </a:t>
            </a:r>
            <a:r>
              <a:rPr lang="en-IN" dirty="0" err="1" smtClean="0"/>
              <a:t>Haykin</a:t>
            </a:r>
            <a:r>
              <a:rPr lang="en-IN" dirty="0" smtClean="0"/>
              <a:t> and </a:t>
            </a:r>
            <a:r>
              <a:rPr lang="en-IN" dirty="0" err="1" smtClean="0"/>
              <a:t>Moher</a:t>
            </a:r>
            <a:r>
              <a:rPr lang="en-IN" dirty="0" smtClean="0"/>
              <a:t>, 5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err="1" smtClean="0"/>
              <a:t>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3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>
            <a:noAutofit/>
          </a:bodyPr>
          <a:lstStyle/>
          <a:p>
            <a:r>
              <a:rPr lang="en-IN" sz="3500" dirty="0"/>
              <a:t>Properties of In-phase and Quadrature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Typically,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is a zero-mean </a:t>
                </a:r>
                <a:r>
                  <a:rPr lang="en-IN" dirty="0" smtClean="0"/>
                  <a:t>process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throughout, we assume that this is the case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are zero-mean processes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a Gaussian process,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are jointly Gaussian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 smtClean="0"/>
                  <a:t>WSS </a:t>
                </a:r>
                <a:r>
                  <a:rPr lang="en-IN" dirty="0"/>
                  <a:t>process,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are jointly </a:t>
                </a:r>
                <a:r>
                  <a:rPr lang="en-IN" dirty="0" smtClean="0"/>
                  <a:t>WSS</a:t>
                </a:r>
              </a:p>
              <a:p>
                <a:r>
                  <a:rPr lang="en-IN" dirty="0" smtClean="0"/>
                  <a:t>We now prove property 3) </a:t>
                </a:r>
              </a:p>
              <a:p>
                <a:r>
                  <a:rPr lang="en-IN" b="1" dirty="0" smtClean="0"/>
                  <a:t>Lemma</a:t>
                </a:r>
                <a:r>
                  <a:rPr lang="en-IN" dirty="0" smtClean="0"/>
                  <a:t>: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is a WSS process, </a:t>
                </a:r>
                <a:r>
                  <a:rPr lang="en-IN" dirty="0" smtClean="0"/>
                  <a:t>then: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WSS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are jointly WSS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; 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IN" dirty="0" smtClean="0"/>
                  <a:t> is an odd function 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Theorem</a:t>
                </a:r>
                <a:r>
                  <a:rPr lang="en-IN" dirty="0" smtClean="0"/>
                  <a:t>: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Property 3) follows from above theorem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  <a:blipFill rotWithShape="1">
                <a:blip r:embed="rId2"/>
                <a:stretch>
                  <a:fillRect l="-1133" t="-1846" r="-1200" b="-2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51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Properties of In-phase and Quadrature </a:t>
            </a:r>
            <a:r>
              <a:rPr lang="en-IN" dirty="0" smtClean="0"/>
              <a:t>Components (contd.)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Recall: 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marL="514350" indent="-514350">
                  <a:buFont typeface="+mj-lt"/>
                  <a:buAutoNum type="arabicParenR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else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have the same variance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0">
                <a:blip r:embed="rId2"/>
                <a:stretch>
                  <a:fillRect l="-1667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Properties of In-phase and Quadrature </a:t>
            </a:r>
            <a:r>
              <a:rPr lang="en-IN" dirty="0" smtClean="0"/>
              <a:t>Components (contd.)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Recall: 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6"/>
                </a:pPr>
                <a:r>
                  <a:rPr lang="en-IN" dirty="0" smtClean="0"/>
                  <a:t>Cross-spectral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is:</a:t>
                </a:r>
              </a:p>
              <a:p>
                <a:pPr marL="914400" lvl="1" indent="-5143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else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6"/>
                </a:pP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Gaussian and its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is symmetric about the mid-band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are independent processes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0">
                <a:blip r:embed="rId2"/>
                <a:stretch>
                  <a:fillRect l="-1600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44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514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Theme</vt:lpstr>
      <vt:lpstr>Narrowband Noise</vt:lpstr>
      <vt:lpstr>Motivation</vt:lpstr>
      <vt:lpstr>Recall: Complex Baseband Representation</vt:lpstr>
      <vt:lpstr>Time-domain Representations of g_I (t) and g_Q (t)</vt:lpstr>
      <vt:lpstr>Jointly Gaussian Random Processes, Independence and Uncorrelatedness</vt:lpstr>
      <vt:lpstr>Representation of Narrowband Noise in Terms of In-Phase and Quadrature Components</vt:lpstr>
      <vt:lpstr>Properties of In-phase and Quadrature Components</vt:lpstr>
      <vt:lpstr>Properties of In-phase and Quadrature Components (contd.)</vt:lpstr>
      <vt:lpstr>Properties of In-phase and Quadrature Components (contd.)</vt:lpstr>
      <vt:lpstr>Example: Ideal Band-pass Filtered White Gaussian Noise</vt:lpstr>
      <vt:lpstr>Representation of Narrowband Noise in Terms of Envelope and Phase Components</vt:lpstr>
      <vt:lpstr>PDFs of Envelope and Phase</vt:lpstr>
      <vt:lpstr>Example: Sinusoidal Signal Plus Narrowband Noise</vt:lpstr>
      <vt:lpstr>Physical Relevance of Rayleigh and Rician Distributions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1105</cp:revision>
  <dcterms:created xsi:type="dcterms:W3CDTF">2006-08-16T00:00:00Z</dcterms:created>
  <dcterms:modified xsi:type="dcterms:W3CDTF">2019-10-10T06:12:00Z</dcterms:modified>
</cp:coreProperties>
</file>