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Noise in </a:t>
            </a:r>
            <a:r>
              <a:rPr lang="en-US" smtClean="0"/>
              <a:t>Analog Modulation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Gaurav</a:t>
            </a:r>
            <a:r>
              <a:rPr lang="en-US" dirty="0" smtClean="0"/>
              <a:t>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Effect of Noise on AM System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2895" y="457200"/>
                <a:ext cx="9156895" cy="6400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Now suppose an envelope detector is used for demodulation</a:t>
                </a:r>
              </a:p>
              <a:p>
                <a:r>
                  <a:rPr lang="en-IN" dirty="0" smtClean="0"/>
                  <a:t>Input to envelope detector: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  <m:r>
                              <a:rPr lang="en-IN" i="1">
                                <a:latin typeface="Cambria Math"/>
                              </a:rPr>
                              <m:t>(</m:t>
                            </m:r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smtClean="0"/>
                  <a:t>Envelope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I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IN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𝑄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IN" dirty="0" smtClean="0"/>
              </a:p>
              <a:p>
                <a:r>
                  <a:rPr lang="en-IN" dirty="0" smtClean="0"/>
                  <a:t>Exact analysis difficult due to nonlinearity</a:t>
                </a:r>
              </a:p>
              <a:p>
                <a:r>
                  <a:rPr lang="en-IN" dirty="0" smtClean="0"/>
                  <a:t>So we approximately </a:t>
                </a:r>
                <a:r>
                  <a:rPr lang="en-IN" dirty="0" err="1" smtClean="0"/>
                  <a:t>analyze</a:t>
                </a:r>
                <a:r>
                  <a:rPr lang="en-IN" dirty="0" smtClean="0"/>
                  <a:t> this system in the special cases of high SNR and low SNR </a:t>
                </a:r>
              </a:p>
              <a:p>
                <a:r>
                  <a:rPr lang="en-IN" dirty="0" smtClean="0"/>
                  <a:t>First, assume that the signal component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much stronger than noise component (high SNR case)</a:t>
                </a:r>
              </a:p>
              <a:p>
                <a:r>
                  <a:rPr lang="en-IN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After removing the dc component, we get: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which is same as that for synchronous demodulation, except for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has no effect on SNR </a:t>
                </a:r>
              </a:p>
              <a:p>
                <a:r>
                  <a:rPr lang="en-IN" dirty="0" smtClean="0"/>
                  <a:t>Thus, </a:t>
                </a:r>
                <a:r>
                  <a:rPr lang="en-IN" i="1" dirty="0" smtClean="0"/>
                  <a:t>under the assumption of high SNR at receiver input, performance of synchronous and envelope detectors is the same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2895" y="457200"/>
                <a:ext cx="9156895" cy="6400800"/>
              </a:xfrm>
              <a:blipFill rotWithShape="0">
                <a:blip r:embed="rId2"/>
                <a:stretch>
                  <a:fillRect l="-799" t="-1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21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Effect of Noise on AM System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156895" cy="6400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Recall: </a:t>
                </a:r>
                <a:r>
                  <a:rPr lang="en-IN" dirty="0" smtClean="0"/>
                  <a:t>envelope: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I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IN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𝑄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IN" dirty="0" smtClean="0"/>
              </a:p>
              <a:p>
                <a:r>
                  <a:rPr lang="en-US" dirty="0" smtClean="0"/>
                  <a:t>Recall: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,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ra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uniformly distributed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Now, assume that the signal component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much weaker than noise component (low SNR case)</a:t>
                </a:r>
              </a:p>
              <a:p>
                <a:r>
                  <a:rPr lang="en-IN" dirty="0" smtClean="0"/>
                  <a:t>Then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US" dirty="0" smtClean="0"/>
                  <a:t>How is the signal quality of envelope detector output?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multiplied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uniformly distributed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so there is </a:t>
                </a:r>
                <a:r>
                  <a:rPr lang="en-US" i="1" dirty="0" smtClean="0"/>
                  <a:t>complete loss of information about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</a:t>
                </a:r>
                <a:endParaRPr lang="en-IN" dirty="0" smtClean="0"/>
              </a:p>
              <a:p>
                <a:r>
                  <a:rPr lang="en-IN" dirty="0" smtClean="0"/>
                  <a:t>Such loss of information in an envelope detector that operates at a low SNR referred to as “</a:t>
                </a:r>
                <a:r>
                  <a:rPr lang="en-IN" i="1" dirty="0" smtClean="0"/>
                  <a:t>threshold effect</a:t>
                </a:r>
                <a:r>
                  <a:rPr lang="en-IN" dirty="0" smtClean="0"/>
                  <a:t>”  </a:t>
                </a:r>
              </a:p>
              <a:p>
                <a:r>
                  <a:rPr lang="en-US" dirty="0" smtClean="0"/>
                  <a:t>By “threshold”, we mean a value of the SNR below which the noise performance of a detector deteriorates much more rapidly than proportionately to the SNR</a:t>
                </a:r>
              </a:p>
              <a:p>
                <a:r>
                  <a:rPr lang="en-US" dirty="0" smtClean="0"/>
                  <a:t>Note that threshold effect does not arise in coherent detector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156895" cy="6400800"/>
              </a:xfrm>
              <a:blipFill rotWithShape="0">
                <a:blip r:embed="rId2"/>
                <a:stretch>
                  <a:fillRect l="-732" t="-1619" r="-666" b="-1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4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-278027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57200"/>
                <a:ext cx="9144000" cy="6629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Recall: </a:t>
                </a:r>
                <a:r>
                  <a:rPr lang="en-IN" dirty="0"/>
                  <a:t>envelope: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IN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IN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𝑄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Approximate method to determine the threshold SNR in envelope detection of AM signals: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assume that the threshold SNR corresponds to that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for which the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en-IN" dirty="0" smtClean="0"/>
                  <a:t> holds</a:t>
                </a:r>
              </a:p>
              <a:p>
                <a:r>
                  <a:rPr lang="en-US" dirty="0" smtClean="0"/>
                  <a:t>PDF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SNR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r>
                  <a:rPr lang="en-US" dirty="0" smtClean="0"/>
                  <a:t>Threshold SNR: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⁡(100)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=9.64</m:t>
                    </m:r>
                  </m:oMath>
                </a14:m>
                <a:r>
                  <a:rPr lang="en-IN" dirty="0" smtClean="0"/>
                  <a:t> dB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57200"/>
                <a:ext cx="9144000" cy="6629400"/>
              </a:xfrm>
              <a:blipFill rotWithShape="0">
                <a:blip r:embed="rId2"/>
                <a:stretch>
                  <a:fillRect l="-733" t="-1563" r="-1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5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28600"/>
                <a:ext cx="9148119" cy="6629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Message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has: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IN" dirty="0" smtClean="0"/>
                  <a:t> kHz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IN" dirty="0" smtClean="0"/>
                  <a:t> W</a:t>
                </a:r>
              </a:p>
              <a:p>
                <a:r>
                  <a:rPr lang="en-US" dirty="0" smtClean="0"/>
                  <a:t>We transmit this message to a destination via a channel with: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r>
                  <a:rPr lang="en-IN" dirty="0" smtClean="0"/>
                  <a:t> dB attenuation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AWGN with PSD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IN" dirty="0" smtClean="0"/>
                  <a:t> W/Hz</a:t>
                </a:r>
              </a:p>
              <a:p>
                <a:r>
                  <a:rPr lang="en-US" dirty="0" smtClean="0"/>
                  <a:t>Objective is to achieve an SNR at receiver output of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IN" dirty="0" smtClean="0"/>
                  <a:t> dB</a:t>
                </a:r>
              </a:p>
              <a:p>
                <a:r>
                  <a:rPr lang="en-US" dirty="0" smtClean="0"/>
                  <a:t>Want to find required transmitter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for the cases where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DSB-SC, (ii)SSB-SC and (iii) 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IN" dirty="0" smtClean="0"/>
                  <a:t> used</a:t>
                </a:r>
              </a:p>
              <a:p>
                <a:r>
                  <a:rPr lang="en-US" dirty="0" smtClean="0"/>
                  <a:t>Recall: SNR at receiver: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DSB-SC and SSC-SC: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 smtClean="0"/>
                  <a:t>Required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for DSB-SC and SSB-SC: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dirty="0" smtClean="0"/>
                  <a:t> kW </a:t>
                </a:r>
              </a:p>
              <a:p>
                <a:r>
                  <a:rPr lang="en-US" dirty="0"/>
                  <a:t>Required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:r>
                  <a:rPr lang="en-US" dirty="0" smtClean="0"/>
                  <a:t>AM: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905</m:t>
                    </m:r>
                  </m:oMath>
                </a14:m>
                <a:r>
                  <a:rPr lang="en-US" dirty="0"/>
                  <a:t> kW </a:t>
                </a:r>
                <a:endParaRPr lang="en-US" dirty="0" smtClean="0"/>
              </a:p>
              <a:p>
                <a:r>
                  <a:rPr lang="en-US" dirty="0" smtClean="0"/>
                  <a:t>Thus, as expected, more transmitter power required under AM than under DSB-SC and SSB-SC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28600"/>
                <a:ext cx="9148119" cy="6629400"/>
              </a:xfrm>
              <a:blipFill rotWithShape="0">
                <a:blip r:embed="rId2"/>
                <a:stretch>
                  <a:fillRect l="-733" t="-1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483084"/>
            <a:ext cx="4267200" cy="3379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49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Effect of Noise on FM System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0797"/>
            <a:ext cx="8991600" cy="353300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 now: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study the performance of FM signals when contaminated by AWGN and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compare it with that of AM signals</a:t>
            </a:r>
          </a:p>
          <a:p>
            <a:r>
              <a:rPr lang="en-US" dirty="0" smtClean="0"/>
              <a:t>Recall: in AM, message information is contained in amplitude of modulated signal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so noise, being additive, is directly added to message information</a:t>
            </a:r>
          </a:p>
          <a:p>
            <a:r>
              <a:rPr lang="en-US" dirty="0" smtClean="0"/>
              <a:t>However, in FM, message information is contained in frequency (zero-crossings) of modulated signal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but noise is added to amplitude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so message is contaminated by noise to the extent that added noise changes the frequency (zero-crossings) of modulated signal</a:t>
            </a:r>
          </a:p>
          <a:p>
            <a:r>
              <a:rPr lang="en-US" dirty="0" smtClean="0"/>
              <a:t>Fig. shows FM signal with added noise in the cases of low-power and high-power FM signals</a:t>
            </a:r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2054" y="3526333"/>
            <a:ext cx="44871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From above discussion and fig., intuitively, we expect: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Effect of noise on FM system less than that on AM system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Effect of noise on high-power FM system less than that on low-power FM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Following analysis confirms this intuition 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45973" y="6227804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 Engineering” by </a:t>
            </a:r>
            <a:r>
              <a:rPr lang="en-US" sz="1500" dirty="0" err="1" smtClean="0"/>
              <a:t>Proakis</a:t>
            </a:r>
            <a:r>
              <a:rPr lang="en-US" sz="1500" dirty="0" smtClean="0"/>
              <a:t> and </a:t>
            </a:r>
            <a:r>
              <a:rPr lang="en-US" sz="1500" dirty="0" err="1" smtClean="0"/>
              <a:t>Salehi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5814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/>
              <a:t>Effect of Noise on FM </a:t>
            </a:r>
            <a:r>
              <a:rPr lang="en-US" sz="3500" dirty="0" smtClean="0"/>
              <a:t>System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144000" cy="66294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Recall: </a:t>
                </a:r>
                <a:r>
                  <a:rPr lang="en-US" dirty="0"/>
                  <a:t>FM </a:t>
                </a:r>
                <a:r>
                  <a:rPr lang="en-US" dirty="0" smtClean="0"/>
                  <a:t>signal</a:t>
                </a:r>
                <a:r>
                  <a:rPr lang="en-IN" dirty="0" smtClean="0"/>
                  <a:t>: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Signal at output of band-pass filter: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US" dirty="0" smtClean="0"/>
                  <a:t>We write the narrowband noise in terms of envelope and phase representation to get: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ra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US" dirty="0" smtClean="0"/>
                  <a:t>As with AM, exact analysis is difficult</a:t>
                </a:r>
              </a:p>
              <a:p>
                <a:r>
                  <a:rPr lang="en-US" dirty="0" smtClean="0"/>
                  <a:t>So first we analyze the high SNR case and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endParaRPr lang="en-IN" dirty="0"/>
              </a:p>
              <a:p>
                <a:r>
                  <a:rPr lang="en-US" dirty="0" smtClean="0"/>
                  <a:t>So using a </a:t>
                </a:r>
                <a:r>
                  <a:rPr lang="en-US" dirty="0" err="1" smtClean="0"/>
                  <a:t>phasor</a:t>
                </a:r>
                <a:r>
                  <a:rPr lang="en-US" dirty="0" smtClean="0"/>
                  <a:t> diagram,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fun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dirty="0" smtClean="0"/>
                  <a:t>Output of FM demodulator: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dirty="0" smtClean="0"/>
                  <a:t>Note that noise component is inversely proportional to signal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this confirms above intuition that higher the signal level, lower the effect of noise on it </a:t>
                </a:r>
              </a:p>
              <a:p>
                <a:r>
                  <a:rPr lang="en-US" dirty="0" smtClean="0"/>
                  <a:t>Recall: in contrast, in AM systems, noise component is independent of signal component</a:t>
                </a:r>
              </a:p>
              <a:p>
                <a:r>
                  <a:rPr lang="en-US" dirty="0" smtClean="0"/>
                  <a:t>Next, we study the properties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144000" cy="6629400"/>
              </a:xfrm>
              <a:blipFill rotWithShape="0">
                <a:blip r:embed="rId2"/>
                <a:stretch>
                  <a:fillRect l="-400" t="-2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/>
              <a:t>Effect of Noise on FM </a:t>
            </a:r>
            <a:r>
              <a:rPr lang="en-US" sz="3500" dirty="0" smtClean="0"/>
              <a:t>System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457200"/>
                <a:ext cx="9067800" cy="6553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Recall: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Output of FM demodulator: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dirty="0" smtClean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we used the facts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US" dirty="0" smtClean="0"/>
                  <a:t>Next, for tractability,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a zero-mean, WSS and Gaussian process with autocorrelation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b="1" dirty="0" smtClean="0"/>
                  <a:t>Claim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also a zero-mean, WSS and Gaussian process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IN" b="1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Gaussian with zero-mean and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So by 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a WSS process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457200"/>
                <a:ext cx="9067800" cy="6553200"/>
              </a:xfrm>
              <a:blipFill rotWithShape="0">
                <a:blip r:embed="rId2"/>
                <a:stretch>
                  <a:fillRect l="-605" t="-1302" r="-2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9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00400"/>
            <a:ext cx="3124200" cy="3516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/>
              <a:t>Effect of Noise on FM </a:t>
            </a:r>
            <a:r>
              <a:rPr lang="en-US" sz="3500" dirty="0" smtClean="0"/>
              <a:t>System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87758"/>
                <a:ext cx="9067800" cy="35052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is a WSS </a:t>
                </a:r>
                <a:r>
                  <a:rPr lang="en-IN" dirty="0" smtClean="0"/>
                  <a:t>process with autocorrelation function: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US" dirty="0" smtClean="0"/>
                  <a:t>PSD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the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lang="en-I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300" dirty="0" smtClean="0"/>
                  <a:t>It can be shown (homework problem) that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3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IN" sz="3300" dirty="0" smtClean="0"/>
                  <a:t> is a low-pass signal, whose bandwidth is half the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3300" dirty="0" smtClean="0"/>
                  <a:t> of the FM signal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3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sz="33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3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sz="33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in particular,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directly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also 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is much larger than bandwidth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Since the bandwidth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defined as the frequencies that contain most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99%</m:t>
                    </m:r>
                  </m:oMath>
                </a14:m>
                <a:r>
                  <a:rPr lang="en-US" dirty="0" smtClean="0"/>
                  <a:t>) of the signal power,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small in the neighborhood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87758"/>
                <a:ext cx="9067800" cy="3505200"/>
              </a:xfrm>
              <a:blipFill rotWithShape="0">
                <a:blip r:embed="rId3"/>
                <a:stretch>
                  <a:fillRect l="-403" t="-2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357" y="3718715"/>
                <a:ext cx="5562600" cy="299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Also, recall: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I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5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IN" sz="1500" i="1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5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500">
                                  <a:latin typeface="Cambria Math" panose="02040503050406030204" pitchFamily="18" charset="0"/>
                                  <a:ea typeface="Cambria Math"/>
                                </a:rPr>
                                <m:t>else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typical example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 and their convolution shown in fig. </a:t>
                </a: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i="1" dirty="0" smtClean="0"/>
                  <a:t>has almost a flat spectrum for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" y="3718715"/>
                <a:ext cx="5562600" cy="2998513"/>
              </a:xfrm>
              <a:prstGeom prst="rect">
                <a:avLst/>
              </a:prstGeom>
              <a:blipFill rotWithShape="0">
                <a:blip r:embed="rId4"/>
                <a:stretch>
                  <a:fillRect l="-657" t="-10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6211669"/>
            <a:ext cx="52691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 smtClean="0"/>
              <a:t>Ref: “Communication Systems Engineering” by </a:t>
            </a:r>
            <a:r>
              <a:rPr lang="en-US" sz="1500" dirty="0" err="1" smtClean="0"/>
              <a:t>Proakis</a:t>
            </a:r>
            <a:r>
              <a:rPr lang="en-US" sz="1500" dirty="0" smtClean="0"/>
              <a:t> and </a:t>
            </a:r>
            <a:r>
              <a:rPr lang="en-US" sz="1500" dirty="0" err="1" smtClean="0"/>
              <a:t>Salehi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08514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Effect of Noise on FM System (contd.)</a:t>
            </a:r>
            <a:endParaRPr lang="en-IN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20" y="533400"/>
                <a:ext cx="9143999" cy="66675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 smtClean="0"/>
                  <a:t>Recall: output </a:t>
                </a:r>
                <a:r>
                  <a:rPr lang="en-US" dirty="0"/>
                  <a:t>of FM demodulator: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Note that </a:t>
                </a:r>
                <a:r>
                  <a:rPr lang="en-US" i="1" dirty="0" smtClean="0"/>
                  <a:t>effect of noise in FM on higher-frequency components much higher than that on lower-frequency components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So when transmitted signal is frequency division multiplexed combination of multiple signals, channels that are modulated on higher-frequency carriers suffer more from noise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Later we will study “</a:t>
                </a:r>
                <a:r>
                  <a:rPr lang="en-US" i="1" dirty="0" smtClean="0"/>
                  <a:t>pre-emphasis</a:t>
                </a:r>
                <a:r>
                  <a:rPr lang="en-US" dirty="0" smtClean="0"/>
                  <a:t>” and “</a:t>
                </a:r>
                <a:r>
                  <a:rPr lang="en-US" i="1" dirty="0" smtClean="0"/>
                  <a:t>de-emphasis</a:t>
                </a:r>
                <a:r>
                  <a:rPr lang="en-US" dirty="0" smtClean="0"/>
                  <a:t>” filtering to counter this effect</a:t>
                </a:r>
              </a:p>
              <a:p>
                <a:r>
                  <a:rPr lang="en-US" dirty="0" smtClean="0"/>
                  <a:t>At output of FM demodulator, there is a low-pass filter, which retains frequencies only in range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SNR at output of the low-pass filter: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Recall: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/>
                  <a:t>: frequency deviation 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and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IN" dirty="0" smtClean="0"/>
                  <a:t>: deviation ratio</a:t>
                </a:r>
              </a:p>
              <a:p>
                <a:r>
                  <a:rPr lang="en-US" dirty="0" smtClean="0"/>
                  <a:t>Received signal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So SNR in 2) can be rewritten as:</a:t>
                </a:r>
              </a:p>
              <a:p>
                <a:pPr marL="971550" lvl="1" indent="-514350">
                  <a:buFont typeface="+mj-lt"/>
                  <a:buAutoNum type="arabicParenR" startAt="3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note that in 3),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IN" dirty="0" smtClean="0"/>
                  <a:t> is the SNR of a baseband system</a:t>
                </a:r>
              </a:p>
              <a:p>
                <a:r>
                  <a:rPr lang="en-US" dirty="0" smtClean="0"/>
                  <a:t>2) and 3) show that: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SNR is proportional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; so it increases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 smtClean="0"/>
                  <a:t> increased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i="1" dirty="0" smtClean="0"/>
                  <a:t>increasing the transmitter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i="1" dirty="0" smtClean="0"/>
                  <a:t> increases the SNR</a:t>
                </a:r>
                <a:r>
                  <a:rPr lang="en-IN" dirty="0" smtClean="0"/>
                  <a:t> as in AM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dirty="0" smtClean="0"/>
                  <a:t>however, the </a:t>
                </a:r>
                <a:r>
                  <a:rPr lang="en-IN" i="1" dirty="0" smtClean="0"/>
                  <a:t>mechanisms behind increase of SNR in FM and AM cases are totally different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dirty="0" smtClean="0"/>
                  <a:t>in AM,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increases signal power and noise power remains unchanged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dirty="0" smtClean="0"/>
                  <a:t>In FM, signal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 does not change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increased, but noise power decreases 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0" y="533400"/>
                <a:ext cx="9143999" cy="6667500"/>
              </a:xfrm>
              <a:blipFill rotWithShape="0">
                <a:blip r:embed="rId2"/>
                <a:stretch>
                  <a:fillRect l="-67" t="-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35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9" y="-76200"/>
            <a:ext cx="5715000" cy="1143000"/>
          </a:xfrm>
        </p:spPr>
        <p:txBody>
          <a:bodyPr>
            <a:noAutofit/>
          </a:bodyPr>
          <a:lstStyle/>
          <a:p>
            <a:r>
              <a:rPr lang="en-US" sz="3500" dirty="0"/>
              <a:t>Effect of Noise on FM System (contd.)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762000"/>
                <a:ext cx="9143999" cy="66675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500" dirty="0" smtClean="0"/>
                  <a:t>Recall: SNR at output: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IN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IN" sz="3000" dirty="0"/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=3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sz="3000" dirty="0" smtClean="0"/>
              </a:p>
              <a:p>
                <a:pPr marL="571500" lvl="2" indent="-514350"/>
                <a:r>
                  <a:rPr lang="en-US" sz="3500" dirty="0" smtClean="0"/>
                  <a:t>Recall Carson’s rule: </a:t>
                </a:r>
              </a:p>
              <a:p>
                <a:pPr marL="1028700" lvl="3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30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sz="30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/>
                      </a:rPr>
                      <m:t>+2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/>
                      </a:rPr>
                      <m:t>=2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IN" sz="30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/>
                      </a:rPr>
                      <m:t>+1)</m:t>
                    </m:r>
                  </m:oMath>
                </a14:m>
                <a:endParaRPr lang="en-IN" sz="3000" dirty="0" smtClean="0"/>
              </a:p>
              <a:p>
                <a:pPr marL="571500" lvl="2" indent="-514350"/>
                <a:r>
                  <a:rPr lang="en-US" sz="3500" dirty="0" smtClean="0"/>
                  <a:t>We refer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IN" sz="3500" dirty="0" smtClean="0"/>
                  <a:t> as “</a:t>
                </a:r>
                <a:r>
                  <a:rPr lang="en-IN" sz="3500" i="1" dirty="0" smtClean="0"/>
                  <a:t>bandwidth expansion factor</a:t>
                </a:r>
                <a:r>
                  <a:rPr lang="en-IN" sz="3500" dirty="0" smtClean="0"/>
                  <a:t>”</a:t>
                </a:r>
              </a:p>
              <a:p>
                <a:pPr marL="1028700" lvl="3" indent="-514350">
                  <a:buFont typeface="Wingdings" panose="05000000000000000000" pitchFamily="2" charset="2"/>
                  <a:buChar char="q"/>
                </a:pPr>
                <a:r>
                  <a:rPr lang="en-US" sz="3000" dirty="0" smtClean="0"/>
                  <a:t>Then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ambria Math"/>
                      </a:rPr>
                      <m:t>−1</m:t>
                    </m:r>
                  </m:oMath>
                </a14:m>
                <a:endParaRPr lang="en-IN" sz="3000" dirty="0"/>
              </a:p>
              <a:p>
                <a:pPr marL="571500" indent="-514350"/>
                <a:r>
                  <a:rPr lang="en-US" sz="3500" dirty="0" smtClean="0"/>
                  <a:t>So SNR in 2):</a:t>
                </a:r>
              </a:p>
              <a:p>
                <a:pPr marL="971550" lvl="1" indent="-514350">
                  <a:buFont typeface="+mj-lt"/>
                  <a:buAutoNum type="arabicParenR" startAt="3"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=3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3000" dirty="0" smtClean="0"/>
                  <a:t> </a:t>
                </a:r>
              </a:p>
              <a:p>
                <a:pPr marL="571500" indent="-514350"/>
                <a:r>
                  <a:rPr lang="en-US" sz="3500" dirty="0" smtClean="0"/>
                  <a:t>3) shows that by increasing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500" dirty="0" smtClean="0"/>
                  <a:t>, we can increase the SNR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3000" dirty="0" smtClean="0"/>
                  <a:t>thus, </a:t>
                </a:r>
                <a:r>
                  <a:rPr lang="en-US" sz="3000" i="1" dirty="0" smtClean="0"/>
                  <a:t>FM allows for a way to trade-off bandwidth for SNR (and hence transmitted power)</a:t>
                </a:r>
                <a:r>
                  <a:rPr lang="en-US" sz="3000" dirty="0" smtClean="0"/>
                  <a:t> </a:t>
                </a:r>
                <a:endParaRPr lang="en-IN" sz="3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762000"/>
                <a:ext cx="9143999" cy="6667500"/>
              </a:xfrm>
              <a:blipFill rotWithShape="0">
                <a:blip r:embed="rId2"/>
                <a:stretch>
                  <a:fillRect l="-1134" t="-1920" r="-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0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91200"/>
          </a:xfrm>
        </p:spPr>
        <p:txBody>
          <a:bodyPr>
            <a:normAutofit/>
          </a:bodyPr>
          <a:lstStyle/>
          <a:p>
            <a:r>
              <a:rPr lang="en-IN" dirty="0" smtClean="0"/>
              <a:t>Recall: we studied amplitude modulation (AM) and frequency modulation (FM) from a deterministic perspective</a:t>
            </a:r>
          </a:p>
          <a:p>
            <a:r>
              <a:rPr lang="en-IN" dirty="0" smtClean="0"/>
              <a:t>Now we </a:t>
            </a:r>
            <a:r>
              <a:rPr lang="en-IN" dirty="0" err="1" smtClean="0"/>
              <a:t>analyze</a:t>
            </a:r>
            <a:r>
              <a:rPr lang="en-IN" dirty="0" smtClean="0"/>
              <a:t> the effects of noise on the performance of AM and FM systems</a:t>
            </a:r>
          </a:p>
          <a:p>
            <a:r>
              <a:rPr lang="en-IN" dirty="0" smtClean="0"/>
              <a:t>For this analysis, we model noise as additive, white and Gaussian (AWGN)</a:t>
            </a:r>
          </a:p>
          <a:p>
            <a:r>
              <a:rPr lang="en-IN" dirty="0" smtClean="0"/>
              <a:t>Above analysis also allows us to compare noise performances of different modulation-demodulation schemes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1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1" y="3095511"/>
            <a:ext cx="4199049" cy="3781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Threshold Effect in FM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1"/>
                <a:ext cx="9133268" cy="29717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Above noise analysis of FM was based on assumption that SNR at receiver is high</a:t>
                </a:r>
              </a:p>
              <a:p>
                <a:r>
                  <a:rPr lang="en-IN" dirty="0" smtClean="0"/>
                  <a:t>With above assumption, we showed that signal and noise components at demodulator output are additive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signal and noise are </a:t>
                </a:r>
                <a:r>
                  <a:rPr lang="en-IN" i="1" dirty="0" smtClean="0"/>
                  <a:t>not</a:t>
                </a:r>
                <a:r>
                  <a:rPr lang="en-IN" dirty="0" smtClean="0"/>
                  <a:t> additive in low SNR regime</a:t>
                </a:r>
              </a:p>
              <a:p>
                <a:r>
                  <a:rPr lang="en-IN" dirty="0" smtClean="0"/>
                  <a:t>Similar to AM, there is a </a:t>
                </a:r>
                <a:r>
                  <a:rPr lang="en-IN" i="1" dirty="0" smtClean="0"/>
                  <a:t>threshold SNR</a:t>
                </a:r>
                <a:r>
                  <a:rPr lang="en-IN" dirty="0" smtClean="0"/>
                  <a:t> below which there is complete loss of information about signal</a:t>
                </a:r>
              </a:p>
              <a:p>
                <a:r>
                  <a:rPr lang="en-IN" dirty="0" smtClean="0"/>
                  <a:t>It can be shown that (proof omitted) SNR threshold is given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=20(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/>
                      </a:rPr>
                      <m:t>+1)</m:t>
                    </m:r>
                  </m:oMath>
                </a14:m>
                <a:endParaRPr lang="en-IN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1"/>
                <a:ext cx="9133268" cy="2971799"/>
              </a:xfrm>
              <a:blipFill rotWithShape="0">
                <a:blip r:embed="rId3"/>
                <a:stretch>
                  <a:fillRect l="-734" t="-3491" r="-14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791373"/>
                <a:ext cx="3736483" cy="296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200" dirty="0"/>
                  <a:t>Fig. shows SNR at output of FM demodulator versus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IN" sz="2200" dirty="0"/>
                  <a:t> for different values of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IN" sz="2200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IN" sz="2000" dirty="0"/>
                  <a:t>Fig shows that there </a:t>
                </a:r>
                <a:r>
                  <a:rPr lang="en-IN" sz="2000" dirty="0" smtClean="0"/>
                  <a:t>is </a:t>
                </a:r>
                <a:r>
                  <a:rPr lang="en-IN" sz="2000" dirty="0"/>
                  <a:t>sudden </a:t>
                </a:r>
                <a:r>
                  <a:rPr lang="en-IN" sz="2000" dirty="0" smtClean="0"/>
                  <a:t>drop </a:t>
                </a:r>
                <a:r>
                  <a:rPr lang="en-IN" sz="2000" dirty="0"/>
                  <a:t>in output SNR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falls </a:t>
                </a:r>
                <a:r>
                  <a:rPr lang="en-IN" sz="2000" dirty="0"/>
                  <a:t>below a threshold  </a:t>
                </a:r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91373"/>
                <a:ext cx="3736483" cy="2968057"/>
              </a:xfrm>
              <a:prstGeom prst="rect">
                <a:avLst/>
              </a:prstGeom>
              <a:blipFill rotWithShape="0">
                <a:blip r:embed="rId4"/>
                <a:stretch>
                  <a:fillRect l="-1794" t="-1437" r="-2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flipH="1">
            <a:off x="-32197" y="6534835"/>
            <a:ext cx="55014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/>
              <a:t>Ref: “Communication Systems Engineering” by </a:t>
            </a:r>
            <a:r>
              <a:rPr lang="en-IN" sz="1500" dirty="0" err="1" smtClean="0"/>
              <a:t>Proakis</a:t>
            </a:r>
            <a:r>
              <a:rPr lang="en-IN" sz="1500" dirty="0" smtClean="0"/>
              <a:t> and </a:t>
            </a:r>
            <a:r>
              <a:rPr lang="en-IN" sz="1500" dirty="0" err="1" smtClean="0"/>
              <a:t>Salehi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17298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991600" cy="60960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Want to find deviation ratio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 smtClean="0"/>
                  <a:t> of an FM system for which SNR at demodulator output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IN" dirty="0" smtClean="0"/>
                  <a:t> dB and which requires minimum amount of transmitter power</a:t>
                </a:r>
              </a:p>
              <a:p>
                <a:r>
                  <a:rPr lang="en-IN" dirty="0" smtClean="0"/>
                  <a:t>Available channel bandwidth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120</m:t>
                    </m:r>
                  </m:oMath>
                </a14:m>
                <a:r>
                  <a:rPr lang="en-IN" dirty="0" smtClean="0"/>
                  <a:t> kHz,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120</m:t>
                    </m:r>
                  </m:oMath>
                </a14:m>
                <a:r>
                  <a:rPr lang="en-IN" dirty="0"/>
                  <a:t> kHz</a:t>
                </a:r>
                <a:endParaRPr lang="en-IN" dirty="0" smtClean="0"/>
              </a:p>
              <a:p>
                <a:r>
                  <a:rPr lang="en-IN" dirty="0" smtClean="0"/>
                  <a:t>Message bandwidth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IN" dirty="0" smtClean="0"/>
                  <a:t> kHz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and noise PSD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IN" dirty="0" smtClean="0"/>
                  <a:t> W/Hz </a:t>
                </a:r>
              </a:p>
              <a:p>
                <a:r>
                  <a:rPr lang="en-IN" dirty="0" smtClean="0"/>
                  <a:t>Recall: SNR at demodulator output is: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So how should we choose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 smtClean="0"/>
                  <a:t> to minimize required transmitter power?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we need to find the </a:t>
                </a:r>
                <a:r>
                  <a:rPr lang="en-IN" i="1" dirty="0" smtClean="0"/>
                  <a:t>maximum value of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 smtClean="0"/>
                  <a:t> under given constraints </a:t>
                </a:r>
              </a:p>
              <a:p>
                <a:pPr marL="342900" lvl="3" indent="-342900">
                  <a:buFont typeface="Arial" pitchFamily="34" charset="0"/>
                  <a:buChar char="•"/>
                </a:pPr>
                <a:r>
                  <a:rPr lang="en-IN" sz="3000" dirty="0" smtClean="0"/>
                  <a:t>Recall: Carson’s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30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sz="30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/>
                      </a:rPr>
                      <m:t>+2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/>
                      </a:rPr>
                      <m:t>=2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IN" sz="30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/>
                      </a:rPr>
                      <m:t>+1)</m:t>
                    </m:r>
                  </m:oMath>
                </a14:m>
                <a:endParaRPr lang="en-IN" sz="3000" dirty="0" smtClean="0"/>
              </a:p>
              <a:p>
                <a:pPr marL="342900" lvl="3" indent="-342900">
                  <a:buFont typeface="Arial" pitchFamily="34" charset="0"/>
                  <a:buChar char="•"/>
                </a:pPr>
                <a:r>
                  <a:rPr lang="en-IN" sz="3000" dirty="0" smtClean="0"/>
                  <a:t>Maximum value of </a:t>
                </a:r>
                <a14:m>
                  <m:oMath xmlns:m="http://schemas.openxmlformats.org/officeDocument/2006/math">
                    <m:r>
                      <a:rPr lang="en-I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3000" dirty="0" smtClean="0"/>
                  <a:t> allowed by bandwidth constraint: </a:t>
                </a:r>
              </a:p>
              <a:p>
                <a:pPr marL="914400" lvl="4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IN" sz="3000" dirty="0" smtClean="0"/>
              </a:p>
              <a:p>
                <a:r>
                  <a:rPr lang="en-IN" dirty="0" smtClean="0"/>
                  <a:t>Recall: SNR </a:t>
                </a:r>
                <a:r>
                  <a:rPr lang="en-IN" dirty="0"/>
                  <a:t>threshold is given </a:t>
                </a:r>
                <a:r>
                  <a:rPr lang="en-IN" dirty="0" smtClean="0"/>
                  <a:t>by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=20(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/>
                      </a:rPr>
                      <m:t>+1)</m:t>
                    </m:r>
                  </m:oMath>
                </a14:m>
                <a:endParaRPr lang="en-IN" b="1" dirty="0" smtClean="0"/>
              </a:p>
              <a:p>
                <a:pPr marL="342900" lvl="3" indent="-342900">
                  <a:buFont typeface="Arial" pitchFamily="34" charset="0"/>
                  <a:buChar char="•"/>
                </a:pPr>
                <a:r>
                  <a:rPr lang="en-IN" sz="3000" dirty="0"/>
                  <a:t>Maximum value of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3000" dirty="0"/>
                  <a:t> allowed by </a:t>
                </a:r>
                <a:r>
                  <a:rPr lang="en-IN" sz="3000" dirty="0" smtClean="0"/>
                  <a:t>SNR threshold </a:t>
                </a:r>
                <a:r>
                  <a:rPr lang="en-IN" sz="3000" dirty="0"/>
                  <a:t>constraint: </a:t>
                </a:r>
                <a:endParaRPr lang="en-IN" sz="3000" dirty="0" smtClean="0"/>
              </a:p>
              <a:p>
                <a:pPr marL="914400" lvl="4" indent="-457200">
                  <a:buFont typeface="Wingdings" panose="05000000000000000000" pitchFamily="2" charset="2"/>
                  <a:buChar char="q"/>
                </a:pPr>
                <a:r>
                  <a:rPr lang="en-IN" sz="3000" dirty="0" smtClean="0"/>
                  <a:t>is the solution of the equation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I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endParaRPr lang="en-IN" sz="3000" dirty="0" smtClean="0"/>
              </a:p>
              <a:p>
                <a:pPr marL="914400" lvl="4" indent="-457200">
                  <a:buFont typeface="Wingdings" panose="05000000000000000000" pitchFamily="2" charset="2"/>
                  <a:buChar char="q"/>
                </a:pPr>
                <a:r>
                  <a:rPr lang="en-IN" sz="3000" dirty="0" smtClean="0"/>
                  <a:t>solution is </a:t>
                </a:r>
                <a14:m>
                  <m:oMath xmlns:m="http://schemas.openxmlformats.org/officeDocument/2006/math">
                    <m:r>
                      <a:rPr lang="en-I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=6.6</m:t>
                    </m:r>
                  </m:oMath>
                </a14:m>
                <a:endParaRPr lang="en-IN" sz="3000" dirty="0" smtClean="0"/>
              </a:p>
              <a:p>
                <a:pPr marL="342900" lvl="3" indent="-342900">
                  <a:buFont typeface="Arial" pitchFamily="34" charset="0"/>
                  <a:buChar char="•"/>
                </a:pPr>
                <a:r>
                  <a:rPr lang="en-IN" sz="3000" dirty="0" smtClean="0"/>
                  <a:t>Thus, we select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IN" sz="3000" dirty="0" smtClean="0"/>
                  <a:t> </a:t>
                </a:r>
                <a:endParaRPr lang="en-IN" sz="3000" dirty="0"/>
              </a:p>
              <a:p>
                <a:endParaRPr lang="en-IN" b="1" dirty="0"/>
              </a:p>
              <a:p>
                <a:pPr marL="342900" lvl="3" indent="-342900">
                  <a:buFont typeface="Arial" pitchFamily="34" charset="0"/>
                  <a:buChar char="•"/>
                </a:pPr>
                <a:endParaRPr lang="en-IN" sz="3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991600" cy="6096000"/>
              </a:xfrm>
              <a:blipFill rotWithShape="0">
                <a:blip r:embed="rId2"/>
                <a:stretch>
                  <a:fillRect l="-610" t="-1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1" y="4356223"/>
            <a:ext cx="2717502" cy="253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783" y="-366066"/>
            <a:ext cx="8229600" cy="114300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Pre-Emphasis and De-Emphasis in FM</a:t>
            </a:r>
            <a:endParaRPr lang="en-IN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6200" y="312481"/>
                <a:ext cx="9220200" cy="438064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Recall: output </a:t>
                </a:r>
                <a:r>
                  <a:rPr lang="en-US" dirty="0"/>
                  <a:t>of FM demodulator: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and PSD of a typical message source (e.g., audio and video signals) are shown in fig</a:t>
                </a:r>
              </a:p>
              <a:p>
                <a:r>
                  <a:rPr lang="en-IN" dirty="0" smtClean="0"/>
                  <a:t>Thus, around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, noise power density is very high compared with message power density</a:t>
                </a:r>
              </a:p>
              <a:p>
                <a:r>
                  <a:rPr lang="en-IN" dirty="0" smtClean="0"/>
                  <a:t>One possible way of improving noise performance of system: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Slightly reduce the bandwidth of the post-FM-demodulator LPF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This will reject a large amount of noise power while losing only a small amount of message power</a:t>
                </a:r>
              </a:p>
              <a:p>
                <a:r>
                  <a:rPr lang="en-IN" dirty="0" smtClean="0"/>
                  <a:t>However, such an approach is not satisfactory because: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Distortion of message caused by reduced bandwidth may not be tolerable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E.g., in case of music, although the high-frequency notes contribute only  a very small fraction of the total power, they contribute a lot from an aesthetic viewpoint</a:t>
                </a:r>
              </a:p>
              <a:p>
                <a:r>
                  <a:rPr lang="en-IN" dirty="0" smtClean="0"/>
                  <a:t>A better approach is to use </a:t>
                </a:r>
                <a:r>
                  <a:rPr lang="en-IN" i="1" dirty="0" smtClean="0"/>
                  <a:t>pre-emphasis</a:t>
                </a:r>
                <a:r>
                  <a:rPr lang="en-IN" dirty="0" smtClean="0"/>
                  <a:t> in the transmitter and </a:t>
                </a:r>
                <a:r>
                  <a:rPr lang="en-IN" i="1" dirty="0" smtClean="0"/>
                  <a:t>de-emphasis</a:t>
                </a:r>
                <a:r>
                  <a:rPr lang="en-IN" dirty="0" smtClean="0"/>
                  <a:t> in the receiver as shown in fig.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312481"/>
                <a:ext cx="9220200" cy="4380649"/>
              </a:xfrm>
              <a:blipFill rotWithShape="0">
                <a:blip r:embed="rId3"/>
                <a:stretch>
                  <a:fillRect l="-397" t="-1808" b="-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83" y="4876800"/>
            <a:ext cx="6096000" cy="1333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1683" y="6378551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“Communication Systems” by </a:t>
            </a:r>
            <a:r>
              <a:rPr lang="en-IN" dirty="0" err="1" smtClean="0"/>
              <a:t>Haykin</a:t>
            </a:r>
            <a:r>
              <a:rPr lang="en-IN" dirty="0" smtClean="0"/>
              <a:t> and </a:t>
            </a:r>
            <a:r>
              <a:rPr lang="en-IN" dirty="0" err="1" smtClean="0"/>
              <a:t>Moher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25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962400"/>
            <a:ext cx="2986885" cy="2788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763000" cy="1143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Pre-Emphasis and De-Emphasis in FM (contd.)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372646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 pre-emphasis and de-emphasis approach, we: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artificially emphasize the high-frequency components of the message signal prior to modulation in transmitter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at the demodulator output, we perform inverse operation by de-emphasizing high-frequency components so as to restore original signal-power distribution of message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dirty="0" smtClean="0"/>
              <a:t>High-frequency components of the noise at the demodulator output are also reduced, thereby effectively increasing output SNR of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83" y="4876800"/>
            <a:ext cx="6096000" cy="13335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4083" y="6530951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“Communication Systems” by </a:t>
            </a:r>
            <a:r>
              <a:rPr lang="en-IN" dirty="0" err="1" smtClean="0"/>
              <a:t>Haykin</a:t>
            </a:r>
            <a:r>
              <a:rPr lang="en-IN" dirty="0" smtClean="0"/>
              <a:t> and </a:t>
            </a:r>
            <a:r>
              <a:rPr lang="en-IN" dirty="0" err="1" smtClean="0"/>
              <a:t>Moher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41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1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Pre-Emphasis and De-Emphasis in FM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160099" cy="5562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Want to produce undistorted version of original message at receiver</a:t>
                </a:r>
              </a:p>
              <a:p>
                <a:r>
                  <a:rPr lang="en-IN" dirty="0" smtClean="0"/>
                  <a:t>So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(respectively,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) denotes the transfer function of pre-emphasis filter (respectively, de-emphasis filter), then: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𝑑𝑒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 smtClean="0"/>
                  <a:t>,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Improvement in output SNR due to use of pre-emphasis and de-emphasis is by a factor of: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nary>
                          <m:nary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𝑑𝑒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160099" cy="5562600"/>
              </a:xfrm>
              <a:blipFill rotWithShape="0">
                <a:blip r:embed="rId2"/>
                <a:stretch>
                  <a:fillRect l="-1331" t="-2191" r="-22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9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264017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9020"/>
                <a:ext cx="9067800" cy="6172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A simple pre-emphasis filter that is commonly used in practice has the transfer function: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𝑗𝑓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Corresponding de-emphasis filter has transfer function: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Recall: improvement </a:t>
                </a:r>
                <a:r>
                  <a:rPr lang="en-IN" dirty="0"/>
                  <a:t>in output SNR due to use of pre-emphasis and de-emphasis is by a factor of: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  <m:nary>
                          <m:nary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𝑑𝑒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𝑑𝑓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 smtClean="0"/>
                  <a:t>So in above example,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In commercial FM broadcasting, we typically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=2.1</m:t>
                    </m:r>
                  </m:oMath>
                </a14:m>
                <a:r>
                  <a:rPr lang="en-IN" dirty="0" smtClean="0"/>
                  <a:t> kHz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IN" dirty="0" smtClean="0"/>
                  <a:t> kHz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these values yield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en-IN" dirty="0" smtClean="0"/>
                  <a:t>, which corresponds to an improvement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IN" dirty="0" smtClean="0"/>
                  <a:t> dB in output SNR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9020"/>
                <a:ext cx="9067800" cy="6172200"/>
              </a:xfrm>
              <a:blipFill rotWithShape="0">
                <a:blip r:embed="rId2"/>
                <a:stretch>
                  <a:fillRect l="-807" t="-1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1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Effect of Noise on Baseband System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91" y="838200"/>
                <a:ext cx="9144000" cy="5867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We first analyse noise in baseband system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this analysis serves as benchmark for comparison of various modulation systems</a:t>
                </a:r>
              </a:p>
              <a:p>
                <a:r>
                  <a:rPr lang="en-IN" dirty="0" smtClean="0"/>
                  <a:t>In baseband system, signal is transmitted directly without any modulation</a:t>
                </a:r>
              </a:p>
              <a:p>
                <a:r>
                  <a:rPr lang="en-IN" dirty="0" smtClean="0"/>
                  <a:t>Suitable over a pair of twisted wires or coaxial cables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mainly used in short-haul links</a:t>
                </a:r>
              </a:p>
              <a:p>
                <a:r>
                  <a:rPr lang="en-IN" dirty="0" smtClean="0"/>
                  <a:t>Transmitted signal is a low-pass signal </a:t>
                </a:r>
                <a:r>
                  <a:rPr lang="en-IN" dirty="0"/>
                  <a:t>of bandwidth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Receiver is a low-pass filter of bandwidth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eliminates noise outside message bandwidth</a:t>
                </a:r>
              </a:p>
              <a:p>
                <a:r>
                  <a:rPr lang="en-IN" dirty="0" smtClean="0"/>
                  <a:t>Suppose received signal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 and noise is AWGN of PSD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r>
                  <a:rPr lang="en-IN" dirty="0" smtClean="0"/>
                  <a:t>Signal to Noise Ratio (SNR) at output of receiver: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91" y="838200"/>
                <a:ext cx="9144000" cy="5867400"/>
              </a:xfrm>
              <a:blipFill rotWithShape="1">
                <a:blip r:embed="rId2"/>
                <a:stretch>
                  <a:fillRect l="-1067" t="-2079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19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94727"/>
            <a:ext cx="6934200" cy="1813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856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Receiver Model for Modulation Systems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1"/>
                <a:ext cx="8991600" cy="357961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For modulated signals, we use the receiver model shown in fig. 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denotes the incoming modulated signal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denotes noise</a:t>
                </a:r>
              </a:p>
              <a:p>
                <a:r>
                  <a:rPr lang="en-IN" dirty="0" smtClean="0"/>
                  <a:t>Received signal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Bandwidth of band-pass filter is just wide enough to pass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without distortion</a:t>
                </a:r>
              </a:p>
              <a:p>
                <a:r>
                  <a:rPr lang="en-IN" dirty="0" smtClean="0"/>
                  <a:t>Operation of demodulator depends on specific modulation scheme used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1"/>
                <a:ext cx="8991600" cy="3579614"/>
              </a:xfrm>
              <a:blipFill rotWithShape="0">
                <a:blip r:embed="rId3"/>
                <a:stretch>
                  <a:fillRect l="-1153" t="-3578" b="-1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95600" y="64618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“Communication Systems” by </a:t>
            </a:r>
            <a:r>
              <a:rPr lang="en-IN" dirty="0" err="1" smtClean="0"/>
              <a:t>Haykin</a:t>
            </a:r>
            <a:r>
              <a:rPr lang="en-IN" dirty="0" smtClean="0"/>
              <a:t> and </a:t>
            </a:r>
            <a:r>
              <a:rPr lang="en-IN" dirty="0" err="1" smtClean="0"/>
              <a:t>Moher</a:t>
            </a:r>
            <a:r>
              <a:rPr lang="en-IN" dirty="0" smtClean="0"/>
              <a:t>, 5</a:t>
            </a:r>
            <a:r>
              <a:rPr lang="en-IN" baseline="30000" dirty="0" smtClean="0"/>
              <a:t>th</a:t>
            </a:r>
            <a:r>
              <a:rPr lang="en-IN" dirty="0" smtClean="0"/>
              <a:t> edition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9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Assumptions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991600" cy="586740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Throughout, we assume that the message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a WSS process with zero mean and whose PSD is limited to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𝑊</m:t>
                        </m:r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200" dirty="0" smtClean="0"/>
                  <a:t>We assume that the carrier signal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sz="3200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sz="3200" dirty="0" smtClean="0"/>
                  <a:t> is uniformly distributed over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/>
                      </a:rPr>
                      <m:t>[0,2</m:t>
                    </m:r>
                    <m:r>
                      <a:rPr lang="en-IN" sz="32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sz="32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sz="3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200" dirty="0" smtClean="0"/>
                  <a:t>Also, we 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sz="3200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𝑚</m:t>
                    </m:r>
                    <m:r>
                      <a:rPr lang="en-IN" sz="3200" i="1">
                        <a:latin typeface="Cambria Math"/>
                      </a:rPr>
                      <m:t>(</m:t>
                    </m:r>
                    <m:r>
                      <a:rPr lang="en-IN" sz="3200" i="1">
                        <a:latin typeface="Cambria Math"/>
                      </a:rPr>
                      <m:t>𝑡</m:t>
                    </m:r>
                    <m:r>
                      <a:rPr lang="en-IN" sz="3200" i="1">
                        <a:latin typeface="Cambria Math"/>
                      </a:rPr>
                      <m:t>)</m:t>
                    </m:r>
                  </m:oMath>
                </a14:m>
                <a:endParaRPr lang="en-IN" sz="3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200" dirty="0" smtClean="0"/>
                  <a:t>For convenience of presentation, we write the carrier signal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3200" dirty="0" smtClean="0"/>
              </a:p>
              <a:p>
                <a:pPr marL="742950" lvl="2" indent="-342900">
                  <a:buFont typeface="Wingdings" pitchFamily="2" charset="2"/>
                  <a:buChar char="q"/>
                </a:pPr>
                <a:r>
                  <a:rPr lang="en-IN" sz="2800" dirty="0" smtClean="0"/>
                  <a:t>i.e., the random phase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sz="2800" dirty="0" smtClean="0"/>
                  <a:t> is omitted </a:t>
                </a:r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991600" cy="5867400"/>
              </a:xfrm>
              <a:blipFill rotWithShape="1">
                <a:blip r:embed="rId2"/>
                <a:stretch>
                  <a:fillRect l="-1492" t="-1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4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Effect of Noise on DSB-SC System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78" y="457200"/>
                <a:ext cx="9144000" cy="6553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Received signal: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Recall: narrowband noise can be represented as: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smtClean="0"/>
                  <a:t>Signal at output of band-pass filter: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smtClean="0"/>
                  <a:t>Suppose coherent demodulator used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i.e.,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multiplied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and product low-pass filtered</a:t>
                </a:r>
              </a:p>
              <a:p>
                <a:r>
                  <a:rPr lang="en-IN" dirty="0" smtClean="0"/>
                  <a:t>Output of coherent demodulator: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SNR </a:t>
                </a:r>
                <a:r>
                  <a:rPr lang="en-IN" dirty="0"/>
                  <a:t>at output of receiver: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Received </a:t>
                </a:r>
                <a:r>
                  <a:rPr lang="en-IN" dirty="0"/>
                  <a:t>signal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In terms of received signal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, SNR at output of receiver:</a:t>
                </a:r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same as that for baseband system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78" y="457200"/>
                <a:ext cx="9144000" cy="6553200"/>
              </a:xfrm>
              <a:blipFill rotWithShape="0">
                <a:blip r:embed="rId2"/>
                <a:stretch>
                  <a:fillRect l="-600" t="-1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50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Effect of Noise on SSB-SC System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81000"/>
                <a:ext cx="9144000" cy="64770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Received signal: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e>
                    </m:func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Recall: narrowband noise can be represented as: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smtClean="0"/>
                  <a:t>Signal at output of band-pass filter: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smtClean="0"/>
                  <a:t>Suppose coherent demodulator used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i.e.,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multiplied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and product low-pass filtered</a:t>
                </a:r>
              </a:p>
              <a:p>
                <a:r>
                  <a:rPr lang="en-IN" dirty="0" smtClean="0"/>
                  <a:t>Output of coherent demodulator: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SNR </a:t>
                </a:r>
                <a:r>
                  <a:rPr lang="en-IN" dirty="0"/>
                  <a:t>at output of receiver: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Received </a:t>
                </a:r>
                <a:r>
                  <a:rPr lang="en-IN" dirty="0"/>
                  <a:t>signal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In terms of received signal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, SNR at output of receiver:</a:t>
                </a:r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same as that for baseband system and DSB-SC system 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81000"/>
                <a:ext cx="9144000" cy="6477000"/>
              </a:xfrm>
              <a:blipFill rotWithShape="0">
                <a:blip r:embed="rId2"/>
                <a:stretch>
                  <a:fillRect l="-600" t="-1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8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Effect of Noise on AM System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734" y="381000"/>
                <a:ext cx="9144000" cy="6629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Received signal is: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Signal </a:t>
                </a:r>
                <a:r>
                  <a:rPr lang="en-IN" dirty="0"/>
                  <a:t>at output of band-pass filter: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𝑚</m:t>
                            </m:r>
                            <m:r>
                              <a:rPr lang="en-IN" i="1">
                                <a:latin typeface="Cambria Math"/>
                              </a:rPr>
                              <m:t>(</m:t>
                            </m:r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 smtClean="0"/>
                  <a:t>We separately </a:t>
                </a:r>
                <a:r>
                  <a:rPr lang="en-IN" dirty="0" err="1" smtClean="0"/>
                  <a:t>analyze</a:t>
                </a:r>
                <a:r>
                  <a:rPr lang="en-IN" dirty="0" smtClean="0"/>
                  <a:t> the cases where (i) coherent demodulator, (ii) envelope detector used</a:t>
                </a:r>
              </a:p>
              <a:p>
                <a:r>
                  <a:rPr lang="en-IN" dirty="0" smtClean="0"/>
                  <a:t>If coherent demodulator is used, then situation is similar to DSB-SC case</a:t>
                </a:r>
                <a:endParaRPr lang="en-IN" dirty="0"/>
              </a:p>
              <a:p>
                <a:r>
                  <a:rPr lang="en-IN" dirty="0"/>
                  <a:t>Output of coherent demodulator: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𝑚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Received signal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, where we have used the fact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has zero mean</a:t>
                </a:r>
              </a:p>
              <a:p>
                <a:r>
                  <a:rPr lang="en-IN" dirty="0" smtClean="0"/>
                  <a:t>The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in 1) is removed by a dc blocking device</a:t>
                </a:r>
              </a:p>
              <a:p>
                <a:r>
                  <a:rPr lang="en-IN" dirty="0" smtClean="0"/>
                  <a:t>Output of dc blocking device: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SNR at output of receiver: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/>
                  <a:t>SNR at output of </a:t>
                </a:r>
                <a:r>
                  <a:rPr lang="en-IN" dirty="0" smtClean="0"/>
                  <a:t>receiver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:endParaRPr lang="en-IN" dirty="0"/>
              </a:p>
              <a:p>
                <a:endParaRPr lang="en-IN" dirty="0"/>
              </a:p>
              <a:p>
                <a:pPr lvl="1"/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34" y="381000"/>
                <a:ext cx="9144000" cy="6629400"/>
              </a:xfrm>
              <a:blipFill rotWithShape="0">
                <a:blip r:embed="rId2"/>
                <a:stretch>
                  <a:fillRect l="-600" t="-1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4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Effect of Noise on AM </a:t>
            </a:r>
            <a:r>
              <a:rPr lang="en-IN" dirty="0" smtClean="0"/>
              <a:t>System (contd.)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9067800" cy="6019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Recall: SNR </a:t>
                </a:r>
                <a:r>
                  <a:rPr lang="en-IN" dirty="0"/>
                  <a:t>at output of </a:t>
                </a:r>
                <a:r>
                  <a:rPr lang="en-IN" dirty="0" smtClean="0"/>
                  <a:t>receiver:</a:t>
                </a:r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/>
                  <a:t>SNR at output of </a:t>
                </a:r>
                <a:r>
                  <a:rPr lang="en-IN" dirty="0" smtClean="0"/>
                  <a:t>receiver in case of baseband system and DSB-SC system:</a:t>
                </a:r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 smtClean="0"/>
                  <a:t>Thus, SNR in AM system is </a:t>
                </a:r>
                <a:r>
                  <a:rPr lang="en-IN" i="1" dirty="0" smtClean="0"/>
                  <a:t>less than</a:t>
                </a:r>
                <a:r>
                  <a:rPr lang="en-IN" dirty="0" smtClean="0"/>
                  <a:t> that in a baseband system and DSB-SC system</a:t>
                </a:r>
              </a:p>
              <a:p>
                <a:r>
                  <a:rPr lang="en-IN" dirty="0" smtClean="0"/>
                  <a:t>Intuitively, this is because: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 large part of transmitter power is used to send the carrier component of the modulated signal and not desired signal</a:t>
                </a:r>
              </a:p>
              <a:p>
                <a:r>
                  <a:rPr lang="en-IN" dirty="0" smtClean="0"/>
                  <a:t>Typical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I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[0.8,0.9]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≈0.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for these values, SNR for AM system is a factor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0.075</m:t>
                    </m:r>
                  </m:oMath>
                </a14:m>
                <a:r>
                  <a:rPr lang="en-IN" dirty="0" smtClean="0"/>
                  <a:t> lower than for baseband system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9067800" cy="6019800"/>
              </a:xfrm>
              <a:blipFill rotWithShape="1">
                <a:blip r:embed="rId2"/>
                <a:stretch>
                  <a:fillRect l="-1344" t="-2634" r="-12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857</Words>
  <Application>Microsoft Office PowerPoint</Application>
  <PresentationFormat>On-screen Show (4:3)</PresentationFormat>
  <Paragraphs>344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Wingdings</vt:lpstr>
      <vt:lpstr>Office Theme</vt:lpstr>
      <vt:lpstr>Noise in Analog Modulation</vt:lpstr>
      <vt:lpstr>Introduction</vt:lpstr>
      <vt:lpstr>Effect of Noise on Baseband System</vt:lpstr>
      <vt:lpstr>Receiver Model for Modulation Systems</vt:lpstr>
      <vt:lpstr>Assumptions</vt:lpstr>
      <vt:lpstr>Effect of Noise on DSB-SC System</vt:lpstr>
      <vt:lpstr>Effect of Noise on SSB-SC System</vt:lpstr>
      <vt:lpstr>Effect of Noise on AM System</vt:lpstr>
      <vt:lpstr>Effect of Noise on AM System (contd.)</vt:lpstr>
      <vt:lpstr>Effect of Noise on AM System (contd.)</vt:lpstr>
      <vt:lpstr>Effect of Noise on AM System (contd.)</vt:lpstr>
      <vt:lpstr>Example</vt:lpstr>
      <vt:lpstr>Example</vt:lpstr>
      <vt:lpstr>Effect of Noise on FM System</vt:lpstr>
      <vt:lpstr>Effect of Noise on FM System (contd.)</vt:lpstr>
      <vt:lpstr>Effect of Noise on FM System (contd.)</vt:lpstr>
      <vt:lpstr>Effect of Noise on FM System (contd.)</vt:lpstr>
      <vt:lpstr>Effect of Noise on FM System (contd.)</vt:lpstr>
      <vt:lpstr>Effect of Noise on FM System (contd.)</vt:lpstr>
      <vt:lpstr>Threshold Effect in FM</vt:lpstr>
      <vt:lpstr>Example</vt:lpstr>
      <vt:lpstr>Pre-Emphasis and De-Emphasis in FM</vt:lpstr>
      <vt:lpstr>Pre-Emphasis and De-Emphasis in FM (contd.)</vt:lpstr>
      <vt:lpstr>Pre-Emphasis and De-Emphasis in FM (contd.)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admin</cp:lastModifiedBy>
  <cp:revision>874</cp:revision>
  <dcterms:created xsi:type="dcterms:W3CDTF">2006-08-16T00:00:00Z</dcterms:created>
  <dcterms:modified xsi:type="dcterms:W3CDTF">2019-10-22T05:11:06Z</dcterms:modified>
</cp:coreProperties>
</file>