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2" r:id="rId2"/>
    <p:sldId id="259" r:id="rId3"/>
    <p:sldId id="260" r:id="rId4"/>
    <p:sldId id="261" r:id="rId5"/>
    <p:sldId id="262" r:id="rId6"/>
    <p:sldId id="263" r:id="rId7"/>
    <p:sldId id="264" r:id="rId8"/>
    <p:sldId id="274" r:id="rId9"/>
    <p:sldId id="265" r:id="rId10"/>
    <p:sldId id="270" r:id="rId11"/>
    <p:sldId id="271"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930BB2-BE80-4FFF-B6DE-ACCA257E4DF1}">
          <p14:sldIdLst>
            <p14:sldId id="272"/>
          </p14:sldIdLst>
        </p14:section>
        <p14:section name="Team" id="{CF37A70F-FD9A-4B8A-AF8C-67872ADF0475}">
          <p14:sldIdLst/>
        </p14:section>
        <p14:section name="Objective" id="{A4EDEFF7-6327-433F-B010-31D7DFCA1B82}">
          <p14:sldIdLst>
            <p14:sldId id="259"/>
          </p14:sldIdLst>
        </p14:section>
        <p14:section name="Source Code" id="{EFFB15DE-6B5A-4992-84C9-01243C94BA7F}">
          <p14:sldIdLst>
            <p14:sldId id="260"/>
            <p14:sldId id="261"/>
            <p14:sldId id="262"/>
            <p14:sldId id="263"/>
            <p14:sldId id="264"/>
          </p14:sldIdLst>
        </p14:section>
        <p14:section name="Output" id="{FA1DABA5-4F56-401A-BCFE-0BB657491128}">
          <p14:sldIdLst>
            <p14:sldId id="274"/>
          </p14:sldIdLst>
        </p14:section>
        <p14:section name="Use cases" id="{F467178F-76A5-48CD-94B1-6D4A4E91E534}">
          <p14:sldIdLst>
            <p14:sldId id="265"/>
          </p14:sldIdLst>
        </p14:section>
        <p14:section name="Proposed solution" id="{ADB609DB-04AD-4616-A573-264E4228E4E8}">
          <p14:sldIdLst>
            <p14:sldId id="270"/>
            <p14:sldId id="271"/>
          </p14:sldIdLst>
        </p14:section>
        <p14:section name="Limitations &amp; future scope" id="{50960AF9-0734-480F-B7F4-43ED1F88FCAA}">
          <p14:sldIdLst>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A00"/>
    <a:srgbClr val="007C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082BC-4640-4558-9616-E5A0386CDB16}" v="220" dt="2023-08-25T12:23:00.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th Joshi" userId="b28ebd7208b33a5e" providerId="Windows Live" clId="Web-{A06082BC-4640-4558-9616-E5A0386CDB16}"/>
    <pc:docChg chg="delSld modSld modSection">
      <pc:chgData name="Shreshtth Joshi" userId="b28ebd7208b33a5e" providerId="Windows Live" clId="Web-{A06082BC-4640-4558-9616-E5A0386CDB16}" dt="2023-08-25T12:22:58.591" v="113" actId="20577"/>
      <pc:docMkLst>
        <pc:docMk/>
      </pc:docMkLst>
      <pc:sldChg chg="del">
        <pc:chgData name="Shreshtth Joshi" userId="b28ebd7208b33a5e" providerId="Windows Live" clId="Web-{A06082BC-4640-4558-9616-E5A0386CDB16}" dt="2023-08-25T12:18:07.053" v="0"/>
        <pc:sldMkLst>
          <pc:docMk/>
          <pc:sldMk cId="0" sldId="257"/>
        </pc:sldMkLst>
      </pc:sldChg>
      <pc:sldChg chg="del">
        <pc:chgData name="Shreshtth Joshi" userId="b28ebd7208b33a5e" providerId="Windows Live" clId="Web-{A06082BC-4640-4558-9616-E5A0386CDB16}" dt="2023-08-25T12:18:14.834" v="1"/>
        <pc:sldMkLst>
          <pc:docMk/>
          <pc:sldMk cId="2466203085" sldId="258"/>
        </pc:sldMkLst>
      </pc:sldChg>
      <pc:sldChg chg="modSp">
        <pc:chgData name="Shreshtth Joshi" userId="b28ebd7208b33a5e" providerId="Windows Live" clId="Web-{A06082BC-4640-4558-9616-E5A0386CDB16}" dt="2023-08-25T12:18:46.366" v="45" actId="20577"/>
        <pc:sldMkLst>
          <pc:docMk/>
          <pc:sldMk cId="1840559929" sldId="259"/>
        </pc:sldMkLst>
        <pc:spChg chg="mod">
          <ac:chgData name="Shreshtth Joshi" userId="b28ebd7208b33a5e" providerId="Windows Live" clId="Web-{A06082BC-4640-4558-9616-E5A0386CDB16}" dt="2023-08-25T12:18:46.366" v="45" actId="20577"/>
          <ac:spMkLst>
            <pc:docMk/>
            <pc:sldMk cId="1840559929" sldId="259"/>
            <ac:spMk id="6" creationId="{61EE15E5-FF67-6673-36BC-797242CADDF4}"/>
          </ac:spMkLst>
        </pc:spChg>
      </pc:sldChg>
      <pc:sldChg chg="del">
        <pc:chgData name="Shreshtth Joshi" userId="b28ebd7208b33a5e" providerId="Windows Live" clId="Web-{A06082BC-4640-4558-9616-E5A0386CDB16}" dt="2023-08-25T12:19:10.648" v="46"/>
        <pc:sldMkLst>
          <pc:docMk/>
          <pc:sldMk cId="0" sldId="269"/>
        </pc:sldMkLst>
      </pc:sldChg>
      <pc:sldChg chg="addSp modSp">
        <pc:chgData name="Shreshtth Joshi" userId="b28ebd7208b33a5e" providerId="Windows Live" clId="Web-{A06082BC-4640-4558-9616-E5A0386CDB16}" dt="2023-08-25T12:22:58.591" v="113" actId="20577"/>
        <pc:sldMkLst>
          <pc:docMk/>
          <pc:sldMk cId="2250766101" sldId="272"/>
        </pc:sldMkLst>
        <pc:spChg chg="mod">
          <ac:chgData name="Shreshtth Joshi" userId="b28ebd7208b33a5e" providerId="Windows Live" clId="Web-{A06082BC-4640-4558-9616-E5A0386CDB16}" dt="2023-08-25T12:20:59.447" v="74" actId="20577"/>
          <ac:spMkLst>
            <pc:docMk/>
            <pc:sldMk cId="2250766101" sldId="272"/>
            <ac:spMk id="3" creationId="{49A3AEE4-4A12-6C54-8305-EC8E522E35F1}"/>
          </ac:spMkLst>
        </pc:spChg>
        <pc:spChg chg="add mod">
          <ac:chgData name="Shreshtth Joshi" userId="b28ebd7208b33a5e" providerId="Windows Live" clId="Web-{A06082BC-4640-4558-9616-E5A0386CDB16}" dt="2023-08-25T12:22:58.591" v="113" actId="20577"/>
          <ac:spMkLst>
            <pc:docMk/>
            <pc:sldMk cId="2250766101" sldId="272"/>
            <ac:spMk id="5" creationId="{9685EA50-4EAA-4D48-3E2E-B5D9EB21C708}"/>
          </ac:spMkLst>
        </pc:spChg>
        <pc:graphicFrameChg chg="mod modGraphic">
          <ac:chgData name="Shreshtth Joshi" userId="b28ebd7208b33a5e" providerId="Windows Live" clId="Web-{A06082BC-4640-4558-9616-E5A0386CDB16}" dt="2023-08-25T12:21:26.448" v="76" actId="1076"/>
          <ac:graphicFrameMkLst>
            <pc:docMk/>
            <pc:sldMk cId="2250766101" sldId="272"/>
            <ac:graphicFrameMk id="4" creationId="{7EB00118-8FE4-B9B2-9B7E-73D4039BA53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6D816-38A7-4F00-AF0F-90F7090C7F3A}"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04D01-B993-4A78-B912-5D47D60A0425}" type="slidenum">
              <a:rPr lang="en-IN" smtClean="0"/>
              <a:t>‹#›</a:t>
            </a:fld>
            <a:endParaRPr lang="en-IN"/>
          </a:p>
        </p:txBody>
      </p:sp>
    </p:spTree>
    <p:extLst>
      <p:ext uri="{BB962C8B-B14F-4D97-AF65-F5344CB8AC3E}">
        <p14:creationId xmlns:p14="http://schemas.microsoft.com/office/powerpoint/2010/main" val="163228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12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DC4B-9011-434F-A653-7DAA93B66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EFD073-52C3-9346-0723-1F6603598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3D22F-2881-A69C-1115-228E476BA5E2}"/>
              </a:ext>
            </a:extLst>
          </p:cNvPr>
          <p:cNvSpPr>
            <a:spLocks noGrp="1"/>
          </p:cNvSpPr>
          <p:nvPr>
            <p:ph type="dt" sz="half" idx="10"/>
          </p:nvPr>
        </p:nvSpPr>
        <p:spPr>
          <a:xfrm>
            <a:off x="838200" y="6356350"/>
            <a:ext cx="2743200" cy="365125"/>
          </a:xfrm>
          <a:prstGeom prst="rect">
            <a:avLst/>
          </a:prstGeom>
        </p:spPr>
        <p:txBody>
          <a:bodyPr/>
          <a:lstStyle/>
          <a:p>
            <a:fld id="{3D2C096A-7D24-4ED7-97EA-139BFC9E7199}" type="datetime1">
              <a:rPr lang="en-IN" smtClean="0"/>
              <a:t>25-08-2023</a:t>
            </a:fld>
            <a:endParaRPr lang="en-IN"/>
          </a:p>
        </p:txBody>
      </p:sp>
      <p:sp>
        <p:nvSpPr>
          <p:cNvPr id="5" name="Footer Placeholder 4">
            <a:extLst>
              <a:ext uri="{FF2B5EF4-FFF2-40B4-BE49-F238E27FC236}">
                <a16:creationId xmlns:a16="http://schemas.microsoft.com/office/drawing/2014/main" id="{AE8D4825-2243-F420-2064-DF065523B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15E3E-F231-FF87-5265-EAACF5548D5B}"/>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120805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569D-FAF1-6340-BCE1-E37BDD9501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13FFA-4F28-EE44-A78A-4621EE10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8D56F2-49AC-D499-7BF1-AD5920C08ECA}"/>
              </a:ext>
            </a:extLst>
          </p:cNvPr>
          <p:cNvSpPr>
            <a:spLocks noGrp="1"/>
          </p:cNvSpPr>
          <p:nvPr>
            <p:ph type="dt" sz="half" idx="10"/>
          </p:nvPr>
        </p:nvSpPr>
        <p:spPr>
          <a:xfrm>
            <a:off x="838200" y="6356350"/>
            <a:ext cx="2743200" cy="365125"/>
          </a:xfrm>
          <a:prstGeom prst="rect">
            <a:avLst/>
          </a:prstGeom>
        </p:spPr>
        <p:txBody>
          <a:bodyPr/>
          <a:lstStyle/>
          <a:p>
            <a:fld id="{C15C461A-3AE1-4AC1-B213-9CDFE76BC27C}" type="datetime1">
              <a:rPr lang="en-IN" smtClean="0"/>
              <a:t>25-08-2023</a:t>
            </a:fld>
            <a:endParaRPr lang="en-IN"/>
          </a:p>
        </p:txBody>
      </p:sp>
      <p:sp>
        <p:nvSpPr>
          <p:cNvPr id="5" name="Footer Placeholder 4">
            <a:extLst>
              <a:ext uri="{FF2B5EF4-FFF2-40B4-BE49-F238E27FC236}">
                <a16:creationId xmlns:a16="http://schemas.microsoft.com/office/drawing/2014/main" id="{DFADC8D6-576F-C186-5F3F-EE763D452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0A2BF-E352-76CC-932D-3C45EBF24D86}"/>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272803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E8BA7-20F9-BB72-B4EB-D432A0C444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EC66C-6C26-FC57-C356-580B88F9D6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E401E-9245-0D9D-AE84-0E4BB0A9E20C}"/>
              </a:ext>
            </a:extLst>
          </p:cNvPr>
          <p:cNvSpPr>
            <a:spLocks noGrp="1"/>
          </p:cNvSpPr>
          <p:nvPr>
            <p:ph type="dt" sz="half" idx="10"/>
          </p:nvPr>
        </p:nvSpPr>
        <p:spPr>
          <a:xfrm>
            <a:off x="838200" y="6356350"/>
            <a:ext cx="2743200" cy="365125"/>
          </a:xfrm>
          <a:prstGeom prst="rect">
            <a:avLst/>
          </a:prstGeom>
        </p:spPr>
        <p:txBody>
          <a:bodyPr/>
          <a:lstStyle/>
          <a:p>
            <a:fld id="{F7F06B66-9FFF-4A26-ADBE-89456868CA48}" type="datetime1">
              <a:rPr lang="en-IN" smtClean="0"/>
              <a:t>25-08-2023</a:t>
            </a:fld>
            <a:endParaRPr lang="en-IN"/>
          </a:p>
        </p:txBody>
      </p:sp>
      <p:sp>
        <p:nvSpPr>
          <p:cNvPr id="5" name="Footer Placeholder 4">
            <a:extLst>
              <a:ext uri="{FF2B5EF4-FFF2-40B4-BE49-F238E27FC236}">
                <a16:creationId xmlns:a16="http://schemas.microsoft.com/office/drawing/2014/main" id="{7072F9DC-123E-F23A-0744-5BF10CE8B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0D708-41E8-300B-1BEC-DFEE59F99638}"/>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268835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 header 1 1 1 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12192024" cy="6858001"/>
          </a:xfrm>
          <a:prstGeom prst="rect">
            <a:avLst/>
          </a:prstGeom>
          <a:noFill/>
          <a:ln>
            <a:noFill/>
          </a:ln>
        </p:spPr>
      </p:pic>
    </p:spTree>
    <p:extLst>
      <p:ext uri="{BB962C8B-B14F-4D97-AF65-F5344CB8AC3E}">
        <p14:creationId xmlns:p14="http://schemas.microsoft.com/office/powerpoint/2010/main" val="164158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55C6-CF12-0E10-B87A-277A68A5A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2352-51A9-F064-D6A3-2E58B48E3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D138DB-F32C-A0DC-3CC6-92BA582A32F7}"/>
              </a:ext>
            </a:extLst>
          </p:cNvPr>
          <p:cNvSpPr>
            <a:spLocks noGrp="1"/>
          </p:cNvSpPr>
          <p:nvPr>
            <p:ph type="dt" sz="half" idx="10"/>
          </p:nvPr>
        </p:nvSpPr>
        <p:spPr>
          <a:xfrm>
            <a:off x="838200" y="6356350"/>
            <a:ext cx="2743200" cy="365125"/>
          </a:xfrm>
          <a:prstGeom prst="rect">
            <a:avLst/>
          </a:prstGeom>
        </p:spPr>
        <p:txBody>
          <a:bodyPr/>
          <a:lstStyle/>
          <a:p>
            <a:fld id="{01078FFC-7DD7-4791-BE48-9350A80DE26B}" type="datetime1">
              <a:rPr lang="en-IN" smtClean="0"/>
              <a:t>25-08-2023</a:t>
            </a:fld>
            <a:endParaRPr lang="en-IN"/>
          </a:p>
        </p:txBody>
      </p:sp>
      <p:sp>
        <p:nvSpPr>
          <p:cNvPr id="5" name="Footer Placeholder 4">
            <a:extLst>
              <a:ext uri="{FF2B5EF4-FFF2-40B4-BE49-F238E27FC236}">
                <a16:creationId xmlns:a16="http://schemas.microsoft.com/office/drawing/2014/main" id="{66A44B11-8A78-2052-6503-B80501E6F282}"/>
              </a:ext>
            </a:extLst>
          </p:cNvPr>
          <p:cNvSpPr>
            <a:spLocks noGrp="1"/>
          </p:cNvSpPr>
          <p:nvPr>
            <p:ph type="ftr" sz="quarter" idx="11"/>
          </p:nvPr>
        </p:nvSpPr>
        <p:spPr/>
        <p:txBody>
          <a:bodyPr/>
          <a:lstStyle/>
          <a:p>
            <a:r>
              <a:rPr lang="en-IN" dirty="0"/>
              <a:t>Flipkart Grid 5.0</a:t>
            </a:r>
          </a:p>
        </p:txBody>
      </p:sp>
      <p:sp>
        <p:nvSpPr>
          <p:cNvPr id="6" name="Slide Number Placeholder 5">
            <a:extLst>
              <a:ext uri="{FF2B5EF4-FFF2-40B4-BE49-F238E27FC236}">
                <a16:creationId xmlns:a16="http://schemas.microsoft.com/office/drawing/2014/main" id="{F0653F88-A1EB-C338-5BC8-D33B988934F3}"/>
              </a:ext>
            </a:extLst>
          </p:cNvPr>
          <p:cNvSpPr>
            <a:spLocks noGrp="1"/>
          </p:cNvSpPr>
          <p:nvPr>
            <p:ph type="sldNum" sz="quarter" idx="12"/>
          </p:nvPr>
        </p:nvSpPr>
        <p:spPr/>
        <p:txBody>
          <a:bodyPr/>
          <a:lstStyle>
            <a:lvl1pPr algn="l">
              <a:defRPr/>
            </a:lvl1pPr>
          </a:lstStyle>
          <a:p>
            <a:fld id="{3355B5FB-62F2-4B86-B6E0-3594C1ECA936}" type="slidenum">
              <a:rPr lang="en-IN" smtClean="0"/>
              <a:pPr/>
              <a:t>‹#›</a:t>
            </a:fld>
            <a:endParaRPr lang="en-IN" dirty="0"/>
          </a:p>
        </p:txBody>
      </p:sp>
    </p:spTree>
    <p:extLst>
      <p:ext uri="{BB962C8B-B14F-4D97-AF65-F5344CB8AC3E}">
        <p14:creationId xmlns:p14="http://schemas.microsoft.com/office/powerpoint/2010/main" val="335440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1695-1091-E855-23A6-8110D07B1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B23792-7144-F1D9-58E8-40F905DB2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888C1F-A7DA-C317-64CC-5AF054E18752}"/>
              </a:ext>
            </a:extLst>
          </p:cNvPr>
          <p:cNvSpPr>
            <a:spLocks noGrp="1"/>
          </p:cNvSpPr>
          <p:nvPr>
            <p:ph type="dt" sz="half" idx="10"/>
          </p:nvPr>
        </p:nvSpPr>
        <p:spPr>
          <a:xfrm>
            <a:off x="838200" y="6356350"/>
            <a:ext cx="2743200" cy="365125"/>
          </a:xfrm>
          <a:prstGeom prst="rect">
            <a:avLst/>
          </a:prstGeom>
        </p:spPr>
        <p:txBody>
          <a:bodyPr/>
          <a:lstStyle/>
          <a:p>
            <a:fld id="{549D7C36-8E77-4595-B9E2-52784651FAAA}" type="datetime1">
              <a:rPr lang="en-IN" smtClean="0"/>
              <a:t>25-08-2023</a:t>
            </a:fld>
            <a:endParaRPr lang="en-IN"/>
          </a:p>
        </p:txBody>
      </p:sp>
      <p:sp>
        <p:nvSpPr>
          <p:cNvPr id="5" name="Footer Placeholder 4">
            <a:extLst>
              <a:ext uri="{FF2B5EF4-FFF2-40B4-BE49-F238E27FC236}">
                <a16:creationId xmlns:a16="http://schemas.microsoft.com/office/drawing/2014/main" id="{C70EEAED-1FB4-294B-2603-24BDAD64F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47984-C0A9-0795-0D41-5822A74F1F6F}"/>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31896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C926-0BF3-F0CC-B55F-04FA852A0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BAFAE1-A336-2048-D05F-09F6B645C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B07BE8-7C11-90AA-4765-DF96EC3B0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56AB96-363E-33D3-F421-4CE7B2B03F44}"/>
              </a:ext>
            </a:extLst>
          </p:cNvPr>
          <p:cNvSpPr>
            <a:spLocks noGrp="1"/>
          </p:cNvSpPr>
          <p:nvPr>
            <p:ph type="dt" sz="half" idx="10"/>
          </p:nvPr>
        </p:nvSpPr>
        <p:spPr>
          <a:xfrm>
            <a:off x="838200" y="6356350"/>
            <a:ext cx="2743200" cy="365125"/>
          </a:xfrm>
          <a:prstGeom prst="rect">
            <a:avLst/>
          </a:prstGeom>
        </p:spPr>
        <p:txBody>
          <a:bodyPr/>
          <a:lstStyle/>
          <a:p>
            <a:fld id="{7EB5372E-6418-4754-99B6-3EF8671D146C}" type="datetime1">
              <a:rPr lang="en-IN" smtClean="0"/>
              <a:t>25-08-2023</a:t>
            </a:fld>
            <a:endParaRPr lang="en-IN"/>
          </a:p>
        </p:txBody>
      </p:sp>
      <p:sp>
        <p:nvSpPr>
          <p:cNvPr id="6" name="Footer Placeholder 5">
            <a:extLst>
              <a:ext uri="{FF2B5EF4-FFF2-40B4-BE49-F238E27FC236}">
                <a16:creationId xmlns:a16="http://schemas.microsoft.com/office/drawing/2014/main" id="{9CB670A3-895F-9097-103E-AA03074F7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B7EBF-C5B8-E192-23AE-970CB280C7F5}"/>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375494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DD51-1F7F-E8E2-BB92-78359641F5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162C35-31E4-DF71-DC3D-058289E52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5E8C8-90B6-8290-13C2-19BF715F87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06E2B6-63E1-CB1C-90FE-3E56726D6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B176D-C62B-5C44-A212-351BCC6FB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DD0696-AE77-BD82-9F2B-D8B408331741}"/>
              </a:ext>
            </a:extLst>
          </p:cNvPr>
          <p:cNvSpPr>
            <a:spLocks noGrp="1"/>
          </p:cNvSpPr>
          <p:nvPr>
            <p:ph type="dt" sz="half" idx="10"/>
          </p:nvPr>
        </p:nvSpPr>
        <p:spPr>
          <a:xfrm>
            <a:off x="838200" y="6356350"/>
            <a:ext cx="2743200" cy="365125"/>
          </a:xfrm>
          <a:prstGeom prst="rect">
            <a:avLst/>
          </a:prstGeom>
        </p:spPr>
        <p:txBody>
          <a:bodyPr/>
          <a:lstStyle/>
          <a:p>
            <a:fld id="{5BAD89C5-DDB9-4E11-ACF7-BC6159AFA1BA}" type="datetime1">
              <a:rPr lang="en-IN" smtClean="0"/>
              <a:t>25-08-2023</a:t>
            </a:fld>
            <a:endParaRPr lang="en-IN"/>
          </a:p>
        </p:txBody>
      </p:sp>
      <p:sp>
        <p:nvSpPr>
          <p:cNvPr id="8" name="Footer Placeholder 7">
            <a:extLst>
              <a:ext uri="{FF2B5EF4-FFF2-40B4-BE49-F238E27FC236}">
                <a16:creationId xmlns:a16="http://schemas.microsoft.com/office/drawing/2014/main" id="{E09B0BAA-D0A8-D65E-5B48-6E40506752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D463F5-CD58-7890-DB83-9D023EF7AB07}"/>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108645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1A69-529C-D908-673F-2ABD6705FE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E05ACB-DD5A-52CA-00B4-4B10E5309080}"/>
              </a:ext>
            </a:extLst>
          </p:cNvPr>
          <p:cNvSpPr>
            <a:spLocks noGrp="1"/>
          </p:cNvSpPr>
          <p:nvPr>
            <p:ph type="dt" sz="half" idx="10"/>
          </p:nvPr>
        </p:nvSpPr>
        <p:spPr>
          <a:xfrm>
            <a:off x="838200" y="6356350"/>
            <a:ext cx="2743200" cy="365125"/>
          </a:xfrm>
          <a:prstGeom prst="rect">
            <a:avLst/>
          </a:prstGeom>
        </p:spPr>
        <p:txBody>
          <a:bodyPr/>
          <a:lstStyle/>
          <a:p>
            <a:fld id="{ACC0CDD9-4E22-4997-9E7D-A012184F0DFD}" type="datetime1">
              <a:rPr lang="en-IN" smtClean="0"/>
              <a:t>25-08-2023</a:t>
            </a:fld>
            <a:endParaRPr lang="en-IN"/>
          </a:p>
        </p:txBody>
      </p:sp>
      <p:sp>
        <p:nvSpPr>
          <p:cNvPr id="4" name="Footer Placeholder 3">
            <a:extLst>
              <a:ext uri="{FF2B5EF4-FFF2-40B4-BE49-F238E27FC236}">
                <a16:creationId xmlns:a16="http://schemas.microsoft.com/office/drawing/2014/main" id="{FC770E9E-DD34-C1C2-8B79-7A8DC171DF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A91927-A097-7D6A-61F4-AC9948190F4E}"/>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69740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7AFFB-E7BA-22FD-9990-800CA57191C9}"/>
              </a:ext>
            </a:extLst>
          </p:cNvPr>
          <p:cNvSpPr>
            <a:spLocks noGrp="1"/>
          </p:cNvSpPr>
          <p:nvPr>
            <p:ph type="dt" sz="half" idx="10"/>
          </p:nvPr>
        </p:nvSpPr>
        <p:spPr>
          <a:xfrm>
            <a:off x="838200" y="6356350"/>
            <a:ext cx="2743200" cy="365125"/>
          </a:xfrm>
          <a:prstGeom prst="rect">
            <a:avLst/>
          </a:prstGeom>
        </p:spPr>
        <p:txBody>
          <a:bodyPr/>
          <a:lstStyle/>
          <a:p>
            <a:fld id="{983CF180-90E6-4DB8-B4C5-2AC863373C73}" type="datetime1">
              <a:rPr lang="en-IN" smtClean="0"/>
              <a:t>25-08-2023</a:t>
            </a:fld>
            <a:endParaRPr lang="en-IN"/>
          </a:p>
        </p:txBody>
      </p:sp>
      <p:sp>
        <p:nvSpPr>
          <p:cNvPr id="3" name="Footer Placeholder 2">
            <a:extLst>
              <a:ext uri="{FF2B5EF4-FFF2-40B4-BE49-F238E27FC236}">
                <a16:creationId xmlns:a16="http://schemas.microsoft.com/office/drawing/2014/main" id="{44D15E98-7474-9298-47D8-B443912EC5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819C23-BEC6-611C-D7B0-881238A96620}"/>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60999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920A-4965-57CB-5F8D-572813B7F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6DA6D5-F487-C9C7-E1B8-15AEEC537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0BC475-5CDA-4169-1D64-6600B2BED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ED489-903E-3132-686F-2E04419A2CA0}"/>
              </a:ext>
            </a:extLst>
          </p:cNvPr>
          <p:cNvSpPr>
            <a:spLocks noGrp="1"/>
          </p:cNvSpPr>
          <p:nvPr>
            <p:ph type="dt" sz="half" idx="10"/>
          </p:nvPr>
        </p:nvSpPr>
        <p:spPr>
          <a:xfrm>
            <a:off x="838200" y="6356350"/>
            <a:ext cx="2743200" cy="365125"/>
          </a:xfrm>
          <a:prstGeom prst="rect">
            <a:avLst/>
          </a:prstGeom>
        </p:spPr>
        <p:txBody>
          <a:bodyPr/>
          <a:lstStyle/>
          <a:p>
            <a:fld id="{D0A671CE-0F36-48E8-9278-E6E9A37987D0}" type="datetime1">
              <a:rPr lang="en-IN" smtClean="0"/>
              <a:t>25-08-2023</a:t>
            </a:fld>
            <a:endParaRPr lang="en-IN"/>
          </a:p>
        </p:txBody>
      </p:sp>
      <p:sp>
        <p:nvSpPr>
          <p:cNvPr id="6" name="Footer Placeholder 5">
            <a:extLst>
              <a:ext uri="{FF2B5EF4-FFF2-40B4-BE49-F238E27FC236}">
                <a16:creationId xmlns:a16="http://schemas.microsoft.com/office/drawing/2014/main" id="{4EB353AB-AEBE-FB91-609B-B62775B38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DC499-C647-4997-3515-2F44405F6DC5}"/>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351911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41EE-EF25-2553-014B-1F0BAC49D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EDFBED-8851-9C80-D41F-AC3DA8A6C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854CBC-8109-8DD4-2278-60C05F961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2E860-AF5E-CB51-945A-3CF314119072}"/>
              </a:ext>
            </a:extLst>
          </p:cNvPr>
          <p:cNvSpPr>
            <a:spLocks noGrp="1"/>
          </p:cNvSpPr>
          <p:nvPr>
            <p:ph type="dt" sz="half" idx="10"/>
          </p:nvPr>
        </p:nvSpPr>
        <p:spPr>
          <a:xfrm>
            <a:off x="838200" y="6356350"/>
            <a:ext cx="2743200" cy="365125"/>
          </a:xfrm>
          <a:prstGeom prst="rect">
            <a:avLst/>
          </a:prstGeom>
        </p:spPr>
        <p:txBody>
          <a:bodyPr/>
          <a:lstStyle/>
          <a:p>
            <a:fld id="{E57899AC-A3A4-44A5-9C9F-2332C77BB1AD}" type="datetime1">
              <a:rPr lang="en-IN" smtClean="0"/>
              <a:t>25-08-2023</a:t>
            </a:fld>
            <a:endParaRPr lang="en-IN"/>
          </a:p>
        </p:txBody>
      </p:sp>
      <p:sp>
        <p:nvSpPr>
          <p:cNvPr id="6" name="Footer Placeholder 5">
            <a:extLst>
              <a:ext uri="{FF2B5EF4-FFF2-40B4-BE49-F238E27FC236}">
                <a16:creationId xmlns:a16="http://schemas.microsoft.com/office/drawing/2014/main" id="{E6A1C74E-87EF-9830-5F59-B0052C241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9C82A-3A61-F1D9-EFC5-63D34E5C07C6}"/>
              </a:ext>
            </a:extLst>
          </p:cNvPr>
          <p:cNvSpPr>
            <a:spLocks noGrp="1"/>
          </p:cNvSpPr>
          <p:nvPr>
            <p:ph type="sldNum" sz="quarter" idx="12"/>
          </p:nvPr>
        </p:nvSpPr>
        <p:spPr/>
        <p:txBody>
          <a:bodyPr/>
          <a:lstStyle/>
          <a:p>
            <a:fld id="{3355B5FB-62F2-4B86-B6E0-3594C1ECA936}" type="slidenum">
              <a:rPr lang="en-IN" smtClean="0"/>
              <a:t>‹#›</a:t>
            </a:fld>
            <a:endParaRPr lang="en-IN"/>
          </a:p>
        </p:txBody>
      </p:sp>
    </p:spTree>
    <p:extLst>
      <p:ext uri="{BB962C8B-B14F-4D97-AF65-F5344CB8AC3E}">
        <p14:creationId xmlns:p14="http://schemas.microsoft.com/office/powerpoint/2010/main" val="201023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4730B-47D8-3CCA-A382-2286E4469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A36377-08A9-B5AD-150A-974F3A79B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140C8859-08FC-9BA9-F381-D11F0ED1A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Flipkart Grid 5.0</a:t>
            </a:r>
          </a:p>
        </p:txBody>
      </p:sp>
      <p:sp>
        <p:nvSpPr>
          <p:cNvPr id="6" name="Slide Number Placeholder 5">
            <a:extLst>
              <a:ext uri="{FF2B5EF4-FFF2-40B4-BE49-F238E27FC236}">
                <a16:creationId xmlns:a16="http://schemas.microsoft.com/office/drawing/2014/main" id="{9EEE8712-30B3-011A-3E39-86BE118EE058}"/>
              </a:ext>
            </a:extLst>
          </p:cNvPr>
          <p:cNvSpPr>
            <a:spLocks noGrp="1"/>
          </p:cNvSpPr>
          <p:nvPr>
            <p:ph type="sldNum" sz="quarter" idx="4"/>
          </p:nvPr>
        </p:nvSpPr>
        <p:spPr>
          <a:xfrm>
            <a:off x="838200" y="635634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5B5FB-62F2-4B86-B6E0-3594C1ECA936}" type="slidenum">
              <a:rPr lang="en-IN" smtClean="0"/>
              <a:t>‹#›</a:t>
            </a:fld>
            <a:endParaRPr lang="en-IN"/>
          </a:p>
        </p:txBody>
      </p:sp>
      <p:pic>
        <p:nvPicPr>
          <p:cNvPr id="1028" name="Picture 4">
            <a:extLst>
              <a:ext uri="{FF2B5EF4-FFF2-40B4-BE49-F238E27FC236}">
                <a16:creationId xmlns:a16="http://schemas.microsoft.com/office/drawing/2014/main" id="{8979AE2F-9B71-A459-FC37-F585426DA71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08871" y="6242672"/>
            <a:ext cx="1053296" cy="59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71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2.svg"/><Relationship Id="rId7" Type="http://schemas.openxmlformats.org/officeDocument/2006/relationships/image" Target="../media/image30.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12.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2.svg"/><Relationship Id="rId7" Type="http://schemas.openxmlformats.org/officeDocument/2006/relationships/image" Target="../media/image45.sv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4.sv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hyperlink" Target="https://drive.google.com/file/d/1_emGYAqE19tfcShK2yDnjZLCyRlFTxr3/view?usp=sharing" TargetMode="Externa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2" name="Rectangle 1">
            <a:extLst>
              <a:ext uri="{FF2B5EF4-FFF2-40B4-BE49-F238E27FC236}">
                <a16:creationId xmlns:a16="http://schemas.microsoft.com/office/drawing/2014/main" id="{FDC0A352-9443-225C-AE3F-4F5F363FA504}"/>
              </a:ext>
            </a:extLst>
          </p:cNvPr>
          <p:cNvSpPr/>
          <p:nvPr/>
        </p:nvSpPr>
        <p:spPr>
          <a:xfrm>
            <a:off x="4294208" y="740780"/>
            <a:ext cx="3530278" cy="226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9A3AEE4-4A12-6C54-8305-EC8E522E35F1}"/>
              </a:ext>
            </a:extLst>
          </p:cNvPr>
          <p:cNvSpPr txBox="1"/>
          <p:nvPr/>
        </p:nvSpPr>
        <p:spPr>
          <a:xfrm>
            <a:off x="700268" y="556536"/>
            <a:ext cx="5116010" cy="1754326"/>
          </a:xfrm>
          <a:prstGeom prst="rect">
            <a:avLst/>
          </a:prstGeom>
          <a:noFill/>
        </p:spPr>
        <p:txBody>
          <a:bodyPr wrap="square" lIns="91440" tIns="45720" rIns="91440" bIns="45720" rtlCol="0" anchor="t">
            <a:spAutoFit/>
          </a:bodyPr>
          <a:lstStyle/>
          <a:p>
            <a:r>
              <a:rPr lang="en-IN" sz="3600" b="1" u="sng" dirty="0">
                <a:solidFill>
                  <a:schemeClr val="bg1"/>
                </a:solidFill>
                <a:cs typeface="Calibri"/>
              </a:rPr>
              <a:t>Ecommerce Recommender System</a:t>
            </a:r>
          </a:p>
          <a:p>
            <a:endParaRPr lang="en-IN" sz="3600" b="1" u="sng" dirty="0">
              <a:solidFill>
                <a:schemeClr val="bg1"/>
              </a:solidFill>
              <a:cs typeface="Calibri"/>
            </a:endParaRPr>
          </a:p>
        </p:txBody>
      </p:sp>
      <p:graphicFrame>
        <p:nvGraphicFramePr>
          <p:cNvPr id="4" name="Table 4">
            <a:extLst>
              <a:ext uri="{FF2B5EF4-FFF2-40B4-BE49-F238E27FC236}">
                <a16:creationId xmlns:a16="http://schemas.microsoft.com/office/drawing/2014/main" id="{7EB00118-8FE4-B9B2-9B7E-73D4039BA53C}"/>
              </a:ext>
            </a:extLst>
          </p:cNvPr>
          <p:cNvGraphicFramePr>
            <a:graphicFrameLocks noGrp="1"/>
          </p:cNvGraphicFramePr>
          <p:nvPr>
            <p:extLst>
              <p:ext uri="{D42A27DB-BD31-4B8C-83A1-F6EECF244321}">
                <p14:modId xmlns:p14="http://schemas.microsoft.com/office/powerpoint/2010/main" val="3993015112"/>
              </p:ext>
            </p:extLst>
          </p:nvPr>
        </p:nvGraphicFramePr>
        <p:xfrm>
          <a:off x="644860" y="2862383"/>
          <a:ext cx="4803493" cy="3172822"/>
        </p:xfrm>
        <a:graphic>
          <a:graphicData uri="http://schemas.openxmlformats.org/drawingml/2006/table">
            <a:tbl>
              <a:tblPr firstRow="1" bandRow="1">
                <a:tableStyleId>{5C22544A-7EE6-4342-B048-85BDC9FD1C3A}</a:tableStyleId>
              </a:tblPr>
              <a:tblGrid>
                <a:gridCol w="821802">
                  <a:extLst>
                    <a:ext uri="{9D8B030D-6E8A-4147-A177-3AD203B41FA5}">
                      <a16:colId xmlns:a16="http://schemas.microsoft.com/office/drawing/2014/main" val="1318448478"/>
                    </a:ext>
                  </a:extLst>
                </a:gridCol>
                <a:gridCol w="3981691">
                  <a:extLst>
                    <a:ext uri="{9D8B030D-6E8A-4147-A177-3AD203B41FA5}">
                      <a16:colId xmlns:a16="http://schemas.microsoft.com/office/drawing/2014/main" val="1171047958"/>
                    </a:ext>
                  </a:extLst>
                </a:gridCol>
              </a:tblGrid>
              <a:tr h="370840">
                <a:tc>
                  <a:txBody>
                    <a:bodyPr/>
                    <a:lstStyle/>
                    <a:p>
                      <a:r>
                        <a:rPr lang="en-IN" sz="2000" dirty="0">
                          <a:solidFill>
                            <a:srgbClr val="FFDA00"/>
                          </a:solidFill>
                        </a:rPr>
                        <a:t>SI No.</a:t>
                      </a:r>
                    </a:p>
                  </a:txBody>
                  <a:tcPr>
                    <a:lnL w="12700" cmpd="sng">
                      <a:noFill/>
                    </a:lnL>
                    <a:lnR w="12700" cmpd="sng">
                      <a:noFill/>
                    </a:lnR>
                    <a:lnT w="12700" cmpd="sng">
                      <a:noFill/>
                    </a:lnT>
                    <a:lnB w="12700" cap="flat" cmpd="sng" algn="ctr">
                      <a:solidFill>
                        <a:srgbClr val="007CD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solidFill>
                            <a:srgbClr val="FFDA00"/>
                          </a:solidFill>
                        </a:rPr>
                        <a:t>Section</a:t>
                      </a:r>
                    </a:p>
                  </a:txBody>
                  <a:tcPr>
                    <a:lnL w="12700" cmpd="sng">
                      <a:noFill/>
                    </a:lnL>
                    <a:lnR w="12700" cmpd="sng">
                      <a:noFill/>
                    </a:lnR>
                    <a:lnT w="12700" cmpd="sng">
                      <a:noFill/>
                    </a:lnT>
                    <a:lnB w="12700" cap="flat" cmpd="sng" algn="ctr">
                      <a:solidFill>
                        <a:srgbClr val="007CD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8224875"/>
                  </a:ext>
                </a:extLst>
              </a:tr>
              <a:tr h="370840">
                <a:tc>
                  <a:txBody>
                    <a:bodyPr/>
                    <a:lstStyle/>
                    <a:p>
                      <a:pPr algn="ctr"/>
                      <a:r>
                        <a:rPr lang="en-IN" sz="2000" dirty="0">
                          <a:solidFill>
                            <a:schemeClr val="bg1"/>
                          </a:solidFill>
                        </a:rPr>
                        <a:t>1</a:t>
                      </a:r>
                    </a:p>
                  </a:txBody>
                  <a:tcPr>
                    <a:lnL w="12700" cmpd="sng">
                      <a:noFill/>
                    </a:lnL>
                    <a:lnR w="12700" cmpd="sng">
                      <a:noFill/>
                    </a:lnR>
                    <a:lnT w="12700" cap="flat" cmpd="sng" algn="ctr">
                      <a:solidFill>
                        <a:srgbClr val="007CD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Team</a:t>
                      </a:r>
                    </a:p>
                  </a:txBody>
                  <a:tcPr>
                    <a:lnL w="12700" cmpd="sng">
                      <a:noFill/>
                    </a:lnL>
                    <a:lnR w="12700" cmpd="sng">
                      <a:noFill/>
                    </a:lnR>
                    <a:lnT w="12700" cap="flat" cmpd="sng" algn="ctr">
                      <a:solidFill>
                        <a:srgbClr val="007CD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97046790"/>
                  </a:ext>
                </a:extLst>
              </a:tr>
              <a:tr h="399142">
                <a:tc>
                  <a:txBody>
                    <a:bodyPr/>
                    <a:lstStyle/>
                    <a:p>
                      <a:pPr algn="ctr"/>
                      <a:r>
                        <a:rPr lang="en-IN" sz="2000" dirty="0">
                          <a:solidFill>
                            <a:schemeClr val="bg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Objective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3963546"/>
                  </a:ext>
                </a:extLst>
              </a:tr>
              <a:tr h="370840">
                <a:tc>
                  <a:txBody>
                    <a:bodyPr/>
                    <a:lstStyle/>
                    <a:p>
                      <a:pPr algn="ctr"/>
                      <a:r>
                        <a:rPr lang="en-IN" sz="2000" dirty="0">
                          <a:solidFill>
                            <a:schemeClr val="bg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Source Code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050213"/>
                  </a:ext>
                </a:extLst>
              </a:tr>
              <a:tr h="370840">
                <a:tc>
                  <a:txBody>
                    <a:bodyPr/>
                    <a:lstStyle/>
                    <a:p>
                      <a:pPr algn="ctr"/>
                      <a:r>
                        <a:rPr lang="en-IN" sz="2000" dirty="0">
                          <a:solidFill>
                            <a:schemeClr val="bg1"/>
                          </a:solidFill>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Output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965404"/>
                  </a:ext>
                </a:extLst>
              </a:tr>
              <a:tr h="370840">
                <a:tc>
                  <a:txBody>
                    <a:bodyPr/>
                    <a:lstStyle/>
                    <a:p>
                      <a:pPr algn="ctr"/>
                      <a:r>
                        <a:rPr lang="en-IN" sz="2000" dirty="0">
                          <a:solidFill>
                            <a:schemeClr val="bg1"/>
                          </a:solidFill>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Use Cases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9179971"/>
                  </a:ext>
                </a:extLst>
              </a:tr>
              <a:tr h="370840">
                <a:tc>
                  <a:txBody>
                    <a:bodyPr/>
                    <a:lstStyle/>
                    <a:p>
                      <a:pPr algn="ctr"/>
                      <a:r>
                        <a:rPr lang="en-IN" sz="2000" dirty="0">
                          <a:solidFill>
                            <a:schemeClr val="bg1"/>
                          </a:solidFill>
                        </a:rPr>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Proposed solution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7684395"/>
                  </a:ext>
                </a:extLst>
              </a:tr>
              <a:tr h="370840">
                <a:tc>
                  <a:txBody>
                    <a:bodyPr/>
                    <a:lstStyle/>
                    <a:p>
                      <a:pPr algn="ctr"/>
                      <a:r>
                        <a:rPr lang="en-IN" sz="2000" dirty="0">
                          <a:solidFill>
                            <a:schemeClr val="bg1"/>
                          </a:solidFill>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000" dirty="0">
                          <a:solidFill>
                            <a:schemeClr val="bg1"/>
                          </a:solidFill>
                        </a:rPr>
                        <a:t>Limitations &amp; future scope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06810957"/>
                  </a:ext>
                </a:extLst>
              </a:tr>
            </a:tbl>
          </a:graphicData>
        </a:graphic>
      </p:graphicFrame>
      <p:sp>
        <p:nvSpPr>
          <p:cNvPr id="5" name="TextBox 4">
            <a:extLst>
              <a:ext uri="{FF2B5EF4-FFF2-40B4-BE49-F238E27FC236}">
                <a16:creationId xmlns:a16="http://schemas.microsoft.com/office/drawing/2014/main" id="{9685EA50-4EAA-4D48-3E2E-B5D9EB21C708}"/>
              </a:ext>
            </a:extLst>
          </p:cNvPr>
          <p:cNvSpPr txBox="1"/>
          <p:nvPr/>
        </p:nvSpPr>
        <p:spPr>
          <a:xfrm>
            <a:off x="641046" y="2080380"/>
            <a:ext cx="4717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chemeClr val="bg1"/>
                </a:solidFill>
                <a:cs typeface="Calibri"/>
              </a:rPr>
              <a:t> Content Table</a:t>
            </a:r>
          </a:p>
        </p:txBody>
      </p:sp>
    </p:spTree>
    <p:extLst>
      <p:ext uri="{BB962C8B-B14F-4D97-AF65-F5344CB8AC3E}">
        <p14:creationId xmlns:p14="http://schemas.microsoft.com/office/powerpoint/2010/main" val="225076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551058"/>
            <a:ext cx="11179278" cy="461665"/>
          </a:xfrm>
          <a:prstGeom prst="rect">
            <a:avLst/>
          </a:prstGeom>
          <a:noFill/>
        </p:spPr>
        <p:txBody>
          <a:bodyPr wrap="square" rtlCol="0">
            <a:spAutoFit/>
          </a:bodyPr>
          <a:lstStyle/>
          <a:p>
            <a:r>
              <a:rPr lang="en-US" sz="2400" b="1" dirty="0">
                <a:solidFill>
                  <a:schemeClr val="bg1"/>
                </a:solidFill>
                <a:latin typeface="+mj-lt"/>
                <a:ea typeface="Roboto Mono"/>
              </a:rPr>
              <a:t>Solution statement and proposed approach (1/2)</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10</a:t>
            </a:fld>
            <a:endParaRPr lang="en-IN"/>
          </a:p>
        </p:txBody>
      </p:sp>
      <p:cxnSp>
        <p:nvCxnSpPr>
          <p:cNvPr id="2" name="Straight Connector 1">
            <a:extLst>
              <a:ext uri="{FF2B5EF4-FFF2-40B4-BE49-F238E27FC236}">
                <a16:creationId xmlns:a16="http://schemas.microsoft.com/office/drawing/2014/main" id="{3E609E54-B968-59C0-59CA-E916CFA250B1}"/>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3C7006D-E329-AA13-0BF2-026E7060B8D1}"/>
              </a:ext>
            </a:extLst>
          </p:cNvPr>
          <p:cNvSpPr/>
          <p:nvPr/>
        </p:nvSpPr>
        <p:spPr>
          <a:xfrm>
            <a:off x="462115" y="1298454"/>
            <a:ext cx="11033041" cy="327730"/>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2000" b="1" i="1" dirty="0">
                <a:solidFill>
                  <a:schemeClr val="bg1"/>
                </a:solidFill>
                <a:ea typeface="Roboto Mono"/>
              </a:rPr>
              <a:t>1. </a:t>
            </a:r>
            <a:r>
              <a:rPr lang="en-US" sz="2000" b="1" i="1" dirty="0">
                <a:solidFill>
                  <a:schemeClr val="bg1"/>
                </a:solidFill>
                <a:ea typeface="Roboto Mono"/>
                <a:cs typeface="Roboto Mono"/>
                <a:sym typeface="Roboto Mono"/>
              </a:rPr>
              <a:t>User Based Collaborative Filtering</a:t>
            </a:r>
            <a:endParaRPr lang="en-IN" sz="2000" b="1" i="1" dirty="0">
              <a:solidFill>
                <a:schemeClr val="bg1"/>
              </a:solidFill>
            </a:endParaRPr>
          </a:p>
        </p:txBody>
      </p:sp>
      <p:sp>
        <p:nvSpPr>
          <p:cNvPr id="8" name="Rectangle 7">
            <a:extLst>
              <a:ext uri="{FF2B5EF4-FFF2-40B4-BE49-F238E27FC236}">
                <a16:creationId xmlns:a16="http://schemas.microsoft.com/office/drawing/2014/main" id="{424ACABA-0B8E-BA48-6FC5-F39F25070B5B}"/>
              </a:ext>
            </a:extLst>
          </p:cNvPr>
          <p:cNvSpPr/>
          <p:nvPr/>
        </p:nvSpPr>
        <p:spPr>
          <a:xfrm>
            <a:off x="462114" y="1626185"/>
            <a:ext cx="11033041" cy="839224"/>
          </a:xfrm>
          <a:prstGeom prst="rect">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chemeClr val="bg1"/>
                </a:solidFill>
                <a:ea typeface="Roboto Mono" panose="00000009000000000000" pitchFamily="49" charset="0"/>
                <a:cs typeface="Roboto Mono"/>
                <a:sym typeface="Roboto Mono"/>
              </a:rPr>
              <a:t>The algorithm used in the provided code is a user-based collaborative filtering recommendation system. Collaborative filtering is a technique for making automatic predictions (filtering) about the preferences of a user by collecting preferences from many users (collaborating). In this specific approach, the algorithm focuses on finding similar users to make recommendations for a target user. Here's how the algorithm works step by step:</a:t>
            </a:r>
          </a:p>
        </p:txBody>
      </p:sp>
      <p:grpSp>
        <p:nvGrpSpPr>
          <p:cNvPr id="46" name="Group 45">
            <a:extLst>
              <a:ext uri="{FF2B5EF4-FFF2-40B4-BE49-F238E27FC236}">
                <a16:creationId xmlns:a16="http://schemas.microsoft.com/office/drawing/2014/main" id="{C7178A44-E2A7-1BD1-9EBF-AD4091B4C06D}"/>
              </a:ext>
            </a:extLst>
          </p:cNvPr>
          <p:cNvGrpSpPr/>
          <p:nvPr/>
        </p:nvGrpSpPr>
        <p:grpSpPr>
          <a:xfrm>
            <a:off x="696845" y="2465409"/>
            <a:ext cx="4969397" cy="3626182"/>
            <a:chOff x="963592" y="2696902"/>
            <a:chExt cx="4969397" cy="3626182"/>
          </a:xfrm>
        </p:grpSpPr>
        <p:cxnSp>
          <p:nvCxnSpPr>
            <p:cNvPr id="45" name="Straight Connector 44">
              <a:extLst>
                <a:ext uri="{FF2B5EF4-FFF2-40B4-BE49-F238E27FC236}">
                  <a16:creationId xmlns:a16="http://schemas.microsoft.com/office/drawing/2014/main" id="{83D9D60F-D783-02EC-8519-C2AF12A11837}"/>
                </a:ext>
              </a:extLst>
            </p:cNvPr>
            <p:cNvCxnSpPr>
              <a:stCxn id="3" idx="2"/>
              <a:endCxn id="39" idx="0"/>
            </p:cNvCxnSpPr>
            <p:nvPr/>
          </p:nvCxnSpPr>
          <p:spPr>
            <a:xfrm flipH="1">
              <a:off x="1148788" y="3204733"/>
              <a:ext cx="8680" cy="256740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AD63F63-957F-A5FD-DA30-2B62D4F8A12E}"/>
                </a:ext>
              </a:extLst>
            </p:cNvPr>
            <p:cNvSpPr/>
            <p:nvPr/>
          </p:nvSpPr>
          <p:spPr>
            <a:xfrm>
              <a:off x="972272" y="2699632"/>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1</a:t>
              </a:r>
            </a:p>
          </p:txBody>
        </p:sp>
        <p:sp>
          <p:nvSpPr>
            <p:cNvPr id="4" name="Rectangle 3">
              <a:extLst>
                <a:ext uri="{FF2B5EF4-FFF2-40B4-BE49-F238E27FC236}">
                  <a16:creationId xmlns:a16="http://schemas.microsoft.com/office/drawing/2014/main" id="{96C29DD6-D13C-0C22-9C34-CEDEE6A90F88}"/>
                </a:ext>
              </a:extLst>
            </p:cNvPr>
            <p:cNvSpPr/>
            <p:nvPr/>
          </p:nvSpPr>
          <p:spPr>
            <a:xfrm>
              <a:off x="1483487" y="2696902"/>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EC745D0-BF8D-FD77-D5F3-0A5D06747B14}"/>
                </a:ext>
              </a:extLst>
            </p:cNvPr>
            <p:cNvSpPr txBox="1"/>
            <p:nvPr/>
          </p:nvSpPr>
          <p:spPr>
            <a:xfrm>
              <a:off x="2164465" y="2801943"/>
              <a:ext cx="2743200" cy="338554"/>
            </a:xfrm>
            <a:prstGeom prst="rect">
              <a:avLst/>
            </a:prstGeom>
            <a:noFill/>
          </p:spPr>
          <p:txBody>
            <a:bodyPr wrap="square" rtlCol="0" anchor="ctr">
              <a:spAutoFit/>
            </a:bodyPr>
            <a:lstStyle/>
            <a:p>
              <a:r>
                <a:rPr lang="en-IN" sz="1600" dirty="0"/>
                <a:t>Data Processing</a:t>
              </a:r>
            </a:p>
          </p:txBody>
        </p:sp>
        <p:pic>
          <p:nvPicPr>
            <p:cNvPr id="15" name="Graphic 14" descr="Database with solid fill">
              <a:extLst>
                <a:ext uri="{FF2B5EF4-FFF2-40B4-BE49-F238E27FC236}">
                  <a16:creationId xmlns:a16="http://schemas.microsoft.com/office/drawing/2014/main" id="{F7BDE81B-9329-E267-6281-C415968A7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2484" y="2729592"/>
              <a:ext cx="457200" cy="457200"/>
            </a:xfrm>
            <a:prstGeom prst="rect">
              <a:avLst/>
            </a:prstGeom>
          </p:spPr>
        </p:pic>
        <p:sp>
          <p:nvSpPr>
            <p:cNvPr id="16" name="Rectangle 15">
              <a:extLst>
                <a:ext uri="{FF2B5EF4-FFF2-40B4-BE49-F238E27FC236}">
                  <a16:creationId xmlns:a16="http://schemas.microsoft.com/office/drawing/2014/main" id="{7A9E9494-57E9-E6E7-FBA0-4176B76561E4}"/>
                </a:ext>
              </a:extLst>
            </p:cNvPr>
            <p:cNvSpPr/>
            <p:nvPr/>
          </p:nvSpPr>
          <p:spPr>
            <a:xfrm>
              <a:off x="972272" y="3313944"/>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2</a:t>
              </a:r>
            </a:p>
          </p:txBody>
        </p:sp>
        <p:sp>
          <p:nvSpPr>
            <p:cNvPr id="17" name="Rectangle 16">
              <a:extLst>
                <a:ext uri="{FF2B5EF4-FFF2-40B4-BE49-F238E27FC236}">
                  <a16:creationId xmlns:a16="http://schemas.microsoft.com/office/drawing/2014/main" id="{D7801D67-B0B6-65D2-C6D7-765130331E9A}"/>
                </a:ext>
              </a:extLst>
            </p:cNvPr>
            <p:cNvSpPr/>
            <p:nvPr/>
          </p:nvSpPr>
          <p:spPr>
            <a:xfrm>
              <a:off x="1483487" y="3311214"/>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428A95A-8426-1C81-0F84-9A10B48A24A0}"/>
                </a:ext>
              </a:extLst>
            </p:cNvPr>
            <p:cNvSpPr txBox="1"/>
            <p:nvPr/>
          </p:nvSpPr>
          <p:spPr>
            <a:xfrm>
              <a:off x="2164465" y="3402647"/>
              <a:ext cx="2743200" cy="338554"/>
            </a:xfrm>
            <a:prstGeom prst="rect">
              <a:avLst/>
            </a:prstGeom>
            <a:noFill/>
          </p:spPr>
          <p:txBody>
            <a:bodyPr wrap="square" rtlCol="0" anchor="ctr">
              <a:spAutoFit/>
            </a:bodyPr>
            <a:lstStyle/>
            <a:p>
              <a:r>
                <a:rPr lang="en-IN" sz="1600" dirty="0"/>
                <a:t>Filtering Data</a:t>
              </a:r>
            </a:p>
          </p:txBody>
        </p:sp>
        <p:pic>
          <p:nvPicPr>
            <p:cNvPr id="21" name="Graphic 20" descr="Filter with solid fill">
              <a:extLst>
                <a:ext uri="{FF2B5EF4-FFF2-40B4-BE49-F238E27FC236}">
                  <a16:creationId xmlns:a16="http://schemas.microsoft.com/office/drawing/2014/main" id="{83601771-3832-E83C-01E4-BF54AC275A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164" y="3361845"/>
              <a:ext cx="457200" cy="457200"/>
            </a:xfrm>
            <a:prstGeom prst="rect">
              <a:avLst/>
            </a:prstGeom>
          </p:spPr>
        </p:pic>
        <p:sp>
          <p:nvSpPr>
            <p:cNvPr id="22" name="Rectangle 21">
              <a:extLst>
                <a:ext uri="{FF2B5EF4-FFF2-40B4-BE49-F238E27FC236}">
                  <a16:creationId xmlns:a16="http://schemas.microsoft.com/office/drawing/2014/main" id="{E1B19BBF-CC93-BE32-435F-2621174BFA3F}"/>
                </a:ext>
              </a:extLst>
            </p:cNvPr>
            <p:cNvSpPr/>
            <p:nvPr/>
          </p:nvSpPr>
          <p:spPr>
            <a:xfrm>
              <a:off x="963592" y="3915189"/>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3</a:t>
              </a:r>
            </a:p>
          </p:txBody>
        </p:sp>
        <p:sp>
          <p:nvSpPr>
            <p:cNvPr id="23" name="Rectangle 22">
              <a:extLst>
                <a:ext uri="{FF2B5EF4-FFF2-40B4-BE49-F238E27FC236}">
                  <a16:creationId xmlns:a16="http://schemas.microsoft.com/office/drawing/2014/main" id="{6F12F00D-39CF-A286-A54F-FA0D5974F4BA}"/>
                </a:ext>
              </a:extLst>
            </p:cNvPr>
            <p:cNvSpPr/>
            <p:nvPr/>
          </p:nvSpPr>
          <p:spPr>
            <a:xfrm>
              <a:off x="1474807" y="3912459"/>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E8663C1-8F8F-05D3-2F7D-7AB1165BBE0B}"/>
                </a:ext>
              </a:extLst>
            </p:cNvPr>
            <p:cNvSpPr txBox="1"/>
            <p:nvPr/>
          </p:nvSpPr>
          <p:spPr>
            <a:xfrm>
              <a:off x="2140351" y="4003892"/>
              <a:ext cx="2743200" cy="338554"/>
            </a:xfrm>
            <a:prstGeom prst="rect">
              <a:avLst/>
            </a:prstGeom>
            <a:noFill/>
          </p:spPr>
          <p:txBody>
            <a:bodyPr wrap="square" rtlCol="0" anchor="ctr">
              <a:spAutoFit/>
            </a:bodyPr>
            <a:lstStyle/>
            <a:p>
              <a:r>
                <a:rPr lang="en-IN" sz="1600" dirty="0"/>
                <a:t>Creating Interaction Matrix</a:t>
              </a:r>
            </a:p>
          </p:txBody>
        </p:sp>
        <p:sp>
          <p:nvSpPr>
            <p:cNvPr id="26" name="Rectangle 25">
              <a:extLst>
                <a:ext uri="{FF2B5EF4-FFF2-40B4-BE49-F238E27FC236}">
                  <a16:creationId xmlns:a16="http://schemas.microsoft.com/office/drawing/2014/main" id="{737AAEB4-33A4-135E-0188-9ED3229B8820}"/>
                </a:ext>
              </a:extLst>
            </p:cNvPr>
            <p:cNvSpPr/>
            <p:nvPr/>
          </p:nvSpPr>
          <p:spPr>
            <a:xfrm>
              <a:off x="963592" y="4529501"/>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4</a:t>
              </a:r>
            </a:p>
          </p:txBody>
        </p:sp>
        <p:sp>
          <p:nvSpPr>
            <p:cNvPr id="27" name="Rectangle 26">
              <a:extLst>
                <a:ext uri="{FF2B5EF4-FFF2-40B4-BE49-F238E27FC236}">
                  <a16:creationId xmlns:a16="http://schemas.microsoft.com/office/drawing/2014/main" id="{EF9CCDBA-F193-E2EE-7FB3-F3FC8D186CFF}"/>
                </a:ext>
              </a:extLst>
            </p:cNvPr>
            <p:cNvSpPr/>
            <p:nvPr/>
          </p:nvSpPr>
          <p:spPr>
            <a:xfrm>
              <a:off x="1474807" y="4526771"/>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0A8C9D4-D2BB-BDCD-F200-7086FD691C75}"/>
                </a:ext>
              </a:extLst>
            </p:cNvPr>
            <p:cNvSpPr txBox="1"/>
            <p:nvPr/>
          </p:nvSpPr>
          <p:spPr>
            <a:xfrm>
              <a:off x="2155785" y="4618204"/>
              <a:ext cx="2743200" cy="338554"/>
            </a:xfrm>
            <a:prstGeom prst="rect">
              <a:avLst/>
            </a:prstGeom>
            <a:noFill/>
          </p:spPr>
          <p:txBody>
            <a:bodyPr wrap="square" rtlCol="0" anchor="ctr">
              <a:spAutoFit/>
            </a:bodyPr>
            <a:lstStyle/>
            <a:p>
              <a:r>
                <a:rPr lang="en-IN" sz="1600" dirty="0"/>
                <a:t>Similar User Identification</a:t>
              </a:r>
            </a:p>
          </p:txBody>
        </p:sp>
        <p:pic>
          <p:nvPicPr>
            <p:cNvPr id="31" name="Graphic 30" descr="Double Tap Gesture with solid fill">
              <a:extLst>
                <a:ext uri="{FF2B5EF4-FFF2-40B4-BE49-F238E27FC236}">
                  <a16:creationId xmlns:a16="http://schemas.microsoft.com/office/drawing/2014/main" id="{98FE434D-5F77-B8D2-086C-0D990AACF9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1164" y="3925526"/>
              <a:ext cx="457200" cy="457200"/>
            </a:xfrm>
            <a:prstGeom prst="rect">
              <a:avLst/>
            </a:prstGeom>
          </p:spPr>
        </p:pic>
        <p:pic>
          <p:nvPicPr>
            <p:cNvPr id="35" name="Graphic 34" descr="Ui Ux with solid fill">
              <a:extLst>
                <a:ext uri="{FF2B5EF4-FFF2-40B4-BE49-F238E27FC236}">
                  <a16:creationId xmlns:a16="http://schemas.microsoft.com/office/drawing/2014/main" id="{4B10A2C1-95F5-16E2-1B5A-4D420377EA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1164" y="4559461"/>
              <a:ext cx="457200" cy="457200"/>
            </a:xfrm>
            <a:prstGeom prst="rect">
              <a:avLst/>
            </a:prstGeom>
          </p:spPr>
        </p:pic>
        <p:sp>
          <p:nvSpPr>
            <p:cNvPr id="36" name="Rectangle 35">
              <a:extLst>
                <a:ext uri="{FF2B5EF4-FFF2-40B4-BE49-F238E27FC236}">
                  <a16:creationId xmlns:a16="http://schemas.microsoft.com/office/drawing/2014/main" id="{24397CC5-59DB-93CC-80FF-92950651FC8D}"/>
                </a:ext>
              </a:extLst>
            </p:cNvPr>
            <p:cNvSpPr/>
            <p:nvPr/>
          </p:nvSpPr>
          <p:spPr>
            <a:xfrm>
              <a:off x="963592" y="5157824"/>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5</a:t>
              </a:r>
            </a:p>
          </p:txBody>
        </p:sp>
        <p:sp>
          <p:nvSpPr>
            <p:cNvPr id="37" name="Rectangle 36">
              <a:extLst>
                <a:ext uri="{FF2B5EF4-FFF2-40B4-BE49-F238E27FC236}">
                  <a16:creationId xmlns:a16="http://schemas.microsoft.com/office/drawing/2014/main" id="{C3470059-CB15-DC36-93F1-E5A7BED56BAF}"/>
                </a:ext>
              </a:extLst>
            </p:cNvPr>
            <p:cNvSpPr/>
            <p:nvPr/>
          </p:nvSpPr>
          <p:spPr>
            <a:xfrm>
              <a:off x="1474807" y="5155094"/>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E3668C66-6EE7-5089-FBFE-E3816DB356DB}"/>
                </a:ext>
              </a:extLst>
            </p:cNvPr>
            <p:cNvSpPr txBox="1"/>
            <p:nvPr/>
          </p:nvSpPr>
          <p:spPr>
            <a:xfrm>
              <a:off x="1977339" y="5138429"/>
              <a:ext cx="3955650" cy="553998"/>
            </a:xfrm>
            <a:prstGeom prst="rect">
              <a:avLst/>
            </a:prstGeom>
            <a:noFill/>
          </p:spPr>
          <p:txBody>
            <a:bodyPr wrap="square" rtlCol="0" anchor="ctr">
              <a:spAutoFit/>
            </a:bodyPr>
            <a:lstStyle/>
            <a:p>
              <a:r>
                <a:rPr lang="en-IN" sz="1500" dirty="0"/>
                <a:t>Creation of recommendations function to  generate recommendation from a target user</a:t>
              </a:r>
            </a:p>
          </p:txBody>
        </p:sp>
        <p:sp>
          <p:nvSpPr>
            <p:cNvPr id="39" name="Rectangle 38">
              <a:extLst>
                <a:ext uri="{FF2B5EF4-FFF2-40B4-BE49-F238E27FC236}">
                  <a16:creationId xmlns:a16="http://schemas.microsoft.com/office/drawing/2014/main" id="{5E37B518-5DD4-9898-5EAE-9D811F7B0A15}"/>
                </a:ext>
              </a:extLst>
            </p:cNvPr>
            <p:cNvSpPr/>
            <p:nvPr/>
          </p:nvSpPr>
          <p:spPr>
            <a:xfrm>
              <a:off x="963592" y="5772136"/>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6</a:t>
              </a:r>
            </a:p>
          </p:txBody>
        </p:sp>
        <p:sp>
          <p:nvSpPr>
            <p:cNvPr id="40" name="Rectangle 39">
              <a:extLst>
                <a:ext uri="{FF2B5EF4-FFF2-40B4-BE49-F238E27FC236}">
                  <a16:creationId xmlns:a16="http://schemas.microsoft.com/office/drawing/2014/main" id="{CC0AE56D-9C12-77B9-693C-C75B3E9D9169}"/>
                </a:ext>
              </a:extLst>
            </p:cNvPr>
            <p:cNvSpPr/>
            <p:nvPr/>
          </p:nvSpPr>
          <p:spPr>
            <a:xfrm>
              <a:off x="1474807" y="5769406"/>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40AB79F7-2898-601C-C941-E21AC98C2616}"/>
                </a:ext>
              </a:extLst>
            </p:cNvPr>
            <p:cNvSpPr txBox="1"/>
            <p:nvPr/>
          </p:nvSpPr>
          <p:spPr>
            <a:xfrm>
              <a:off x="2155785" y="5738309"/>
              <a:ext cx="2743200" cy="584775"/>
            </a:xfrm>
            <a:prstGeom prst="rect">
              <a:avLst/>
            </a:prstGeom>
            <a:noFill/>
          </p:spPr>
          <p:txBody>
            <a:bodyPr wrap="square" rtlCol="0" anchor="ctr">
              <a:spAutoFit/>
            </a:bodyPr>
            <a:lstStyle/>
            <a:p>
              <a:r>
                <a:rPr lang="en-IN" sz="1600" dirty="0"/>
                <a:t>Generating recommendations &amp; testing </a:t>
              </a:r>
            </a:p>
          </p:txBody>
        </p:sp>
        <p:pic>
          <p:nvPicPr>
            <p:cNvPr id="42" name="Graphic 41" descr="Double Tap Gesture with solid fill">
              <a:extLst>
                <a:ext uri="{FF2B5EF4-FFF2-40B4-BE49-F238E27FC236}">
                  <a16:creationId xmlns:a16="http://schemas.microsoft.com/office/drawing/2014/main" id="{41484C13-B79A-3B68-E097-4952D95E20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1164" y="5168161"/>
              <a:ext cx="457200" cy="457200"/>
            </a:xfrm>
            <a:prstGeom prst="rect">
              <a:avLst/>
            </a:prstGeom>
          </p:spPr>
        </p:pic>
        <p:pic>
          <p:nvPicPr>
            <p:cNvPr id="43" name="Graphic 42" descr="Ui Ux with solid fill">
              <a:extLst>
                <a:ext uri="{FF2B5EF4-FFF2-40B4-BE49-F238E27FC236}">
                  <a16:creationId xmlns:a16="http://schemas.microsoft.com/office/drawing/2014/main" id="{9011B390-E7E5-40FA-8881-D6DDFE6A19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1164" y="5802096"/>
              <a:ext cx="457200" cy="457200"/>
            </a:xfrm>
            <a:prstGeom prst="rect">
              <a:avLst/>
            </a:prstGeom>
          </p:spPr>
        </p:pic>
      </p:grpSp>
      <p:sp>
        <p:nvSpPr>
          <p:cNvPr id="47" name="Rectangle 46">
            <a:extLst>
              <a:ext uri="{FF2B5EF4-FFF2-40B4-BE49-F238E27FC236}">
                <a16:creationId xmlns:a16="http://schemas.microsoft.com/office/drawing/2014/main" id="{C6C56196-154D-5E0B-DF79-ED2F8F9C0FD9}"/>
              </a:ext>
            </a:extLst>
          </p:cNvPr>
          <p:cNvSpPr/>
          <p:nvPr/>
        </p:nvSpPr>
        <p:spPr>
          <a:xfrm>
            <a:off x="5640199" y="3559880"/>
            <a:ext cx="5516521" cy="1215341"/>
          </a:xfrm>
          <a:prstGeom prst="rect">
            <a:avLst/>
          </a:prstGeom>
          <a:noFill/>
          <a:ln w="12700">
            <a:solidFill>
              <a:schemeClr val="bg1"/>
            </a:solid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rPr>
              <a:t>The algorithm leverages the preferences of similar users to make recommendations for a target user. It identifies users who have similar patterns of ratings and uses their preferences to suggest products that the target user might be interested in. </a:t>
            </a:r>
          </a:p>
        </p:txBody>
      </p:sp>
    </p:spTree>
    <p:extLst>
      <p:ext uri="{BB962C8B-B14F-4D97-AF65-F5344CB8AC3E}">
        <p14:creationId xmlns:p14="http://schemas.microsoft.com/office/powerpoint/2010/main" val="265552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551058"/>
            <a:ext cx="11179278" cy="461665"/>
          </a:xfrm>
          <a:prstGeom prst="rect">
            <a:avLst/>
          </a:prstGeom>
          <a:noFill/>
        </p:spPr>
        <p:txBody>
          <a:bodyPr wrap="square" rtlCol="0">
            <a:spAutoFit/>
          </a:bodyPr>
          <a:lstStyle/>
          <a:p>
            <a:r>
              <a:rPr lang="en-US" sz="2400" b="1" dirty="0">
                <a:solidFill>
                  <a:schemeClr val="bg1"/>
                </a:solidFill>
                <a:latin typeface="+mj-lt"/>
                <a:ea typeface="Roboto Mono"/>
              </a:rPr>
              <a:t>Solution statement and proposed approach (2/2)</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11</a:t>
            </a:fld>
            <a:endParaRPr lang="en-IN"/>
          </a:p>
        </p:txBody>
      </p:sp>
      <p:cxnSp>
        <p:nvCxnSpPr>
          <p:cNvPr id="2" name="Straight Connector 1">
            <a:extLst>
              <a:ext uri="{FF2B5EF4-FFF2-40B4-BE49-F238E27FC236}">
                <a16:creationId xmlns:a16="http://schemas.microsoft.com/office/drawing/2014/main" id="{3E609E54-B968-59C0-59CA-E916CFA250B1}"/>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3C7006D-E329-AA13-0BF2-026E7060B8D1}"/>
              </a:ext>
            </a:extLst>
          </p:cNvPr>
          <p:cNvSpPr/>
          <p:nvPr/>
        </p:nvSpPr>
        <p:spPr>
          <a:xfrm>
            <a:off x="462115" y="1298454"/>
            <a:ext cx="11033041" cy="327730"/>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2000" b="1" i="1" dirty="0">
                <a:solidFill>
                  <a:schemeClr val="bg1"/>
                </a:solidFill>
                <a:ea typeface="Roboto Mono"/>
              </a:rPr>
              <a:t>2. </a:t>
            </a:r>
            <a:r>
              <a:rPr lang="en-IN" sz="2000" b="1" i="1" dirty="0">
                <a:solidFill>
                  <a:schemeClr val="bg1"/>
                </a:solidFill>
                <a:ea typeface="Roboto Mono"/>
              </a:rPr>
              <a:t>Rank Based </a:t>
            </a:r>
            <a:r>
              <a:rPr lang="en-US" sz="2000" b="1" i="1" dirty="0">
                <a:solidFill>
                  <a:schemeClr val="bg1"/>
                </a:solidFill>
                <a:ea typeface="Roboto Mono"/>
                <a:sym typeface="Roboto Mono"/>
              </a:rPr>
              <a:t>Collaborative Filtering</a:t>
            </a:r>
            <a:endParaRPr lang="en-IN" sz="2000" b="1" i="1" dirty="0">
              <a:solidFill>
                <a:schemeClr val="bg1"/>
              </a:solidFill>
              <a:ea typeface="Roboto Mono"/>
            </a:endParaRPr>
          </a:p>
        </p:txBody>
      </p:sp>
      <p:sp>
        <p:nvSpPr>
          <p:cNvPr id="8" name="Rectangle 7">
            <a:extLst>
              <a:ext uri="{FF2B5EF4-FFF2-40B4-BE49-F238E27FC236}">
                <a16:creationId xmlns:a16="http://schemas.microsoft.com/office/drawing/2014/main" id="{424ACABA-0B8E-BA48-6FC5-F39F25070B5B}"/>
              </a:ext>
            </a:extLst>
          </p:cNvPr>
          <p:cNvSpPr/>
          <p:nvPr/>
        </p:nvSpPr>
        <p:spPr>
          <a:xfrm>
            <a:off x="462114" y="1626185"/>
            <a:ext cx="11033041" cy="839224"/>
          </a:xfrm>
          <a:prstGeom prst="rect">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i="0" dirty="0">
                <a:solidFill>
                  <a:schemeClr val="bg1"/>
                </a:solidFill>
                <a:effectLst/>
                <a:cs typeface="Simplified Arabic" panose="020F0502020204030204" pitchFamily="18" charset="-78"/>
              </a:rPr>
              <a:t>In the scenario where a novel user enters the system, the algorithm encounters a challenge in discerning their preferences. Consequently, it becomes incapable of identifying akin users from whom it could derive recommendations for products. To address this quandary, we've devised a rank-based collaborative filtering algorithm. This innovative approach facilitates the provision of prime product recommendations to newly onboarded users. Here's an elucidation of the algorithm's functioning:</a:t>
            </a:r>
            <a:endParaRPr lang="en-IN" sz="1400" dirty="0">
              <a:solidFill>
                <a:schemeClr val="bg1"/>
              </a:solidFill>
              <a:cs typeface="Simplified Arabic" panose="020F0502020204030204" pitchFamily="18" charset="-78"/>
            </a:endParaRPr>
          </a:p>
        </p:txBody>
      </p:sp>
      <p:sp>
        <p:nvSpPr>
          <p:cNvPr id="47" name="Rectangle 46">
            <a:extLst>
              <a:ext uri="{FF2B5EF4-FFF2-40B4-BE49-F238E27FC236}">
                <a16:creationId xmlns:a16="http://schemas.microsoft.com/office/drawing/2014/main" id="{C6C56196-154D-5E0B-DF79-ED2F8F9C0FD9}"/>
              </a:ext>
            </a:extLst>
          </p:cNvPr>
          <p:cNvSpPr/>
          <p:nvPr/>
        </p:nvSpPr>
        <p:spPr>
          <a:xfrm>
            <a:off x="5640199" y="3559880"/>
            <a:ext cx="5516521" cy="1215341"/>
          </a:xfrm>
          <a:prstGeom prst="rect">
            <a:avLst/>
          </a:prstGeom>
          <a:noFill/>
          <a:ln>
            <a:solidFill>
              <a:schemeClr val="bg2">
                <a:lumMod val="90000"/>
              </a:schemeClr>
            </a:solid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rPr>
              <a:t> The algorithm focuses on recommending products that have received high average ratings while considering sufficient number of interactions to ensure recommendation reliability.</a:t>
            </a:r>
          </a:p>
        </p:txBody>
      </p:sp>
      <p:grpSp>
        <p:nvGrpSpPr>
          <p:cNvPr id="48" name="Group 47">
            <a:extLst>
              <a:ext uri="{FF2B5EF4-FFF2-40B4-BE49-F238E27FC236}">
                <a16:creationId xmlns:a16="http://schemas.microsoft.com/office/drawing/2014/main" id="{2F7FD580-0B3A-190F-E0EE-BE2891C42B59}"/>
              </a:ext>
            </a:extLst>
          </p:cNvPr>
          <p:cNvGrpSpPr/>
          <p:nvPr/>
        </p:nvGrpSpPr>
        <p:grpSpPr>
          <a:xfrm>
            <a:off x="696845" y="2662093"/>
            <a:ext cx="4634695" cy="3010914"/>
            <a:chOff x="696845" y="2465409"/>
            <a:chExt cx="4634695" cy="3010914"/>
          </a:xfrm>
        </p:grpSpPr>
        <p:grpSp>
          <p:nvGrpSpPr>
            <p:cNvPr id="46" name="Group 45">
              <a:extLst>
                <a:ext uri="{FF2B5EF4-FFF2-40B4-BE49-F238E27FC236}">
                  <a16:creationId xmlns:a16="http://schemas.microsoft.com/office/drawing/2014/main" id="{C7178A44-E2A7-1BD1-9EBF-AD4091B4C06D}"/>
                </a:ext>
              </a:extLst>
            </p:cNvPr>
            <p:cNvGrpSpPr/>
            <p:nvPr/>
          </p:nvGrpSpPr>
          <p:grpSpPr>
            <a:xfrm>
              <a:off x="696845" y="2465409"/>
              <a:ext cx="4634695" cy="3010914"/>
              <a:chOff x="963592" y="2696902"/>
              <a:chExt cx="4634695" cy="3010914"/>
            </a:xfrm>
          </p:grpSpPr>
          <p:cxnSp>
            <p:nvCxnSpPr>
              <p:cNvPr id="45" name="Straight Connector 44">
                <a:extLst>
                  <a:ext uri="{FF2B5EF4-FFF2-40B4-BE49-F238E27FC236}">
                    <a16:creationId xmlns:a16="http://schemas.microsoft.com/office/drawing/2014/main" id="{83D9D60F-D783-02EC-8519-C2AF12A11837}"/>
                  </a:ext>
                </a:extLst>
              </p:cNvPr>
              <p:cNvCxnSpPr>
                <a:cxnSpLocks/>
                <a:stCxn id="3" idx="2"/>
                <a:endCxn id="36" idx="2"/>
              </p:cNvCxnSpPr>
              <p:nvPr/>
            </p:nvCxnSpPr>
            <p:spPr>
              <a:xfrm flipH="1">
                <a:off x="1148788" y="3204733"/>
                <a:ext cx="8680" cy="24581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AD63F63-957F-A5FD-DA30-2B62D4F8A12E}"/>
                  </a:ext>
                </a:extLst>
              </p:cNvPr>
              <p:cNvSpPr/>
              <p:nvPr/>
            </p:nvSpPr>
            <p:spPr>
              <a:xfrm>
                <a:off x="972272" y="2699632"/>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1</a:t>
                </a:r>
              </a:p>
            </p:txBody>
          </p:sp>
          <p:sp>
            <p:nvSpPr>
              <p:cNvPr id="4" name="Rectangle 3">
                <a:extLst>
                  <a:ext uri="{FF2B5EF4-FFF2-40B4-BE49-F238E27FC236}">
                    <a16:creationId xmlns:a16="http://schemas.microsoft.com/office/drawing/2014/main" id="{96C29DD6-D13C-0C22-9C34-CEDEE6A90F88}"/>
                  </a:ext>
                </a:extLst>
              </p:cNvPr>
              <p:cNvSpPr/>
              <p:nvPr/>
            </p:nvSpPr>
            <p:spPr>
              <a:xfrm>
                <a:off x="1483487" y="2696902"/>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EC745D0-BF8D-FD77-D5F3-0A5D06747B14}"/>
                  </a:ext>
                </a:extLst>
              </p:cNvPr>
              <p:cNvSpPr txBox="1"/>
              <p:nvPr/>
            </p:nvSpPr>
            <p:spPr>
              <a:xfrm>
                <a:off x="2164465" y="2801943"/>
                <a:ext cx="2743200" cy="338554"/>
              </a:xfrm>
              <a:prstGeom prst="rect">
                <a:avLst/>
              </a:prstGeom>
              <a:noFill/>
            </p:spPr>
            <p:txBody>
              <a:bodyPr wrap="square" rtlCol="0" anchor="ctr">
                <a:spAutoFit/>
              </a:bodyPr>
              <a:lstStyle/>
              <a:p>
                <a:r>
                  <a:rPr lang="en-IN" sz="1600" dirty="0"/>
                  <a:t>Data Pre- processing</a:t>
                </a:r>
              </a:p>
            </p:txBody>
          </p:sp>
          <p:sp>
            <p:nvSpPr>
              <p:cNvPr id="16" name="Rectangle 15">
                <a:extLst>
                  <a:ext uri="{FF2B5EF4-FFF2-40B4-BE49-F238E27FC236}">
                    <a16:creationId xmlns:a16="http://schemas.microsoft.com/office/drawing/2014/main" id="{7A9E9494-57E9-E6E7-FBA0-4176B76561E4}"/>
                  </a:ext>
                </a:extLst>
              </p:cNvPr>
              <p:cNvSpPr/>
              <p:nvPr/>
            </p:nvSpPr>
            <p:spPr>
              <a:xfrm>
                <a:off x="972272" y="3313944"/>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2</a:t>
                </a:r>
              </a:p>
            </p:txBody>
          </p:sp>
          <p:sp>
            <p:nvSpPr>
              <p:cNvPr id="17" name="Rectangle 16">
                <a:extLst>
                  <a:ext uri="{FF2B5EF4-FFF2-40B4-BE49-F238E27FC236}">
                    <a16:creationId xmlns:a16="http://schemas.microsoft.com/office/drawing/2014/main" id="{D7801D67-B0B6-65D2-C6D7-765130331E9A}"/>
                  </a:ext>
                </a:extLst>
              </p:cNvPr>
              <p:cNvSpPr/>
              <p:nvPr/>
            </p:nvSpPr>
            <p:spPr>
              <a:xfrm>
                <a:off x="1483487" y="3311214"/>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428A95A-8426-1C81-0F84-9A10B48A24A0}"/>
                  </a:ext>
                </a:extLst>
              </p:cNvPr>
              <p:cNvSpPr txBox="1"/>
              <p:nvPr/>
            </p:nvSpPr>
            <p:spPr>
              <a:xfrm>
                <a:off x="2164465" y="3279537"/>
                <a:ext cx="2743200" cy="584775"/>
              </a:xfrm>
              <a:prstGeom prst="rect">
                <a:avLst/>
              </a:prstGeom>
              <a:noFill/>
            </p:spPr>
            <p:txBody>
              <a:bodyPr wrap="square" rtlCol="0" anchor="ctr">
                <a:spAutoFit/>
              </a:bodyPr>
              <a:lstStyle/>
              <a:p>
                <a:r>
                  <a:rPr lang="en-IN" sz="1600" dirty="0"/>
                  <a:t>Filtering Data &amp; Creating Interaction Matrix </a:t>
                </a:r>
              </a:p>
            </p:txBody>
          </p:sp>
          <p:pic>
            <p:nvPicPr>
              <p:cNvPr id="21" name="Graphic 20" descr="Filter with solid fill">
                <a:extLst>
                  <a:ext uri="{FF2B5EF4-FFF2-40B4-BE49-F238E27FC236}">
                    <a16:creationId xmlns:a16="http://schemas.microsoft.com/office/drawing/2014/main" id="{83601771-3832-E83C-01E4-BF54AC275A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164" y="3361845"/>
                <a:ext cx="457200" cy="457200"/>
              </a:xfrm>
              <a:prstGeom prst="rect">
                <a:avLst/>
              </a:prstGeom>
            </p:spPr>
          </p:pic>
          <p:sp>
            <p:nvSpPr>
              <p:cNvPr id="22" name="Rectangle 21">
                <a:extLst>
                  <a:ext uri="{FF2B5EF4-FFF2-40B4-BE49-F238E27FC236}">
                    <a16:creationId xmlns:a16="http://schemas.microsoft.com/office/drawing/2014/main" id="{E1B19BBF-CC93-BE32-435F-2621174BFA3F}"/>
                  </a:ext>
                </a:extLst>
              </p:cNvPr>
              <p:cNvSpPr/>
              <p:nvPr/>
            </p:nvSpPr>
            <p:spPr>
              <a:xfrm>
                <a:off x="963592" y="3915189"/>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3</a:t>
                </a:r>
              </a:p>
            </p:txBody>
          </p:sp>
          <p:sp>
            <p:nvSpPr>
              <p:cNvPr id="23" name="Rectangle 22">
                <a:extLst>
                  <a:ext uri="{FF2B5EF4-FFF2-40B4-BE49-F238E27FC236}">
                    <a16:creationId xmlns:a16="http://schemas.microsoft.com/office/drawing/2014/main" id="{6F12F00D-39CF-A286-A54F-FA0D5974F4BA}"/>
                  </a:ext>
                </a:extLst>
              </p:cNvPr>
              <p:cNvSpPr/>
              <p:nvPr/>
            </p:nvSpPr>
            <p:spPr>
              <a:xfrm>
                <a:off x="1474807" y="3912459"/>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E8663C1-8F8F-05D3-2F7D-7AB1165BBE0B}"/>
                  </a:ext>
                </a:extLst>
              </p:cNvPr>
              <p:cNvSpPr txBox="1"/>
              <p:nvPr/>
            </p:nvSpPr>
            <p:spPr>
              <a:xfrm>
                <a:off x="2140351" y="4003892"/>
                <a:ext cx="2743200" cy="338554"/>
              </a:xfrm>
              <a:prstGeom prst="rect">
                <a:avLst/>
              </a:prstGeom>
              <a:noFill/>
            </p:spPr>
            <p:txBody>
              <a:bodyPr wrap="square" rtlCol="0" anchor="ctr">
                <a:spAutoFit/>
              </a:bodyPr>
              <a:lstStyle/>
              <a:p>
                <a:r>
                  <a:rPr lang="en-IN" sz="1600" dirty="0"/>
                  <a:t>Calculating density of strings</a:t>
                </a:r>
              </a:p>
            </p:txBody>
          </p:sp>
          <p:sp>
            <p:nvSpPr>
              <p:cNvPr id="26" name="Rectangle 25">
                <a:extLst>
                  <a:ext uri="{FF2B5EF4-FFF2-40B4-BE49-F238E27FC236}">
                    <a16:creationId xmlns:a16="http://schemas.microsoft.com/office/drawing/2014/main" id="{737AAEB4-33A4-135E-0188-9ED3229B8820}"/>
                  </a:ext>
                </a:extLst>
              </p:cNvPr>
              <p:cNvSpPr/>
              <p:nvPr/>
            </p:nvSpPr>
            <p:spPr>
              <a:xfrm>
                <a:off x="963592" y="4529501"/>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4</a:t>
                </a:r>
              </a:p>
            </p:txBody>
          </p:sp>
          <p:sp>
            <p:nvSpPr>
              <p:cNvPr id="27" name="Rectangle 26">
                <a:extLst>
                  <a:ext uri="{FF2B5EF4-FFF2-40B4-BE49-F238E27FC236}">
                    <a16:creationId xmlns:a16="http://schemas.microsoft.com/office/drawing/2014/main" id="{EF9CCDBA-F193-E2EE-7FB3-F3FC8D186CFF}"/>
                  </a:ext>
                </a:extLst>
              </p:cNvPr>
              <p:cNvSpPr/>
              <p:nvPr/>
            </p:nvSpPr>
            <p:spPr>
              <a:xfrm>
                <a:off x="1474807" y="4526771"/>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0A8C9D4-D2BB-BDCD-F200-7086FD691C75}"/>
                  </a:ext>
                </a:extLst>
              </p:cNvPr>
              <p:cNvSpPr txBox="1"/>
              <p:nvPr/>
            </p:nvSpPr>
            <p:spPr>
              <a:xfrm>
                <a:off x="2155785" y="4495094"/>
                <a:ext cx="2743200" cy="584775"/>
              </a:xfrm>
              <a:prstGeom prst="rect">
                <a:avLst/>
              </a:prstGeom>
              <a:noFill/>
            </p:spPr>
            <p:txBody>
              <a:bodyPr wrap="square" rtlCol="0" anchor="ctr">
                <a:spAutoFit/>
              </a:bodyPr>
              <a:lstStyle/>
              <a:p>
                <a:r>
                  <a:rPr lang="en-IN" sz="1600" dirty="0"/>
                  <a:t>Calculating Average rating &amp; counts</a:t>
                </a:r>
              </a:p>
            </p:txBody>
          </p:sp>
          <p:sp>
            <p:nvSpPr>
              <p:cNvPr id="36" name="Rectangle 35">
                <a:extLst>
                  <a:ext uri="{FF2B5EF4-FFF2-40B4-BE49-F238E27FC236}">
                    <a16:creationId xmlns:a16="http://schemas.microsoft.com/office/drawing/2014/main" id="{24397CC5-59DB-93CC-80FF-92950651FC8D}"/>
                  </a:ext>
                </a:extLst>
              </p:cNvPr>
              <p:cNvSpPr/>
              <p:nvPr/>
            </p:nvSpPr>
            <p:spPr>
              <a:xfrm>
                <a:off x="963592" y="5157824"/>
                <a:ext cx="370391" cy="505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DA00"/>
                    </a:solidFill>
                  </a:rPr>
                  <a:t>5</a:t>
                </a:r>
              </a:p>
            </p:txBody>
          </p:sp>
          <p:sp>
            <p:nvSpPr>
              <p:cNvPr id="37" name="Rectangle 36">
                <a:extLst>
                  <a:ext uri="{FF2B5EF4-FFF2-40B4-BE49-F238E27FC236}">
                    <a16:creationId xmlns:a16="http://schemas.microsoft.com/office/drawing/2014/main" id="{C3470059-CB15-DC36-93F1-E5A7BED56BAF}"/>
                  </a:ext>
                </a:extLst>
              </p:cNvPr>
              <p:cNvSpPr/>
              <p:nvPr/>
            </p:nvSpPr>
            <p:spPr>
              <a:xfrm>
                <a:off x="1474807" y="5155094"/>
                <a:ext cx="4114800" cy="507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E3668C66-6EE7-5089-FBFE-E3816DB356DB}"/>
                  </a:ext>
                </a:extLst>
              </p:cNvPr>
              <p:cNvSpPr txBox="1"/>
              <p:nvPr/>
            </p:nvSpPr>
            <p:spPr>
              <a:xfrm>
                <a:off x="2164465" y="5123041"/>
                <a:ext cx="3433822" cy="584775"/>
              </a:xfrm>
              <a:prstGeom prst="rect">
                <a:avLst/>
              </a:prstGeom>
              <a:noFill/>
            </p:spPr>
            <p:txBody>
              <a:bodyPr wrap="square" rtlCol="0" anchor="ctr">
                <a:spAutoFit/>
              </a:bodyPr>
              <a:lstStyle/>
              <a:p>
                <a:r>
                  <a:rPr lang="en-IN" sz="1600" dirty="0"/>
                  <a:t>Defining function for the top ‘n’ products recommendations</a:t>
                </a:r>
              </a:p>
            </p:txBody>
          </p:sp>
        </p:grpSp>
        <p:pic>
          <p:nvPicPr>
            <p:cNvPr id="25" name="Graphic 24" descr="Priorities with solid fill">
              <a:extLst>
                <a:ext uri="{FF2B5EF4-FFF2-40B4-BE49-F238E27FC236}">
                  <a16:creationId xmlns:a16="http://schemas.microsoft.com/office/drawing/2014/main" id="{199A8D77-C549-113E-BF4C-606D74742A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9694" y="4955335"/>
              <a:ext cx="457200" cy="457200"/>
            </a:xfrm>
            <a:prstGeom prst="rect">
              <a:avLst/>
            </a:prstGeom>
          </p:spPr>
        </p:pic>
        <p:pic>
          <p:nvPicPr>
            <p:cNvPr id="30" name="Graphic 29" descr="Disk with solid fill">
              <a:extLst>
                <a:ext uri="{FF2B5EF4-FFF2-40B4-BE49-F238E27FC236}">
                  <a16:creationId xmlns:a16="http://schemas.microsoft.com/office/drawing/2014/main" id="{F8BC9CCA-2934-5FD1-A0F7-699F38CAED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4417" y="2473308"/>
              <a:ext cx="505101" cy="505101"/>
            </a:xfrm>
            <a:prstGeom prst="rect">
              <a:avLst/>
            </a:prstGeom>
          </p:spPr>
        </p:pic>
        <p:pic>
          <p:nvPicPr>
            <p:cNvPr id="33" name="Graphic 32" descr="Rating with solid fill">
              <a:extLst>
                <a:ext uri="{FF2B5EF4-FFF2-40B4-BE49-F238E27FC236}">
                  <a16:creationId xmlns:a16="http://schemas.microsoft.com/office/drawing/2014/main" id="{943A158E-7F7D-30E8-46B2-21665838DF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34417" y="4329685"/>
              <a:ext cx="505101" cy="505101"/>
            </a:xfrm>
            <a:prstGeom prst="rect">
              <a:avLst/>
            </a:prstGeom>
          </p:spPr>
        </p:pic>
        <p:pic>
          <p:nvPicPr>
            <p:cNvPr id="44" name="Graphic 43" descr="Triangle Ruler with solid fill">
              <a:extLst>
                <a:ext uri="{FF2B5EF4-FFF2-40B4-BE49-F238E27FC236}">
                  <a16:creationId xmlns:a16="http://schemas.microsoft.com/office/drawing/2014/main" id="{07C36EE9-2D17-35FE-8ED3-5DA2AAEE9AE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51080" y="3703088"/>
              <a:ext cx="457200" cy="457200"/>
            </a:xfrm>
            <a:prstGeom prst="rect">
              <a:avLst/>
            </a:prstGeom>
          </p:spPr>
        </p:pic>
      </p:grpSp>
    </p:spTree>
    <p:extLst>
      <p:ext uri="{BB962C8B-B14F-4D97-AF65-F5344CB8AC3E}">
        <p14:creationId xmlns:p14="http://schemas.microsoft.com/office/powerpoint/2010/main" val="129420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551058"/>
            <a:ext cx="11179278" cy="461665"/>
          </a:xfrm>
          <a:prstGeom prst="rect">
            <a:avLst/>
          </a:prstGeom>
          <a:noFill/>
        </p:spPr>
        <p:txBody>
          <a:bodyPr wrap="square" rtlCol="0">
            <a:spAutoFit/>
          </a:bodyPr>
          <a:lstStyle/>
          <a:p>
            <a:r>
              <a:rPr lang="en-US" sz="2400" b="1" dirty="0">
                <a:solidFill>
                  <a:schemeClr val="bg1"/>
                </a:solidFill>
                <a:latin typeface="+mj-lt"/>
                <a:ea typeface="Roboto Mono"/>
              </a:rPr>
              <a:t>The proposed solution comes with a few limitations….. </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12</a:t>
            </a:fld>
            <a:endParaRPr lang="en-IN"/>
          </a:p>
        </p:txBody>
      </p:sp>
      <p:sp>
        <p:nvSpPr>
          <p:cNvPr id="19" name="TextBox 18">
            <a:extLst>
              <a:ext uri="{FF2B5EF4-FFF2-40B4-BE49-F238E27FC236}">
                <a16:creationId xmlns:a16="http://schemas.microsoft.com/office/drawing/2014/main" id="{96C6924E-0E2A-27D1-1560-138D197730E0}"/>
              </a:ext>
            </a:extLst>
          </p:cNvPr>
          <p:cNvSpPr txBox="1"/>
          <p:nvPr/>
        </p:nvSpPr>
        <p:spPr>
          <a:xfrm>
            <a:off x="530942" y="1114487"/>
            <a:ext cx="8829368" cy="369332"/>
          </a:xfrm>
          <a:prstGeom prst="rect">
            <a:avLst/>
          </a:prstGeom>
          <a:noFill/>
        </p:spPr>
        <p:txBody>
          <a:bodyPr wrap="square" rtlCol="0">
            <a:spAutoFit/>
          </a:bodyPr>
          <a:lstStyle/>
          <a:p>
            <a:pPr>
              <a:buSzPts val="1200"/>
            </a:pPr>
            <a:r>
              <a:rPr lang="en" sz="1800" dirty="0">
                <a:solidFill>
                  <a:schemeClr val="bg1"/>
                </a:solidFill>
                <a:ea typeface="Roboto Mono"/>
              </a:rPr>
              <a:t>The envisioned model does exhibit a few inherent constraints:</a:t>
            </a:r>
            <a:endParaRPr lang="en-US" sz="1800" dirty="0">
              <a:solidFill>
                <a:schemeClr val="bg1"/>
              </a:solidFill>
              <a:ea typeface="Roboto Mono"/>
            </a:endParaRPr>
          </a:p>
        </p:txBody>
      </p:sp>
      <p:grpSp>
        <p:nvGrpSpPr>
          <p:cNvPr id="27" name="Group 26">
            <a:extLst>
              <a:ext uri="{FF2B5EF4-FFF2-40B4-BE49-F238E27FC236}">
                <a16:creationId xmlns:a16="http://schemas.microsoft.com/office/drawing/2014/main" id="{49A66F53-2E74-9873-A1E2-0CBC464797AC}"/>
              </a:ext>
            </a:extLst>
          </p:cNvPr>
          <p:cNvGrpSpPr/>
          <p:nvPr/>
        </p:nvGrpSpPr>
        <p:grpSpPr>
          <a:xfrm>
            <a:off x="688258" y="1618490"/>
            <a:ext cx="10491018" cy="1108457"/>
            <a:chOff x="1052052" y="1624963"/>
            <a:chExt cx="10491018" cy="1108457"/>
          </a:xfrm>
        </p:grpSpPr>
        <p:sp>
          <p:nvSpPr>
            <p:cNvPr id="24" name="Rectangle 23">
              <a:extLst>
                <a:ext uri="{FF2B5EF4-FFF2-40B4-BE49-F238E27FC236}">
                  <a16:creationId xmlns:a16="http://schemas.microsoft.com/office/drawing/2014/main" id="{DE5BD8BF-0D36-2353-7D2B-89780A4C4F60}"/>
                </a:ext>
              </a:extLst>
            </p:cNvPr>
            <p:cNvSpPr/>
            <p:nvPr/>
          </p:nvSpPr>
          <p:spPr>
            <a:xfrm>
              <a:off x="1052052" y="1624963"/>
              <a:ext cx="1661650" cy="1105200"/>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C9087DC7-97B7-EF55-BADC-5980B7DB0F51}"/>
                </a:ext>
              </a:extLst>
            </p:cNvPr>
            <p:cNvSpPr/>
            <p:nvPr/>
          </p:nvSpPr>
          <p:spPr>
            <a:xfrm>
              <a:off x="2713702" y="1627449"/>
              <a:ext cx="8829368" cy="1105971"/>
            </a:xfrm>
            <a:prstGeom prst="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sz="1400" dirty="0">
                  <a:solidFill>
                    <a:schemeClr val="tx1"/>
                  </a:solidFill>
                  <a:ea typeface="Roboto Mono"/>
                </a:rPr>
                <a:t>The efficacy of the model is contingent upon the quality of the dataset employed. Should the dataset be skewed in its composition, there's a considerable risk of inducing pronounced bias within the model. This, in turn, could significantly impede the model's overarching performance, resulting in recommendations that lack relevance and pertinence.</a:t>
              </a:r>
            </a:p>
          </p:txBody>
        </p:sp>
        <p:pic>
          <p:nvPicPr>
            <p:cNvPr id="21" name="Graphic 20" descr="Research with solid fill">
              <a:extLst>
                <a:ext uri="{FF2B5EF4-FFF2-40B4-BE49-F238E27FC236}">
                  <a16:creationId xmlns:a16="http://schemas.microsoft.com/office/drawing/2014/main" id="{1B002C88-50C1-011C-D964-02D5410A49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2516" y="1840762"/>
              <a:ext cx="720488" cy="720488"/>
            </a:xfrm>
            <a:prstGeom prst="rect">
              <a:avLst/>
            </a:prstGeom>
          </p:spPr>
        </p:pic>
        <p:sp>
          <p:nvSpPr>
            <p:cNvPr id="26" name="TextBox 25">
              <a:extLst>
                <a:ext uri="{FF2B5EF4-FFF2-40B4-BE49-F238E27FC236}">
                  <a16:creationId xmlns:a16="http://schemas.microsoft.com/office/drawing/2014/main" id="{7503AC1E-B463-17F7-E009-9DA67D5F7F6F}"/>
                </a:ext>
              </a:extLst>
            </p:cNvPr>
            <p:cNvSpPr txBox="1"/>
            <p:nvPr/>
          </p:nvSpPr>
          <p:spPr>
            <a:xfrm>
              <a:off x="1358378" y="1860865"/>
              <a:ext cx="803787" cy="707886"/>
            </a:xfrm>
            <a:prstGeom prst="rect">
              <a:avLst/>
            </a:prstGeom>
            <a:noFill/>
          </p:spPr>
          <p:txBody>
            <a:bodyPr wrap="square">
              <a:spAutoFit/>
            </a:bodyPr>
            <a:lstStyle/>
            <a:p>
              <a:r>
                <a:rPr lang="en" sz="4000" b="1" dirty="0">
                  <a:solidFill>
                    <a:schemeClr val="bg1">
                      <a:lumMod val="85000"/>
                    </a:schemeClr>
                  </a:solidFill>
                  <a:ea typeface="Roboto Mono"/>
                </a:rPr>
                <a:t>1</a:t>
              </a:r>
              <a:endParaRPr lang="en-IN" sz="4000" b="1" dirty="0">
                <a:solidFill>
                  <a:schemeClr val="bg1">
                    <a:lumMod val="85000"/>
                  </a:schemeClr>
                </a:solidFill>
              </a:endParaRPr>
            </a:p>
          </p:txBody>
        </p:sp>
      </p:grpSp>
      <p:grpSp>
        <p:nvGrpSpPr>
          <p:cNvPr id="28" name="Group 27">
            <a:extLst>
              <a:ext uri="{FF2B5EF4-FFF2-40B4-BE49-F238E27FC236}">
                <a16:creationId xmlns:a16="http://schemas.microsoft.com/office/drawing/2014/main" id="{486B885F-4268-A204-27D4-5475AF16018D}"/>
              </a:ext>
            </a:extLst>
          </p:cNvPr>
          <p:cNvGrpSpPr/>
          <p:nvPr/>
        </p:nvGrpSpPr>
        <p:grpSpPr>
          <a:xfrm>
            <a:off x="688258" y="2957588"/>
            <a:ext cx="10491018" cy="1108458"/>
            <a:chOff x="1052052" y="1624962"/>
            <a:chExt cx="10491018" cy="1108458"/>
          </a:xfrm>
        </p:grpSpPr>
        <p:sp>
          <p:nvSpPr>
            <p:cNvPr id="29" name="Rectangle 28">
              <a:extLst>
                <a:ext uri="{FF2B5EF4-FFF2-40B4-BE49-F238E27FC236}">
                  <a16:creationId xmlns:a16="http://schemas.microsoft.com/office/drawing/2014/main" id="{74EE4657-6420-95E1-F916-0AAA4132C68D}"/>
                </a:ext>
              </a:extLst>
            </p:cNvPr>
            <p:cNvSpPr/>
            <p:nvPr/>
          </p:nvSpPr>
          <p:spPr>
            <a:xfrm>
              <a:off x="1052052" y="1624962"/>
              <a:ext cx="1661650" cy="1105971"/>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3FEA6BB0-3CC9-ABB1-2900-CBFD8E5C3885}"/>
                </a:ext>
              </a:extLst>
            </p:cNvPr>
            <p:cNvSpPr/>
            <p:nvPr/>
          </p:nvSpPr>
          <p:spPr>
            <a:xfrm>
              <a:off x="2713702" y="1627449"/>
              <a:ext cx="8829368" cy="1105971"/>
            </a:xfrm>
            <a:prstGeom prst="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sz="1400" dirty="0">
                  <a:solidFill>
                    <a:schemeClr val="tx1"/>
                  </a:solidFill>
                  <a:ea typeface="Roboto Mono"/>
                </a:rPr>
                <a:t>Notably absent from the model's considerations are pivotal demographic factors such as age, gender, and geographical location. These aspects, often pivotal in shaping individual preferences, are not factored into the model's framework.</a:t>
              </a:r>
            </a:p>
          </p:txBody>
        </p:sp>
        <p:sp>
          <p:nvSpPr>
            <p:cNvPr id="32" name="TextBox 31">
              <a:extLst>
                <a:ext uri="{FF2B5EF4-FFF2-40B4-BE49-F238E27FC236}">
                  <a16:creationId xmlns:a16="http://schemas.microsoft.com/office/drawing/2014/main" id="{2D0C1845-5027-E934-7E22-15A9FB9B81F6}"/>
                </a:ext>
              </a:extLst>
            </p:cNvPr>
            <p:cNvSpPr txBox="1"/>
            <p:nvPr/>
          </p:nvSpPr>
          <p:spPr>
            <a:xfrm>
              <a:off x="1378973" y="1876155"/>
              <a:ext cx="803787" cy="707886"/>
            </a:xfrm>
            <a:prstGeom prst="rect">
              <a:avLst/>
            </a:prstGeom>
            <a:noFill/>
          </p:spPr>
          <p:txBody>
            <a:bodyPr wrap="square">
              <a:spAutoFit/>
            </a:bodyPr>
            <a:lstStyle/>
            <a:p>
              <a:r>
                <a:rPr lang="en" sz="4000" b="1" dirty="0">
                  <a:solidFill>
                    <a:schemeClr val="bg1">
                      <a:lumMod val="85000"/>
                    </a:schemeClr>
                  </a:solidFill>
                  <a:ea typeface="Roboto Mono"/>
                </a:rPr>
                <a:t>2</a:t>
              </a:r>
              <a:endParaRPr lang="en-IN" sz="4000" b="1" dirty="0">
                <a:solidFill>
                  <a:schemeClr val="bg1">
                    <a:lumMod val="85000"/>
                  </a:schemeClr>
                </a:solidFill>
              </a:endParaRPr>
            </a:p>
          </p:txBody>
        </p:sp>
      </p:grpSp>
      <p:pic>
        <p:nvPicPr>
          <p:cNvPr id="23" name="Graphic 22" descr="Earth globe: Asia and Australia with solid fill">
            <a:extLst>
              <a:ext uri="{FF2B5EF4-FFF2-40B4-BE49-F238E27FC236}">
                <a16:creationId xmlns:a16="http://schemas.microsoft.com/office/drawing/2014/main" id="{47E4C19A-C52D-437F-0CED-13A49F547D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1324" y="3184390"/>
            <a:ext cx="707886" cy="707886"/>
          </a:xfrm>
          <a:prstGeom prst="rect">
            <a:avLst/>
          </a:prstGeom>
        </p:spPr>
      </p:pic>
      <p:grpSp>
        <p:nvGrpSpPr>
          <p:cNvPr id="33" name="Group 32">
            <a:extLst>
              <a:ext uri="{FF2B5EF4-FFF2-40B4-BE49-F238E27FC236}">
                <a16:creationId xmlns:a16="http://schemas.microsoft.com/office/drawing/2014/main" id="{4285E6CD-D507-9B94-FF8E-1E7AEFC4C775}"/>
              </a:ext>
            </a:extLst>
          </p:cNvPr>
          <p:cNvGrpSpPr/>
          <p:nvPr/>
        </p:nvGrpSpPr>
        <p:grpSpPr>
          <a:xfrm>
            <a:off x="688258" y="4323056"/>
            <a:ext cx="10491018" cy="1108458"/>
            <a:chOff x="1052052" y="1624962"/>
            <a:chExt cx="10491018" cy="1108458"/>
          </a:xfrm>
        </p:grpSpPr>
        <p:sp>
          <p:nvSpPr>
            <p:cNvPr id="34" name="Rectangle 33">
              <a:extLst>
                <a:ext uri="{FF2B5EF4-FFF2-40B4-BE49-F238E27FC236}">
                  <a16:creationId xmlns:a16="http://schemas.microsoft.com/office/drawing/2014/main" id="{78A499A6-8DC1-FE94-5DE6-A595ADC98EFA}"/>
                </a:ext>
              </a:extLst>
            </p:cNvPr>
            <p:cNvSpPr/>
            <p:nvPr/>
          </p:nvSpPr>
          <p:spPr>
            <a:xfrm>
              <a:off x="1052052" y="1624962"/>
              <a:ext cx="1661650" cy="1105971"/>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EE7938A9-372E-B5B4-D6E9-F0BEFB847E8C}"/>
                </a:ext>
              </a:extLst>
            </p:cNvPr>
            <p:cNvSpPr/>
            <p:nvPr/>
          </p:nvSpPr>
          <p:spPr>
            <a:xfrm>
              <a:off x="2713702" y="1627449"/>
              <a:ext cx="8829368" cy="1105971"/>
            </a:xfrm>
            <a:prstGeom prst="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ea typeface="Roboto Mono"/>
                </a:rPr>
                <a:t>A further limitation lies in the model's inability to account for specific interactions of distinct significance. Instances like </a:t>
              </a:r>
              <a:r>
                <a:rPr lang="en-US" sz="1400" dirty="0" err="1">
                  <a:solidFill>
                    <a:schemeClr val="tx1"/>
                  </a:solidFill>
                  <a:ea typeface="Roboto Mono"/>
                </a:rPr>
                <a:t>wishlisting</a:t>
              </a:r>
              <a:r>
                <a:rPr lang="en-US" sz="1400" dirty="0">
                  <a:solidFill>
                    <a:schemeClr val="tx1"/>
                  </a:solidFill>
                  <a:ea typeface="Roboto Mono"/>
                </a:rPr>
                <a:t> or cart additions, which hold unique value in gauging user intent and interest, are overlooked by the model's existing architecture.</a:t>
              </a:r>
            </a:p>
          </p:txBody>
        </p:sp>
        <p:sp>
          <p:nvSpPr>
            <p:cNvPr id="36" name="TextBox 35">
              <a:extLst>
                <a:ext uri="{FF2B5EF4-FFF2-40B4-BE49-F238E27FC236}">
                  <a16:creationId xmlns:a16="http://schemas.microsoft.com/office/drawing/2014/main" id="{A920E67C-8F17-F397-C1A8-47462D0D72F1}"/>
                </a:ext>
              </a:extLst>
            </p:cNvPr>
            <p:cNvSpPr txBox="1"/>
            <p:nvPr/>
          </p:nvSpPr>
          <p:spPr>
            <a:xfrm>
              <a:off x="1406016" y="1833531"/>
              <a:ext cx="803787" cy="707886"/>
            </a:xfrm>
            <a:prstGeom prst="rect">
              <a:avLst/>
            </a:prstGeom>
            <a:noFill/>
          </p:spPr>
          <p:txBody>
            <a:bodyPr wrap="square">
              <a:spAutoFit/>
            </a:bodyPr>
            <a:lstStyle/>
            <a:p>
              <a:r>
                <a:rPr lang="en" sz="4000" b="1" dirty="0">
                  <a:solidFill>
                    <a:schemeClr val="bg1">
                      <a:lumMod val="85000"/>
                    </a:schemeClr>
                  </a:solidFill>
                  <a:ea typeface="Roboto Mono"/>
                </a:rPr>
                <a:t>3</a:t>
              </a:r>
              <a:endParaRPr lang="en-IN" sz="4000" b="1" dirty="0">
                <a:solidFill>
                  <a:schemeClr val="bg1">
                    <a:lumMod val="85000"/>
                  </a:schemeClr>
                </a:solidFill>
              </a:endParaRPr>
            </a:p>
          </p:txBody>
        </p:sp>
      </p:grpSp>
      <p:pic>
        <p:nvPicPr>
          <p:cNvPr id="38" name="Graphic 37" descr="Shopping bag with solid fill">
            <a:extLst>
              <a:ext uri="{FF2B5EF4-FFF2-40B4-BE49-F238E27FC236}">
                <a16:creationId xmlns:a16="http://schemas.microsoft.com/office/drawing/2014/main" id="{98627808-E307-4746-DD11-8F3721E38E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15" y="4482217"/>
            <a:ext cx="708512" cy="708512"/>
          </a:xfrm>
          <a:prstGeom prst="rect">
            <a:avLst/>
          </a:prstGeom>
        </p:spPr>
      </p:pic>
      <p:cxnSp>
        <p:nvCxnSpPr>
          <p:cNvPr id="2" name="Straight Connector 1">
            <a:extLst>
              <a:ext uri="{FF2B5EF4-FFF2-40B4-BE49-F238E27FC236}">
                <a16:creationId xmlns:a16="http://schemas.microsoft.com/office/drawing/2014/main" id="{67B45412-ACB1-E81E-4E29-8253902F5FFD}"/>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41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551058"/>
            <a:ext cx="11179278" cy="461665"/>
          </a:xfrm>
          <a:prstGeom prst="rect">
            <a:avLst/>
          </a:prstGeom>
          <a:noFill/>
        </p:spPr>
        <p:txBody>
          <a:bodyPr wrap="square" rtlCol="0">
            <a:spAutoFit/>
          </a:bodyPr>
          <a:lstStyle/>
          <a:p>
            <a:r>
              <a:rPr lang="en-US" sz="2400" b="1" dirty="0">
                <a:solidFill>
                  <a:schemeClr val="bg1"/>
                </a:solidFill>
                <a:latin typeface="+mj-lt"/>
                <a:ea typeface="Roboto Mono"/>
              </a:rPr>
              <a:t>Future Scope &amp; benefits of the solution </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13</a:t>
            </a:fld>
            <a:endParaRPr lang="en-IN"/>
          </a:p>
        </p:txBody>
      </p:sp>
      <p:sp>
        <p:nvSpPr>
          <p:cNvPr id="19" name="TextBox 18">
            <a:extLst>
              <a:ext uri="{FF2B5EF4-FFF2-40B4-BE49-F238E27FC236}">
                <a16:creationId xmlns:a16="http://schemas.microsoft.com/office/drawing/2014/main" id="{96C6924E-0E2A-27D1-1560-138D197730E0}"/>
              </a:ext>
            </a:extLst>
          </p:cNvPr>
          <p:cNvSpPr txBox="1"/>
          <p:nvPr/>
        </p:nvSpPr>
        <p:spPr>
          <a:xfrm>
            <a:off x="530942" y="1114487"/>
            <a:ext cx="8829368" cy="369332"/>
          </a:xfrm>
          <a:prstGeom prst="rect">
            <a:avLst/>
          </a:prstGeom>
          <a:noFill/>
        </p:spPr>
        <p:txBody>
          <a:bodyPr wrap="square" rtlCol="0">
            <a:spAutoFit/>
          </a:bodyPr>
          <a:lstStyle/>
          <a:p>
            <a:pPr>
              <a:buSzPts val="1200"/>
            </a:pPr>
            <a:r>
              <a:rPr lang="en" sz="1800" dirty="0">
                <a:solidFill>
                  <a:schemeClr val="bg1"/>
                </a:solidFill>
                <a:ea typeface="Roboto Mono"/>
              </a:rPr>
              <a:t>The model can be utilized to curtail to multiple user needs while satisfying user problems </a:t>
            </a:r>
            <a:endParaRPr lang="en-US" sz="1800" dirty="0">
              <a:solidFill>
                <a:schemeClr val="bg1"/>
              </a:solidFill>
              <a:ea typeface="Roboto Mono"/>
            </a:endParaRPr>
          </a:p>
        </p:txBody>
      </p:sp>
      <p:grpSp>
        <p:nvGrpSpPr>
          <p:cNvPr id="41" name="Group 40">
            <a:extLst>
              <a:ext uri="{FF2B5EF4-FFF2-40B4-BE49-F238E27FC236}">
                <a16:creationId xmlns:a16="http://schemas.microsoft.com/office/drawing/2014/main" id="{C2FF80E1-7152-956A-4A53-4C81D71BAD11}"/>
              </a:ext>
            </a:extLst>
          </p:cNvPr>
          <p:cNvGrpSpPr/>
          <p:nvPr/>
        </p:nvGrpSpPr>
        <p:grpSpPr>
          <a:xfrm>
            <a:off x="8266470" y="1653343"/>
            <a:ext cx="3087329" cy="4084997"/>
            <a:chOff x="8455742" y="1658515"/>
            <a:chExt cx="3087329" cy="4084997"/>
          </a:xfrm>
        </p:grpSpPr>
        <p:sp>
          <p:nvSpPr>
            <p:cNvPr id="11" name="Rectangle 10">
              <a:extLst>
                <a:ext uri="{FF2B5EF4-FFF2-40B4-BE49-F238E27FC236}">
                  <a16:creationId xmlns:a16="http://schemas.microsoft.com/office/drawing/2014/main" id="{83BE61DC-2E6F-FFBB-9957-86CC49F92E9B}"/>
                </a:ext>
              </a:extLst>
            </p:cNvPr>
            <p:cNvSpPr/>
            <p:nvPr/>
          </p:nvSpPr>
          <p:spPr>
            <a:xfrm>
              <a:off x="8455742" y="1658515"/>
              <a:ext cx="3087329" cy="612738"/>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t>Enhanced Utility</a:t>
              </a:r>
            </a:p>
          </p:txBody>
        </p:sp>
        <p:sp>
          <p:nvSpPr>
            <p:cNvPr id="15" name="Rectangle 14">
              <a:extLst>
                <a:ext uri="{FF2B5EF4-FFF2-40B4-BE49-F238E27FC236}">
                  <a16:creationId xmlns:a16="http://schemas.microsoft.com/office/drawing/2014/main" id="{4CB59023-39E3-8C88-6F6C-467D11665FC4}"/>
                </a:ext>
              </a:extLst>
            </p:cNvPr>
            <p:cNvSpPr/>
            <p:nvPr/>
          </p:nvSpPr>
          <p:spPr>
            <a:xfrm>
              <a:off x="8455742" y="3224981"/>
              <a:ext cx="3087329" cy="2518531"/>
            </a:xfrm>
            <a:prstGeom prst="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SzPts val="1200"/>
              </a:pPr>
              <a:r>
                <a:rPr lang="en" sz="1400" dirty="0">
                  <a:solidFill>
                    <a:schemeClr val="tx1"/>
                  </a:solidFill>
                  <a:ea typeface="Roboto Mono"/>
                </a:rPr>
                <a:t>The model's utility can be further amplified by introducing product suggestions attuned to specific occasions. Employing an array of data science methodologies, machine learning frameworks, and even delving into the realm of deep learning, such an augmentation can provide users with contextually apt recommendations that align with their unique requirements.</a:t>
              </a:r>
              <a:endParaRPr lang="en" sz="1100" dirty="0">
                <a:solidFill>
                  <a:schemeClr val="tx1"/>
                </a:solidFill>
              </a:endParaRPr>
            </a:p>
          </p:txBody>
        </p:sp>
        <p:pic>
          <p:nvPicPr>
            <p:cNvPr id="17" name="Graphic 16" descr="Business Growth with solid fill">
              <a:extLst>
                <a:ext uri="{FF2B5EF4-FFF2-40B4-BE49-F238E27FC236}">
                  <a16:creationId xmlns:a16="http://schemas.microsoft.com/office/drawing/2014/main" id="{C8287EBC-8BF8-E792-B2C9-353623347C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2206" y="2289384"/>
              <a:ext cx="914400" cy="914400"/>
            </a:xfrm>
            <a:prstGeom prst="rect">
              <a:avLst/>
            </a:prstGeom>
          </p:spPr>
        </p:pic>
      </p:grpSp>
      <p:grpSp>
        <p:nvGrpSpPr>
          <p:cNvPr id="40" name="Group 39">
            <a:extLst>
              <a:ext uri="{FF2B5EF4-FFF2-40B4-BE49-F238E27FC236}">
                <a16:creationId xmlns:a16="http://schemas.microsoft.com/office/drawing/2014/main" id="{26D0060B-6179-35DD-E22B-F0F11902263C}"/>
              </a:ext>
            </a:extLst>
          </p:cNvPr>
          <p:cNvGrpSpPr/>
          <p:nvPr/>
        </p:nvGrpSpPr>
        <p:grpSpPr>
          <a:xfrm>
            <a:off x="4552335" y="1658515"/>
            <a:ext cx="3087329" cy="4084997"/>
            <a:chOff x="4645741" y="1658515"/>
            <a:chExt cx="3087329" cy="4084997"/>
          </a:xfrm>
        </p:grpSpPr>
        <p:sp>
          <p:nvSpPr>
            <p:cNvPr id="8" name="Rectangle 7">
              <a:extLst>
                <a:ext uri="{FF2B5EF4-FFF2-40B4-BE49-F238E27FC236}">
                  <a16:creationId xmlns:a16="http://schemas.microsoft.com/office/drawing/2014/main" id="{7E815B21-6BF3-1016-AA7D-A2FE648F05E1}"/>
                </a:ext>
              </a:extLst>
            </p:cNvPr>
            <p:cNvSpPr/>
            <p:nvPr/>
          </p:nvSpPr>
          <p:spPr>
            <a:xfrm>
              <a:off x="4645741" y="1658515"/>
              <a:ext cx="3087329" cy="612738"/>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t>Enhanced Capabilities</a:t>
              </a:r>
            </a:p>
          </p:txBody>
        </p:sp>
        <p:sp>
          <p:nvSpPr>
            <p:cNvPr id="9" name="Rectangle 8">
              <a:extLst>
                <a:ext uri="{FF2B5EF4-FFF2-40B4-BE49-F238E27FC236}">
                  <a16:creationId xmlns:a16="http://schemas.microsoft.com/office/drawing/2014/main" id="{B142A8B3-8591-5452-808D-A645A0250982}"/>
                </a:ext>
              </a:extLst>
            </p:cNvPr>
            <p:cNvSpPr/>
            <p:nvPr/>
          </p:nvSpPr>
          <p:spPr>
            <a:xfrm>
              <a:off x="4645741" y="3224981"/>
              <a:ext cx="3087329" cy="2518531"/>
            </a:xfrm>
            <a:prstGeom prst="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400" dirty="0">
                  <a:solidFill>
                    <a:schemeClr val="tx1"/>
                  </a:solidFill>
                  <a:ea typeface="Roboto Mono"/>
                </a:rPr>
                <a:t>Moreover, the model's capabilities can be elevated through the integration of advanced ranking algorithms. A hybrid approach, fusing content-based and collaborative filtering techniques hinged on KNN(K-Nearest Neighbor), K-means,  SVD(Singular Value Decomposition), and PCA(Principle Component Analysis), could furnish recommendations of superior quality by amalgamating diverse perspectives.</a:t>
              </a:r>
              <a:endParaRPr lang="en" sz="1400" dirty="0">
                <a:solidFill>
                  <a:schemeClr val="tx1"/>
                </a:solidFill>
              </a:endParaRPr>
            </a:p>
          </p:txBody>
        </p:sp>
        <p:pic>
          <p:nvPicPr>
            <p:cNvPr id="20" name="Graphic 19" descr="Blueprint with solid fill">
              <a:extLst>
                <a:ext uri="{FF2B5EF4-FFF2-40B4-BE49-F238E27FC236}">
                  <a16:creationId xmlns:a16="http://schemas.microsoft.com/office/drawing/2014/main" id="{7CB1DA36-642E-EF84-F611-0EC77E7E5A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2205" y="2289384"/>
              <a:ext cx="914400" cy="914400"/>
            </a:xfrm>
            <a:prstGeom prst="rect">
              <a:avLst/>
            </a:prstGeom>
          </p:spPr>
        </p:pic>
      </p:grpSp>
      <p:grpSp>
        <p:nvGrpSpPr>
          <p:cNvPr id="39" name="Group 38">
            <a:extLst>
              <a:ext uri="{FF2B5EF4-FFF2-40B4-BE49-F238E27FC236}">
                <a16:creationId xmlns:a16="http://schemas.microsoft.com/office/drawing/2014/main" id="{D470F5E5-94D7-5AE8-3FF1-DB122D60B4DA}"/>
              </a:ext>
            </a:extLst>
          </p:cNvPr>
          <p:cNvGrpSpPr/>
          <p:nvPr/>
        </p:nvGrpSpPr>
        <p:grpSpPr>
          <a:xfrm>
            <a:off x="838200" y="1658515"/>
            <a:ext cx="3087329" cy="4079825"/>
            <a:chOff x="688257" y="1658515"/>
            <a:chExt cx="3087329" cy="4079825"/>
          </a:xfrm>
        </p:grpSpPr>
        <p:sp>
          <p:nvSpPr>
            <p:cNvPr id="3" name="Rectangle 2">
              <a:extLst>
                <a:ext uri="{FF2B5EF4-FFF2-40B4-BE49-F238E27FC236}">
                  <a16:creationId xmlns:a16="http://schemas.microsoft.com/office/drawing/2014/main" id="{9C7E2E02-5AAC-6154-DCFB-3531612BE62B}"/>
                </a:ext>
              </a:extLst>
            </p:cNvPr>
            <p:cNvSpPr/>
            <p:nvPr/>
          </p:nvSpPr>
          <p:spPr>
            <a:xfrm>
              <a:off x="688257" y="1658515"/>
              <a:ext cx="3087329" cy="612738"/>
            </a:xfrm>
            <a:prstGeom prst="rect">
              <a:avLst/>
            </a:prstGeom>
            <a:solidFill>
              <a:srgbClr val="007CD8"/>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b="1" i="1" dirty="0">
                  <a:solidFill>
                    <a:schemeClr val="bg1"/>
                  </a:solidFill>
                  <a:ea typeface="Roboto Mono"/>
                </a:rPr>
                <a:t>P</a:t>
              </a:r>
              <a:r>
                <a:rPr lang="en" sz="1800" b="1" i="1" dirty="0">
                  <a:solidFill>
                    <a:schemeClr val="bg1"/>
                  </a:solidFill>
                  <a:ea typeface="Roboto Mono"/>
                </a:rPr>
                <a:t>otential to encompass supplementary dimensions</a:t>
              </a:r>
              <a:endParaRPr lang="en-IN" b="1" i="1" dirty="0">
                <a:solidFill>
                  <a:schemeClr val="bg1"/>
                </a:solidFill>
              </a:endParaRPr>
            </a:p>
          </p:txBody>
        </p:sp>
        <p:sp>
          <p:nvSpPr>
            <p:cNvPr id="4" name="Rectangle 3">
              <a:extLst>
                <a:ext uri="{FF2B5EF4-FFF2-40B4-BE49-F238E27FC236}">
                  <a16:creationId xmlns:a16="http://schemas.microsoft.com/office/drawing/2014/main" id="{445A62FA-67EF-EA44-1516-D8AD56EA5106}"/>
                </a:ext>
              </a:extLst>
            </p:cNvPr>
            <p:cNvSpPr/>
            <p:nvPr/>
          </p:nvSpPr>
          <p:spPr>
            <a:xfrm>
              <a:off x="688257" y="3219809"/>
              <a:ext cx="3087329" cy="2518531"/>
            </a:xfrm>
            <a:prstGeom prst="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SzPts val="1200"/>
              </a:pPr>
              <a:r>
                <a:rPr lang="en" sz="1400" dirty="0">
                  <a:solidFill>
                    <a:schemeClr val="tx1"/>
                  </a:solidFill>
                  <a:ea typeface="Roboto Mono"/>
                </a:rPr>
                <a:t>The model has the potential to encompass a myriad of supplementary dimensions, including refined dataset generation methods that encompass a broader spectrum of insights, like the duration a user engages with a product or intricate user demographic information. This augmentation could lead to heightened model precision and performance.</a:t>
              </a:r>
            </a:p>
          </p:txBody>
        </p:sp>
        <p:pic>
          <p:nvPicPr>
            <p:cNvPr id="25" name="Graphic 24" descr="Brainstorm with solid fill">
              <a:extLst>
                <a:ext uri="{FF2B5EF4-FFF2-40B4-BE49-F238E27FC236}">
                  <a16:creationId xmlns:a16="http://schemas.microsoft.com/office/drawing/2014/main" id="{D25093EF-E1CC-BB84-C2EE-BD5611E37C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4721" y="2293698"/>
              <a:ext cx="914400" cy="914400"/>
            </a:xfrm>
            <a:prstGeom prst="rect">
              <a:avLst/>
            </a:prstGeom>
          </p:spPr>
        </p:pic>
      </p:grpSp>
      <p:cxnSp>
        <p:nvCxnSpPr>
          <p:cNvPr id="2" name="Straight Connector 1">
            <a:extLst>
              <a:ext uri="{FF2B5EF4-FFF2-40B4-BE49-F238E27FC236}">
                <a16:creationId xmlns:a16="http://schemas.microsoft.com/office/drawing/2014/main" id="{761CFB3B-0779-78DB-FB62-75E6D30644D0}"/>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60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337507-86D3-7E0E-26EB-CB016D65903A}"/>
              </a:ext>
            </a:extLst>
          </p:cNvPr>
          <p:cNvSpPr/>
          <p:nvPr/>
        </p:nvSpPr>
        <p:spPr>
          <a:xfrm>
            <a:off x="730045" y="3958712"/>
            <a:ext cx="2659625" cy="717749"/>
          </a:xfrm>
          <a:prstGeom prst="rect">
            <a:avLst/>
          </a:prstGeom>
          <a:solidFill>
            <a:srgbClr val="007CD8"/>
          </a:solidFill>
          <a:ln>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03DA6444-4CA5-F2B1-DC36-3A5EF118FE23}"/>
              </a:ext>
            </a:extLst>
          </p:cNvPr>
          <p:cNvSpPr/>
          <p:nvPr/>
        </p:nvSpPr>
        <p:spPr>
          <a:xfrm>
            <a:off x="833284" y="1582994"/>
            <a:ext cx="2392926" cy="717749"/>
          </a:xfrm>
          <a:prstGeom prst="rect">
            <a:avLst/>
          </a:prstGeom>
          <a:solidFill>
            <a:srgbClr val="007CD8"/>
          </a:solidFill>
          <a:ln>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1EE15E5-FF67-6673-36BC-797242CADDF4}"/>
              </a:ext>
            </a:extLst>
          </p:cNvPr>
          <p:cNvSpPr txBox="1"/>
          <p:nvPr/>
        </p:nvSpPr>
        <p:spPr>
          <a:xfrm>
            <a:off x="462116" y="490879"/>
            <a:ext cx="11179278" cy="461665"/>
          </a:xfrm>
          <a:prstGeom prst="rect">
            <a:avLst/>
          </a:prstGeom>
          <a:noFill/>
        </p:spPr>
        <p:txBody>
          <a:bodyPr wrap="square" lIns="91440" tIns="45720" rIns="91440" bIns="45720" rtlCol="0" anchor="t">
            <a:spAutoFit/>
          </a:bodyPr>
          <a:lstStyle/>
          <a:p>
            <a:pPr>
              <a:buClr>
                <a:schemeClr val="dk1"/>
              </a:buClr>
              <a:buSzPts val="1100"/>
              <a:buFont typeface="Arial"/>
            </a:pPr>
            <a:r>
              <a:rPr lang="en-US" sz="2400" b="1" dirty="0">
                <a:solidFill>
                  <a:schemeClr val="bg1"/>
                </a:solidFill>
                <a:latin typeface="+mj-lt"/>
                <a:ea typeface="Roboto Mono"/>
                <a:sym typeface="Roboto Mono"/>
              </a:rPr>
              <a:t>Our objective &amp; proposed solution</a:t>
            </a:r>
            <a:endParaRPr lang="en-US" dirty="0">
              <a:solidFill>
                <a:schemeClr val="bg1"/>
              </a:solidFill>
            </a:endParaRP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2</a:t>
            </a:fld>
            <a:endParaRPr lang="en-IN"/>
          </a:p>
        </p:txBody>
      </p:sp>
      <p:grpSp>
        <p:nvGrpSpPr>
          <p:cNvPr id="26" name="Group 25">
            <a:extLst>
              <a:ext uri="{FF2B5EF4-FFF2-40B4-BE49-F238E27FC236}">
                <a16:creationId xmlns:a16="http://schemas.microsoft.com/office/drawing/2014/main" id="{5BD75D66-2CF3-5064-0563-64305C3C6AED}"/>
              </a:ext>
            </a:extLst>
          </p:cNvPr>
          <p:cNvGrpSpPr/>
          <p:nvPr/>
        </p:nvGrpSpPr>
        <p:grpSpPr>
          <a:xfrm>
            <a:off x="462116" y="1741262"/>
            <a:ext cx="3566652" cy="457200"/>
            <a:chOff x="838200" y="1859249"/>
            <a:chExt cx="3566652" cy="457200"/>
          </a:xfrm>
        </p:grpSpPr>
        <p:sp>
          <p:nvSpPr>
            <p:cNvPr id="2" name="TextBox 1">
              <a:extLst>
                <a:ext uri="{FF2B5EF4-FFF2-40B4-BE49-F238E27FC236}">
                  <a16:creationId xmlns:a16="http://schemas.microsoft.com/office/drawing/2014/main" id="{4ABA9D1B-5F72-3EC4-9FCF-95B9B2FE6C59}"/>
                </a:ext>
              </a:extLst>
            </p:cNvPr>
            <p:cNvSpPr txBox="1"/>
            <p:nvPr/>
          </p:nvSpPr>
          <p:spPr>
            <a:xfrm>
              <a:off x="838200" y="1887794"/>
              <a:ext cx="3566652" cy="400110"/>
            </a:xfrm>
            <a:prstGeom prst="rect">
              <a:avLst/>
            </a:prstGeom>
            <a:noFill/>
          </p:spPr>
          <p:txBody>
            <a:bodyPr wrap="square" rtlCol="0">
              <a:spAutoFit/>
            </a:bodyPr>
            <a:lstStyle/>
            <a:p>
              <a:pPr algn="ctr"/>
              <a:r>
                <a:rPr lang="en-IN" sz="2000" b="1" i="1" dirty="0">
                  <a:solidFill>
                    <a:schemeClr val="bg1">
                      <a:lumMod val="85000"/>
                    </a:schemeClr>
                  </a:solidFill>
                </a:rPr>
                <a:t>Our Objective</a:t>
              </a:r>
            </a:p>
          </p:txBody>
        </p:sp>
        <p:pic>
          <p:nvPicPr>
            <p:cNvPr id="4" name="Graphic 3" descr="Bullseye with solid fill">
              <a:extLst>
                <a:ext uri="{FF2B5EF4-FFF2-40B4-BE49-F238E27FC236}">
                  <a16:creationId xmlns:a16="http://schemas.microsoft.com/office/drawing/2014/main" id="{BAB2CFCD-E26D-5059-F59D-B7782DA41E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2271" y="1859249"/>
              <a:ext cx="457200" cy="457200"/>
            </a:xfrm>
            <a:prstGeom prst="rect">
              <a:avLst/>
            </a:prstGeom>
          </p:spPr>
        </p:pic>
      </p:grpSp>
      <p:sp>
        <p:nvSpPr>
          <p:cNvPr id="11" name="TextBox 10">
            <a:extLst>
              <a:ext uri="{FF2B5EF4-FFF2-40B4-BE49-F238E27FC236}">
                <a16:creationId xmlns:a16="http://schemas.microsoft.com/office/drawing/2014/main" id="{33E0E64A-4644-074B-F0C5-B90438B1E0DB}"/>
              </a:ext>
            </a:extLst>
          </p:cNvPr>
          <p:cNvSpPr txBox="1"/>
          <p:nvPr/>
        </p:nvSpPr>
        <p:spPr>
          <a:xfrm>
            <a:off x="956187" y="4146076"/>
            <a:ext cx="2588342" cy="400110"/>
          </a:xfrm>
          <a:prstGeom prst="rect">
            <a:avLst/>
          </a:prstGeom>
          <a:noFill/>
        </p:spPr>
        <p:txBody>
          <a:bodyPr wrap="square" rtlCol="0">
            <a:spAutoFit/>
          </a:bodyPr>
          <a:lstStyle/>
          <a:p>
            <a:pPr algn="ctr"/>
            <a:r>
              <a:rPr lang="en-IN" sz="2000" b="1" i="1" dirty="0">
                <a:solidFill>
                  <a:schemeClr val="bg1">
                    <a:lumMod val="85000"/>
                  </a:schemeClr>
                </a:solidFill>
              </a:rPr>
              <a:t>Proposed Solution</a:t>
            </a:r>
          </a:p>
        </p:txBody>
      </p:sp>
      <p:pic>
        <p:nvPicPr>
          <p:cNvPr id="17" name="Graphic 16" descr="Brainstorm with solid fill">
            <a:extLst>
              <a:ext uri="{FF2B5EF4-FFF2-40B4-BE49-F238E27FC236}">
                <a16:creationId xmlns:a16="http://schemas.microsoft.com/office/drawing/2014/main" id="{32BAE8C4-8B69-6A1A-8A09-912D71B35C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2502" y="4088989"/>
            <a:ext cx="457197" cy="457197"/>
          </a:xfrm>
          <a:prstGeom prst="rect">
            <a:avLst/>
          </a:prstGeom>
        </p:spPr>
      </p:pic>
      <p:grpSp>
        <p:nvGrpSpPr>
          <p:cNvPr id="21" name="Group 20">
            <a:extLst>
              <a:ext uri="{FF2B5EF4-FFF2-40B4-BE49-F238E27FC236}">
                <a16:creationId xmlns:a16="http://schemas.microsoft.com/office/drawing/2014/main" id="{3A32E57D-89E0-948E-3829-945E6730F967}"/>
              </a:ext>
            </a:extLst>
          </p:cNvPr>
          <p:cNvGrpSpPr/>
          <p:nvPr/>
        </p:nvGrpSpPr>
        <p:grpSpPr>
          <a:xfrm>
            <a:off x="3725197" y="1770258"/>
            <a:ext cx="398206" cy="530488"/>
            <a:chOff x="4101281" y="1888245"/>
            <a:chExt cx="398206" cy="530488"/>
          </a:xfrm>
        </p:grpSpPr>
        <p:sp>
          <p:nvSpPr>
            <p:cNvPr id="18" name="Arrow: Chevron 17">
              <a:extLst>
                <a:ext uri="{FF2B5EF4-FFF2-40B4-BE49-F238E27FC236}">
                  <a16:creationId xmlns:a16="http://schemas.microsoft.com/office/drawing/2014/main" id="{F596B8CE-0D9B-BD4D-A8BE-A3102F46D87C}"/>
                </a:ext>
              </a:extLst>
            </p:cNvPr>
            <p:cNvSpPr/>
            <p:nvPr/>
          </p:nvSpPr>
          <p:spPr>
            <a:xfrm>
              <a:off x="4101281" y="1995948"/>
              <a:ext cx="183126" cy="320501"/>
            </a:xfrm>
            <a:prstGeom prst="chevron">
              <a:avLst/>
            </a:prstGeom>
            <a:solidFill>
              <a:srgbClr val="FFDA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0" name="Arrow: Chevron 19">
              <a:extLst>
                <a:ext uri="{FF2B5EF4-FFF2-40B4-BE49-F238E27FC236}">
                  <a16:creationId xmlns:a16="http://schemas.microsoft.com/office/drawing/2014/main" id="{BF59688B-4938-2D58-5C55-8E2C92B53131}"/>
                </a:ext>
              </a:extLst>
            </p:cNvPr>
            <p:cNvSpPr/>
            <p:nvPr/>
          </p:nvSpPr>
          <p:spPr>
            <a:xfrm>
              <a:off x="4221726" y="1888245"/>
              <a:ext cx="277761" cy="530488"/>
            </a:xfrm>
            <a:prstGeom prst="chevron">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3" name="Rectangle 22">
            <a:extLst>
              <a:ext uri="{FF2B5EF4-FFF2-40B4-BE49-F238E27FC236}">
                <a16:creationId xmlns:a16="http://schemas.microsoft.com/office/drawing/2014/main" id="{540215E8-DF5C-081A-D598-FBA78D2006AD}"/>
              </a:ext>
            </a:extLst>
          </p:cNvPr>
          <p:cNvSpPr/>
          <p:nvPr/>
        </p:nvSpPr>
        <p:spPr>
          <a:xfrm>
            <a:off x="4648200" y="1331724"/>
            <a:ext cx="6329516" cy="1733475"/>
          </a:xfrm>
          <a:prstGeom prst="rect">
            <a:avLst/>
          </a:prstGeom>
          <a:solidFill>
            <a:schemeClr val="bg2">
              <a:lumMod val="90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sz="1400" dirty="0">
                <a:solidFill>
                  <a:schemeClr val="tx1"/>
                </a:solidFill>
                <a:ea typeface="Roboto Mono"/>
              </a:rPr>
              <a:t>Our objective was to </a:t>
            </a:r>
            <a:r>
              <a:rPr lang="en" sz="1400" b="1" dirty="0">
                <a:solidFill>
                  <a:schemeClr val="tx1"/>
                </a:solidFill>
                <a:ea typeface="Roboto Mono"/>
              </a:rPr>
              <a:t>elevate the user experience </a:t>
            </a:r>
            <a:r>
              <a:rPr lang="en" sz="1400" dirty="0">
                <a:solidFill>
                  <a:schemeClr val="tx1"/>
                </a:solidFill>
                <a:ea typeface="Roboto Mono"/>
              </a:rPr>
              <a:t>through the implementation of a </a:t>
            </a:r>
            <a:r>
              <a:rPr lang="en" sz="1400" b="1" dirty="0">
                <a:solidFill>
                  <a:schemeClr val="tx1"/>
                </a:solidFill>
                <a:ea typeface="Roboto Mono"/>
              </a:rPr>
              <a:t>personalized product ranking system</a:t>
            </a:r>
            <a:r>
              <a:rPr lang="en" sz="1400" dirty="0">
                <a:solidFill>
                  <a:schemeClr val="tx1"/>
                </a:solidFill>
                <a:ea typeface="Roboto Mono"/>
              </a:rPr>
              <a:t>. Through dedicated efforts, we've crafted a </a:t>
            </a:r>
            <a:r>
              <a:rPr lang="en" sz="1400" b="1" dirty="0">
                <a:solidFill>
                  <a:schemeClr val="tx1"/>
                </a:solidFill>
                <a:ea typeface="Roboto Mono"/>
              </a:rPr>
              <a:t>sophisticated machine learning model capable of producing precise and pertinent product rankings tailored to each user</a:t>
            </a:r>
            <a:r>
              <a:rPr lang="en" sz="1400" dirty="0">
                <a:solidFill>
                  <a:schemeClr val="tx1"/>
                </a:solidFill>
                <a:ea typeface="Roboto Mono"/>
              </a:rPr>
              <a:t>. This ranking system takes into account a multitude of factors, including historical interactions, product trends, and user affinities. By harnessing these insights, it adeptly forecasts and suggests the optimal products for every individual, aligning with their distinctive traits and preferences.</a:t>
            </a:r>
          </a:p>
        </p:txBody>
      </p:sp>
      <p:grpSp>
        <p:nvGrpSpPr>
          <p:cNvPr id="30" name="Group 29">
            <a:extLst>
              <a:ext uri="{FF2B5EF4-FFF2-40B4-BE49-F238E27FC236}">
                <a16:creationId xmlns:a16="http://schemas.microsoft.com/office/drawing/2014/main" id="{C1753FF4-FE60-5E73-267B-1DD365F3509B}"/>
              </a:ext>
            </a:extLst>
          </p:cNvPr>
          <p:cNvGrpSpPr/>
          <p:nvPr/>
        </p:nvGrpSpPr>
        <p:grpSpPr>
          <a:xfrm>
            <a:off x="3725197" y="4104314"/>
            <a:ext cx="398206" cy="530488"/>
            <a:chOff x="4101281" y="1888245"/>
            <a:chExt cx="398206" cy="530488"/>
          </a:xfrm>
        </p:grpSpPr>
        <p:sp>
          <p:nvSpPr>
            <p:cNvPr id="31" name="Arrow: Chevron 30">
              <a:extLst>
                <a:ext uri="{FF2B5EF4-FFF2-40B4-BE49-F238E27FC236}">
                  <a16:creationId xmlns:a16="http://schemas.microsoft.com/office/drawing/2014/main" id="{AAC64BD8-46B7-4C03-C9D7-0591503CAD84}"/>
                </a:ext>
              </a:extLst>
            </p:cNvPr>
            <p:cNvSpPr/>
            <p:nvPr/>
          </p:nvSpPr>
          <p:spPr>
            <a:xfrm>
              <a:off x="4101281" y="1995948"/>
              <a:ext cx="183126" cy="320501"/>
            </a:xfrm>
            <a:prstGeom prst="chevron">
              <a:avLst/>
            </a:prstGeom>
            <a:solidFill>
              <a:srgbClr val="FFDA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2" name="Arrow: Chevron 31">
              <a:extLst>
                <a:ext uri="{FF2B5EF4-FFF2-40B4-BE49-F238E27FC236}">
                  <a16:creationId xmlns:a16="http://schemas.microsoft.com/office/drawing/2014/main" id="{3630C4A0-4730-9379-5822-B43DA409E288}"/>
                </a:ext>
              </a:extLst>
            </p:cNvPr>
            <p:cNvSpPr/>
            <p:nvPr/>
          </p:nvSpPr>
          <p:spPr>
            <a:xfrm>
              <a:off x="4221726" y="1888245"/>
              <a:ext cx="277761" cy="530488"/>
            </a:xfrm>
            <a:prstGeom prst="chevron">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33" name="Rectangle 32">
            <a:extLst>
              <a:ext uri="{FF2B5EF4-FFF2-40B4-BE49-F238E27FC236}">
                <a16:creationId xmlns:a16="http://schemas.microsoft.com/office/drawing/2014/main" id="{23E828BF-A07A-BC1B-2869-1E2ED5D63508}"/>
              </a:ext>
            </a:extLst>
          </p:cNvPr>
          <p:cNvSpPr/>
          <p:nvPr/>
        </p:nvSpPr>
        <p:spPr>
          <a:xfrm>
            <a:off x="4648200" y="3651965"/>
            <a:ext cx="6329516" cy="1733475"/>
          </a:xfrm>
          <a:prstGeom prst="rect">
            <a:avLst/>
          </a:prstGeom>
          <a:solidFill>
            <a:schemeClr val="bg2">
              <a:lumMod val="90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a:r>
              <a:rPr lang="en" sz="1400" dirty="0">
                <a:solidFill>
                  <a:schemeClr val="tx1"/>
                </a:solidFill>
                <a:ea typeface="Roboto Mono"/>
              </a:rPr>
              <a:t>We have solved the given problem statement using a </a:t>
            </a:r>
            <a:r>
              <a:rPr lang="en" sz="1400" b="1" dirty="0">
                <a:solidFill>
                  <a:schemeClr val="tx1"/>
                </a:solidFill>
                <a:ea typeface="Roboto Mono"/>
              </a:rPr>
              <a:t>machine learning recommender system. The model uses collaborative filtering algorithm to provide accurate recommendations on the basis of past user interactions. </a:t>
            </a:r>
            <a:r>
              <a:rPr lang="en" sz="1400" dirty="0">
                <a:solidFill>
                  <a:schemeClr val="tx1"/>
                </a:solidFill>
                <a:ea typeface="Roboto Mono"/>
              </a:rPr>
              <a:t>In order to  tackle the cold start problem we have implemented </a:t>
            </a:r>
            <a:r>
              <a:rPr lang="en" sz="1400" b="1" dirty="0">
                <a:solidFill>
                  <a:schemeClr val="tx1"/>
                </a:solidFill>
                <a:ea typeface="Roboto Mono"/>
              </a:rPr>
              <a:t>a rank based collaborative filtering algorithm</a:t>
            </a:r>
            <a:r>
              <a:rPr lang="en" sz="1400" dirty="0">
                <a:solidFill>
                  <a:schemeClr val="tx1"/>
                </a:solidFill>
                <a:ea typeface="Roboto Mono"/>
              </a:rPr>
              <a:t> which suggests the highest rated products to new users.</a:t>
            </a:r>
          </a:p>
        </p:txBody>
      </p:sp>
      <p:cxnSp>
        <p:nvCxnSpPr>
          <p:cNvPr id="3" name="Straight Connector 2">
            <a:extLst>
              <a:ext uri="{FF2B5EF4-FFF2-40B4-BE49-F238E27FC236}">
                <a16:creationId xmlns:a16="http://schemas.microsoft.com/office/drawing/2014/main" id="{261FC986-2BC6-0DC1-4786-EAC0C709234A}"/>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5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181726"/>
            <a:ext cx="11179278" cy="830997"/>
          </a:xfrm>
          <a:prstGeom prst="rect">
            <a:avLst/>
          </a:prstGeom>
          <a:noFill/>
        </p:spPr>
        <p:txBody>
          <a:bodyPr wrap="square" rtlCol="0">
            <a:spAutoFit/>
          </a:bodyPr>
          <a:lstStyle/>
          <a:p>
            <a:r>
              <a:rPr lang="en-US" sz="2400" b="1" dirty="0">
                <a:solidFill>
                  <a:schemeClr val="bg1"/>
                </a:solidFill>
                <a:latin typeface="+mj-lt"/>
                <a:ea typeface="Roboto Mono"/>
              </a:rPr>
              <a:t>Source Code:</a:t>
            </a:r>
          </a:p>
          <a:p>
            <a:r>
              <a:rPr lang="en-US" sz="2400" b="1" dirty="0">
                <a:solidFill>
                  <a:schemeClr val="bg1"/>
                </a:solidFill>
                <a:latin typeface="+mj-lt"/>
                <a:ea typeface="Roboto Mono"/>
              </a:rPr>
              <a:t>1. User Based Collaborative Filtering (1/3)</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3</a:t>
            </a:fld>
            <a:endParaRPr lang="en-IN"/>
          </a:p>
        </p:txBody>
      </p:sp>
      <p:sp>
        <p:nvSpPr>
          <p:cNvPr id="2" name="TextBox 1">
            <a:extLst>
              <a:ext uri="{FF2B5EF4-FFF2-40B4-BE49-F238E27FC236}">
                <a16:creationId xmlns:a16="http://schemas.microsoft.com/office/drawing/2014/main" id="{D33774F6-55B3-61A0-B8F1-79B8252C14BD}"/>
              </a:ext>
            </a:extLst>
          </p:cNvPr>
          <p:cNvSpPr txBox="1"/>
          <p:nvPr/>
        </p:nvSpPr>
        <p:spPr>
          <a:xfrm>
            <a:off x="462116" y="1218589"/>
            <a:ext cx="11372480" cy="4647426"/>
          </a:xfrm>
          <a:prstGeom prst="rect">
            <a:avLst/>
          </a:prstGeom>
          <a:noFill/>
        </p:spPr>
        <p:txBody>
          <a:bodyPr wrap="square" rtlCol="0">
            <a:spAutoFit/>
          </a:bodyPr>
          <a:lstStyle/>
          <a:p>
            <a:r>
              <a:rPr lang="en-US" sz="1100" dirty="0">
                <a:solidFill>
                  <a:srgbClr val="C792EA"/>
                </a:solidFill>
                <a:latin typeface="Consolas"/>
              </a:rPr>
              <a:t>import</a:t>
            </a:r>
            <a:r>
              <a:rPr lang="en-US" sz="1100" dirty="0">
                <a:solidFill>
                  <a:srgbClr val="BBBBBB"/>
                </a:solidFill>
                <a:latin typeface="Consolas"/>
              </a:rPr>
              <a:t> warnings</a:t>
            </a:r>
            <a:endParaRPr lang="en-US" sz="1100" dirty="0"/>
          </a:p>
          <a:p>
            <a:r>
              <a:rPr lang="en-US" sz="1100" dirty="0" err="1">
                <a:solidFill>
                  <a:srgbClr val="BBBBBB"/>
                </a:solidFill>
                <a:latin typeface="Consolas"/>
              </a:rPr>
              <a:t>warnings.</a:t>
            </a:r>
            <a:r>
              <a:rPr lang="en-US" sz="1100" dirty="0" err="1">
                <a:solidFill>
                  <a:srgbClr val="61AFEF"/>
                </a:solidFill>
                <a:latin typeface="Consolas"/>
              </a:rPr>
              <a:t>filterwarnings</a:t>
            </a:r>
            <a:r>
              <a:rPr lang="en-US" sz="1100" dirty="0">
                <a:solidFill>
                  <a:srgbClr val="ABB2BF"/>
                </a:solidFill>
                <a:latin typeface="Consolas"/>
              </a:rPr>
              <a:t>(</a:t>
            </a:r>
            <a:r>
              <a:rPr lang="en-US" sz="1100" dirty="0">
                <a:solidFill>
                  <a:srgbClr val="92D69E"/>
                </a:solidFill>
                <a:latin typeface="Consolas"/>
              </a:rPr>
              <a:t>'ignore'</a:t>
            </a:r>
            <a:r>
              <a:rPr lang="en-US" sz="1100" dirty="0">
                <a:solidFill>
                  <a:srgbClr val="ABB2BF"/>
                </a:solidFill>
                <a:latin typeface="Consolas"/>
              </a:rPr>
              <a:t>)</a:t>
            </a:r>
            <a:endParaRPr lang="en-US" sz="1100" dirty="0"/>
          </a:p>
          <a:p>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numpy</a:t>
            </a:r>
            <a:r>
              <a:rPr lang="en-US" sz="1100" dirty="0">
                <a:solidFill>
                  <a:srgbClr val="BBBBBB"/>
                </a:solidFill>
                <a:latin typeface="Consolas"/>
              </a:rPr>
              <a:t> </a:t>
            </a:r>
            <a:r>
              <a:rPr lang="en-US" sz="1100" dirty="0">
                <a:solidFill>
                  <a:srgbClr val="C792EA"/>
                </a:solidFill>
                <a:latin typeface="Consolas"/>
              </a:rPr>
              <a:t>as</a:t>
            </a:r>
            <a:r>
              <a:rPr lang="en-US" sz="1100" dirty="0">
                <a:solidFill>
                  <a:srgbClr val="BBBBBB"/>
                </a:solidFill>
                <a:latin typeface="Consolas"/>
              </a:rPr>
              <a:t> np</a:t>
            </a:r>
            <a:endParaRPr lang="en-US" sz="1100" dirty="0"/>
          </a:p>
          <a:p>
            <a:r>
              <a:rPr lang="en-US" sz="1100" dirty="0">
                <a:solidFill>
                  <a:srgbClr val="C792EA"/>
                </a:solidFill>
                <a:latin typeface="Consolas"/>
              </a:rPr>
              <a:t>import</a:t>
            </a:r>
            <a:r>
              <a:rPr lang="en-US" sz="1100" dirty="0">
                <a:solidFill>
                  <a:srgbClr val="BBBBBB"/>
                </a:solidFill>
                <a:latin typeface="Consolas"/>
              </a:rPr>
              <a:t> pandas </a:t>
            </a:r>
            <a:r>
              <a:rPr lang="en-US" sz="1100" dirty="0">
                <a:solidFill>
                  <a:srgbClr val="C792EA"/>
                </a:solidFill>
                <a:latin typeface="Consolas"/>
              </a:rPr>
              <a:t>as</a:t>
            </a:r>
            <a:r>
              <a:rPr lang="en-US" sz="1100" dirty="0">
                <a:solidFill>
                  <a:srgbClr val="BBBBBB"/>
                </a:solidFill>
                <a:latin typeface="Consolas"/>
              </a:rPr>
              <a:t> pd</a:t>
            </a:r>
            <a:endParaRPr lang="en-US" sz="1100" dirty="0"/>
          </a:p>
          <a:p>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matplotlib.pyplot</a:t>
            </a:r>
            <a:r>
              <a:rPr lang="en-US" sz="1100" dirty="0">
                <a:solidFill>
                  <a:srgbClr val="BBBBBB"/>
                </a:solidFill>
                <a:latin typeface="Consolas"/>
              </a:rPr>
              <a:t> </a:t>
            </a:r>
            <a:r>
              <a:rPr lang="en-US" sz="1100" dirty="0">
                <a:solidFill>
                  <a:srgbClr val="C792EA"/>
                </a:solidFill>
                <a:latin typeface="Consolas"/>
              </a:rPr>
              <a:t>as</a:t>
            </a:r>
            <a:r>
              <a:rPr lang="en-US" sz="1100" dirty="0">
                <a:solidFill>
                  <a:srgbClr val="BBBBBB"/>
                </a:solidFill>
                <a:latin typeface="Consolas"/>
              </a:rPr>
              <a:t> </a:t>
            </a:r>
            <a:r>
              <a:rPr lang="en-US" sz="1100" dirty="0" err="1">
                <a:solidFill>
                  <a:srgbClr val="BBBBBB"/>
                </a:solidFill>
                <a:latin typeface="Consolas"/>
              </a:rPr>
              <a:t>plt</a:t>
            </a:r>
            <a:endParaRPr lang="en-US" sz="1100" dirty="0"/>
          </a:p>
          <a:p>
            <a:r>
              <a:rPr lang="en-US" sz="1100" dirty="0">
                <a:solidFill>
                  <a:srgbClr val="C792EA"/>
                </a:solidFill>
                <a:latin typeface="Consolas"/>
              </a:rPr>
              <a:t>import</a:t>
            </a:r>
            <a:r>
              <a:rPr lang="en-US" sz="1100" dirty="0">
                <a:solidFill>
                  <a:srgbClr val="BBBBBB"/>
                </a:solidFill>
                <a:latin typeface="Consolas"/>
              </a:rPr>
              <a:t> seaborn </a:t>
            </a:r>
            <a:r>
              <a:rPr lang="en-US" sz="1100" dirty="0">
                <a:solidFill>
                  <a:srgbClr val="C792EA"/>
                </a:solidFill>
                <a:latin typeface="Consolas"/>
              </a:rPr>
              <a:t>as</a:t>
            </a:r>
            <a:r>
              <a:rPr lang="en-US" sz="1100" dirty="0">
                <a:solidFill>
                  <a:srgbClr val="BBBBBB"/>
                </a:solidFill>
                <a:latin typeface="Consolas"/>
              </a:rPr>
              <a:t> </a:t>
            </a:r>
            <a:r>
              <a:rPr lang="en-US" sz="1100" dirty="0" err="1">
                <a:solidFill>
                  <a:srgbClr val="BBBBBB"/>
                </a:solidFill>
                <a:latin typeface="Consolas"/>
              </a:rPr>
              <a:t>sns</a:t>
            </a:r>
            <a:endParaRPr lang="en-US" sz="1100" dirty="0"/>
          </a:p>
          <a:p>
            <a:r>
              <a:rPr lang="en-US" sz="1100" dirty="0">
                <a:solidFill>
                  <a:srgbClr val="C792EA"/>
                </a:solidFill>
                <a:latin typeface="Consolas"/>
              </a:rPr>
              <a:t>from</a:t>
            </a:r>
            <a:r>
              <a:rPr lang="en-US" sz="1100" dirty="0">
                <a:solidFill>
                  <a:srgbClr val="BBBBBB"/>
                </a:solidFill>
                <a:latin typeface="Consolas"/>
              </a:rPr>
              <a:t> </a:t>
            </a:r>
            <a:r>
              <a:rPr lang="en-US" sz="1100" dirty="0" err="1">
                <a:solidFill>
                  <a:srgbClr val="BBBBBB"/>
                </a:solidFill>
                <a:latin typeface="Consolas"/>
              </a:rPr>
              <a:t>sklearn.metrics.pairwise</a:t>
            </a:r>
            <a:r>
              <a:rPr lang="en-US" sz="1100" dirty="0">
                <a:solidFill>
                  <a:srgbClr val="BBBBBB"/>
                </a:solidFill>
                <a:latin typeface="Consolas"/>
              </a:rPr>
              <a:t> </a:t>
            </a:r>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cosine_similarity</a:t>
            </a:r>
            <a:endParaRPr lang="en-US" sz="1100" dirty="0"/>
          </a:p>
          <a:p>
            <a:r>
              <a:rPr lang="en-US" sz="1100" dirty="0">
                <a:solidFill>
                  <a:srgbClr val="C792EA"/>
                </a:solidFill>
                <a:latin typeface="Consolas"/>
              </a:rPr>
              <a:t>from</a:t>
            </a:r>
            <a:r>
              <a:rPr lang="en-US" sz="1100" dirty="0">
                <a:solidFill>
                  <a:srgbClr val="BBBBBB"/>
                </a:solidFill>
                <a:latin typeface="Consolas"/>
              </a:rPr>
              <a:t> </a:t>
            </a:r>
            <a:r>
              <a:rPr lang="en-US" sz="1100" dirty="0" err="1">
                <a:solidFill>
                  <a:srgbClr val="BBBBBB"/>
                </a:solidFill>
                <a:latin typeface="Consolas"/>
              </a:rPr>
              <a:t>sklearn.metrics</a:t>
            </a:r>
            <a:r>
              <a:rPr lang="en-US" sz="1100" dirty="0">
                <a:solidFill>
                  <a:srgbClr val="BBBBBB"/>
                </a:solidFill>
                <a:latin typeface="Consolas"/>
              </a:rPr>
              <a:t> </a:t>
            </a:r>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mean_squared_error</a:t>
            </a:r>
            <a:endParaRPr lang="en-US" sz="1100" dirty="0"/>
          </a:p>
          <a:p>
            <a:r>
              <a:rPr lang="en-US" sz="1100" dirty="0" err="1">
                <a:solidFill>
                  <a:srgbClr val="BBBBBB"/>
                </a:solidFill>
                <a:latin typeface="Consolas"/>
              </a:rPr>
              <a:t>df</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pd.</a:t>
            </a:r>
            <a:r>
              <a:rPr lang="en-US" sz="1100" dirty="0" err="1">
                <a:solidFill>
                  <a:srgbClr val="61AFEF"/>
                </a:solidFill>
                <a:latin typeface="Consolas"/>
              </a:rPr>
              <a:t>read_csv</a:t>
            </a:r>
            <a:r>
              <a:rPr lang="en-US" sz="1100" dirty="0">
                <a:solidFill>
                  <a:srgbClr val="ABB2BF"/>
                </a:solidFill>
                <a:latin typeface="Consolas"/>
              </a:rPr>
              <a:t>(</a:t>
            </a:r>
            <a:r>
              <a:rPr lang="en-US" sz="1100" dirty="0">
                <a:solidFill>
                  <a:srgbClr val="92D69E"/>
                </a:solidFill>
                <a:latin typeface="Consolas"/>
              </a:rPr>
              <a:t>'data.csv'</a:t>
            </a:r>
            <a:r>
              <a:rPr lang="en-US" sz="1100" dirty="0">
                <a:solidFill>
                  <a:srgbClr val="ABB2BF"/>
                </a:solidFill>
                <a:latin typeface="Consolas"/>
              </a:rPr>
              <a:t>, </a:t>
            </a:r>
            <a:r>
              <a:rPr lang="en-US" sz="1100" i="1" dirty="0">
                <a:solidFill>
                  <a:srgbClr val="DE7C84"/>
                </a:solidFill>
                <a:latin typeface="Consolas"/>
              </a:rPr>
              <a:t>header</a:t>
            </a:r>
            <a:r>
              <a:rPr lang="en-US" sz="1100" dirty="0">
                <a:solidFill>
                  <a:srgbClr val="ABB2BF"/>
                </a:solidFill>
                <a:latin typeface="Consolas"/>
              </a:rPr>
              <a:t>=</a:t>
            </a:r>
            <a:r>
              <a:rPr lang="en-US" sz="1100" dirty="0">
                <a:solidFill>
                  <a:srgbClr val="EBB07A"/>
                </a:solidFill>
                <a:latin typeface="Consolas"/>
              </a:rPr>
              <a:t>None</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err="1">
                <a:solidFill>
                  <a:srgbClr val="BBBBBB"/>
                </a:solidFill>
                <a:latin typeface="Consolas"/>
              </a:rPr>
              <a:t>df.columns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BBBBBB"/>
                </a:solidFill>
                <a:latin typeface="Consolas"/>
              </a:rPr>
              <a:t>, </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BBBBBB"/>
                </a:solidFill>
                <a:latin typeface="Consolas"/>
              </a:rPr>
              <a:t>, </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err="1">
                <a:solidFill>
                  <a:srgbClr val="BBBBBB"/>
                </a:solidFill>
                <a:latin typeface="Consolas"/>
              </a:rPr>
              <a:t>df_copy</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err="1">
                <a:solidFill>
                  <a:srgbClr val="61AFEF"/>
                </a:solidFill>
                <a:latin typeface="Consolas"/>
              </a:rPr>
              <a:t>copy</a:t>
            </a:r>
            <a:r>
              <a:rPr lang="en-US" sz="1100" dirty="0">
                <a:solidFill>
                  <a:srgbClr val="ABB2BF"/>
                </a:solidFill>
                <a:latin typeface="Consolas"/>
              </a:rPr>
              <a:t>(</a:t>
            </a:r>
            <a:r>
              <a:rPr lang="en-US" sz="1100" i="1" dirty="0">
                <a:solidFill>
                  <a:srgbClr val="DE7C84"/>
                </a:solidFill>
                <a:latin typeface="Consolas"/>
              </a:rPr>
              <a:t>deep</a:t>
            </a:r>
            <a:r>
              <a:rPr lang="en-US" sz="1100" dirty="0">
                <a:solidFill>
                  <a:srgbClr val="ABB2BF"/>
                </a:solidFill>
                <a:latin typeface="Consolas"/>
              </a:rPr>
              <a:t>=</a:t>
            </a:r>
            <a:r>
              <a:rPr lang="en-US" sz="1100" dirty="0">
                <a:solidFill>
                  <a:srgbClr val="EBB07A"/>
                </a:solidFill>
                <a:latin typeface="Consolas"/>
              </a:rPr>
              <a:t>True</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a:solidFill>
                  <a:srgbClr val="BBBBBB"/>
                </a:solidFill>
                <a:latin typeface="Consolas"/>
              </a:rPr>
              <a:t>rows, columns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df.shape</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"No of rows = "</a:t>
            </a:r>
            <a:r>
              <a:rPr lang="en-US" sz="1100" dirty="0">
                <a:solidFill>
                  <a:srgbClr val="ABB2BF"/>
                </a:solidFill>
                <a:latin typeface="Consolas"/>
              </a:rPr>
              <a:t>, rows)</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"No of columns = "</a:t>
            </a:r>
            <a:r>
              <a:rPr lang="en-US" sz="1100" dirty="0">
                <a:solidFill>
                  <a:srgbClr val="ABB2BF"/>
                </a:solidFill>
                <a:latin typeface="Consolas"/>
              </a:rPr>
              <a:t>, columns)</a:t>
            </a:r>
            <a:endParaRPr lang="en-US" sz="1100" dirty="0"/>
          </a:p>
          <a:p>
            <a:r>
              <a:rPr lang="en-US" sz="1100" dirty="0">
                <a:solidFill>
                  <a:srgbClr val="BBBBBB"/>
                </a:solidFill>
                <a:latin typeface="Consolas"/>
              </a:rPr>
              <a:t>df.</a:t>
            </a:r>
            <a:r>
              <a:rPr lang="en-US" sz="1100" dirty="0">
                <a:solidFill>
                  <a:srgbClr val="61AFEF"/>
                </a:solidFill>
                <a:latin typeface="Consolas"/>
              </a:rPr>
              <a:t>info</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err="1">
                <a:solidFill>
                  <a:srgbClr val="61AFEF"/>
                </a:solidFill>
                <a:latin typeface="Consolas"/>
              </a:rPr>
              <a:t>isna</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sum</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describe</a:t>
            </a:r>
            <a:r>
              <a:rPr lang="en-US" sz="1100" dirty="0">
                <a:solidFill>
                  <a:srgbClr val="ABB2BF"/>
                </a:solidFill>
                <a:latin typeface="Consolas"/>
              </a:rPr>
              <a:t>()</a:t>
            </a:r>
            <a:endParaRPr lang="en-US" sz="1100" dirty="0"/>
          </a:p>
          <a:p>
            <a:r>
              <a:rPr lang="en-US" sz="1100" dirty="0" err="1">
                <a:solidFill>
                  <a:srgbClr val="BBBBBB"/>
                </a:solidFill>
                <a:latin typeface="Consolas"/>
              </a:rPr>
              <a:t>plt.</a:t>
            </a:r>
            <a:r>
              <a:rPr lang="en-US" sz="1100" dirty="0" err="1">
                <a:solidFill>
                  <a:srgbClr val="61AFEF"/>
                </a:solidFill>
                <a:latin typeface="Consolas"/>
              </a:rPr>
              <a:t>figure</a:t>
            </a:r>
            <a:r>
              <a:rPr lang="en-US" sz="1100" dirty="0">
                <a:solidFill>
                  <a:srgbClr val="ABB2BF"/>
                </a:solidFill>
                <a:latin typeface="Consolas"/>
              </a:rPr>
              <a:t>(</a:t>
            </a:r>
            <a:r>
              <a:rPr lang="en-US" sz="1100" i="1" dirty="0" err="1">
                <a:solidFill>
                  <a:srgbClr val="DE7C84"/>
                </a:solidFill>
                <a:latin typeface="Consolas"/>
              </a:rPr>
              <a:t>figsize</a:t>
            </a:r>
            <a:r>
              <a:rPr lang="en-US" sz="1100" dirty="0">
                <a:solidFill>
                  <a:srgbClr val="ABB2BF"/>
                </a:solidFill>
                <a:latin typeface="Consolas"/>
              </a:rPr>
              <a:t> = (</a:t>
            </a:r>
            <a:r>
              <a:rPr lang="en-US" sz="1100" dirty="0">
                <a:solidFill>
                  <a:srgbClr val="EBB07A"/>
                </a:solidFill>
                <a:latin typeface="Consolas"/>
              </a:rPr>
              <a:t>12</a:t>
            </a:r>
            <a:r>
              <a:rPr lang="en-US" sz="1100" dirty="0">
                <a:solidFill>
                  <a:srgbClr val="ABB2BF"/>
                </a:solidFill>
                <a:latin typeface="Consolas"/>
              </a:rPr>
              <a:t>,</a:t>
            </a:r>
            <a:r>
              <a:rPr lang="en-US" sz="1100" dirty="0">
                <a:solidFill>
                  <a:srgbClr val="EBB07A"/>
                </a:solidFill>
                <a:latin typeface="Consolas"/>
              </a:rPr>
              <a:t>6</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value_counts</a:t>
            </a:r>
            <a:r>
              <a:rPr lang="en-US" sz="1100" dirty="0">
                <a:solidFill>
                  <a:srgbClr val="ABB2BF"/>
                </a:solidFill>
                <a:latin typeface="Consolas"/>
              </a:rPr>
              <a:t>(</a:t>
            </a:r>
            <a:r>
              <a:rPr lang="en-US" sz="1100" dirty="0">
                <a:solidFill>
                  <a:srgbClr val="EBB07A"/>
                </a:solidFill>
                <a:latin typeface="Consolas"/>
              </a:rPr>
              <a:t>1</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plot</a:t>
            </a:r>
            <a:r>
              <a:rPr lang="en-US" sz="1100" dirty="0">
                <a:solidFill>
                  <a:srgbClr val="ABB2BF"/>
                </a:solidFill>
                <a:latin typeface="Consolas"/>
              </a:rPr>
              <a:t>(</a:t>
            </a:r>
            <a:r>
              <a:rPr lang="en-US" sz="1100" i="1" dirty="0">
                <a:solidFill>
                  <a:srgbClr val="DE7C84"/>
                </a:solidFill>
                <a:latin typeface="Consolas"/>
              </a:rPr>
              <a:t>kind</a:t>
            </a:r>
            <a:r>
              <a:rPr lang="en-US" sz="1100" dirty="0">
                <a:solidFill>
                  <a:srgbClr val="ABB2BF"/>
                </a:solidFill>
                <a:latin typeface="Consolas"/>
              </a:rPr>
              <a:t>=</a:t>
            </a:r>
            <a:r>
              <a:rPr lang="en-US" sz="1100" dirty="0">
                <a:solidFill>
                  <a:srgbClr val="92D69E"/>
                </a:solidFill>
                <a:latin typeface="Consolas"/>
              </a:rPr>
              <a:t>'bar'</a:t>
            </a:r>
            <a:r>
              <a:rPr lang="en-US" sz="1100" dirty="0">
                <a:solidFill>
                  <a:srgbClr val="ABB2BF"/>
                </a:solidFill>
                <a:latin typeface="Consolas"/>
              </a:rPr>
              <a:t>)</a:t>
            </a:r>
            <a:endParaRPr lang="en-US" sz="1100" dirty="0"/>
          </a:p>
          <a:p>
            <a:r>
              <a:rPr lang="en-US" sz="1100" dirty="0" err="1">
                <a:solidFill>
                  <a:srgbClr val="BBBBBB"/>
                </a:solidFill>
                <a:latin typeface="Consolas"/>
              </a:rPr>
              <a:t>plt.</a:t>
            </a:r>
            <a:r>
              <a:rPr lang="en-US" sz="1100" dirty="0" err="1">
                <a:solidFill>
                  <a:srgbClr val="61AFEF"/>
                </a:solidFill>
                <a:latin typeface="Consolas"/>
              </a:rPr>
              <a:t>show</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USERS in Raw data = '</a:t>
            </a:r>
            <a:r>
              <a:rPr lang="en-US" sz="1100" dirty="0">
                <a:solidFill>
                  <a:srgbClr val="ABB2BF"/>
                </a:solidFill>
                <a:latin typeface="Consolas"/>
              </a:rPr>
              <a:t>, </a:t>
            </a:r>
            <a:r>
              <a:rPr lang="en-US" sz="1100" dirty="0" err="1">
                <a:solidFill>
                  <a:srgbClr val="ABB2BF"/>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ITEMS in Raw data = '</a:t>
            </a:r>
            <a:r>
              <a:rPr lang="en-US" sz="1100" dirty="0">
                <a:solidFill>
                  <a:srgbClr val="ABB2BF"/>
                </a:solidFill>
                <a:latin typeface="Consolas"/>
              </a:rPr>
              <a:t>, </a:t>
            </a:r>
            <a:r>
              <a:rPr lang="en-US" sz="1100" dirty="0" err="1">
                <a:solidFill>
                  <a:srgbClr val="ABB2BF"/>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err="1">
                <a:solidFill>
                  <a:srgbClr val="BBBBBB"/>
                </a:solidFill>
                <a:latin typeface="Consolas"/>
              </a:rPr>
              <a:t>most_rated</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err="1">
                <a:solidFill>
                  <a:srgbClr val="61AFEF"/>
                </a:solidFill>
                <a:latin typeface="Consolas"/>
              </a:rPr>
              <a:t>groupby</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size</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sort_values</a:t>
            </a:r>
            <a:r>
              <a:rPr lang="en-US" sz="1100" dirty="0">
                <a:solidFill>
                  <a:srgbClr val="ABB2BF"/>
                </a:solidFill>
                <a:latin typeface="Consolas"/>
              </a:rPr>
              <a:t>(</a:t>
            </a:r>
            <a:r>
              <a:rPr lang="en-US" sz="1100" i="1" dirty="0">
                <a:solidFill>
                  <a:srgbClr val="DE7C84"/>
                </a:solidFill>
                <a:latin typeface="Consolas"/>
              </a:rPr>
              <a:t>ascending</a:t>
            </a:r>
            <a:r>
              <a:rPr lang="en-US" sz="1100" dirty="0">
                <a:solidFill>
                  <a:srgbClr val="ABB2BF"/>
                </a:solidFill>
                <a:latin typeface="Consolas"/>
              </a:rPr>
              <a:t>=</a:t>
            </a:r>
            <a:r>
              <a:rPr lang="en-US" sz="1100" dirty="0">
                <a:solidFill>
                  <a:srgbClr val="EBB07A"/>
                </a:solidFill>
                <a:latin typeface="Consolas"/>
              </a:rPr>
              <a:t>False</a:t>
            </a:r>
            <a:r>
              <a:rPr lang="en-US" sz="1100" dirty="0">
                <a:solidFill>
                  <a:srgbClr val="ABB2BF"/>
                </a:solidFill>
                <a:latin typeface="Consolas"/>
              </a:rPr>
              <a:t>)[</a:t>
            </a:r>
            <a:r>
              <a:rPr lang="en-US" sz="1100" dirty="0">
                <a:solidFill>
                  <a:srgbClr val="BBBBBB"/>
                </a:solidFill>
                <a:latin typeface="Consolas"/>
              </a:rPr>
              <a:t>:</a:t>
            </a:r>
            <a:r>
              <a:rPr lang="en-US" sz="1100" dirty="0">
                <a:solidFill>
                  <a:srgbClr val="EBB07A"/>
                </a:solidFill>
                <a:latin typeface="Consolas"/>
              </a:rPr>
              <a:t>10</a:t>
            </a:r>
            <a:r>
              <a:rPr lang="en-US" sz="1100" dirty="0">
                <a:solidFill>
                  <a:srgbClr val="ABB2BF"/>
                </a:solidFill>
                <a:latin typeface="Consolas"/>
              </a:rPr>
              <a:t>]</a:t>
            </a:r>
            <a:endParaRPr lang="en-US" sz="1800" dirty="0">
              <a:solidFill>
                <a:srgbClr val="ABB2BF"/>
              </a:solidFill>
              <a:latin typeface="Consolas"/>
            </a:endParaRPr>
          </a:p>
          <a:p>
            <a:r>
              <a:rPr lang="en-US" sz="1100" dirty="0" err="1">
                <a:solidFill>
                  <a:srgbClr val="BBBBBB"/>
                </a:solidFill>
                <a:latin typeface="Consolas"/>
              </a:rPr>
              <a:t>most_rated</a:t>
            </a:r>
            <a:endParaRPr lang="en-US" sz="1100" dirty="0">
              <a:solidFill>
                <a:srgbClr val="BBBBBB"/>
              </a:solidFill>
              <a:latin typeface="Consolas"/>
            </a:endParaRPr>
          </a:p>
          <a:p>
            <a:r>
              <a:rPr lang="en-US" sz="1100" dirty="0">
                <a:solidFill>
                  <a:srgbClr val="BBBBBB"/>
                </a:solidFill>
                <a:latin typeface="Consolas"/>
              </a:rPr>
              <a:t>counts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value_counts</a:t>
            </a:r>
            <a:r>
              <a:rPr lang="en-US" sz="1100" dirty="0">
                <a:solidFill>
                  <a:srgbClr val="ABB2BF"/>
                </a:solidFill>
                <a:latin typeface="Consolas"/>
              </a:rPr>
              <a:t>()</a:t>
            </a:r>
          </a:p>
          <a:p>
            <a:r>
              <a:rPr lang="en-US" sz="1100" dirty="0" err="1">
                <a:solidFill>
                  <a:srgbClr val="BBBBBB"/>
                </a:solidFill>
                <a:latin typeface="Consolas"/>
              </a:rPr>
              <a:t>df_final</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a:solidFill>
                  <a:srgbClr val="ABB2BF"/>
                </a:solidFill>
                <a:latin typeface="Consolas"/>
              </a:rPr>
              <a:t>[</a:t>
            </a:r>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isin</a:t>
            </a:r>
            <a:r>
              <a:rPr lang="en-US" sz="1100" dirty="0">
                <a:solidFill>
                  <a:srgbClr val="ABB2BF"/>
                </a:solidFill>
                <a:latin typeface="Consolas"/>
              </a:rPr>
              <a:t>(counts[counts </a:t>
            </a:r>
            <a:r>
              <a:rPr lang="en-US" sz="1100" dirty="0">
                <a:solidFill>
                  <a:srgbClr val="56B6C2"/>
                </a:solidFill>
                <a:latin typeface="Consolas"/>
              </a:rPr>
              <a:t>&gt;=</a:t>
            </a:r>
            <a:r>
              <a:rPr lang="en-US" sz="1100" dirty="0">
                <a:solidFill>
                  <a:srgbClr val="ABB2BF"/>
                </a:solidFill>
                <a:latin typeface="Consolas"/>
              </a:rPr>
              <a:t> </a:t>
            </a:r>
            <a:r>
              <a:rPr lang="en-US" sz="1100" dirty="0">
                <a:solidFill>
                  <a:srgbClr val="EBB07A"/>
                </a:solidFill>
                <a:latin typeface="Consolas"/>
              </a:rPr>
              <a:t>50</a:t>
            </a:r>
            <a:r>
              <a:rPr lang="en-US" sz="1100" dirty="0">
                <a:solidFill>
                  <a:srgbClr val="ABB2BF"/>
                </a:solidFill>
                <a:latin typeface="Consolas"/>
              </a:rPr>
              <a:t>].index)]</a:t>
            </a:r>
            <a:endParaRPr lang="en-US" sz="1800" dirty="0">
              <a:solidFill>
                <a:srgbClr val="ABB2BF"/>
              </a:solidFill>
              <a:latin typeface="Consolas"/>
            </a:endParaRPr>
          </a:p>
        </p:txBody>
      </p:sp>
      <p:cxnSp>
        <p:nvCxnSpPr>
          <p:cNvPr id="3" name="Straight Connector 2">
            <a:extLst>
              <a:ext uri="{FF2B5EF4-FFF2-40B4-BE49-F238E27FC236}">
                <a16:creationId xmlns:a16="http://schemas.microsoft.com/office/drawing/2014/main" id="{070D03B5-1ED3-8D7E-D99B-8538C9244EC5}"/>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23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181726"/>
            <a:ext cx="11179278" cy="830997"/>
          </a:xfrm>
          <a:prstGeom prst="rect">
            <a:avLst/>
          </a:prstGeom>
          <a:noFill/>
        </p:spPr>
        <p:txBody>
          <a:bodyPr wrap="square" rtlCol="0">
            <a:spAutoFit/>
          </a:bodyPr>
          <a:lstStyle/>
          <a:p>
            <a:r>
              <a:rPr lang="en-US" sz="2400" b="1" dirty="0">
                <a:solidFill>
                  <a:schemeClr val="bg1"/>
                </a:solidFill>
                <a:latin typeface="+mj-lt"/>
                <a:ea typeface="Roboto Mono"/>
              </a:rPr>
              <a:t>Source Code:</a:t>
            </a:r>
          </a:p>
          <a:p>
            <a:r>
              <a:rPr lang="en-US" sz="2400" b="1" dirty="0">
                <a:solidFill>
                  <a:schemeClr val="bg1"/>
                </a:solidFill>
                <a:latin typeface="+mj-lt"/>
                <a:ea typeface="Roboto Mono"/>
              </a:rPr>
              <a:t>1. User Based Collaborative Filtering (2/3)</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4</a:t>
            </a:fld>
            <a:endParaRPr lang="en-IN"/>
          </a:p>
        </p:txBody>
      </p:sp>
      <p:sp>
        <p:nvSpPr>
          <p:cNvPr id="2" name="TextBox 1">
            <a:extLst>
              <a:ext uri="{FF2B5EF4-FFF2-40B4-BE49-F238E27FC236}">
                <a16:creationId xmlns:a16="http://schemas.microsoft.com/office/drawing/2014/main" id="{A18ADC73-3DBE-A6B0-B87D-AB0E59FB5CB5}"/>
              </a:ext>
            </a:extLst>
          </p:cNvPr>
          <p:cNvSpPr txBox="1"/>
          <p:nvPr/>
        </p:nvSpPr>
        <p:spPr>
          <a:xfrm>
            <a:off x="455231" y="1182231"/>
            <a:ext cx="11087840" cy="4493538"/>
          </a:xfrm>
          <a:prstGeom prst="rect">
            <a:avLst/>
          </a:prstGeom>
          <a:noFill/>
        </p:spPr>
        <p:txBody>
          <a:bodyPr wrap="square" rtlCol="0">
            <a:spAutoFit/>
          </a:bodyPr>
          <a:lstStyle/>
          <a:p>
            <a:r>
              <a:rPr lang="en-US" sz="1100" dirty="0">
                <a:solidFill>
                  <a:srgbClr val="C792EA"/>
                </a:solidFill>
                <a:latin typeface="Consolas"/>
              </a:rPr>
              <a:t>import</a:t>
            </a:r>
            <a:r>
              <a:rPr lang="en-US" sz="1100" dirty="0">
                <a:solidFill>
                  <a:srgbClr val="BBBBBB"/>
                </a:solidFill>
                <a:latin typeface="Consolas"/>
              </a:rPr>
              <a:t> warnings</a:t>
            </a:r>
            <a:endParaRPr lang="en-US" sz="1100" dirty="0"/>
          </a:p>
          <a:p>
            <a:r>
              <a:rPr lang="en-US" sz="1100" dirty="0" err="1">
                <a:solidFill>
                  <a:srgbClr val="BBBBBB"/>
                </a:solidFill>
                <a:latin typeface="Consolas"/>
              </a:rPr>
              <a:t>warnings.</a:t>
            </a:r>
            <a:r>
              <a:rPr lang="en-US" sz="1100" dirty="0" err="1">
                <a:solidFill>
                  <a:srgbClr val="61AFEF"/>
                </a:solidFill>
                <a:latin typeface="Consolas"/>
              </a:rPr>
              <a:t>filterwarnings</a:t>
            </a:r>
            <a:r>
              <a:rPr lang="en-US" sz="1100" dirty="0">
                <a:solidFill>
                  <a:srgbClr val="ABB2BF"/>
                </a:solidFill>
                <a:latin typeface="Consolas"/>
              </a:rPr>
              <a:t>(</a:t>
            </a:r>
            <a:r>
              <a:rPr lang="en-US" sz="1100" dirty="0">
                <a:solidFill>
                  <a:srgbClr val="92D69E"/>
                </a:solidFill>
                <a:latin typeface="Consolas"/>
              </a:rPr>
              <a:t>'ignore'</a:t>
            </a:r>
            <a:r>
              <a:rPr lang="en-US" sz="1100" dirty="0">
                <a:solidFill>
                  <a:srgbClr val="ABB2BF"/>
                </a:solidFill>
                <a:latin typeface="Consolas"/>
              </a:rPr>
              <a:t>)</a:t>
            </a:r>
            <a:endParaRPr lang="en-US" sz="1100" dirty="0"/>
          </a:p>
          <a:p>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numpy</a:t>
            </a:r>
            <a:r>
              <a:rPr lang="en-US" sz="1100" dirty="0">
                <a:solidFill>
                  <a:srgbClr val="BBBBBB"/>
                </a:solidFill>
                <a:latin typeface="Consolas"/>
              </a:rPr>
              <a:t> </a:t>
            </a:r>
            <a:r>
              <a:rPr lang="en-US" sz="1100" dirty="0">
                <a:solidFill>
                  <a:srgbClr val="C792EA"/>
                </a:solidFill>
                <a:latin typeface="Consolas"/>
              </a:rPr>
              <a:t>as</a:t>
            </a:r>
            <a:r>
              <a:rPr lang="en-US" sz="1100" dirty="0">
                <a:solidFill>
                  <a:srgbClr val="BBBBBB"/>
                </a:solidFill>
                <a:latin typeface="Consolas"/>
              </a:rPr>
              <a:t> np</a:t>
            </a:r>
            <a:endParaRPr lang="en-US" sz="1100" dirty="0"/>
          </a:p>
          <a:p>
            <a:r>
              <a:rPr lang="en-US" sz="1100" dirty="0">
                <a:solidFill>
                  <a:srgbClr val="C792EA"/>
                </a:solidFill>
                <a:latin typeface="Consolas"/>
              </a:rPr>
              <a:t>import</a:t>
            </a:r>
            <a:r>
              <a:rPr lang="en-US" sz="1100" dirty="0">
                <a:solidFill>
                  <a:srgbClr val="BBBBBB"/>
                </a:solidFill>
                <a:latin typeface="Consolas"/>
              </a:rPr>
              <a:t> pandas </a:t>
            </a:r>
            <a:r>
              <a:rPr lang="en-US" sz="1100" dirty="0">
                <a:solidFill>
                  <a:srgbClr val="C792EA"/>
                </a:solidFill>
                <a:latin typeface="Consolas"/>
              </a:rPr>
              <a:t>as</a:t>
            </a:r>
            <a:r>
              <a:rPr lang="en-US" sz="1100" dirty="0">
                <a:solidFill>
                  <a:srgbClr val="BBBBBB"/>
                </a:solidFill>
                <a:latin typeface="Consolas"/>
              </a:rPr>
              <a:t> pd</a:t>
            </a:r>
            <a:endParaRPr lang="en-US" sz="1100" dirty="0"/>
          </a:p>
          <a:p>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matplotlib.pyplot</a:t>
            </a:r>
            <a:r>
              <a:rPr lang="en-US" sz="1100" dirty="0">
                <a:solidFill>
                  <a:srgbClr val="BBBBBB"/>
                </a:solidFill>
                <a:latin typeface="Consolas"/>
              </a:rPr>
              <a:t> </a:t>
            </a:r>
            <a:r>
              <a:rPr lang="en-US" sz="1100" dirty="0">
                <a:solidFill>
                  <a:srgbClr val="C792EA"/>
                </a:solidFill>
                <a:latin typeface="Consolas"/>
              </a:rPr>
              <a:t>as</a:t>
            </a:r>
            <a:r>
              <a:rPr lang="en-US" sz="1100" dirty="0">
                <a:solidFill>
                  <a:srgbClr val="BBBBBB"/>
                </a:solidFill>
                <a:latin typeface="Consolas"/>
              </a:rPr>
              <a:t> </a:t>
            </a:r>
            <a:r>
              <a:rPr lang="en-US" sz="1100" dirty="0" err="1">
                <a:solidFill>
                  <a:srgbClr val="BBBBBB"/>
                </a:solidFill>
                <a:latin typeface="Consolas"/>
              </a:rPr>
              <a:t>plt</a:t>
            </a:r>
            <a:endParaRPr lang="en-US" sz="1100" dirty="0"/>
          </a:p>
          <a:p>
            <a:r>
              <a:rPr lang="en-US" sz="1100" dirty="0">
                <a:solidFill>
                  <a:srgbClr val="C792EA"/>
                </a:solidFill>
                <a:latin typeface="Consolas"/>
              </a:rPr>
              <a:t>import</a:t>
            </a:r>
            <a:r>
              <a:rPr lang="en-US" sz="1100" dirty="0">
                <a:solidFill>
                  <a:srgbClr val="BBBBBB"/>
                </a:solidFill>
                <a:latin typeface="Consolas"/>
              </a:rPr>
              <a:t> seaborn </a:t>
            </a:r>
            <a:r>
              <a:rPr lang="en-US" sz="1100" dirty="0">
                <a:solidFill>
                  <a:srgbClr val="C792EA"/>
                </a:solidFill>
                <a:latin typeface="Consolas"/>
              </a:rPr>
              <a:t>as</a:t>
            </a:r>
            <a:r>
              <a:rPr lang="en-US" sz="1100" dirty="0">
                <a:solidFill>
                  <a:srgbClr val="BBBBBB"/>
                </a:solidFill>
                <a:latin typeface="Consolas"/>
              </a:rPr>
              <a:t> </a:t>
            </a:r>
            <a:r>
              <a:rPr lang="en-US" sz="1100" dirty="0" err="1">
                <a:solidFill>
                  <a:srgbClr val="BBBBBB"/>
                </a:solidFill>
                <a:latin typeface="Consolas"/>
              </a:rPr>
              <a:t>sns</a:t>
            </a:r>
            <a:endParaRPr lang="en-US" sz="1100" dirty="0"/>
          </a:p>
          <a:p>
            <a:r>
              <a:rPr lang="en-US" sz="1100" dirty="0">
                <a:solidFill>
                  <a:srgbClr val="C792EA"/>
                </a:solidFill>
                <a:latin typeface="Consolas"/>
              </a:rPr>
              <a:t>from</a:t>
            </a:r>
            <a:r>
              <a:rPr lang="en-US" sz="1100" dirty="0">
                <a:solidFill>
                  <a:srgbClr val="BBBBBB"/>
                </a:solidFill>
                <a:latin typeface="Consolas"/>
              </a:rPr>
              <a:t> </a:t>
            </a:r>
            <a:r>
              <a:rPr lang="en-US" sz="1100" dirty="0" err="1">
                <a:solidFill>
                  <a:srgbClr val="BBBBBB"/>
                </a:solidFill>
                <a:latin typeface="Consolas"/>
              </a:rPr>
              <a:t>sklearn.metrics.pairwise</a:t>
            </a:r>
            <a:r>
              <a:rPr lang="en-US" sz="1100" dirty="0">
                <a:solidFill>
                  <a:srgbClr val="BBBBBB"/>
                </a:solidFill>
                <a:latin typeface="Consolas"/>
              </a:rPr>
              <a:t> </a:t>
            </a:r>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cosine_similarity</a:t>
            </a:r>
            <a:endParaRPr lang="en-US" sz="1100" dirty="0"/>
          </a:p>
          <a:p>
            <a:r>
              <a:rPr lang="en-US" sz="1100" dirty="0">
                <a:solidFill>
                  <a:srgbClr val="C792EA"/>
                </a:solidFill>
                <a:latin typeface="Consolas"/>
              </a:rPr>
              <a:t>from</a:t>
            </a:r>
            <a:r>
              <a:rPr lang="en-US" sz="1100" dirty="0">
                <a:solidFill>
                  <a:srgbClr val="BBBBBB"/>
                </a:solidFill>
                <a:latin typeface="Consolas"/>
              </a:rPr>
              <a:t> </a:t>
            </a:r>
            <a:r>
              <a:rPr lang="en-US" sz="1100" dirty="0" err="1">
                <a:solidFill>
                  <a:srgbClr val="BBBBBB"/>
                </a:solidFill>
                <a:latin typeface="Consolas"/>
              </a:rPr>
              <a:t>sklearn.metrics</a:t>
            </a:r>
            <a:r>
              <a:rPr lang="en-US" sz="1100" dirty="0">
                <a:solidFill>
                  <a:srgbClr val="BBBBBB"/>
                </a:solidFill>
                <a:latin typeface="Consolas"/>
              </a:rPr>
              <a:t> </a:t>
            </a:r>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mean_squared_error</a:t>
            </a:r>
            <a:endParaRPr lang="en-US" sz="1100" dirty="0"/>
          </a:p>
          <a:p>
            <a:r>
              <a:rPr lang="en-US" sz="1100" dirty="0" err="1">
                <a:solidFill>
                  <a:srgbClr val="BBBBBB"/>
                </a:solidFill>
                <a:latin typeface="Consolas"/>
              </a:rPr>
              <a:t>df</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pd.</a:t>
            </a:r>
            <a:r>
              <a:rPr lang="en-US" sz="1100" dirty="0" err="1">
                <a:solidFill>
                  <a:srgbClr val="61AFEF"/>
                </a:solidFill>
                <a:latin typeface="Consolas"/>
              </a:rPr>
              <a:t>read_csv</a:t>
            </a:r>
            <a:r>
              <a:rPr lang="en-US" sz="1100" dirty="0">
                <a:solidFill>
                  <a:srgbClr val="ABB2BF"/>
                </a:solidFill>
                <a:latin typeface="Consolas"/>
              </a:rPr>
              <a:t>(</a:t>
            </a:r>
            <a:r>
              <a:rPr lang="en-US" sz="1100" dirty="0">
                <a:solidFill>
                  <a:srgbClr val="92D69E"/>
                </a:solidFill>
                <a:latin typeface="Consolas"/>
              </a:rPr>
              <a:t>'data.csv'</a:t>
            </a:r>
            <a:r>
              <a:rPr lang="en-US" sz="1100" dirty="0">
                <a:solidFill>
                  <a:srgbClr val="ABB2BF"/>
                </a:solidFill>
                <a:latin typeface="Consolas"/>
              </a:rPr>
              <a:t>, </a:t>
            </a:r>
            <a:r>
              <a:rPr lang="en-US" sz="1100" i="1" dirty="0">
                <a:solidFill>
                  <a:srgbClr val="DE7C84"/>
                </a:solidFill>
                <a:latin typeface="Consolas"/>
              </a:rPr>
              <a:t>header</a:t>
            </a:r>
            <a:r>
              <a:rPr lang="en-US" sz="1100" dirty="0">
                <a:solidFill>
                  <a:srgbClr val="ABB2BF"/>
                </a:solidFill>
                <a:latin typeface="Consolas"/>
              </a:rPr>
              <a:t>=</a:t>
            </a:r>
            <a:r>
              <a:rPr lang="en-US" sz="1100" dirty="0">
                <a:solidFill>
                  <a:srgbClr val="EBB07A"/>
                </a:solidFill>
                <a:latin typeface="Consolas"/>
              </a:rPr>
              <a:t>None</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err="1">
                <a:solidFill>
                  <a:srgbClr val="BBBBBB"/>
                </a:solidFill>
                <a:latin typeface="Consolas"/>
              </a:rPr>
              <a:t>df.columns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BBBBBB"/>
                </a:solidFill>
                <a:latin typeface="Consolas"/>
              </a:rPr>
              <a:t>, </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BBBBBB"/>
                </a:solidFill>
                <a:latin typeface="Consolas"/>
              </a:rPr>
              <a:t>, </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err="1">
                <a:solidFill>
                  <a:srgbClr val="BBBBBB"/>
                </a:solidFill>
                <a:latin typeface="Consolas"/>
              </a:rPr>
              <a:t>df_copy</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err="1">
                <a:solidFill>
                  <a:srgbClr val="61AFEF"/>
                </a:solidFill>
                <a:latin typeface="Consolas"/>
              </a:rPr>
              <a:t>copy</a:t>
            </a:r>
            <a:r>
              <a:rPr lang="en-US" sz="1100" dirty="0">
                <a:solidFill>
                  <a:srgbClr val="ABB2BF"/>
                </a:solidFill>
                <a:latin typeface="Consolas"/>
              </a:rPr>
              <a:t>(</a:t>
            </a:r>
            <a:r>
              <a:rPr lang="en-US" sz="1100" i="1" dirty="0">
                <a:solidFill>
                  <a:srgbClr val="DE7C84"/>
                </a:solidFill>
                <a:latin typeface="Consolas"/>
              </a:rPr>
              <a:t>deep</a:t>
            </a:r>
            <a:r>
              <a:rPr lang="en-US" sz="1100" dirty="0">
                <a:solidFill>
                  <a:srgbClr val="ABB2BF"/>
                </a:solidFill>
                <a:latin typeface="Consolas"/>
              </a:rPr>
              <a:t>=</a:t>
            </a:r>
            <a:r>
              <a:rPr lang="en-US" sz="1100" dirty="0">
                <a:solidFill>
                  <a:srgbClr val="EBB07A"/>
                </a:solidFill>
                <a:latin typeface="Consolas"/>
              </a:rPr>
              <a:t>True</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a:solidFill>
                  <a:srgbClr val="BBBBBB"/>
                </a:solidFill>
                <a:latin typeface="Consolas"/>
              </a:rPr>
              <a:t>rows, columns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df.shape</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"No of rows = "</a:t>
            </a:r>
            <a:r>
              <a:rPr lang="en-US" sz="1100" dirty="0">
                <a:solidFill>
                  <a:srgbClr val="ABB2BF"/>
                </a:solidFill>
                <a:latin typeface="Consolas"/>
              </a:rPr>
              <a:t>, rows)</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"No of columns = "</a:t>
            </a:r>
            <a:r>
              <a:rPr lang="en-US" sz="1100" dirty="0">
                <a:solidFill>
                  <a:srgbClr val="ABB2BF"/>
                </a:solidFill>
                <a:latin typeface="Consolas"/>
              </a:rPr>
              <a:t>, columns)</a:t>
            </a:r>
            <a:endParaRPr lang="en-US" sz="1100" dirty="0"/>
          </a:p>
          <a:p>
            <a:r>
              <a:rPr lang="en-US" sz="1100" dirty="0">
                <a:solidFill>
                  <a:srgbClr val="BBBBBB"/>
                </a:solidFill>
                <a:latin typeface="Consolas"/>
              </a:rPr>
              <a:t>df.</a:t>
            </a:r>
            <a:r>
              <a:rPr lang="en-US" sz="1100" dirty="0">
                <a:solidFill>
                  <a:srgbClr val="61AFEF"/>
                </a:solidFill>
                <a:latin typeface="Consolas"/>
              </a:rPr>
              <a:t>info</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describe</a:t>
            </a:r>
            <a:r>
              <a:rPr lang="en-US" sz="1100" dirty="0">
                <a:solidFill>
                  <a:srgbClr val="ABB2BF"/>
                </a:solidFill>
                <a:latin typeface="Consolas"/>
              </a:rPr>
              <a:t>()</a:t>
            </a:r>
            <a:endParaRPr lang="en-US" sz="1100" dirty="0"/>
          </a:p>
          <a:p>
            <a:r>
              <a:rPr lang="en-US" sz="1100" dirty="0">
                <a:solidFill>
                  <a:srgbClr val="7F848E"/>
                </a:solidFill>
                <a:latin typeface="Consolas"/>
              </a:rPr>
              <a:t>#Create the plot and provide observations</a:t>
            </a:r>
            <a:endParaRPr lang="en-US" sz="1100" dirty="0"/>
          </a:p>
          <a:p>
            <a:r>
              <a:rPr lang="en-US" sz="1100" dirty="0" err="1">
                <a:solidFill>
                  <a:srgbClr val="BBBBBB"/>
                </a:solidFill>
                <a:latin typeface="Consolas"/>
              </a:rPr>
              <a:t>plt.</a:t>
            </a:r>
            <a:r>
              <a:rPr lang="en-US" sz="1100" dirty="0" err="1">
                <a:solidFill>
                  <a:srgbClr val="61AFEF"/>
                </a:solidFill>
                <a:latin typeface="Consolas"/>
              </a:rPr>
              <a:t>figure</a:t>
            </a:r>
            <a:r>
              <a:rPr lang="en-US" sz="1100" dirty="0">
                <a:solidFill>
                  <a:srgbClr val="ABB2BF"/>
                </a:solidFill>
                <a:latin typeface="Consolas"/>
              </a:rPr>
              <a:t>(</a:t>
            </a:r>
            <a:r>
              <a:rPr lang="en-US" sz="1100" i="1" dirty="0" err="1">
                <a:solidFill>
                  <a:srgbClr val="DE7C84"/>
                </a:solidFill>
                <a:latin typeface="Consolas"/>
              </a:rPr>
              <a:t>figsize</a:t>
            </a:r>
            <a:r>
              <a:rPr lang="en-US" sz="1100" dirty="0">
                <a:solidFill>
                  <a:srgbClr val="ABB2BF"/>
                </a:solidFill>
                <a:latin typeface="Consolas"/>
              </a:rPr>
              <a:t> = (</a:t>
            </a:r>
            <a:r>
              <a:rPr lang="en-US" sz="1100" dirty="0">
                <a:solidFill>
                  <a:srgbClr val="EBB07A"/>
                </a:solidFill>
                <a:latin typeface="Consolas"/>
              </a:rPr>
              <a:t>12</a:t>
            </a:r>
            <a:r>
              <a:rPr lang="en-US" sz="1100" dirty="0">
                <a:solidFill>
                  <a:srgbClr val="ABB2BF"/>
                </a:solidFill>
                <a:latin typeface="Consolas"/>
              </a:rPr>
              <a:t>,</a:t>
            </a:r>
            <a:r>
              <a:rPr lang="en-US" sz="1100" dirty="0">
                <a:solidFill>
                  <a:srgbClr val="EBB07A"/>
                </a:solidFill>
                <a:latin typeface="Consolas"/>
              </a:rPr>
              <a:t>6</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value_counts</a:t>
            </a:r>
            <a:r>
              <a:rPr lang="en-US" sz="1100" dirty="0">
                <a:solidFill>
                  <a:srgbClr val="ABB2BF"/>
                </a:solidFill>
                <a:latin typeface="Consolas"/>
              </a:rPr>
              <a:t>(</a:t>
            </a:r>
            <a:r>
              <a:rPr lang="en-US" sz="1100" dirty="0">
                <a:solidFill>
                  <a:srgbClr val="EBB07A"/>
                </a:solidFill>
                <a:latin typeface="Consolas"/>
              </a:rPr>
              <a:t>1</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plot</a:t>
            </a:r>
            <a:r>
              <a:rPr lang="en-US" sz="1100" dirty="0">
                <a:solidFill>
                  <a:srgbClr val="ABB2BF"/>
                </a:solidFill>
                <a:latin typeface="Consolas"/>
              </a:rPr>
              <a:t>(</a:t>
            </a:r>
            <a:r>
              <a:rPr lang="en-US" sz="1100" i="1" dirty="0">
                <a:solidFill>
                  <a:srgbClr val="DE7C84"/>
                </a:solidFill>
                <a:latin typeface="Consolas"/>
              </a:rPr>
              <a:t>kind</a:t>
            </a:r>
            <a:r>
              <a:rPr lang="en-US" sz="1100" dirty="0">
                <a:solidFill>
                  <a:srgbClr val="ABB2BF"/>
                </a:solidFill>
                <a:latin typeface="Consolas"/>
              </a:rPr>
              <a:t>=</a:t>
            </a:r>
            <a:r>
              <a:rPr lang="en-US" sz="1100" dirty="0">
                <a:solidFill>
                  <a:srgbClr val="92D69E"/>
                </a:solidFill>
                <a:latin typeface="Consolas"/>
              </a:rPr>
              <a:t>'bar'</a:t>
            </a:r>
            <a:r>
              <a:rPr lang="en-US" sz="1100" dirty="0">
                <a:solidFill>
                  <a:srgbClr val="ABB2BF"/>
                </a:solidFill>
                <a:latin typeface="Consolas"/>
              </a:rPr>
              <a:t>)</a:t>
            </a:r>
            <a:endParaRPr lang="en-US" sz="1100" dirty="0"/>
          </a:p>
          <a:p>
            <a:r>
              <a:rPr lang="en-US" sz="1100" dirty="0" err="1">
                <a:solidFill>
                  <a:srgbClr val="BBBBBB"/>
                </a:solidFill>
                <a:latin typeface="Consolas"/>
              </a:rPr>
              <a:t>plt.</a:t>
            </a:r>
            <a:r>
              <a:rPr lang="en-US" sz="1100" dirty="0" err="1">
                <a:solidFill>
                  <a:srgbClr val="61AFEF"/>
                </a:solidFill>
                <a:latin typeface="Consolas"/>
              </a:rPr>
              <a:t>show</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USERS in Raw data = '</a:t>
            </a:r>
            <a:r>
              <a:rPr lang="en-US" sz="1100" dirty="0">
                <a:solidFill>
                  <a:srgbClr val="ABB2BF"/>
                </a:solidFill>
                <a:latin typeface="Consolas"/>
              </a:rPr>
              <a:t>, </a:t>
            </a:r>
            <a:r>
              <a:rPr lang="en-US" sz="1100" dirty="0" err="1">
                <a:solidFill>
                  <a:srgbClr val="ABB2BF"/>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ITEMS in Raw data = '</a:t>
            </a:r>
            <a:r>
              <a:rPr lang="en-US" sz="1100" dirty="0">
                <a:solidFill>
                  <a:srgbClr val="ABB2BF"/>
                </a:solidFill>
                <a:latin typeface="Consolas"/>
              </a:rPr>
              <a:t>, </a:t>
            </a:r>
            <a:r>
              <a:rPr lang="en-US" sz="1100" dirty="0" err="1">
                <a:solidFill>
                  <a:srgbClr val="ABB2BF"/>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err="1">
                <a:solidFill>
                  <a:srgbClr val="BBBBBB"/>
                </a:solidFill>
                <a:latin typeface="Consolas"/>
              </a:rPr>
              <a:t>most_rated</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err="1">
                <a:solidFill>
                  <a:srgbClr val="61AFEF"/>
                </a:solidFill>
                <a:latin typeface="Consolas"/>
              </a:rPr>
              <a:t>groupby</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size</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sort_values</a:t>
            </a:r>
            <a:r>
              <a:rPr lang="en-US" sz="1100" dirty="0">
                <a:solidFill>
                  <a:srgbClr val="ABB2BF"/>
                </a:solidFill>
                <a:latin typeface="Consolas"/>
              </a:rPr>
              <a:t>(</a:t>
            </a:r>
            <a:r>
              <a:rPr lang="en-US" sz="1100" i="1" dirty="0">
                <a:solidFill>
                  <a:srgbClr val="DE7C84"/>
                </a:solidFill>
                <a:latin typeface="Consolas"/>
              </a:rPr>
              <a:t>ascending</a:t>
            </a:r>
            <a:r>
              <a:rPr lang="en-US" sz="1100" dirty="0">
                <a:solidFill>
                  <a:srgbClr val="ABB2BF"/>
                </a:solidFill>
                <a:latin typeface="Consolas"/>
              </a:rPr>
              <a:t>=</a:t>
            </a:r>
            <a:r>
              <a:rPr lang="en-US" sz="1100" dirty="0">
                <a:solidFill>
                  <a:srgbClr val="EBB07A"/>
                </a:solidFill>
                <a:latin typeface="Consolas"/>
              </a:rPr>
              <a:t>False</a:t>
            </a:r>
            <a:r>
              <a:rPr lang="en-US" sz="1100" dirty="0">
                <a:solidFill>
                  <a:srgbClr val="ABB2BF"/>
                </a:solidFill>
                <a:latin typeface="Consolas"/>
              </a:rPr>
              <a:t>)[</a:t>
            </a:r>
            <a:r>
              <a:rPr lang="en-US" sz="1100" dirty="0">
                <a:solidFill>
                  <a:srgbClr val="BBBBBB"/>
                </a:solidFill>
                <a:latin typeface="Consolas"/>
              </a:rPr>
              <a:t>:</a:t>
            </a:r>
            <a:r>
              <a:rPr lang="en-US" sz="1100" dirty="0">
                <a:solidFill>
                  <a:srgbClr val="EBB07A"/>
                </a:solidFill>
                <a:latin typeface="Consolas"/>
              </a:rPr>
              <a:t>10</a:t>
            </a:r>
            <a:r>
              <a:rPr lang="en-US" sz="1100" dirty="0">
                <a:solidFill>
                  <a:srgbClr val="ABB2BF"/>
                </a:solidFill>
                <a:latin typeface="Consolas"/>
              </a:rPr>
              <a:t>]</a:t>
            </a:r>
            <a:endParaRPr lang="en-US" sz="1100" dirty="0"/>
          </a:p>
          <a:p>
            <a:r>
              <a:rPr lang="en-US" sz="1100" dirty="0" err="1">
                <a:solidFill>
                  <a:srgbClr val="BBBBBB"/>
                </a:solidFill>
                <a:latin typeface="Consolas"/>
              </a:rPr>
              <a:t>most_rated</a:t>
            </a:r>
            <a:endParaRPr lang="en-US" sz="1100" dirty="0"/>
          </a:p>
          <a:p>
            <a:r>
              <a:rPr lang="en-US" sz="1100" dirty="0">
                <a:solidFill>
                  <a:srgbClr val="BBBBBB"/>
                </a:solidFill>
                <a:latin typeface="Consolas"/>
              </a:rPr>
              <a:t>counts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value_counts</a:t>
            </a:r>
            <a:r>
              <a:rPr lang="en-US" sz="1100" dirty="0">
                <a:solidFill>
                  <a:srgbClr val="ABB2BF"/>
                </a:solidFill>
                <a:latin typeface="Consolas"/>
              </a:rPr>
              <a:t>()</a:t>
            </a:r>
            <a:endParaRPr lang="en-US" sz="1100" dirty="0"/>
          </a:p>
          <a:p>
            <a:r>
              <a:rPr lang="en-US" sz="1100" dirty="0" err="1">
                <a:solidFill>
                  <a:srgbClr val="BBBBBB"/>
                </a:solidFill>
                <a:latin typeface="Consolas"/>
              </a:rPr>
              <a:t>df_final</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a:solidFill>
                  <a:srgbClr val="ABB2BF"/>
                </a:solidFill>
                <a:latin typeface="Consolas"/>
              </a:rPr>
              <a:t>[</a:t>
            </a:r>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isin</a:t>
            </a:r>
            <a:r>
              <a:rPr lang="en-US" sz="1100" dirty="0">
                <a:solidFill>
                  <a:srgbClr val="ABB2BF"/>
                </a:solidFill>
                <a:latin typeface="Consolas"/>
              </a:rPr>
              <a:t>(counts[counts </a:t>
            </a:r>
            <a:r>
              <a:rPr lang="en-US" sz="1100" dirty="0">
                <a:solidFill>
                  <a:srgbClr val="56B6C2"/>
                </a:solidFill>
                <a:latin typeface="Consolas"/>
              </a:rPr>
              <a:t>&gt;=</a:t>
            </a:r>
            <a:r>
              <a:rPr lang="en-US" sz="1100" dirty="0">
                <a:solidFill>
                  <a:srgbClr val="ABB2BF"/>
                </a:solidFill>
                <a:latin typeface="Consolas"/>
              </a:rPr>
              <a:t> </a:t>
            </a:r>
            <a:r>
              <a:rPr lang="en-US" sz="1100" dirty="0">
                <a:solidFill>
                  <a:srgbClr val="EBB07A"/>
                </a:solidFill>
                <a:latin typeface="Consolas"/>
              </a:rPr>
              <a:t>50</a:t>
            </a:r>
            <a:r>
              <a:rPr lang="en-US" sz="1100" dirty="0">
                <a:solidFill>
                  <a:srgbClr val="ABB2BF"/>
                </a:solidFill>
                <a:latin typeface="Consolas"/>
              </a:rPr>
              <a:t>].index)]</a:t>
            </a:r>
            <a:endParaRPr lang="en-US" dirty="0"/>
          </a:p>
        </p:txBody>
      </p:sp>
      <p:cxnSp>
        <p:nvCxnSpPr>
          <p:cNvPr id="3" name="Straight Connector 2">
            <a:extLst>
              <a:ext uri="{FF2B5EF4-FFF2-40B4-BE49-F238E27FC236}">
                <a16:creationId xmlns:a16="http://schemas.microsoft.com/office/drawing/2014/main" id="{0BAE2F44-171B-1863-E689-597382FBFDD9}"/>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11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181726"/>
            <a:ext cx="11179278" cy="830997"/>
          </a:xfrm>
          <a:prstGeom prst="rect">
            <a:avLst/>
          </a:prstGeom>
          <a:noFill/>
        </p:spPr>
        <p:txBody>
          <a:bodyPr wrap="square" rtlCol="0">
            <a:spAutoFit/>
          </a:bodyPr>
          <a:lstStyle/>
          <a:p>
            <a:r>
              <a:rPr lang="en-US" sz="2400" b="1" dirty="0">
                <a:solidFill>
                  <a:schemeClr val="bg1"/>
                </a:solidFill>
                <a:latin typeface="+mj-lt"/>
                <a:ea typeface="Roboto Mono"/>
              </a:rPr>
              <a:t>Source Code:</a:t>
            </a:r>
          </a:p>
          <a:p>
            <a:r>
              <a:rPr lang="en-US" sz="2400" b="1" dirty="0">
                <a:solidFill>
                  <a:schemeClr val="bg1"/>
                </a:solidFill>
                <a:latin typeface="+mj-lt"/>
                <a:ea typeface="Roboto Mono"/>
              </a:rPr>
              <a:t>1. User Based Collaborative Filtering (3/3)</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5</a:t>
            </a:fld>
            <a:endParaRPr lang="en-IN"/>
          </a:p>
        </p:txBody>
      </p:sp>
      <p:sp>
        <p:nvSpPr>
          <p:cNvPr id="2" name="TextBox 1">
            <a:extLst>
              <a:ext uri="{FF2B5EF4-FFF2-40B4-BE49-F238E27FC236}">
                <a16:creationId xmlns:a16="http://schemas.microsoft.com/office/drawing/2014/main" id="{67A3F4ED-1109-D9D8-FA7D-8B51F406F6FF}"/>
              </a:ext>
            </a:extLst>
          </p:cNvPr>
          <p:cNvSpPr txBox="1"/>
          <p:nvPr/>
        </p:nvSpPr>
        <p:spPr>
          <a:xfrm>
            <a:off x="462116" y="1250746"/>
            <a:ext cx="11130611" cy="3647152"/>
          </a:xfrm>
          <a:prstGeom prst="rect">
            <a:avLst/>
          </a:prstGeom>
          <a:noFill/>
        </p:spPr>
        <p:txBody>
          <a:bodyPr wrap="square" rtlCol="0">
            <a:spAutoFit/>
          </a:bodyPr>
          <a:lstStyle/>
          <a:p>
            <a:r>
              <a:rPr lang="en-US" sz="1100" dirty="0">
                <a:solidFill>
                  <a:srgbClr val="BBBBBB"/>
                </a:solidFill>
                <a:latin typeface="Consolas"/>
              </a:rPr>
              <a:t>similar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61AFEF"/>
                </a:solidFill>
                <a:latin typeface="Consolas"/>
              </a:rPr>
              <a:t>similar_users</a:t>
            </a:r>
            <a:r>
              <a:rPr lang="en-US" sz="1100" dirty="0">
                <a:solidFill>
                  <a:srgbClr val="ABB2BF"/>
                </a:solidFill>
                <a:latin typeface="Consolas"/>
              </a:rPr>
              <a:t>(</a:t>
            </a:r>
            <a:r>
              <a:rPr lang="en-US" sz="1100" dirty="0">
                <a:solidFill>
                  <a:srgbClr val="EBB07A"/>
                </a:solidFill>
                <a:latin typeface="Consolas"/>
              </a:rPr>
              <a:t>3</a:t>
            </a:r>
            <a:r>
              <a:rPr lang="en-US" sz="1100" dirty="0">
                <a:solidFill>
                  <a:srgbClr val="ABB2BF"/>
                </a:solidFill>
                <a:latin typeface="Consolas"/>
              </a:rPr>
              <a:t>,final_ratings_matrix)[</a:t>
            </a:r>
            <a:r>
              <a:rPr lang="en-US" sz="1100" dirty="0">
                <a:solidFill>
                  <a:srgbClr val="EBB07A"/>
                </a:solidFill>
                <a:latin typeface="Consolas"/>
              </a:rPr>
              <a:t>0</a:t>
            </a:r>
            <a:r>
              <a:rPr lang="en-US" sz="1100" dirty="0">
                <a:solidFill>
                  <a:srgbClr val="ABB2BF"/>
                </a:solidFill>
                <a:latin typeface="Consolas"/>
              </a:rPr>
              <a:t>][</a:t>
            </a:r>
            <a:r>
              <a:rPr lang="en-US" sz="1100" dirty="0">
                <a:solidFill>
                  <a:srgbClr val="EBB07A"/>
                </a:solidFill>
                <a:latin typeface="Consolas"/>
              </a:rPr>
              <a:t>0</a:t>
            </a:r>
            <a:r>
              <a:rPr lang="en-US" sz="1100" dirty="0">
                <a:solidFill>
                  <a:srgbClr val="BBBBBB"/>
                </a:solidFill>
                <a:latin typeface="Consolas"/>
              </a:rPr>
              <a:t>:</a:t>
            </a:r>
            <a:r>
              <a:rPr lang="en-US" sz="1100" dirty="0">
                <a:solidFill>
                  <a:srgbClr val="EBB07A"/>
                </a:solidFill>
                <a:latin typeface="Consolas"/>
              </a:rPr>
              <a:t>10</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(similar)</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err="1">
                <a:solidFill>
                  <a:srgbClr val="61AFEF"/>
                </a:solidFill>
                <a:latin typeface="Consolas"/>
              </a:rPr>
              <a:t>similar_users</a:t>
            </a:r>
            <a:r>
              <a:rPr lang="en-US" sz="1100" dirty="0">
                <a:solidFill>
                  <a:srgbClr val="ABB2BF"/>
                </a:solidFill>
                <a:latin typeface="Consolas"/>
              </a:rPr>
              <a:t>(</a:t>
            </a:r>
            <a:r>
              <a:rPr lang="en-US" sz="1100" dirty="0">
                <a:solidFill>
                  <a:srgbClr val="EBB07A"/>
                </a:solidFill>
                <a:latin typeface="Consolas"/>
              </a:rPr>
              <a:t>3</a:t>
            </a:r>
            <a:r>
              <a:rPr lang="en-US" sz="1100" dirty="0">
                <a:solidFill>
                  <a:srgbClr val="ABB2BF"/>
                </a:solidFill>
                <a:latin typeface="Consolas"/>
              </a:rPr>
              <a:t>,final_ratings_matrix)[</a:t>
            </a:r>
            <a:r>
              <a:rPr lang="en-US" sz="1100" dirty="0">
                <a:solidFill>
                  <a:srgbClr val="EBB07A"/>
                </a:solidFill>
                <a:latin typeface="Consolas"/>
              </a:rPr>
              <a:t>1</a:t>
            </a:r>
            <a:r>
              <a:rPr lang="en-US" sz="1100" dirty="0">
                <a:solidFill>
                  <a:srgbClr val="ABB2BF"/>
                </a:solidFill>
                <a:latin typeface="Consolas"/>
              </a:rPr>
              <a:t>][</a:t>
            </a:r>
            <a:r>
              <a:rPr lang="en-US" sz="1100" dirty="0">
                <a:solidFill>
                  <a:srgbClr val="EBB07A"/>
                </a:solidFill>
                <a:latin typeface="Consolas"/>
              </a:rPr>
              <a:t>0</a:t>
            </a:r>
            <a:r>
              <a:rPr lang="en-US" sz="1100" dirty="0">
                <a:solidFill>
                  <a:srgbClr val="ABB2BF"/>
                </a:solidFill>
                <a:latin typeface="Consolas"/>
              </a:rPr>
              <a:t>:</a:t>
            </a:r>
            <a:r>
              <a:rPr lang="en-US" sz="1100" dirty="0">
                <a:solidFill>
                  <a:srgbClr val="EBB07A"/>
                </a:solidFill>
                <a:latin typeface="Consolas"/>
              </a:rPr>
              <a:t>10</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err="1">
                <a:solidFill>
                  <a:srgbClr val="61AFEF"/>
                </a:solidFill>
                <a:latin typeface="Consolas"/>
              </a:rPr>
              <a:t>similar_users</a:t>
            </a:r>
            <a:r>
              <a:rPr lang="en-US" sz="1100" dirty="0">
                <a:solidFill>
                  <a:srgbClr val="ABB2BF"/>
                </a:solidFill>
                <a:latin typeface="Consolas"/>
              </a:rPr>
              <a:t>(</a:t>
            </a:r>
            <a:r>
              <a:rPr lang="en-US" sz="1100" dirty="0">
                <a:solidFill>
                  <a:srgbClr val="EBB07A"/>
                </a:solidFill>
                <a:latin typeface="Consolas"/>
              </a:rPr>
              <a:t>1521</a:t>
            </a:r>
            <a:r>
              <a:rPr lang="en-US" sz="1100" dirty="0">
                <a:solidFill>
                  <a:srgbClr val="ABB2BF"/>
                </a:solidFill>
                <a:latin typeface="Consolas"/>
              </a:rPr>
              <a:t>,final_ratings_matrix)[</a:t>
            </a:r>
            <a:r>
              <a:rPr lang="en-US" sz="1100" dirty="0">
                <a:solidFill>
                  <a:srgbClr val="EBB07A"/>
                </a:solidFill>
                <a:latin typeface="Consolas"/>
              </a:rPr>
              <a:t>1</a:t>
            </a:r>
            <a:r>
              <a:rPr lang="en-US" sz="1100" dirty="0">
                <a:solidFill>
                  <a:srgbClr val="ABB2BF"/>
                </a:solidFill>
                <a:latin typeface="Consolas"/>
              </a:rPr>
              <a:t>][</a:t>
            </a:r>
            <a:r>
              <a:rPr lang="en-US" sz="1100" dirty="0">
                <a:solidFill>
                  <a:srgbClr val="EBB07A"/>
                </a:solidFill>
                <a:latin typeface="Consolas"/>
              </a:rPr>
              <a:t>0</a:t>
            </a:r>
            <a:r>
              <a:rPr lang="en-US" sz="1100" dirty="0">
                <a:solidFill>
                  <a:srgbClr val="ABB2BF"/>
                </a:solidFill>
                <a:latin typeface="Consolas"/>
              </a:rPr>
              <a:t>:</a:t>
            </a:r>
            <a:r>
              <a:rPr lang="en-US" sz="1100" dirty="0">
                <a:solidFill>
                  <a:srgbClr val="EBB07A"/>
                </a:solidFill>
                <a:latin typeface="Consolas"/>
              </a:rPr>
              <a:t>10</a:t>
            </a:r>
            <a:r>
              <a:rPr lang="en-US" sz="1100" dirty="0">
                <a:solidFill>
                  <a:srgbClr val="ABB2BF"/>
                </a:solidFill>
                <a:latin typeface="Consolas"/>
              </a:rPr>
              <a:t>])</a:t>
            </a:r>
            <a:endParaRPr lang="en-US" sz="1100" dirty="0"/>
          </a:p>
          <a:p>
            <a:r>
              <a:rPr lang="en-US" sz="1100" dirty="0">
                <a:solidFill>
                  <a:srgbClr val="C792EA"/>
                </a:solidFill>
                <a:latin typeface="Consolas"/>
              </a:rPr>
              <a:t>def</a:t>
            </a:r>
            <a:r>
              <a:rPr lang="en-US" sz="1100" dirty="0">
                <a:solidFill>
                  <a:srgbClr val="BBBBBB"/>
                </a:solidFill>
                <a:latin typeface="Consolas"/>
              </a:rPr>
              <a:t> </a:t>
            </a:r>
            <a:r>
              <a:rPr lang="en-US" sz="1100" dirty="0">
                <a:solidFill>
                  <a:srgbClr val="61AFEF"/>
                </a:solidFill>
                <a:latin typeface="Consolas"/>
              </a:rPr>
              <a:t>recommendations</a:t>
            </a:r>
            <a:r>
              <a:rPr lang="en-US" sz="1100" dirty="0">
                <a:solidFill>
                  <a:srgbClr val="BBBBBB"/>
                </a:solidFill>
                <a:latin typeface="Consolas"/>
              </a:rPr>
              <a:t>(</a:t>
            </a:r>
            <a:r>
              <a:rPr lang="en-US" sz="1100" i="1" dirty="0" err="1">
                <a:solidFill>
                  <a:srgbClr val="EBB07A"/>
                </a:solidFill>
                <a:latin typeface="Consolas"/>
              </a:rPr>
              <a:t>user_index</a:t>
            </a:r>
            <a:r>
              <a:rPr lang="en-US" sz="1100" dirty="0">
                <a:solidFill>
                  <a:srgbClr val="BBBBBB"/>
                </a:solidFill>
                <a:latin typeface="Consolas"/>
              </a:rPr>
              <a:t>, </a:t>
            </a:r>
            <a:r>
              <a:rPr lang="en-US" sz="1100" i="1" dirty="0" err="1">
                <a:solidFill>
                  <a:srgbClr val="EBB07A"/>
                </a:solidFill>
                <a:latin typeface="Consolas"/>
              </a:rPr>
              <a:t>num_of_products</a:t>
            </a:r>
            <a:r>
              <a:rPr lang="en-US" sz="1100" dirty="0">
                <a:solidFill>
                  <a:srgbClr val="BBBBBB"/>
                </a:solidFill>
                <a:latin typeface="Consolas"/>
              </a:rPr>
              <a:t>, </a:t>
            </a:r>
            <a:r>
              <a:rPr lang="en-US" sz="1100" i="1" dirty="0" err="1">
                <a:solidFill>
                  <a:srgbClr val="EBB07A"/>
                </a:solidFill>
                <a:latin typeface="Consolas"/>
              </a:rPr>
              <a:t>interactions_matrix</a:t>
            </a:r>
            <a:r>
              <a:rPr lang="en-US" sz="1100" dirty="0">
                <a:solidFill>
                  <a:srgbClr val="BBBBBB"/>
                </a:solidFill>
                <a:latin typeface="Consolas"/>
              </a:rPr>
              <a:t>):</a:t>
            </a:r>
            <a:endParaRPr lang="en-US" sz="1100" dirty="0"/>
          </a:p>
          <a:p>
            <a:r>
              <a:rPr lang="en-US" sz="1100" dirty="0">
                <a:solidFill>
                  <a:srgbClr val="BBBBBB"/>
                </a:solidFill>
                <a:latin typeface="Consolas"/>
              </a:rPr>
              <a:t>    </a:t>
            </a:r>
            <a:r>
              <a:rPr lang="en-US" sz="1100" dirty="0" err="1">
                <a:solidFill>
                  <a:srgbClr val="BBBBBB"/>
                </a:solidFill>
                <a:latin typeface="Consolas"/>
              </a:rPr>
              <a:t>most_similar_users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61AFEF"/>
                </a:solidFill>
                <a:latin typeface="Consolas"/>
              </a:rPr>
              <a:t>similar_users</a:t>
            </a:r>
            <a:r>
              <a:rPr lang="en-US" sz="1100" dirty="0">
                <a:solidFill>
                  <a:srgbClr val="ABB2BF"/>
                </a:solidFill>
                <a:latin typeface="Consolas"/>
              </a:rPr>
              <a:t>(</a:t>
            </a:r>
            <a:r>
              <a:rPr lang="en-US" sz="1100" dirty="0" err="1">
                <a:solidFill>
                  <a:srgbClr val="ABB2BF"/>
                </a:solidFill>
                <a:latin typeface="Consolas"/>
              </a:rPr>
              <a:t>user_index</a:t>
            </a:r>
            <a:r>
              <a:rPr lang="en-US" sz="1100" dirty="0">
                <a:solidFill>
                  <a:srgbClr val="ABB2BF"/>
                </a:solidFill>
                <a:latin typeface="Consolas"/>
              </a:rPr>
              <a:t>, </a:t>
            </a:r>
            <a:r>
              <a:rPr lang="en-US" sz="1100" dirty="0" err="1">
                <a:solidFill>
                  <a:srgbClr val="ABB2BF"/>
                </a:solidFill>
                <a:latin typeface="Consolas"/>
              </a:rPr>
              <a:t>interactions_matrix</a:t>
            </a:r>
            <a:r>
              <a:rPr lang="en-US" sz="1100" dirty="0">
                <a:solidFill>
                  <a:srgbClr val="ABB2BF"/>
                </a:solidFill>
                <a:latin typeface="Consolas"/>
              </a:rPr>
              <a:t>)[</a:t>
            </a:r>
            <a:r>
              <a:rPr lang="en-US" sz="1100" dirty="0">
                <a:solidFill>
                  <a:srgbClr val="EBB07A"/>
                </a:solidFill>
                <a:latin typeface="Consolas"/>
              </a:rPr>
              <a:t>0</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err="1">
                <a:solidFill>
                  <a:srgbClr val="BBBBBB"/>
                </a:solidFill>
                <a:latin typeface="Consolas"/>
              </a:rPr>
              <a:t>prod_ids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56B6C2"/>
                </a:solidFill>
                <a:latin typeface="Consolas"/>
              </a:rPr>
              <a:t>set</a:t>
            </a:r>
            <a:r>
              <a:rPr lang="en-US" sz="1100" dirty="0">
                <a:solidFill>
                  <a:srgbClr val="ABB2BF"/>
                </a:solidFill>
                <a:latin typeface="Consolas"/>
              </a:rPr>
              <a:t>(</a:t>
            </a:r>
            <a:r>
              <a:rPr lang="en-US" sz="1100" dirty="0">
                <a:solidFill>
                  <a:srgbClr val="56B6C2"/>
                </a:solidFill>
                <a:latin typeface="Consolas"/>
              </a:rPr>
              <a:t>list</a:t>
            </a:r>
            <a:r>
              <a:rPr lang="en-US" sz="1100" dirty="0">
                <a:solidFill>
                  <a:srgbClr val="ABB2BF"/>
                </a:solidFill>
                <a:latin typeface="Consolas"/>
              </a:rPr>
              <a:t>(</a:t>
            </a:r>
            <a:r>
              <a:rPr lang="en-US" sz="1100" dirty="0" err="1">
                <a:solidFill>
                  <a:srgbClr val="ABB2BF"/>
                </a:solidFill>
                <a:latin typeface="Consolas"/>
              </a:rPr>
              <a:t>interactions_matrix.columns</a:t>
            </a:r>
            <a:r>
              <a:rPr lang="en-US" sz="1100" dirty="0">
                <a:solidFill>
                  <a:srgbClr val="ABB2BF"/>
                </a:solidFill>
                <a:latin typeface="Consolas"/>
              </a:rPr>
              <a:t>[</a:t>
            </a:r>
            <a:r>
              <a:rPr lang="en-US" sz="1100" dirty="0" err="1">
                <a:solidFill>
                  <a:srgbClr val="ABB2BF"/>
                </a:solidFill>
                <a:latin typeface="Consolas"/>
              </a:rPr>
              <a:t>np.</a:t>
            </a:r>
            <a:r>
              <a:rPr lang="en-US" sz="1100" dirty="0" err="1">
                <a:solidFill>
                  <a:srgbClr val="61AFEF"/>
                </a:solidFill>
                <a:latin typeface="Consolas"/>
              </a:rPr>
              <a:t>where</a:t>
            </a:r>
            <a:r>
              <a:rPr lang="en-US" sz="1100" dirty="0">
                <a:solidFill>
                  <a:srgbClr val="ABB2BF"/>
                </a:solidFill>
                <a:latin typeface="Consolas"/>
              </a:rPr>
              <a:t>(</a:t>
            </a:r>
            <a:r>
              <a:rPr lang="en-US" sz="1100" dirty="0" err="1">
                <a:solidFill>
                  <a:srgbClr val="ABB2BF"/>
                </a:solidFill>
                <a:latin typeface="Consolas"/>
              </a:rPr>
              <a:t>interactions_matrix.loc</a:t>
            </a:r>
            <a:r>
              <a:rPr lang="en-US" sz="1100" dirty="0">
                <a:solidFill>
                  <a:srgbClr val="ABB2BF"/>
                </a:solidFill>
                <a:latin typeface="Consolas"/>
              </a:rPr>
              <a:t>[</a:t>
            </a:r>
            <a:r>
              <a:rPr lang="en-US" sz="1100" dirty="0" err="1">
                <a:solidFill>
                  <a:srgbClr val="ABB2BF"/>
                </a:solidFill>
                <a:latin typeface="Consolas"/>
              </a:rPr>
              <a:t>user_index</a:t>
            </a:r>
            <a:r>
              <a:rPr lang="en-US" sz="1100" dirty="0">
                <a:solidFill>
                  <a:srgbClr val="ABB2BF"/>
                </a:solidFill>
                <a:latin typeface="Consolas"/>
              </a:rPr>
              <a:t>] </a:t>
            </a:r>
            <a:r>
              <a:rPr lang="en-US" sz="1100" dirty="0">
                <a:solidFill>
                  <a:srgbClr val="56B6C2"/>
                </a:solidFill>
                <a:latin typeface="Consolas"/>
              </a:rPr>
              <a:t>&gt;</a:t>
            </a:r>
            <a:r>
              <a:rPr lang="en-US" sz="1100" dirty="0">
                <a:solidFill>
                  <a:srgbClr val="ABB2BF"/>
                </a:solidFill>
                <a:latin typeface="Consolas"/>
              </a:rPr>
              <a:t> </a:t>
            </a:r>
            <a:r>
              <a:rPr lang="en-US" sz="1100" dirty="0">
                <a:solidFill>
                  <a:srgbClr val="EBB07A"/>
                </a:solidFill>
                <a:latin typeface="Consolas"/>
              </a:rPr>
              <a:t>0</a:t>
            </a:r>
            <a:r>
              <a:rPr lang="en-US" sz="1100" dirty="0">
                <a:solidFill>
                  <a:srgbClr val="ABB2BF"/>
                </a:solidFill>
                <a:latin typeface="Consolas"/>
              </a:rPr>
              <a:t>)]))</a:t>
            </a:r>
            <a:endParaRPr lang="en-US" sz="1100" dirty="0"/>
          </a:p>
          <a:p>
            <a:r>
              <a:rPr lang="en-US" sz="1100" dirty="0">
                <a:solidFill>
                  <a:srgbClr val="BBBBBB"/>
                </a:solidFill>
                <a:latin typeface="Consolas"/>
              </a:rPr>
              <a:t>    recommendations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err="1">
                <a:solidFill>
                  <a:srgbClr val="BBBBBB"/>
                </a:solidFill>
                <a:latin typeface="Consolas"/>
              </a:rPr>
              <a:t>observed_interactions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prod_ids.</a:t>
            </a:r>
            <a:r>
              <a:rPr lang="en-US" sz="1100" dirty="0" err="1">
                <a:solidFill>
                  <a:srgbClr val="61AFEF"/>
                </a:solidFill>
                <a:latin typeface="Consolas"/>
              </a:rPr>
              <a:t>copy</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a:solidFill>
                  <a:srgbClr val="C792EA"/>
                </a:solidFill>
                <a:latin typeface="Consolas"/>
              </a:rPr>
              <a:t>for</a:t>
            </a:r>
            <a:r>
              <a:rPr lang="en-US" sz="1100" dirty="0">
                <a:solidFill>
                  <a:srgbClr val="BBBBBB"/>
                </a:solidFill>
                <a:latin typeface="Consolas"/>
              </a:rPr>
              <a:t> </a:t>
            </a:r>
            <a:r>
              <a:rPr lang="en-US" sz="1100" dirty="0" err="1">
                <a:solidFill>
                  <a:srgbClr val="BBBBBB"/>
                </a:solidFill>
                <a:latin typeface="Consolas"/>
              </a:rPr>
              <a:t>similar_user</a:t>
            </a:r>
            <a:r>
              <a:rPr lang="en-US" sz="1100" dirty="0">
                <a:solidFill>
                  <a:srgbClr val="BBBBBB"/>
                </a:solidFill>
                <a:latin typeface="Consolas"/>
              </a:rPr>
              <a:t> </a:t>
            </a:r>
            <a:r>
              <a:rPr lang="en-US" sz="1100" dirty="0">
                <a:solidFill>
                  <a:srgbClr val="C792EA"/>
                </a:solidFill>
                <a:latin typeface="Consolas"/>
              </a:rPr>
              <a:t>in</a:t>
            </a:r>
            <a:r>
              <a:rPr lang="en-US" sz="1100" dirty="0">
                <a:solidFill>
                  <a:srgbClr val="BBBBBB"/>
                </a:solidFill>
                <a:latin typeface="Consolas"/>
              </a:rPr>
              <a:t> </a:t>
            </a:r>
            <a:r>
              <a:rPr lang="en-US" sz="1100" dirty="0" err="1">
                <a:solidFill>
                  <a:srgbClr val="BBBBBB"/>
                </a:solidFill>
                <a:latin typeface="Consolas"/>
              </a:rPr>
              <a:t>most_similar_users</a:t>
            </a:r>
            <a:r>
              <a:rPr lang="en-US" sz="1100" dirty="0">
                <a:solidFill>
                  <a:srgbClr val="BBBBBB"/>
                </a:solidFill>
                <a:latin typeface="Consolas"/>
              </a:rPr>
              <a:t>:</a:t>
            </a:r>
            <a:endParaRPr lang="en-US" sz="1100" dirty="0"/>
          </a:p>
          <a:p>
            <a:r>
              <a:rPr lang="en-US" sz="1100" dirty="0">
                <a:solidFill>
                  <a:srgbClr val="BBBBBB"/>
                </a:solidFill>
                <a:latin typeface="Consolas"/>
              </a:rPr>
              <a:t>        </a:t>
            </a:r>
            <a:r>
              <a:rPr lang="en-US" sz="1100" dirty="0">
                <a:solidFill>
                  <a:srgbClr val="C792EA"/>
                </a:solidFill>
                <a:latin typeface="Consolas"/>
              </a:rPr>
              <a:t>if</a:t>
            </a:r>
            <a:r>
              <a:rPr lang="en-US" sz="1100" dirty="0">
                <a:solidFill>
                  <a:srgbClr val="BBBBBB"/>
                </a:solidFill>
                <a:latin typeface="Consolas"/>
              </a:rPr>
              <a:t> </a:t>
            </a:r>
            <a:r>
              <a:rPr lang="en-US" sz="1100" dirty="0" err="1">
                <a:solidFill>
                  <a:srgbClr val="56B6C2"/>
                </a:solidFill>
                <a:latin typeface="Consolas"/>
              </a:rPr>
              <a:t>len</a:t>
            </a:r>
            <a:r>
              <a:rPr lang="en-US" sz="1100" dirty="0">
                <a:solidFill>
                  <a:srgbClr val="ABB2BF"/>
                </a:solidFill>
                <a:latin typeface="Consolas"/>
              </a:rPr>
              <a:t>(recommendations)</a:t>
            </a:r>
            <a:r>
              <a:rPr lang="en-US" sz="1100" dirty="0">
                <a:solidFill>
                  <a:srgbClr val="BBBBBB"/>
                </a:solidFill>
                <a:latin typeface="Consolas"/>
              </a:rPr>
              <a:t> </a:t>
            </a:r>
            <a:r>
              <a:rPr lang="en-US" sz="1100" dirty="0">
                <a:solidFill>
                  <a:srgbClr val="56B6C2"/>
                </a:solidFill>
                <a:latin typeface="Consolas"/>
              </a:rPr>
              <a:t>&lt;</a:t>
            </a:r>
            <a:r>
              <a:rPr lang="en-US" sz="1100" dirty="0">
                <a:solidFill>
                  <a:srgbClr val="BBBBBB"/>
                </a:solidFill>
                <a:latin typeface="Consolas"/>
              </a:rPr>
              <a:t> </a:t>
            </a:r>
            <a:r>
              <a:rPr lang="en-US" sz="1100" dirty="0" err="1">
                <a:solidFill>
                  <a:srgbClr val="BBBBBB"/>
                </a:solidFill>
                <a:latin typeface="Consolas"/>
              </a:rPr>
              <a:t>num_of_products</a:t>
            </a:r>
            <a:r>
              <a:rPr lang="en-US" sz="1100" dirty="0">
                <a:solidFill>
                  <a:srgbClr val="BBBBBB"/>
                </a:solidFill>
                <a:latin typeface="Consolas"/>
              </a:rPr>
              <a:t>:</a:t>
            </a:r>
            <a:endParaRPr lang="en-US" sz="1100" dirty="0"/>
          </a:p>
          <a:p>
            <a:r>
              <a:rPr lang="en-US" sz="1100" dirty="0">
                <a:solidFill>
                  <a:srgbClr val="BBBBBB"/>
                </a:solidFill>
                <a:latin typeface="Consolas"/>
              </a:rPr>
              <a:t>           </a:t>
            </a:r>
            <a:r>
              <a:rPr lang="en-US" sz="1100" dirty="0" err="1">
                <a:solidFill>
                  <a:srgbClr val="BBBBBB"/>
                </a:solidFill>
                <a:latin typeface="Consolas"/>
              </a:rPr>
              <a:t>similar_user_prod_ids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56B6C2"/>
                </a:solidFill>
                <a:latin typeface="Consolas"/>
              </a:rPr>
              <a:t>set</a:t>
            </a:r>
            <a:r>
              <a:rPr lang="en-US" sz="1100" dirty="0">
                <a:solidFill>
                  <a:srgbClr val="ABB2BF"/>
                </a:solidFill>
                <a:latin typeface="Consolas"/>
              </a:rPr>
              <a:t>(</a:t>
            </a:r>
            <a:r>
              <a:rPr lang="en-US" sz="1100" dirty="0">
                <a:solidFill>
                  <a:srgbClr val="56B6C2"/>
                </a:solidFill>
                <a:latin typeface="Consolas"/>
              </a:rPr>
              <a:t>list</a:t>
            </a:r>
            <a:r>
              <a:rPr lang="en-US" sz="1100" dirty="0">
                <a:solidFill>
                  <a:srgbClr val="ABB2BF"/>
                </a:solidFill>
                <a:latin typeface="Consolas"/>
              </a:rPr>
              <a:t>(</a:t>
            </a:r>
            <a:r>
              <a:rPr lang="en-US" sz="1100" dirty="0" err="1">
                <a:solidFill>
                  <a:srgbClr val="ABB2BF"/>
                </a:solidFill>
                <a:latin typeface="Consolas"/>
              </a:rPr>
              <a:t>interactions_matrix.columns</a:t>
            </a:r>
            <a:r>
              <a:rPr lang="en-US" sz="1100" dirty="0">
                <a:solidFill>
                  <a:srgbClr val="ABB2BF"/>
                </a:solidFill>
                <a:latin typeface="Consolas"/>
              </a:rPr>
              <a:t>[</a:t>
            </a:r>
            <a:r>
              <a:rPr lang="en-US" sz="1100" dirty="0" err="1">
                <a:solidFill>
                  <a:srgbClr val="ABB2BF"/>
                </a:solidFill>
                <a:latin typeface="Consolas"/>
              </a:rPr>
              <a:t>np.</a:t>
            </a:r>
            <a:r>
              <a:rPr lang="en-US" sz="1100" dirty="0" err="1">
                <a:solidFill>
                  <a:srgbClr val="61AFEF"/>
                </a:solidFill>
                <a:latin typeface="Consolas"/>
              </a:rPr>
              <a:t>where</a:t>
            </a:r>
            <a:r>
              <a:rPr lang="en-US" sz="1100" dirty="0">
                <a:solidFill>
                  <a:srgbClr val="ABB2BF"/>
                </a:solidFill>
                <a:latin typeface="Consolas"/>
              </a:rPr>
              <a:t>(</a:t>
            </a:r>
            <a:r>
              <a:rPr lang="en-US" sz="1100" dirty="0" err="1">
                <a:solidFill>
                  <a:srgbClr val="ABB2BF"/>
                </a:solidFill>
                <a:latin typeface="Consolas"/>
              </a:rPr>
              <a:t>interactions_matrix.loc</a:t>
            </a:r>
            <a:r>
              <a:rPr lang="en-US" sz="1100" dirty="0">
                <a:solidFill>
                  <a:srgbClr val="ABB2BF"/>
                </a:solidFill>
                <a:latin typeface="Consolas"/>
              </a:rPr>
              <a:t>[</a:t>
            </a:r>
            <a:r>
              <a:rPr lang="en-US" sz="1100" dirty="0" err="1">
                <a:solidFill>
                  <a:srgbClr val="ABB2BF"/>
                </a:solidFill>
                <a:latin typeface="Consolas"/>
              </a:rPr>
              <a:t>similar_user</a:t>
            </a:r>
            <a:r>
              <a:rPr lang="en-US" sz="1100" dirty="0">
                <a:solidFill>
                  <a:srgbClr val="ABB2BF"/>
                </a:solidFill>
                <a:latin typeface="Consolas"/>
              </a:rPr>
              <a:t>] </a:t>
            </a:r>
            <a:r>
              <a:rPr lang="en-US" sz="1100" dirty="0">
                <a:solidFill>
                  <a:srgbClr val="56B6C2"/>
                </a:solidFill>
                <a:latin typeface="Consolas"/>
              </a:rPr>
              <a:t>&gt;</a:t>
            </a:r>
            <a:r>
              <a:rPr lang="en-US" sz="1100" dirty="0">
                <a:solidFill>
                  <a:srgbClr val="ABB2BF"/>
                </a:solidFill>
                <a:latin typeface="Consolas"/>
              </a:rPr>
              <a:t> </a:t>
            </a:r>
            <a:r>
              <a:rPr lang="en-US" sz="1100" dirty="0">
                <a:solidFill>
                  <a:srgbClr val="EBB07A"/>
                </a:solidFill>
                <a:latin typeface="Consolas"/>
              </a:rPr>
              <a:t>0</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err="1">
                <a:solidFill>
                  <a:srgbClr val="BBBBBB"/>
                </a:solidFill>
                <a:latin typeface="Consolas"/>
              </a:rPr>
              <a:t>recommendations.</a:t>
            </a:r>
            <a:r>
              <a:rPr lang="en-US" sz="1100" dirty="0" err="1">
                <a:solidFill>
                  <a:srgbClr val="61AFEF"/>
                </a:solidFill>
                <a:latin typeface="Consolas"/>
              </a:rPr>
              <a:t>extend</a:t>
            </a:r>
            <a:r>
              <a:rPr lang="en-US" sz="1100" dirty="0">
                <a:solidFill>
                  <a:srgbClr val="ABB2BF"/>
                </a:solidFill>
                <a:latin typeface="Consolas"/>
              </a:rPr>
              <a:t>(</a:t>
            </a:r>
            <a:r>
              <a:rPr lang="en-US" sz="1100" dirty="0">
                <a:solidFill>
                  <a:srgbClr val="56B6C2"/>
                </a:solidFill>
                <a:latin typeface="Consolas"/>
              </a:rPr>
              <a:t>list</a:t>
            </a:r>
            <a:r>
              <a:rPr lang="en-US" sz="1100" dirty="0">
                <a:solidFill>
                  <a:srgbClr val="ABB2BF"/>
                </a:solidFill>
                <a:latin typeface="Consolas"/>
              </a:rPr>
              <a:t>(</a:t>
            </a:r>
            <a:r>
              <a:rPr lang="en-US" sz="1100" dirty="0" err="1">
                <a:solidFill>
                  <a:srgbClr val="ABB2BF"/>
                </a:solidFill>
                <a:latin typeface="Consolas"/>
              </a:rPr>
              <a:t>similar_user_prod_ids.</a:t>
            </a:r>
            <a:r>
              <a:rPr lang="en-US" sz="1100" dirty="0" err="1">
                <a:solidFill>
                  <a:srgbClr val="61AFEF"/>
                </a:solidFill>
                <a:latin typeface="Consolas"/>
              </a:rPr>
              <a:t>difference</a:t>
            </a:r>
            <a:r>
              <a:rPr lang="en-US" sz="1100" dirty="0">
                <a:solidFill>
                  <a:srgbClr val="ABB2BF"/>
                </a:solidFill>
                <a:latin typeface="Consolas"/>
              </a:rPr>
              <a:t>(</a:t>
            </a:r>
            <a:r>
              <a:rPr lang="en-US" sz="1100" dirty="0" err="1">
                <a:solidFill>
                  <a:srgbClr val="ABB2BF"/>
                </a:solidFill>
                <a:latin typeface="Consolas"/>
              </a:rPr>
              <a:t>observed_interactions</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err="1">
                <a:solidFill>
                  <a:srgbClr val="BBBBBB"/>
                </a:solidFill>
                <a:latin typeface="Consolas"/>
              </a:rPr>
              <a:t>observed_interactions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observed_interactions.</a:t>
            </a:r>
            <a:r>
              <a:rPr lang="en-US" sz="1100" dirty="0" err="1">
                <a:solidFill>
                  <a:srgbClr val="61AFEF"/>
                </a:solidFill>
                <a:latin typeface="Consolas"/>
              </a:rPr>
              <a:t>union</a:t>
            </a:r>
            <a:r>
              <a:rPr lang="en-US" sz="1100" dirty="0">
                <a:solidFill>
                  <a:srgbClr val="ABB2BF"/>
                </a:solidFill>
                <a:latin typeface="Consolas"/>
              </a:rPr>
              <a:t>(</a:t>
            </a:r>
            <a:r>
              <a:rPr lang="en-US" sz="1100" dirty="0" err="1">
                <a:solidFill>
                  <a:srgbClr val="ABB2BF"/>
                </a:solidFill>
                <a:latin typeface="Consolas"/>
              </a:rPr>
              <a:t>similar_user_prod_ids</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a:solidFill>
                  <a:srgbClr val="C792EA"/>
                </a:solidFill>
                <a:latin typeface="Consolas"/>
              </a:rPr>
              <a:t>else</a:t>
            </a:r>
            <a:r>
              <a:rPr lang="en-US" sz="1100" dirty="0">
                <a:solidFill>
                  <a:srgbClr val="BBBBBB"/>
                </a:solidFill>
                <a:latin typeface="Consolas"/>
              </a:rPr>
              <a:t>:</a:t>
            </a:r>
            <a:endParaRPr lang="en-US" sz="1100" dirty="0"/>
          </a:p>
          <a:p>
            <a:r>
              <a:rPr lang="en-US" sz="1100" dirty="0">
                <a:solidFill>
                  <a:srgbClr val="BBBBBB"/>
                </a:solidFill>
                <a:latin typeface="Consolas"/>
              </a:rPr>
              <a:t>            </a:t>
            </a:r>
            <a:r>
              <a:rPr lang="en-US" sz="1100" dirty="0">
                <a:solidFill>
                  <a:srgbClr val="C792EA"/>
                </a:solidFill>
                <a:latin typeface="Consolas"/>
              </a:rPr>
              <a:t>break</a:t>
            </a:r>
            <a:endParaRPr lang="en-US" sz="1100" dirty="0"/>
          </a:p>
          <a:p>
            <a:r>
              <a:rPr lang="en-US" sz="1100" dirty="0">
                <a:solidFill>
                  <a:srgbClr val="BBBBBB"/>
                </a:solidFill>
                <a:latin typeface="Consolas"/>
              </a:rPr>
              <a:t>    </a:t>
            </a:r>
            <a:r>
              <a:rPr lang="en-US" sz="1100" dirty="0">
                <a:solidFill>
                  <a:srgbClr val="C792EA"/>
                </a:solidFill>
                <a:latin typeface="Consolas"/>
              </a:rPr>
              <a:t>return</a:t>
            </a:r>
            <a:r>
              <a:rPr lang="en-US" sz="1100" dirty="0">
                <a:solidFill>
                  <a:srgbClr val="BBBBBB"/>
                </a:solidFill>
                <a:latin typeface="Consolas"/>
              </a:rPr>
              <a:t> recommendations</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BBBBBB"/>
                </a:solidFill>
                <a:latin typeface="Consolas"/>
              </a:rPr>
              <a:t>num_of_products</a:t>
            </a:r>
            <a:r>
              <a:rPr lang="en-US" sz="1100" dirty="0">
                <a:solidFill>
                  <a:srgbClr val="ABB2BF"/>
                </a:solidFill>
                <a:latin typeface="Consolas"/>
              </a:rPr>
              <a:t>]</a:t>
            </a:r>
            <a:endParaRPr lang="en-US" sz="1100" dirty="0"/>
          </a:p>
          <a:p>
            <a:r>
              <a:rPr lang="en-US" sz="1100" dirty="0" err="1">
                <a:solidFill>
                  <a:srgbClr val="BBBBBB"/>
                </a:solidFill>
                <a:latin typeface="Consolas"/>
              </a:rPr>
              <a:t>recommended_products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61AFEF"/>
                </a:solidFill>
                <a:latin typeface="Consolas"/>
              </a:rPr>
              <a:t>recommendations</a:t>
            </a:r>
            <a:r>
              <a:rPr lang="en-US" sz="1100" dirty="0">
                <a:solidFill>
                  <a:srgbClr val="ABB2BF"/>
                </a:solidFill>
                <a:latin typeface="Consolas"/>
              </a:rPr>
              <a:t>(</a:t>
            </a:r>
            <a:r>
              <a:rPr lang="en-US" sz="1100" dirty="0">
                <a:solidFill>
                  <a:srgbClr val="EBB07A"/>
                </a:solidFill>
                <a:latin typeface="Consolas"/>
              </a:rPr>
              <a:t>3</a:t>
            </a:r>
            <a:r>
              <a:rPr lang="en-US" sz="1100" dirty="0">
                <a:solidFill>
                  <a:srgbClr val="ABB2BF"/>
                </a:solidFill>
                <a:latin typeface="Consolas"/>
              </a:rPr>
              <a:t>,</a:t>
            </a:r>
            <a:r>
              <a:rPr lang="en-US" sz="1100" dirty="0">
                <a:solidFill>
                  <a:srgbClr val="EBB07A"/>
                </a:solidFill>
                <a:latin typeface="Consolas"/>
              </a:rPr>
              <a:t>5</a:t>
            </a:r>
            <a:r>
              <a:rPr lang="en-US" sz="1100" dirty="0">
                <a:solidFill>
                  <a:srgbClr val="ABB2BF"/>
                </a:solidFill>
                <a:latin typeface="Consolas"/>
              </a:rPr>
              <a:t>,final_ratings_matrix)</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err="1">
                <a:solidFill>
                  <a:srgbClr val="ABB2BF"/>
                </a:solidFill>
                <a:latin typeface="Consolas"/>
              </a:rPr>
              <a:t>recommended_products</a:t>
            </a:r>
            <a:r>
              <a:rPr lang="en-US" sz="1100" dirty="0">
                <a:solidFill>
                  <a:srgbClr val="ABB2BF"/>
                </a:solidFill>
                <a:latin typeface="Consolas"/>
              </a:rPr>
              <a:t>)</a:t>
            </a:r>
            <a:endParaRPr lang="en-US" sz="1100" dirty="0"/>
          </a:p>
          <a:p>
            <a:r>
              <a:rPr lang="en-US" sz="1100" dirty="0" err="1">
                <a:solidFill>
                  <a:srgbClr val="BBBBBB"/>
                </a:solidFill>
                <a:latin typeface="Consolas"/>
              </a:rPr>
              <a:t>recommended_products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61AFEF"/>
                </a:solidFill>
                <a:latin typeface="Consolas"/>
              </a:rPr>
              <a:t>recommendations</a:t>
            </a:r>
            <a:r>
              <a:rPr lang="en-US" sz="1100" dirty="0">
                <a:solidFill>
                  <a:srgbClr val="ABB2BF"/>
                </a:solidFill>
                <a:latin typeface="Consolas"/>
              </a:rPr>
              <a:t>(</a:t>
            </a:r>
            <a:r>
              <a:rPr lang="en-US" sz="1100" dirty="0">
                <a:solidFill>
                  <a:srgbClr val="EBB07A"/>
                </a:solidFill>
                <a:latin typeface="Consolas"/>
              </a:rPr>
              <a:t>1521</a:t>
            </a:r>
            <a:r>
              <a:rPr lang="en-US" sz="1100" dirty="0">
                <a:solidFill>
                  <a:srgbClr val="ABB2BF"/>
                </a:solidFill>
                <a:latin typeface="Consolas"/>
              </a:rPr>
              <a:t>,</a:t>
            </a:r>
            <a:r>
              <a:rPr lang="en-US" sz="1100" dirty="0">
                <a:solidFill>
                  <a:srgbClr val="EBB07A"/>
                </a:solidFill>
                <a:latin typeface="Consolas"/>
              </a:rPr>
              <a:t>5</a:t>
            </a:r>
            <a:r>
              <a:rPr lang="en-US" sz="1100" dirty="0">
                <a:solidFill>
                  <a:srgbClr val="ABB2BF"/>
                </a:solidFill>
                <a:latin typeface="Consolas"/>
              </a:rPr>
              <a:t>,final_ratings_matrix)</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err="1">
                <a:solidFill>
                  <a:srgbClr val="ABB2BF"/>
                </a:solidFill>
                <a:latin typeface="Consolas"/>
              </a:rPr>
              <a:t>recommended_products</a:t>
            </a:r>
            <a:r>
              <a:rPr lang="en-US" sz="1100" dirty="0">
                <a:solidFill>
                  <a:srgbClr val="ABB2BF"/>
                </a:solidFill>
                <a:latin typeface="Consolas"/>
              </a:rPr>
              <a:t>)</a:t>
            </a:r>
            <a:endParaRPr lang="en-US" dirty="0"/>
          </a:p>
        </p:txBody>
      </p:sp>
      <p:cxnSp>
        <p:nvCxnSpPr>
          <p:cNvPr id="3" name="Straight Connector 2">
            <a:extLst>
              <a:ext uri="{FF2B5EF4-FFF2-40B4-BE49-F238E27FC236}">
                <a16:creationId xmlns:a16="http://schemas.microsoft.com/office/drawing/2014/main" id="{4F87AA2F-9F1A-F16D-A7E5-8B872887064D}"/>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12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181726"/>
            <a:ext cx="11179278" cy="830997"/>
          </a:xfrm>
          <a:prstGeom prst="rect">
            <a:avLst/>
          </a:prstGeom>
          <a:noFill/>
        </p:spPr>
        <p:txBody>
          <a:bodyPr wrap="square" rtlCol="0">
            <a:spAutoFit/>
          </a:bodyPr>
          <a:lstStyle/>
          <a:p>
            <a:r>
              <a:rPr lang="en-US" sz="2400" b="1" dirty="0">
                <a:solidFill>
                  <a:schemeClr val="bg1"/>
                </a:solidFill>
                <a:latin typeface="+mj-lt"/>
                <a:ea typeface="Roboto Mono"/>
              </a:rPr>
              <a:t>Source Code:</a:t>
            </a:r>
          </a:p>
          <a:p>
            <a:r>
              <a:rPr lang="en-US" sz="2400" b="1" dirty="0">
                <a:solidFill>
                  <a:schemeClr val="bg1"/>
                </a:solidFill>
                <a:latin typeface="+mj-lt"/>
                <a:ea typeface="Roboto Mono"/>
              </a:rPr>
              <a:t>2. Rank Based Collaborative Filtering (Cold start problem) (1/2)</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6</a:t>
            </a:fld>
            <a:endParaRPr lang="en-IN"/>
          </a:p>
        </p:txBody>
      </p:sp>
      <p:sp>
        <p:nvSpPr>
          <p:cNvPr id="2" name="TextBox 1">
            <a:extLst>
              <a:ext uri="{FF2B5EF4-FFF2-40B4-BE49-F238E27FC236}">
                <a16:creationId xmlns:a16="http://schemas.microsoft.com/office/drawing/2014/main" id="{ED87E0E3-387B-DB3C-B2C0-EC2871FA6581}"/>
              </a:ext>
            </a:extLst>
          </p:cNvPr>
          <p:cNvSpPr txBox="1"/>
          <p:nvPr/>
        </p:nvSpPr>
        <p:spPr>
          <a:xfrm>
            <a:off x="462116" y="1182231"/>
            <a:ext cx="10992464" cy="4493538"/>
          </a:xfrm>
          <a:prstGeom prst="rect">
            <a:avLst/>
          </a:prstGeom>
          <a:noFill/>
        </p:spPr>
        <p:txBody>
          <a:bodyPr wrap="square" rtlCol="0">
            <a:spAutoFit/>
          </a:bodyPr>
          <a:lstStyle/>
          <a:p>
            <a:r>
              <a:rPr lang="en-US" sz="1100" dirty="0">
                <a:solidFill>
                  <a:srgbClr val="C792EA"/>
                </a:solidFill>
                <a:latin typeface="Consolas"/>
              </a:rPr>
              <a:t>import</a:t>
            </a:r>
            <a:r>
              <a:rPr lang="en-US" sz="1100" dirty="0">
                <a:solidFill>
                  <a:srgbClr val="BBBBBB"/>
                </a:solidFill>
                <a:latin typeface="Consolas"/>
              </a:rPr>
              <a:t> warnings</a:t>
            </a:r>
            <a:endParaRPr lang="en-US" sz="1100" dirty="0"/>
          </a:p>
          <a:p>
            <a:r>
              <a:rPr lang="en-US" sz="1100" dirty="0" err="1">
                <a:solidFill>
                  <a:srgbClr val="BBBBBB"/>
                </a:solidFill>
                <a:latin typeface="Consolas"/>
              </a:rPr>
              <a:t>warnings.</a:t>
            </a:r>
            <a:r>
              <a:rPr lang="en-US" sz="1100" dirty="0" err="1">
                <a:solidFill>
                  <a:srgbClr val="61AFEF"/>
                </a:solidFill>
                <a:latin typeface="Consolas"/>
              </a:rPr>
              <a:t>filterwarnings</a:t>
            </a:r>
            <a:r>
              <a:rPr lang="en-US" sz="1100" dirty="0">
                <a:solidFill>
                  <a:srgbClr val="ABB2BF"/>
                </a:solidFill>
                <a:latin typeface="Consolas"/>
              </a:rPr>
              <a:t>(</a:t>
            </a:r>
            <a:r>
              <a:rPr lang="en-US" sz="1100" dirty="0">
                <a:solidFill>
                  <a:srgbClr val="92D69E"/>
                </a:solidFill>
                <a:latin typeface="Consolas"/>
              </a:rPr>
              <a:t>'ignore'</a:t>
            </a:r>
            <a:r>
              <a:rPr lang="en-US" sz="1100" dirty="0">
                <a:solidFill>
                  <a:srgbClr val="ABB2BF"/>
                </a:solidFill>
                <a:latin typeface="Consolas"/>
              </a:rPr>
              <a:t>)</a:t>
            </a:r>
            <a:endParaRPr lang="en-US" sz="1100" dirty="0"/>
          </a:p>
          <a:p>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numpy</a:t>
            </a:r>
            <a:r>
              <a:rPr lang="en-US" sz="1100" dirty="0">
                <a:solidFill>
                  <a:srgbClr val="BBBBBB"/>
                </a:solidFill>
                <a:latin typeface="Consolas"/>
              </a:rPr>
              <a:t> </a:t>
            </a:r>
            <a:r>
              <a:rPr lang="en-US" sz="1100" dirty="0">
                <a:solidFill>
                  <a:srgbClr val="C792EA"/>
                </a:solidFill>
                <a:latin typeface="Consolas"/>
              </a:rPr>
              <a:t>as</a:t>
            </a:r>
            <a:r>
              <a:rPr lang="en-US" sz="1100" dirty="0">
                <a:solidFill>
                  <a:srgbClr val="BBBBBB"/>
                </a:solidFill>
                <a:latin typeface="Consolas"/>
              </a:rPr>
              <a:t> np</a:t>
            </a:r>
            <a:endParaRPr lang="en-US" sz="1100" dirty="0"/>
          </a:p>
          <a:p>
            <a:r>
              <a:rPr lang="en-US" sz="1100" dirty="0">
                <a:solidFill>
                  <a:srgbClr val="C792EA"/>
                </a:solidFill>
                <a:latin typeface="Consolas"/>
              </a:rPr>
              <a:t>import</a:t>
            </a:r>
            <a:r>
              <a:rPr lang="en-US" sz="1100" dirty="0">
                <a:solidFill>
                  <a:srgbClr val="BBBBBB"/>
                </a:solidFill>
                <a:latin typeface="Consolas"/>
              </a:rPr>
              <a:t> pandas </a:t>
            </a:r>
            <a:r>
              <a:rPr lang="en-US" sz="1100" dirty="0">
                <a:solidFill>
                  <a:srgbClr val="C792EA"/>
                </a:solidFill>
                <a:latin typeface="Consolas"/>
              </a:rPr>
              <a:t>as</a:t>
            </a:r>
            <a:r>
              <a:rPr lang="en-US" sz="1100" dirty="0">
                <a:solidFill>
                  <a:srgbClr val="BBBBBB"/>
                </a:solidFill>
                <a:latin typeface="Consolas"/>
              </a:rPr>
              <a:t> pd</a:t>
            </a:r>
            <a:endParaRPr lang="en-US" sz="1100" dirty="0"/>
          </a:p>
          <a:p>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matplotlib.pyplot</a:t>
            </a:r>
            <a:r>
              <a:rPr lang="en-US" sz="1100" dirty="0">
                <a:solidFill>
                  <a:srgbClr val="BBBBBB"/>
                </a:solidFill>
                <a:latin typeface="Consolas"/>
              </a:rPr>
              <a:t> </a:t>
            </a:r>
            <a:r>
              <a:rPr lang="en-US" sz="1100" dirty="0">
                <a:solidFill>
                  <a:srgbClr val="C792EA"/>
                </a:solidFill>
                <a:latin typeface="Consolas"/>
              </a:rPr>
              <a:t>as</a:t>
            </a:r>
            <a:r>
              <a:rPr lang="en-US" sz="1100" dirty="0">
                <a:solidFill>
                  <a:srgbClr val="BBBBBB"/>
                </a:solidFill>
                <a:latin typeface="Consolas"/>
              </a:rPr>
              <a:t> </a:t>
            </a:r>
            <a:r>
              <a:rPr lang="en-US" sz="1100" dirty="0" err="1">
                <a:solidFill>
                  <a:srgbClr val="BBBBBB"/>
                </a:solidFill>
                <a:latin typeface="Consolas"/>
              </a:rPr>
              <a:t>plt</a:t>
            </a:r>
            <a:endParaRPr lang="en-US" sz="1100" dirty="0"/>
          </a:p>
          <a:p>
            <a:r>
              <a:rPr lang="en-US" sz="1100" dirty="0">
                <a:solidFill>
                  <a:srgbClr val="C792EA"/>
                </a:solidFill>
                <a:latin typeface="Consolas"/>
              </a:rPr>
              <a:t>import</a:t>
            </a:r>
            <a:r>
              <a:rPr lang="en-US" sz="1100" dirty="0">
                <a:solidFill>
                  <a:srgbClr val="BBBBBB"/>
                </a:solidFill>
                <a:latin typeface="Consolas"/>
              </a:rPr>
              <a:t> seaborn </a:t>
            </a:r>
            <a:r>
              <a:rPr lang="en-US" sz="1100" dirty="0">
                <a:solidFill>
                  <a:srgbClr val="C792EA"/>
                </a:solidFill>
                <a:latin typeface="Consolas"/>
              </a:rPr>
              <a:t>as</a:t>
            </a:r>
            <a:r>
              <a:rPr lang="en-US" sz="1100" dirty="0">
                <a:solidFill>
                  <a:srgbClr val="BBBBBB"/>
                </a:solidFill>
                <a:latin typeface="Consolas"/>
              </a:rPr>
              <a:t> </a:t>
            </a:r>
            <a:r>
              <a:rPr lang="en-US" sz="1100" dirty="0" err="1">
                <a:solidFill>
                  <a:srgbClr val="BBBBBB"/>
                </a:solidFill>
                <a:latin typeface="Consolas"/>
              </a:rPr>
              <a:t>sns</a:t>
            </a:r>
            <a:endParaRPr lang="en-US" sz="1100" dirty="0"/>
          </a:p>
          <a:p>
            <a:r>
              <a:rPr lang="en-US" sz="1100" dirty="0">
                <a:solidFill>
                  <a:srgbClr val="C792EA"/>
                </a:solidFill>
                <a:latin typeface="Consolas"/>
              </a:rPr>
              <a:t>from</a:t>
            </a:r>
            <a:r>
              <a:rPr lang="en-US" sz="1100" dirty="0">
                <a:solidFill>
                  <a:srgbClr val="BBBBBB"/>
                </a:solidFill>
                <a:latin typeface="Consolas"/>
              </a:rPr>
              <a:t> </a:t>
            </a:r>
            <a:r>
              <a:rPr lang="en-US" sz="1100" dirty="0" err="1">
                <a:solidFill>
                  <a:srgbClr val="BBBBBB"/>
                </a:solidFill>
                <a:latin typeface="Consolas"/>
              </a:rPr>
              <a:t>sklearn.metrics.pairwise</a:t>
            </a:r>
            <a:r>
              <a:rPr lang="en-US" sz="1100" dirty="0">
                <a:solidFill>
                  <a:srgbClr val="BBBBBB"/>
                </a:solidFill>
                <a:latin typeface="Consolas"/>
              </a:rPr>
              <a:t> </a:t>
            </a:r>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cosine_similarity</a:t>
            </a:r>
            <a:endParaRPr lang="en-US" sz="1100" dirty="0"/>
          </a:p>
          <a:p>
            <a:r>
              <a:rPr lang="en-US" sz="1100" dirty="0">
                <a:solidFill>
                  <a:srgbClr val="C792EA"/>
                </a:solidFill>
                <a:latin typeface="Consolas"/>
              </a:rPr>
              <a:t>from</a:t>
            </a:r>
            <a:r>
              <a:rPr lang="en-US" sz="1100" dirty="0">
                <a:solidFill>
                  <a:srgbClr val="BBBBBB"/>
                </a:solidFill>
                <a:latin typeface="Consolas"/>
              </a:rPr>
              <a:t> </a:t>
            </a:r>
            <a:r>
              <a:rPr lang="en-US" sz="1100" dirty="0" err="1">
                <a:solidFill>
                  <a:srgbClr val="BBBBBB"/>
                </a:solidFill>
                <a:latin typeface="Consolas"/>
              </a:rPr>
              <a:t>sklearn.metrics</a:t>
            </a:r>
            <a:r>
              <a:rPr lang="en-US" sz="1100" dirty="0">
                <a:solidFill>
                  <a:srgbClr val="BBBBBB"/>
                </a:solidFill>
                <a:latin typeface="Consolas"/>
              </a:rPr>
              <a:t> </a:t>
            </a:r>
            <a:r>
              <a:rPr lang="en-US" sz="1100" dirty="0">
                <a:solidFill>
                  <a:srgbClr val="C792EA"/>
                </a:solidFill>
                <a:latin typeface="Consolas"/>
              </a:rPr>
              <a:t>import</a:t>
            </a:r>
            <a:r>
              <a:rPr lang="en-US" sz="1100" dirty="0">
                <a:solidFill>
                  <a:srgbClr val="BBBBBB"/>
                </a:solidFill>
                <a:latin typeface="Consolas"/>
              </a:rPr>
              <a:t> </a:t>
            </a:r>
            <a:r>
              <a:rPr lang="en-US" sz="1100" dirty="0" err="1">
                <a:solidFill>
                  <a:srgbClr val="BBBBBB"/>
                </a:solidFill>
                <a:latin typeface="Consolas"/>
              </a:rPr>
              <a:t>mean_squared_error</a:t>
            </a:r>
            <a:endParaRPr lang="en-US" sz="1100" dirty="0"/>
          </a:p>
          <a:p>
            <a:r>
              <a:rPr lang="en-US" sz="1100" dirty="0" err="1">
                <a:solidFill>
                  <a:srgbClr val="BBBBBB"/>
                </a:solidFill>
                <a:latin typeface="Consolas"/>
              </a:rPr>
              <a:t>df</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pd.</a:t>
            </a:r>
            <a:r>
              <a:rPr lang="en-US" sz="1100" dirty="0" err="1">
                <a:solidFill>
                  <a:srgbClr val="61AFEF"/>
                </a:solidFill>
                <a:latin typeface="Consolas"/>
              </a:rPr>
              <a:t>read_csv</a:t>
            </a:r>
            <a:r>
              <a:rPr lang="en-US" sz="1100" dirty="0">
                <a:solidFill>
                  <a:srgbClr val="ABB2BF"/>
                </a:solidFill>
                <a:latin typeface="Consolas"/>
              </a:rPr>
              <a:t>(</a:t>
            </a:r>
            <a:r>
              <a:rPr lang="en-US" sz="1100" dirty="0">
                <a:solidFill>
                  <a:srgbClr val="92D69E"/>
                </a:solidFill>
                <a:latin typeface="Consolas"/>
              </a:rPr>
              <a:t>'data.csv'</a:t>
            </a:r>
            <a:r>
              <a:rPr lang="en-US" sz="1100" dirty="0">
                <a:solidFill>
                  <a:srgbClr val="ABB2BF"/>
                </a:solidFill>
                <a:latin typeface="Consolas"/>
              </a:rPr>
              <a:t>, </a:t>
            </a:r>
            <a:r>
              <a:rPr lang="en-US" sz="1100" i="1" dirty="0">
                <a:solidFill>
                  <a:srgbClr val="DE7C84"/>
                </a:solidFill>
                <a:latin typeface="Consolas"/>
              </a:rPr>
              <a:t>header</a:t>
            </a:r>
            <a:r>
              <a:rPr lang="en-US" sz="1100" dirty="0">
                <a:solidFill>
                  <a:srgbClr val="ABB2BF"/>
                </a:solidFill>
                <a:latin typeface="Consolas"/>
              </a:rPr>
              <a:t>=</a:t>
            </a:r>
            <a:r>
              <a:rPr lang="en-US" sz="1100" dirty="0">
                <a:solidFill>
                  <a:srgbClr val="EBB07A"/>
                </a:solidFill>
                <a:latin typeface="Consolas"/>
              </a:rPr>
              <a:t>None</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err="1">
                <a:solidFill>
                  <a:srgbClr val="BBBBBB"/>
                </a:solidFill>
                <a:latin typeface="Consolas"/>
              </a:rPr>
              <a:t>df.columns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BBBBBB"/>
                </a:solidFill>
                <a:latin typeface="Consolas"/>
              </a:rPr>
              <a:t>, </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BBBBBB"/>
                </a:solidFill>
                <a:latin typeface="Consolas"/>
              </a:rPr>
              <a:t>, </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err="1">
                <a:solidFill>
                  <a:srgbClr val="BBBBBB"/>
                </a:solidFill>
                <a:latin typeface="Consolas"/>
              </a:rPr>
              <a:t>df_copy</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err="1">
                <a:solidFill>
                  <a:srgbClr val="61AFEF"/>
                </a:solidFill>
                <a:latin typeface="Consolas"/>
              </a:rPr>
              <a:t>copy</a:t>
            </a:r>
            <a:r>
              <a:rPr lang="en-US" sz="1100" dirty="0">
                <a:solidFill>
                  <a:srgbClr val="ABB2BF"/>
                </a:solidFill>
                <a:latin typeface="Consolas"/>
              </a:rPr>
              <a:t>(</a:t>
            </a:r>
            <a:r>
              <a:rPr lang="en-US" sz="1100" i="1" dirty="0">
                <a:solidFill>
                  <a:srgbClr val="DE7C84"/>
                </a:solidFill>
                <a:latin typeface="Consolas"/>
              </a:rPr>
              <a:t>deep</a:t>
            </a:r>
            <a:r>
              <a:rPr lang="en-US" sz="1100" dirty="0">
                <a:solidFill>
                  <a:srgbClr val="ABB2BF"/>
                </a:solidFill>
                <a:latin typeface="Consolas"/>
              </a:rPr>
              <a:t>=</a:t>
            </a:r>
            <a:r>
              <a:rPr lang="en-US" sz="1100" dirty="0">
                <a:solidFill>
                  <a:srgbClr val="EBB07A"/>
                </a:solidFill>
                <a:latin typeface="Consolas"/>
              </a:rPr>
              <a:t>True</a:t>
            </a:r>
            <a:r>
              <a:rPr lang="en-US" sz="1100" dirty="0">
                <a:solidFill>
                  <a:srgbClr val="ABB2BF"/>
                </a:solidFill>
                <a:latin typeface="Consolas"/>
              </a:rPr>
              <a:t>)</a:t>
            </a:r>
            <a:r>
              <a:rPr lang="en-US" sz="1100" dirty="0">
                <a:solidFill>
                  <a:srgbClr val="BBBBBB"/>
                </a:solidFill>
                <a:latin typeface="Consolas"/>
              </a:rPr>
              <a:t> </a:t>
            </a:r>
            <a:endParaRPr lang="en-US" sz="1100" dirty="0">
              <a:solidFill>
                <a:srgbClr val="7F848E"/>
              </a:solidFill>
              <a:latin typeface="Consolas"/>
            </a:endParaRPr>
          </a:p>
          <a:p>
            <a:r>
              <a:rPr lang="en-US" sz="1100" dirty="0">
                <a:solidFill>
                  <a:srgbClr val="BBBBBB"/>
                </a:solidFill>
                <a:latin typeface="Consolas"/>
              </a:rPr>
              <a:t>rows, columns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df.shape</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"No of rows = "</a:t>
            </a:r>
            <a:r>
              <a:rPr lang="en-US" sz="1100" dirty="0">
                <a:solidFill>
                  <a:srgbClr val="ABB2BF"/>
                </a:solidFill>
                <a:latin typeface="Consolas"/>
              </a:rPr>
              <a:t>, rows)</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"No of columns = "</a:t>
            </a:r>
            <a:r>
              <a:rPr lang="en-US" sz="1100" dirty="0">
                <a:solidFill>
                  <a:srgbClr val="ABB2BF"/>
                </a:solidFill>
                <a:latin typeface="Consolas"/>
              </a:rPr>
              <a:t>, columns)</a:t>
            </a:r>
            <a:endParaRPr lang="en-US" sz="1100" dirty="0"/>
          </a:p>
          <a:p>
            <a:r>
              <a:rPr lang="en-US" sz="1100" dirty="0">
                <a:solidFill>
                  <a:srgbClr val="BBBBBB"/>
                </a:solidFill>
                <a:latin typeface="Consolas"/>
              </a:rPr>
              <a:t>df.</a:t>
            </a:r>
            <a:r>
              <a:rPr lang="en-US" sz="1100" dirty="0">
                <a:solidFill>
                  <a:srgbClr val="61AFEF"/>
                </a:solidFill>
                <a:latin typeface="Consolas"/>
              </a:rPr>
              <a:t>info</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describe</a:t>
            </a:r>
            <a:r>
              <a:rPr lang="en-US" sz="1100" dirty="0">
                <a:solidFill>
                  <a:srgbClr val="ABB2BF"/>
                </a:solidFill>
                <a:latin typeface="Consolas"/>
              </a:rPr>
              <a:t>()</a:t>
            </a:r>
            <a:endParaRPr lang="en-US" sz="1100" dirty="0"/>
          </a:p>
          <a:p>
            <a:r>
              <a:rPr lang="en-US" sz="1100" dirty="0">
                <a:solidFill>
                  <a:srgbClr val="7F848E"/>
                </a:solidFill>
                <a:latin typeface="Consolas"/>
              </a:rPr>
              <a:t>#Create the plot and provide observations</a:t>
            </a:r>
            <a:endParaRPr lang="en-US" sz="1100" dirty="0"/>
          </a:p>
          <a:p>
            <a:r>
              <a:rPr lang="en-US" sz="1100" dirty="0" err="1">
                <a:solidFill>
                  <a:srgbClr val="BBBBBB"/>
                </a:solidFill>
                <a:latin typeface="Consolas"/>
              </a:rPr>
              <a:t>plt.</a:t>
            </a:r>
            <a:r>
              <a:rPr lang="en-US" sz="1100" dirty="0" err="1">
                <a:solidFill>
                  <a:srgbClr val="61AFEF"/>
                </a:solidFill>
                <a:latin typeface="Consolas"/>
              </a:rPr>
              <a:t>figure</a:t>
            </a:r>
            <a:r>
              <a:rPr lang="en-US" sz="1100" dirty="0">
                <a:solidFill>
                  <a:srgbClr val="ABB2BF"/>
                </a:solidFill>
                <a:latin typeface="Consolas"/>
              </a:rPr>
              <a:t>(</a:t>
            </a:r>
            <a:r>
              <a:rPr lang="en-US" sz="1100" i="1" dirty="0" err="1">
                <a:solidFill>
                  <a:srgbClr val="DE7C84"/>
                </a:solidFill>
                <a:latin typeface="Consolas"/>
              </a:rPr>
              <a:t>figsize</a:t>
            </a:r>
            <a:r>
              <a:rPr lang="en-US" sz="1100" dirty="0">
                <a:solidFill>
                  <a:srgbClr val="ABB2BF"/>
                </a:solidFill>
                <a:latin typeface="Consolas"/>
              </a:rPr>
              <a:t> = (</a:t>
            </a:r>
            <a:r>
              <a:rPr lang="en-US" sz="1100" dirty="0">
                <a:solidFill>
                  <a:srgbClr val="EBB07A"/>
                </a:solidFill>
                <a:latin typeface="Consolas"/>
              </a:rPr>
              <a:t>12</a:t>
            </a:r>
            <a:r>
              <a:rPr lang="en-US" sz="1100" dirty="0">
                <a:solidFill>
                  <a:srgbClr val="ABB2BF"/>
                </a:solidFill>
                <a:latin typeface="Consolas"/>
              </a:rPr>
              <a:t>,</a:t>
            </a:r>
            <a:r>
              <a:rPr lang="en-US" sz="1100" dirty="0">
                <a:solidFill>
                  <a:srgbClr val="EBB07A"/>
                </a:solidFill>
                <a:latin typeface="Consolas"/>
              </a:rPr>
              <a:t>6</a:t>
            </a:r>
            <a:r>
              <a:rPr lang="en-US" sz="1100" dirty="0">
                <a:solidFill>
                  <a:srgbClr val="ABB2BF"/>
                </a:solidFill>
                <a:latin typeface="Consolas"/>
              </a:rPr>
              <a:t>))</a:t>
            </a:r>
            <a:endParaRPr lang="en-US" sz="1100" dirty="0"/>
          </a:p>
          <a:p>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value_counts</a:t>
            </a:r>
            <a:r>
              <a:rPr lang="en-US" sz="1100" dirty="0">
                <a:solidFill>
                  <a:srgbClr val="ABB2BF"/>
                </a:solidFill>
                <a:latin typeface="Consolas"/>
              </a:rPr>
              <a:t>(</a:t>
            </a:r>
            <a:r>
              <a:rPr lang="en-US" sz="1100" dirty="0">
                <a:solidFill>
                  <a:srgbClr val="EBB07A"/>
                </a:solidFill>
                <a:latin typeface="Consolas"/>
              </a:rPr>
              <a:t>1</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plot</a:t>
            </a:r>
            <a:r>
              <a:rPr lang="en-US" sz="1100" dirty="0">
                <a:solidFill>
                  <a:srgbClr val="ABB2BF"/>
                </a:solidFill>
                <a:latin typeface="Consolas"/>
              </a:rPr>
              <a:t>(</a:t>
            </a:r>
            <a:r>
              <a:rPr lang="en-US" sz="1100" i="1" dirty="0">
                <a:solidFill>
                  <a:srgbClr val="DE7C84"/>
                </a:solidFill>
                <a:latin typeface="Consolas"/>
              </a:rPr>
              <a:t>kind</a:t>
            </a:r>
            <a:r>
              <a:rPr lang="en-US" sz="1100" dirty="0">
                <a:solidFill>
                  <a:srgbClr val="ABB2BF"/>
                </a:solidFill>
                <a:latin typeface="Consolas"/>
              </a:rPr>
              <a:t>=</a:t>
            </a:r>
            <a:r>
              <a:rPr lang="en-US" sz="1100" dirty="0">
                <a:solidFill>
                  <a:srgbClr val="92D69E"/>
                </a:solidFill>
                <a:latin typeface="Consolas"/>
              </a:rPr>
              <a:t>'bar'</a:t>
            </a:r>
            <a:r>
              <a:rPr lang="en-US" sz="1100" dirty="0">
                <a:solidFill>
                  <a:srgbClr val="ABB2BF"/>
                </a:solidFill>
                <a:latin typeface="Consolas"/>
              </a:rPr>
              <a:t>)</a:t>
            </a:r>
            <a:endParaRPr lang="en-US" sz="1100" dirty="0"/>
          </a:p>
          <a:p>
            <a:r>
              <a:rPr lang="en-US" sz="1100" dirty="0" err="1">
                <a:solidFill>
                  <a:srgbClr val="BBBBBB"/>
                </a:solidFill>
                <a:latin typeface="Consolas"/>
              </a:rPr>
              <a:t>plt.</a:t>
            </a:r>
            <a:r>
              <a:rPr lang="en-US" sz="1100" dirty="0" err="1">
                <a:solidFill>
                  <a:srgbClr val="61AFEF"/>
                </a:solidFill>
                <a:latin typeface="Consolas"/>
              </a:rPr>
              <a:t>show</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USERS in Raw data = '</a:t>
            </a:r>
            <a:r>
              <a:rPr lang="en-US" sz="1100" dirty="0">
                <a:solidFill>
                  <a:srgbClr val="ABB2BF"/>
                </a:solidFill>
                <a:latin typeface="Consolas"/>
              </a:rPr>
              <a:t>, </a:t>
            </a:r>
            <a:r>
              <a:rPr lang="en-US" sz="1100" dirty="0" err="1">
                <a:solidFill>
                  <a:srgbClr val="ABB2BF"/>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ITEMS in Raw data = '</a:t>
            </a:r>
            <a:r>
              <a:rPr lang="en-US" sz="1100" dirty="0">
                <a:solidFill>
                  <a:srgbClr val="ABB2BF"/>
                </a:solidFill>
                <a:latin typeface="Consolas"/>
              </a:rPr>
              <a:t>, </a:t>
            </a:r>
            <a:r>
              <a:rPr lang="en-US" sz="1100" dirty="0" err="1">
                <a:solidFill>
                  <a:srgbClr val="ABB2BF"/>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err="1">
                <a:solidFill>
                  <a:srgbClr val="BBBBBB"/>
                </a:solidFill>
                <a:latin typeface="Consolas"/>
              </a:rPr>
              <a:t>most_rated</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err="1">
                <a:solidFill>
                  <a:srgbClr val="61AFEF"/>
                </a:solidFill>
                <a:latin typeface="Consolas"/>
              </a:rPr>
              <a:t>groupby</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size</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sort_values</a:t>
            </a:r>
            <a:r>
              <a:rPr lang="en-US" sz="1100" dirty="0">
                <a:solidFill>
                  <a:srgbClr val="ABB2BF"/>
                </a:solidFill>
                <a:latin typeface="Consolas"/>
              </a:rPr>
              <a:t>(</a:t>
            </a:r>
            <a:r>
              <a:rPr lang="en-US" sz="1100" i="1" dirty="0">
                <a:solidFill>
                  <a:srgbClr val="DE7C84"/>
                </a:solidFill>
                <a:latin typeface="Consolas"/>
              </a:rPr>
              <a:t>ascending</a:t>
            </a:r>
            <a:r>
              <a:rPr lang="en-US" sz="1100" dirty="0">
                <a:solidFill>
                  <a:srgbClr val="ABB2BF"/>
                </a:solidFill>
                <a:latin typeface="Consolas"/>
              </a:rPr>
              <a:t>=</a:t>
            </a:r>
            <a:r>
              <a:rPr lang="en-US" sz="1100" dirty="0">
                <a:solidFill>
                  <a:srgbClr val="EBB07A"/>
                </a:solidFill>
                <a:latin typeface="Consolas"/>
              </a:rPr>
              <a:t>False</a:t>
            </a:r>
            <a:r>
              <a:rPr lang="en-US" sz="1100" dirty="0">
                <a:solidFill>
                  <a:srgbClr val="ABB2BF"/>
                </a:solidFill>
                <a:latin typeface="Consolas"/>
              </a:rPr>
              <a:t>)[</a:t>
            </a:r>
            <a:r>
              <a:rPr lang="en-US" sz="1100" dirty="0">
                <a:solidFill>
                  <a:srgbClr val="BBBBBB"/>
                </a:solidFill>
                <a:latin typeface="Consolas"/>
              </a:rPr>
              <a:t>:</a:t>
            </a:r>
            <a:r>
              <a:rPr lang="en-US" sz="1100" dirty="0">
                <a:solidFill>
                  <a:srgbClr val="EBB07A"/>
                </a:solidFill>
                <a:latin typeface="Consolas"/>
              </a:rPr>
              <a:t>10</a:t>
            </a:r>
            <a:r>
              <a:rPr lang="en-US" sz="1100" dirty="0">
                <a:solidFill>
                  <a:srgbClr val="ABB2BF"/>
                </a:solidFill>
                <a:latin typeface="Consolas"/>
              </a:rPr>
              <a:t>]</a:t>
            </a:r>
            <a:endParaRPr lang="en-US" sz="1100" dirty="0"/>
          </a:p>
          <a:p>
            <a:r>
              <a:rPr lang="en-US" sz="1100" dirty="0" err="1">
                <a:solidFill>
                  <a:srgbClr val="BBBBBB"/>
                </a:solidFill>
                <a:latin typeface="Consolas"/>
              </a:rPr>
              <a:t>most_rated</a:t>
            </a:r>
            <a:endParaRPr lang="en-US" sz="1100" dirty="0"/>
          </a:p>
          <a:p>
            <a:r>
              <a:rPr lang="en-US" sz="1100" dirty="0">
                <a:solidFill>
                  <a:srgbClr val="BBBBBB"/>
                </a:solidFill>
                <a:latin typeface="Consolas"/>
              </a:rPr>
              <a:t>counts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value_counts</a:t>
            </a:r>
            <a:r>
              <a:rPr lang="en-US" sz="1100" dirty="0">
                <a:solidFill>
                  <a:srgbClr val="ABB2BF"/>
                </a:solidFill>
                <a:latin typeface="Consolas"/>
              </a:rPr>
              <a:t>()</a:t>
            </a:r>
            <a:endParaRPr lang="en-US" sz="1100" dirty="0"/>
          </a:p>
          <a:p>
            <a:r>
              <a:rPr lang="en-US" sz="1100" dirty="0" err="1">
                <a:solidFill>
                  <a:srgbClr val="BBBBBB"/>
                </a:solidFill>
                <a:latin typeface="Consolas"/>
              </a:rPr>
              <a:t>df_final</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a:t>
            </a:r>
            <a:r>
              <a:rPr lang="en-US" sz="1100" dirty="0">
                <a:solidFill>
                  <a:srgbClr val="ABB2BF"/>
                </a:solidFill>
                <a:latin typeface="Consolas"/>
              </a:rPr>
              <a:t>[</a:t>
            </a:r>
            <a:r>
              <a:rPr lang="en-US" sz="1100" dirty="0" err="1">
                <a:solidFill>
                  <a:srgbClr val="BBBBBB"/>
                </a:solidFill>
                <a:latin typeface="Consolas"/>
              </a:rPr>
              <a:t>df</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isin</a:t>
            </a:r>
            <a:r>
              <a:rPr lang="en-US" sz="1100" dirty="0">
                <a:solidFill>
                  <a:srgbClr val="ABB2BF"/>
                </a:solidFill>
                <a:latin typeface="Consolas"/>
              </a:rPr>
              <a:t>(counts[counts </a:t>
            </a:r>
            <a:r>
              <a:rPr lang="en-US" sz="1100" dirty="0">
                <a:solidFill>
                  <a:srgbClr val="56B6C2"/>
                </a:solidFill>
                <a:latin typeface="Consolas"/>
              </a:rPr>
              <a:t>&gt;=</a:t>
            </a:r>
            <a:r>
              <a:rPr lang="en-US" sz="1100" dirty="0">
                <a:solidFill>
                  <a:srgbClr val="ABB2BF"/>
                </a:solidFill>
                <a:latin typeface="Consolas"/>
              </a:rPr>
              <a:t> </a:t>
            </a:r>
            <a:r>
              <a:rPr lang="en-US" sz="1100" dirty="0">
                <a:solidFill>
                  <a:srgbClr val="EBB07A"/>
                </a:solidFill>
                <a:latin typeface="Consolas"/>
              </a:rPr>
              <a:t>50</a:t>
            </a:r>
            <a:r>
              <a:rPr lang="en-US" sz="1100" dirty="0">
                <a:solidFill>
                  <a:srgbClr val="ABB2BF"/>
                </a:solidFill>
                <a:latin typeface="Consolas"/>
              </a:rPr>
              <a:t>].index)]</a:t>
            </a:r>
            <a:endParaRPr lang="en-US" sz="1100" dirty="0"/>
          </a:p>
        </p:txBody>
      </p:sp>
      <p:cxnSp>
        <p:nvCxnSpPr>
          <p:cNvPr id="3" name="Straight Connector 2">
            <a:extLst>
              <a:ext uri="{FF2B5EF4-FFF2-40B4-BE49-F238E27FC236}">
                <a16:creationId xmlns:a16="http://schemas.microsoft.com/office/drawing/2014/main" id="{06219228-4DDA-C6B9-3A57-066980056710}"/>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74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181726"/>
            <a:ext cx="11179278" cy="830997"/>
          </a:xfrm>
          <a:prstGeom prst="rect">
            <a:avLst/>
          </a:prstGeom>
          <a:noFill/>
        </p:spPr>
        <p:txBody>
          <a:bodyPr wrap="square" rtlCol="0">
            <a:spAutoFit/>
          </a:bodyPr>
          <a:lstStyle/>
          <a:p>
            <a:r>
              <a:rPr lang="en-US" sz="2400" b="1" dirty="0">
                <a:solidFill>
                  <a:schemeClr val="bg1"/>
                </a:solidFill>
                <a:latin typeface="+mj-lt"/>
                <a:ea typeface="Roboto Mono"/>
              </a:rPr>
              <a:t>Source Code:</a:t>
            </a:r>
          </a:p>
          <a:p>
            <a:r>
              <a:rPr lang="en-US" sz="2400" b="1" dirty="0">
                <a:solidFill>
                  <a:schemeClr val="bg1"/>
                </a:solidFill>
                <a:latin typeface="+mj-lt"/>
                <a:ea typeface="Roboto Mono"/>
              </a:rPr>
              <a:t>2. Rank Based Collaborative Filtering (Cold start problem) (2/2)</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7</a:t>
            </a:fld>
            <a:endParaRPr lang="en-IN"/>
          </a:p>
        </p:txBody>
      </p:sp>
      <p:sp>
        <p:nvSpPr>
          <p:cNvPr id="2" name="TextBox 1">
            <a:extLst>
              <a:ext uri="{FF2B5EF4-FFF2-40B4-BE49-F238E27FC236}">
                <a16:creationId xmlns:a16="http://schemas.microsoft.com/office/drawing/2014/main" id="{4B29887B-1377-B799-E6FA-E6B13BC53E85}"/>
              </a:ext>
            </a:extLst>
          </p:cNvPr>
          <p:cNvSpPr txBox="1"/>
          <p:nvPr/>
        </p:nvSpPr>
        <p:spPr>
          <a:xfrm>
            <a:off x="462116" y="1203200"/>
            <a:ext cx="11179278" cy="4662815"/>
          </a:xfrm>
          <a:prstGeom prst="rect">
            <a:avLst/>
          </a:prstGeom>
          <a:noFill/>
        </p:spPr>
        <p:txBody>
          <a:bodyPr wrap="square" rtlCol="0">
            <a:spAutoFit/>
          </a:bodyPr>
          <a:lstStyle/>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'The number of observations in the final data ='</a:t>
            </a:r>
            <a:r>
              <a:rPr lang="en-US" sz="1100" dirty="0">
                <a:solidFill>
                  <a:srgbClr val="ABB2BF"/>
                </a:solidFill>
                <a:latin typeface="Consolas"/>
              </a:rPr>
              <a:t>, </a:t>
            </a:r>
            <a:r>
              <a:rPr lang="en-US" sz="1100" dirty="0" err="1">
                <a:solidFill>
                  <a:srgbClr val="56B6C2"/>
                </a:solidFill>
                <a:latin typeface="Consolas"/>
              </a:rPr>
              <a:t>len</a:t>
            </a:r>
            <a:r>
              <a:rPr lang="en-US" sz="1100" dirty="0">
                <a:solidFill>
                  <a:srgbClr val="ABB2BF"/>
                </a:solidFill>
                <a:latin typeface="Consolas"/>
              </a:rPr>
              <a:t>(</a:t>
            </a:r>
            <a:r>
              <a:rPr lang="en-US" sz="1100" dirty="0" err="1">
                <a:solidFill>
                  <a:srgbClr val="ABB2BF"/>
                </a:solidFill>
                <a:latin typeface="Consolas"/>
              </a:rPr>
              <a:t>df_final</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USERS in the final data = '</a:t>
            </a:r>
            <a:r>
              <a:rPr lang="en-US" sz="1100" dirty="0">
                <a:solidFill>
                  <a:srgbClr val="ABB2BF"/>
                </a:solidFill>
                <a:latin typeface="Consolas"/>
              </a:rPr>
              <a:t>, </a:t>
            </a:r>
            <a:r>
              <a:rPr lang="en-US" sz="1100" dirty="0" err="1">
                <a:solidFill>
                  <a:srgbClr val="ABB2BF"/>
                </a:solidFill>
                <a:latin typeface="Consolas"/>
              </a:rPr>
              <a:t>df_final</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'Number of unique PRODUCTS in the final data = '</a:t>
            </a:r>
            <a:r>
              <a:rPr lang="en-US" sz="1100" dirty="0">
                <a:solidFill>
                  <a:srgbClr val="ABB2BF"/>
                </a:solidFill>
                <a:latin typeface="Consolas"/>
              </a:rPr>
              <a:t>, </a:t>
            </a:r>
            <a:r>
              <a:rPr lang="en-US" sz="1100" dirty="0" err="1">
                <a:solidFill>
                  <a:srgbClr val="ABB2BF"/>
                </a:solidFill>
                <a:latin typeface="Consolas"/>
              </a:rPr>
              <a:t>df_final</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a:t>
            </a:r>
            <a:r>
              <a:rPr lang="en-US" sz="1100" dirty="0" err="1">
                <a:solidFill>
                  <a:srgbClr val="61AFEF"/>
                </a:solidFill>
                <a:latin typeface="Consolas"/>
              </a:rPr>
              <a:t>nunique</a:t>
            </a:r>
            <a:r>
              <a:rPr lang="en-US" sz="1100" dirty="0">
                <a:solidFill>
                  <a:srgbClr val="ABB2BF"/>
                </a:solidFill>
                <a:latin typeface="Consolas"/>
              </a:rPr>
              <a:t>())</a:t>
            </a:r>
            <a:endParaRPr lang="en-US" sz="1100" dirty="0"/>
          </a:p>
          <a:p>
            <a:r>
              <a:rPr lang="en-US" sz="1100" dirty="0" err="1">
                <a:solidFill>
                  <a:srgbClr val="BBBBBB"/>
                </a:solidFill>
                <a:latin typeface="Consolas"/>
              </a:rPr>
              <a:t>final_ratings_matrix</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df_final.</a:t>
            </a:r>
            <a:r>
              <a:rPr lang="en-US" sz="1100" dirty="0" err="1">
                <a:solidFill>
                  <a:srgbClr val="61AFEF"/>
                </a:solidFill>
                <a:latin typeface="Consolas"/>
              </a:rPr>
              <a:t>pivot</a:t>
            </a:r>
            <a:r>
              <a:rPr lang="en-US" sz="1100" dirty="0">
                <a:solidFill>
                  <a:srgbClr val="ABB2BF"/>
                </a:solidFill>
                <a:latin typeface="Consolas"/>
              </a:rPr>
              <a:t>(</a:t>
            </a:r>
            <a:r>
              <a:rPr lang="en-US" sz="1100" i="1" dirty="0">
                <a:solidFill>
                  <a:srgbClr val="DE7C84"/>
                </a:solidFill>
                <a:latin typeface="Consolas"/>
              </a:rPr>
              <a:t>index</a:t>
            </a:r>
            <a:r>
              <a:rPr lang="en-US" sz="1100" dirty="0">
                <a:solidFill>
                  <a:srgbClr val="ABB2BF"/>
                </a:solidFill>
                <a:latin typeface="Consolas"/>
              </a:rPr>
              <a:t> = </a:t>
            </a:r>
            <a:r>
              <a:rPr lang="en-US" sz="1100" dirty="0">
                <a:solidFill>
                  <a:srgbClr val="92D69E"/>
                </a:solidFill>
                <a:latin typeface="Consolas"/>
              </a:rPr>
              <a:t>'</a:t>
            </a:r>
            <a:r>
              <a:rPr lang="en-US" sz="1100" dirty="0" err="1">
                <a:solidFill>
                  <a:srgbClr val="92D69E"/>
                </a:solidFill>
                <a:latin typeface="Consolas"/>
              </a:rPr>
              <a:t>user_id</a:t>
            </a:r>
            <a:r>
              <a:rPr lang="en-US" sz="1100" dirty="0">
                <a:solidFill>
                  <a:srgbClr val="92D69E"/>
                </a:solidFill>
                <a:latin typeface="Consolas"/>
              </a:rPr>
              <a:t>'</a:t>
            </a:r>
            <a:r>
              <a:rPr lang="en-US" sz="1100" dirty="0">
                <a:solidFill>
                  <a:srgbClr val="ABB2BF"/>
                </a:solidFill>
                <a:latin typeface="Consolas"/>
              </a:rPr>
              <a:t>, </a:t>
            </a:r>
            <a:r>
              <a:rPr lang="en-US" sz="1100" i="1" dirty="0">
                <a:solidFill>
                  <a:srgbClr val="DE7C84"/>
                </a:solidFill>
                <a:latin typeface="Consolas"/>
              </a:rPr>
              <a:t>columns</a:t>
            </a:r>
            <a:r>
              <a:rPr lang="en-US" sz="1100" dirty="0">
                <a:solidFill>
                  <a:srgbClr val="ABB2BF"/>
                </a:solidFill>
                <a:latin typeface="Consolas"/>
              </a:rPr>
              <a:t> =</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 </a:t>
            </a:r>
            <a:r>
              <a:rPr lang="en-US" sz="1100" i="1" dirty="0">
                <a:solidFill>
                  <a:srgbClr val="DE7C84"/>
                </a:solidFill>
                <a:latin typeface="Consolas"/>
              </a:rPr>
              <a:t>values</a:t>
            </a:r>
            <a:r>
              <a:rPr lang="en-US" sz="1100" dirty="0">
                <a:solidFill>
                  <a:srgbClr val="ABB2BF"/>
                </a:solidFill>
                <a:latin typeface="Consolas"/>
              </a:rPr>
              <a:t> = </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err="1">
                <a:solidFill>
                  <a:srgbClr val="61AFEF"/>
                </a:solidFill>
                <a:latin typeface="Consolas"/>
              </a:rPr>
              <a:t>fillna</a:t>
            </a:r>
            <a:r>
              <a:rPr lang="en-US" sz="1100" dirty="0">
                <a:solidFill>
                  <a:srgbClr val="ABB2BF"/>
                </a:solidFill>
                <a:latin typeface="Consolas"/>
              </a:rPr>
              <a:t>(</a:t>
            </a:r>
            <a:r>
              <a:rPr lang="en-US" sz="1100" dirty="0">
                <a:solidFill>
                  <a:srgbClr val="EBB07A"/>
                </a:solidFill>
                <a:latin typeface="Consolas"/>
              </a:rPr>
              <a:t>0</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'Shape of </a:t>
            </a:r>
            <a:r>
              <a:rPr lang="en-US" sz="1100" dirty="0" err="1">
                <a:solidFill>
                  <a:srgbClr val="92D69E"/>
                </a:solidFill>
                <a:latin typeface="Consolas"/>
              </a:rPr>
              <a:t>final_ratings_matrix</a:t>
            </a:r>
            <a:r>
              <a:rPr lang="en-US" sz="1100" dirty="0">
                <a:solidFill>
                  <a:srgbClr val="92D69E"/>
                </a:solidFill>
                <a:latin typeface="Consolas"/>
              </a:rPr>
              <a:t>: '</a:t>
            </a:r>
            <a:r>
              <a:rPr lang="en-US" sz="1100" dirty="0">
                <a:solidFill>
                  <a:srgbClr val="ABB2BF"/>
                </a:solidFill>
                <a:latin typeface="Consolas"/>
              </a:rPr>
              <a:t>, </a:t>
            </a:r>
            <a:r>
              <a:rPr lang="en-US" sz="1100" dirty="0" err="1">
                <a:solidFill>
                  <a:srgbClr val="ABB2BF"/>
                </a:solidFill>
                <a:latin typeface="Consolas"/>
              </a:rPr>
              <a:t>final_ratings_matrix.shape</a:t>
            </a:r>
            <a:r>
              <a:rPr lang="en-US" sz="1100" dirty="0">
                <a:solidFill>
                  <a:srgbClr val="ABB2BF"/>
                </a:solidFill>
                <a:latin typeface="Consolas"/>
              </a:rPr>
              <a:t>)</a:t>
            </a:r>
            <a:endParaRPr lang="en-US" sz="1100" dirty="0"/>
          </a:p>
          <a:p>
            <a:r>
              <a:rPr lang="en-US" sz="1100" dirty="0" err="1">
                <a:solidFill>
                  <a:srgbClr val="BBBBBB"/>
                </a:solidFill>
                <a:latin typeface="Consolas"/>
              </a:rPr>
              <a:t>given_num_of_ratings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np.</a:t>
            </a:r>
            <a:r>
              <a:rPr lang="en-US" sz="1100" dirty="0" err="1">
                <a:solidFill>
                  <a:srgbClr val="61AFEF"/>
                </a:solidFill>
                <a:latin typeface="Consolas"/>
              </a:rPr>
              <a:t>count_nonzero</a:t>
            </a:r>
            <a:r>
              <a:rPr lang="en-US" sz="1100" dirty="0">
                <a:solidFill>
                  <a:srgbClr val="ABB2BF"/>
                </a:solidFill>
                <a:latin typeface="Consolas"/>
              </a:rPr>
              <a:t>(</a:t>
            </a:r>
            <a:r>
              <a:rPr lang="en-US" sz="1100" dirty="0" err="1">
                <a:solidFill>
                  <a:srgbClr val="ABB2BF"/>
                </a:solidFill>
                <a:latin typeface="Consolas"/>
              </a:rPr>
              <a:t>final_ratings_matrix</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given_num_of_ratings</a:t>
            </a:r>
            <a:r>
              <a:rPr lang="en-US" sz="1100" dirty="0">
                <a:solidFill>
                  <a:srgbClr val="92D69E"/>
                </a:solidFill>
                <a:latin typeface="Consolas"/>
              </a:rPr>
              <a:t> = '</a:t>
            </a:r>
            <a:r>
              <a:rPr lang="en-US" sz="1100" dirty="0">
                <a:solidFill>
                  <a:srgbClr val="ABB2BF"/>
                </a:solidFill>
                <a:latin typeface="Consolas"/>
              </a:rPr>
              <a:t>, </a:t>
            </a:r>
            <a:r>
              <a:rPr lang="en-US" sz="1100" dirty="0" err="1">
                <a:solidFill>
                  <a:srgbClr val="ABB2BF"/>
                </a:solidFill>
                <a:latin typeface="Consolas"/>
              </a:rPr>
              <a:t>given_num_of_ratings</a:t>
            </a:r>
            <a:r>
              <a:rPr lang="en-US" sz="1100" dirty="0">
                <a:solidFill>
                  <a:srgbClr val="ABB2BF"/>
                </a:solidFill>
                <a:latin typeface="Consolas"/>
              </a:rPr>
              <a:t>)</a:t>
            </a:r>
            <a:endParaRPr lang="en-US" sz="1100" dirty="0"/>
          </a:p>
          <a:p>
            <a:r>
              <a:rPr lang="en-US" sz="1100" dirty="0" err="1">
                <a:solidFill>
                  <a:srgbClr val="BBBBBB"/>
                </a:solidFill>
                <a:latin typeface="Consolas"/>
              </a:rPr>
              <a:t>possible_num_of_ratings</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final_ratings_matrix.shape</a:t>
            </a:r>
            <a:r>
              <a:rPr lang="en-US" sz="1100" dirty="0">
                <a:solidFill>
                  <a:srgbClr val="ABB2BF"/>
                </a:solidFill>
                <a:latin typeface="Consolas"/>
              </a:rPr>
              <a:t>[</a:t>
            </a:r>
            <a:r>
              <a:rPr lang="en-US" sz="1100" dirty="0">
                <a:solidFill>
                  <a:srgbClr val="EBB07A"/>
                </a:solidFill>
                <a:latin typeface="Consolas"/>
              </a:rPr>
              <a:t>0</a:t>
            </a:r>
            <a:r>
              <a:rPr lang="en-US" sz="1100" dirty="0">
                <a:solidFill>
                  <a:srgbClr val="ABB2BF"/>
                </a:solidFill>
                <a:latin typeface="Consolas"/>
              </a:rPr>
              <a:t>]</a:t>
            </a:r>
            <a:r>
              <a:rPr lang="en-US" sz="1100" dirty="0">
                <a:solidFill>
                  <a:srgbClr val="BBBBBB"/>
                </a:solidFill>
                <a:latin typeface="Consolas"/>
              </a:rPr>
              <a:t> </a:t>
            </a:r>
            <a:r>
              <a:rPr lang="en-US" sz="1100" dirty="0">
                <a:solidFill>
                  <a:srgbClr val="56B6C2"/>
                </a:solidFill>
                <a:latin typeface="Consolas"/>
              </a:rPr>
              <a:t>*</a:t>
            </a:r>
            <a:r>
              <a:rPr lang="en-US" sz="1100" dirty="0">
                <a:solidFill>
                  <a:srgbClr val="BBBBBB"/>
                </a:solidFill>
                <a:latin typeface="Consolas"/>
              </a:rPr>
              <a:t> </a:t>
            </a:r>
            <a:r>
              <a:rPr lang="en-US" sz="1100" dirty="0" err="1">
                <a:solidFill>
                  <a:srgbClr val="BBBBBB"/>
                </a:solidFill>
                <a:latin typeface="Consolas"/>
              </a:rPr>
              <a:t>final_ratings_matrix.shape</a:t>
            </a:r>
            <a:r>
              <a:rPr lang="en-US" sz="1100" dirty="0">
                <a:solidFill>
                  <a:srgbClr val="ABB2BF"/>
                </a:solidFill>
                <a:latin typeface="Consolas"/>
              </a:rPr>
              <a:t>[</a:t>
            </a:r>
            <a:r>
              <a:rPr lang="en-US" sz="1100" dirty="0">
                <a:solidFill>
                  <a:srgbClr val="EBB07A"/>
                </a:solidFill>
                <a:latin typeface="Consolas"/>
              </a:rPr>
              <a:t>1</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possible_num_of_ratings</a:t>
            </a:r>
            <a:r>
              <a:rPr lang="en-US" sz="1100" dirty="0">
                <a:solidFill>
                  <a:srgbClr val="92D69E"/>
                </a:solidFill>
                <a:latin typeface="Consolas"/>
              </a:rPr>
              <a:t> = '</a:t>
            </a:r>
            <a:r>
              <a:rPr lang="en-US" sz="1100" dirty="0">
                <a:solidFill>
                  <a:srgbClr val="ABB2BF"/>
                </a:solidFill>
                <a:latin typeface="Consolas"/>
              </a:rPr>
              <a:t>, </a:t>
            </a:r>
            <a:r>
              <a:rPr lang="en-US" sz="1100" dirty="0" err="1">
                <a:solidFill>
                  <a:srgbClr val="ABB2BF"/>
                </a:solidFill>
                <a:latin typeface="Consolas"/>
              </a:rPr>
              <a:t>possible_num_of_ratings</a:t>
            </a:r>
            <a:r>
              <a:rPr lang="en-US" sz="1100" dirty="0">
                <a:solidFill>
                  <a:srgbClr val="ABB2BF"/>
                </a:solidFill>
                <a:latin typeface="Consolas"/>
              </a:rPr>
              <a:t>)</a:t>
            </a:r>
            <a:endParaRPr lang="en-US" sz="1100" dirty="0"/>
          </a:p>
          <a:p>
            <a:r>
              <a:rPr lang="en-US" sz="1100" dirty="0">
                <a:solidFill>
                  <a:srgbClr val="BBBBBB"/>
                </a:solidFill>
                <a:latin typeface="Consolas"/>
              </a:rPr>
              <a:t>density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given_num_of_ratings</a:t>
            </a:r>
            <a:r>
              <a:rPr lang="en-US" sz="1100" dirty="0">
                <a:solidFill>
                  <a:srgbClr val="56B6C2"/>
                </a:solidFill>
                <a:latin typeface="Consolas"/>
              </a:rPr>
              <a:t>/</a:t>
            </a:r>
            <a:r>
              <a:rPr lang="en-US" sz="1100" dirty="0" err="1">
                <a:solidFill>
                  <a:srgbClr val="BBBBBB"/>
                </a:solidFill>
                <a:latin typeface="Consolas"/>
              </a:rPr>
              <a:t>possible_num_of_ratings</a:t>
            </a:r>
            <a:r>
              <a:rPr lang="en-US" sz="1100" dirty="0">
                <a:solidFill>
                  <a:srgbClr val="BBBBBB"/>
                </a:solidFill>
                <a:latin typeface="Consolas"/>
              </a:rPr>
              <a:t>)</a:t>
            </a:r>
            <a:endParaRPr lang="en-US" sz="1100" dirty="0"/>
          </a:p>
          <a:p>
            <a:r>
              <a:rPr lang="en-US" sz="1100" dirty="0">
                <a:solidFill>
                  <a:srgbClr val="BBBBBB"/>
                </a:solidFill>
                <a:latin typeface="Consolas"/>
              </a:rPr>
              <a:t>density </a:t>
            </a:r>
            <a:r>
              <a:rPr lang="en-US" sz="1100" dirty="0">
                <a:solidFill>
                  <a:srgbClr val="ABB2BF"/>
                </a:solidFill>
                <a:latin typeface="Consolas"/>
              </a:rPr>
              <a:t>*=</a:t>
            </a:r>
            <a:r>
              <a:rPr lang="en-US" sz="1100" dirty="0">
                <a:solidFill>
                  <a:srgbClr val="BBBBBB"/>
                </a:solidFill>
                <a:latin typeface="Consolas"/>
              </a:rPr>
              <a:t> </a:t>
            </a:r>
            <a:r>
              <a:rPr lang="en-US" sz="1100" dirty="0">
                <a:solidFill>
                  <a:srgbClr val="EBB07A"/>
                </a:solidFill>
                <a:latin typeface="Consolas"/>
              </a:rPr>
              <a:t>100</a:t>
            </a:r>
            <a:endParaRPr lang="en-US" sz="1100" dirty="0"/>
          </a:p>
          <a:p>
            <a:r>
              <a:rPr lang="en-US" sz="1100" dirty="0">
                <a:solidFill>
                  <a:srgbClr val="56B6C2"/>
                </a:solidFill>
                <a:latin typeface="Consolas"/>
              </a:rPr>
              <a:t>print</a:t>
            </a:r>
            <a:r>
              <a:rPr lang="en-US" sz="1100" dirty="0">
                <a:solidFill>
                  <a:srgbClr val="E06C60"/>
                </a:solidFill>
                <a:latin typeface="Consolas"/>
              </a:rPr>
              <a:t> </a:t>
            </a:r>
            <a:r>
              <a:rPr lang="en-US" sz="1100" dirty="0">
                <a:solidFill>
                  <a:srgbClr val="ABB2BF"/>
                </a:solidFill>
                <a:latin typeface="Consolas"/>
              </a:rPr>
              <a:t>(</a:t>
            </a:r>
            <a:r>
              <a:rPr lang="en-US" sz="1100" dirty="0">
                <a:solidFill>
                  <a:srgbClr val="92D69E"/>
                </a:solidFill>
                <a:latin typeface="Consolas"/>
              </a:rPr>
              <a:t>'density: {</a:t>
            </a:r>
            <a:r>
              <a:rPr lang="en-US" sz="1100" dirty="0">
                <a:solidFill>
                  <a:srgbClr val="C792EA"/>
                </a:solidFill>
                <a:latin typeface="Consolas"/>
              </a:rPr>
              <a:t>:4.2f</a:t>
            </a:r>
            <a:r>
              <a:rPr lang="en-US" sz="1100" dirty="0">
                <a:solidFill>
                  <a:srgbClr val="92D69E"/>
                </a:solidFill>
                <a:latin typeface="Consolas"/>
              </a:rPr>
              <a:t>}%'</a:t>
            </a:r>
            <a:r>
              <a:rPr lang="en-US" sz="1100" dirty="0">
                <a:solidFill>
                  <a:srgbClr val="ABB2BF"/>
                </a:solidFill>
                <a:latin typeface="Consolas"/>
              </a:rPr>
              <a:t>.</a:t>
            </a:r>
            <a:r>
              <a:rPr lang="en-US" sz="1100" dirty="0">
                <a:solidFill>
                  <a:srgbClr val="61AFEF"/>
                </a:solidFill>
                <a:latin typeface="Consolas"/>
              </a:rPr>
              <a:t>format</a:t>
            </a:r>
            <a:r>
              <a:rPr lang="en-US" sz="1100" dirty="0">
                <a:solidFill>
                  <a:srgbClr val="ABB2BF"/>
                </a:solidFill>
                <a:latin typeface="Consolas"/>
              </a:rPr>
              <a:t>(density))</a:t>
            </a:r>
            <a:endParaRPr lang="en-US" sz="1100" dirty="0"/>
          </a:p>
          <a:p>
            <a:r>
              <a:rPr lang="en-US" sz="1100" dirty="0" err="1">
                <a:solidFill>
                  <a:srgbClr val="BBBBBB"/>
                </a:solidFill>
                <a:latin typeface="Consolas"/>
              </a:rPr>
              <a:t>final_ratings_matrix.</a:t>
            </a:r>
            <a:r>
              <a:rPr lang="en-US" sz="1100" dirty="0" err="1">
                <a:solidFill>
                  <a:srgbClr val="61AFEF"/>
                </a:solidFill>
                <a:latin typeface="Consolas"/>
              </a:rPr>
              <a:t>head</a:t>
            </a:r>
            <a:r>
              <a:rPr lang="en-US" sz="1100" dirty="0">
                <a:solidFill>
                  <a:srgbClr val="ABB2BF"/>
                </a:solidFill>
                <a:latin typeface="Consolas"/>
              </a:rPr>
              <a:t>()</a:t>
            </a:r>
            <a:endParaRPr lang="en-US" sz="1100" dirty="0"/>
          </a:p>
          <a:p>
            <a:r>
              <a:rPr lang="en-US" sz="1100" dirty="0" err="1">
                <a:solidFill>
                  <a:srgbClr val="BBBBBB"/>
                </a:solidFill>
                <a:latin typeface="Consolas"/>
              </a:rPr>
              <a:t>df_final</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pd.</a:t>
            </a:r>
            <a:r>
              <a:rPr lang="en-US" sz="1100" dirty="0" err="1">
                <a:solidFill>
                  <a:srgbClr val="61AFEF"/>
                </a:solidFill>
                <a:latin typeface="Consolas"/>
              </a:rPr>
              <a:t>to_numeric</a:t>
            </a:r>
            <a:r>
              <a:rPr lang="en-US" sz="1100" dirty="0">
                <a:solidFill>
                  <a:srgbClr val="ABB2BF"/>
                </a:solidFill>
                <a:latin typeface="Consolas"/>
              </a:rPr>
              <a:t>(</a:t>
            </a:r>
            <a:r>
              <a:rPr lang="en-US" sz="1100" dirty="0" err="1">
                <a:solidFill>
                  <a:srgbClr val="ABB2BF"/>
                </a:solidFill>
                <a:latin typeface="Consolas"/>
              </a:rPr>
              <a:t>df_final</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 </a:t>
            </a:r>
            <a:r>
              <a:rPr lang="en-US" sz="1100" i="1" dirty="0">
                <a:solidFill>
                  <a:srgbClr val="DE7C84"/>
                </a:solidFill>
                <a:latin typeface="Consolas"/>
              </a:rPr>
              <a:t>errors</a:t>
            </a:r>
            <a:r>
              <a:rPr lang="en-US" sz="1100" dirty="0">
                <a:solidFill>
                  <a:srgbClr val="ABB2BF"/>
                </a:solidFill>
                <a:latin typeface="Consolas"/>
              </a:rPr>
              <a:t>=</a:t>
            </a:r>
            <a:r>
              <a:rPr lang="en-US" sz="1100" dirty="0">
                <a:solidFill>
                  <a:srgbClr val="92D69E"/>
                </a:solidFill>
                <a:latin typeface="Consolas"/>
              </a:rPr>
              <a:t>'coerce'</a:t>
            </a:r>
            <a:r>
              <a:rPr lang="en-US" sz="1100" dirty="0">
                <a:solidFill>
                  <a:srgbClr val="ABB2BF"/>
                </a:solidFill>
                <a:latin typeface="Consolas"/>
              </a:rPr>
              <a:t>)</a:t>
            </a:r>
            <a:endParaRPr lang="en-US" sz="1100" dirty="0"/>
          </a:p>
          <a:p>
            <a:r>
              <a:rPr lang="en-US" sz="1100" dirty="0" err="1">
                <a:solidFill>
                  <a:srgbClr val="BBBBBB"/>
                </a:solidFill>
                <a:latin typeface="Consolas"/>
              </a:rPr>
              <a:t>average_rating</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df_final.</a:t>
            </a:r>
            <a:r>
              <a:rPr lang="en-US" sz="1100" dirty="0" err="1">
                <a:solidFill>
                  <a:srgbClr val="61AFEF"/>
                </a:solidFill>
                <a:latin typeface="Consolas"/>
              </a:rPr>
              <a:t>groupby</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mean</a:t>
            </a:r>
            <a:r>
              <a:rPr lang="en-US" sz="1100" dirty="0">
                <a:solidFill>
                  <a:srgbClr val="ABB2BF"/>
                </a:solidFill>
                <a:latin typeface="Consolas"/>
              </a:rPr>
              <a:t>()</a:t>
            </a:r>
            <a:endParaRPr lang="en-US" sz="1100" dirty="0"/>
          </a:p>
          <a:p>
            <a:r>
              <a:rPr lang="en-US" sz="1100" dirty="0" err="1">
                <a:solidFill>
                  <a:srgbClr val="BBBBBB"/>
                </a:solidFill>
                <a:latin typeface="Consolas"/>
              </a:rPr>
              <a:t>count_rating</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df_final.</a:t>
            </a:r>
            <a:r>
              <a:rPr lang="en-US" sz="1100" dirty="0" err="1">
                <a:solidFill>
                  <a:srgbClr val="61AFEF"/>
                </a:solidFill>
                <a:latin typeface="Consolas"/>
              </a:rPr>
              <a:t>groupby</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prod_id</a:t>
            </a:r>
            <a:r>
              <a:rPr lang="en-US" sz="1100" dirty="0">
                <a:solidFill>
                  <a:srgbClr val="92D69E"/>
                </a:solidFill>
                <a:latin typeface="Consolas"/>
              </a:rPr>
              <a:t>'</a:t>
            </a:r>
            <a:r>
              <a:rPr lang="en-US" sz="1100" dirty="0">
                <a:solidFill>
                  <a:srgbClr val="ABB2BF"/>
                </a:solidFill>
                <a:latin typeface="Consolas"/>
              </a:rPr>
              <a:t>)[</a:t>
            </a:r>
            <a:r>
              <a:rPr lang="en-US" sz="1100" dirty="0">
                <a:solidFill>
                  <a:srgbClr val="92D69E"/>
                </a:solidFill>
                <a:latin typeface="Consolas"/>
              </a:rPr>
              <a:t>'rating'</a:t>
            </a:r>
            <a:r>
              <a:rPr lang="en-US" sz="1100" dirty="0">
                <a:solidFill>
                  <a:srgbClr val="ABB2BF"/>
                </a:solidFill>
                <a:latin typeface="Consolas"/>
              </a:rPr>
              <a:t>]</a:t>
            </a:r>
            <a:r>
              <a:rPr lang="en-US" sz="1100" dirty="0">
                <a:solidFill>
                  <a:srgbClr val="BBBBBB"/>
                </a:solidFill>
                <a:latin typeface="Consolas"/>
              </a:rPr>
              <a:t>.</a:t>
            </a:r>
            <a:r>
              <a:rPr lang="en-US" sz="1100" dirty="0">
                <a:solidFill>
                  <a:srgbClr val="61AFEF"/>
                </a:solidFill>
                <a:latin typeface="Consolas"/>
              </a:rPr>
              <a:t>count</a:t>
            </a:r>
            <a:r>
              <a:rPr lang="en-US" sz="1100" dirty="0">
                <a:solidFill>
                  <a:srgbClr val="ABB2BF"/>
                </a:solidFill>
                <a:latin typeface="Consolas"/>
              </a:rPr>
              <a:t>()</a:t>
            </a:r>
            <a:endParaRPr lang="en-US" sz="1100" dirty="0"/>
          </a:p>
          <a:p>
            <a:r>
              <a:rPr lang="en-US" sz="1100" dirty="0" err="1">
                <a:solidFill>
                  <a:srgbClr val="BBBBBB"/>
                </a:solidFill>
                <a:latin typeface="Consolas"/>
              </a:rPr>
              <a:t>final_rating</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pd.</a:t>
            </a:r>
            <a:r>
              <a:rPr lang="en-US" sz="1100" dirty="0" err="1">
                <a:solidFill>
                  <a:srgbClr val="61AFEF"/>
                </a:solidFill>
                <a:latin typeface="Consolas"/>
              </a:rPr>
              <a:t>DataFrame</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avg_rating</a:t>
            </a:r>
            <a:r>
              <a:rPr lang="en-US" sz="1100" dirty="0">
                <a:solidFill>
                  <a:srgbClr val="92D69E"/>
                </a:solidFill>
                <a:latin typeface="Consolas"/>
              </a:rPr>
              <a:t>'</a:t>
            </a:r>
            <a:r>
              <a:rPr lang="en-US" sz="1100" dirty="0">
                <a:solidFill>
                  <a:srgbClr val="ABB2BF"/>
                </a:solidFill>
                <a:latin typeface="Consolas"/>
              </a:rPr>
              <a:t>: </a:t>
            </a:r>
            <a:r>
              <a:rPr lang="en-US" sz="1100" dirty="0" err="1">
                <a:solidFill>
                  <a:srgbClr val="ABB2BF"/>
                </a:solidFill>
                <a:latin typeface="Consolas"/>
              </a:rPr>
              <a:t>average_rating</a:t>
            </a:r>
            <a:r>
              <a:rPr lang="en-US" sz="1100" dirty="0">
                <a:solidFill>
                  <a:srgbClr val="ABB2BF"/>
                </a:solidFill>
                <a:latin typeface="Consolas"/>
              </a:rPr>
              <a:t>, </a:t>
            </a:r>
            <a:r>
              <a:rPr lang="en-US" sz="1100" dirty="0">
                <a:solidFill>
                  <a:srgbClr val="92D69E"/>
                </a:solidFill>
                <a:latin typeface="Consolas"/>
              </a:rPr>
              <a:t>'</a:t>
            </a:r>
            <a:r>
              <a:rPr lang="en-US" sz="1100" dirty="0" err="1">
                <a:solidFill>
                  <a:srgbClr val="92D69E"/>
                </a:solidFill>
                <a:latin typeface="Consolas"/>
              </a:rPr>
              <a:t>rating_count</a:t>
            </a:r>
            <a:r>
              <a:rPr lang="en-US" sz="1100" dirty="0">
                <a:solidFill>
                  <a:srgbClr val="92D69E"/>
                </a:solidFill>
                <a:latin typeface="Consolas"/>
              </a:rPr>
              <a:t>'</a:t>
            </a:r>
            <a:r>
              <a:rPr lang="en-US" sz="1100" dirty="0">
                <a:solidFill>
                  <a:srgbClr val="ABB2BF"/>
                </a:solidFill>
                <a:latin typeface="Consolas"/>
              </a:rPr>
              <a:t>: </a:t>
            </a:r>
            <a:r>
              <a:rPr lang="en-US" sz="1100" dirty="0" err="1">
                <a:solidFill>
                  <a:srgbClr val="ABB2BF"/>
                </a:solidFill>
                <a:latin typeface="Consolas"/>
              </a:rPr>
              <a:t>count_rating</a:t>
            </a:r>
            <a:r>
              <a:rPr lang="en-US" sz="1100" dirty="0">
                <a:solidFill>
                  <a:srgbClr val="ABB2BF"/>
                </a:solidFill>
                <a:latin typeface="Consolas"/>
              </a:rPr>
              <a:t>})</a:t>
            </a:r>
            <a:endParaRPr lang="en-US" sz="1100" dirty="0"/>
          </a:p>
          <a:p>
            <a:r>
              <a:rPr lang="en-US" sz="1100" dirty="0" err="1">
                <a:solidFill>
                  <a:srgbClr val="BBBBBB"/>
                </a:solidFill>
                <a:latin typeface="Consolas"/>
              </a:rPr>
              <a:t>final_rating</a:t>
            </a:r>
            <a:r>
              <a:rPr lang="en-US" sz="1100" dirty="0">
                <a:solidFill>
                  <a:srgbClr val="BBBBBB"/>
                </a:solidFill>
                <a:latin typeface="Consolas"/>
              </a:rPr>
              <a:t>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final_rating.</a:t>
            </a:r>
            <a:r>
              <a:rPr lang="en-US" sz="1100" dirty="0" err="1">
                <a:solidFill>
                  <a:srgbClr val="61AFEF"/>
                </a:solidFill>
                <a:latin typeface="Consolas"/>
              </a:rPr>
              <a:t>sort_values</a:t>
            </a:r>
            <a:r>
              <a:rPr lang="en-US" sz="1100" dirty="0">
                <a:solidFill>
                  <a:srgbClr val="ABB2BF"/>
                </a:solidFill>
                <a:latin typeface="Consolas"/>
              </a:rPr>
              <a:t>(</a:t>
            </a:r>
            <a:r>
              <a:rPr lang="en-US" sz="1100" i="1" dirty="0">
                <a:solidFill>
                  <a:srgbClr val="DE7C84"/>
                </a:solidFill>
                <a:latin typeface="Consolas"/>
              </a:rPr>
              <a:t>by</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avg_rating</a:t>
            </a:r>
            <a:r>
              <a:rPr lang="en-US" sz="1100" dirty="0">
                <a:solidFill>
                  <a:srgbClr val="92D69E"/>
                </a:solidFill>
                <a:latin typeface="Consolas"/>
              </a:rPr>
              <a:t>'</a:t>
            </a:r>
            <a:r>
              <a:rPr lang="en-US" sz="1100" dirty="0">
                <a:solidFill>
                  <a:srgbClr val="ABB2BF"/>
                </a:solidFill>
                <a:latin typeface="Consolas"/>
              </a:rPr>
              <a:t>, </a:t>
            </a:r>
            <a:r>
              <a:rPr lang="en-US" sz="1100" i="1" dirty="0">
                <a:solidFill>
                  <a:srgbClr val="DE7C84"/>
                </a:solidFill>
                <a:latin typeface="Consolas"/>
              </a:rPr>
              <a:t>ascending</a:t>
            </a:r>
            <a:r>
              <a:rPr lang="en-US" sz="1100" dirty="0">
                <a:solidFill>
                  <a:srgbClr val="ABB2BF"/>
                </a:solidFill>
                <a:latin typeface="Consolas"/>
              </a:rPr>
              <a:t>=</a:t>
            </a:r>
            <a:r>
              <a:rPr lang="en-US" sz="1100" dirty="0">
                <a:solidFill>
                  <a:srgbClr val="EBB07A"/>
                </a:solidFill>
                <a:latin typeface="Consolas"/>
              </a:rPr>
              <a:t>False</a:t>
            </a:r>
            <a:r>
              <a:rPr lang="en-US" sz="1100" dirty="0">
                <a:solidFill>
                  <a:srgbClr val="ABB2BF"/>
                </a:solidFill>
                <a:latin typeface="Consolas"/>
              </a:rPr>
              <a:t>)</a:t>
            </a:r>
            <a:endParaRPr lang="en-US" sz="1100" dirty="0"/>
          </a:p>
          <a:p>
            <a:r>
              <a:rPr lang="en-US" sz="1100" dirty="0" err="1">
                <a:solidFill>
                  <a:srgbClr val="BBBBBB"/>
                </a:solidFill>
                <a:latin typeface="Consolas"/>
              </a:rPr>
              <a:t>final_rating.</a:t>
            </a:r>
            <a:r>
              <a:rPr lang="en-US" sz="1100" dirty="0" err="1">
                <a:solidFill>
                  <a:srgbClr val="61AFEF"/>
                </a:solidFill>
                <a:latin typeface="Consolas"/>
              </a:rPr>
              <a:t>head</a:t>
            </a:r>
            <a:r>
              <a:rPr lang="en-US" sz="1100" dirty="0">
                <a:solidFill>
                  <a:srgbClr val="ABB2BF"/>
                </a:solidFill>
                <a:latin typeface="Consolas"/>
              </a:rPr>
              <a:t>()</a:t>
            </a:r>
            <a:endParaRPr lang="en-US" sz="1100" dirty="0"/>
          </a:p>
          <a:p>
            <a:r>
              <a:rPr lang="en-US" sz="1100" dirty="0">
                <a:solidFill>
                  <a:srgbClr val="C792EA"/>
                </a:solidFill>
                <a:latin typeface="Consolas"/>
              </a:rPr>
              <a:t>def</a:t>
            </a:r>
            <a:r>
              <a:rPr lang="en-US" sz="1100" dirty="0">
                <a:solidFill>
                  <a:srgbClr val="BBBBBB"/>
                </a:solidFill>
                <a:latin typeface="Consolas"/>
              </a:rPr>
              <a:t> </a:t>
            </a:r>
            <a:r>
              <a:rPr lang="en-US" sz="1100" dirty="0" err="1">
                <a:solidFill>
                  <a:srgbClr val="61AFEF"/>
                </a:solidFill>
                <a:latin typeface="Consolas"/>
              </a:rPr>
              <a:t>top_n_products</a:t>
            </a:r>
            <a:r>
              <a:rPr lang="en-US" sz="1100" dirty="0">
                <a:solidFill>
                  <a:srgbClr val="BBBBBB"/>
                </a:solidFill>
                <a:latin typeface="Consolas"/>
              </a:rPr>
              <a:t>(</a:t>
            </a:r>
            <a:r>
              <a:rPr lang="en-US" sz="1100" i="1" dirty="0" err="1">
                <a:solidFill>
                  <a:srgbClr val="EBB07A"/>
                </a:solidFill>
                <a:latin typeface="Consolas"/>
              </a:rPr>
              <a:t>final_rating</a:t>
            </a:r>
            <a:r>
              <a:rPr lang="en-US" sz="1100" dirty="0">
                <a:solidFill>
                  <a:srgbClr val="BBBBBB"/>
                </a:solidFill>
                <a:latin typeface="Consolas"/>
              </a:rPr>
              <a:t>, </a:t>
            </a:r>
            <a:r>
              <a:rPr lang="en-US" sz="1100" i="1" dirty="0">
                <a:solidFill>
                  <a:srgbClr val="EBB07A"/>
                </a:solidFill>
                <a:latin typeface="Consolas"/>
              </a:rPr>
              <a:t>n</a:t>
            </a:r>
            <a:r>
              <a:rPr lang="en-US" sz="1100" dirty="0">
                <a:solidFill>
                  <a:srgbClr val="BBBBBB"/>
                </a:solidFill>
                <a:latin typeface="Consolas"/>
              </a:rPr>
              <a:t>, </a:t>
            </a:r>
            <a:r>
              <a:rPr lang="en-US" sz="1100" i="1" dirty="0" err="1">
                <a:solidFill>
                  <a:srgbClr val="EBB07A"/>
                </a:solidFill>
                <a:latin typeface="Consolas"/>
              </a:rPr>
              <a:t>min_interaction</a:t>
            </a:r>
            <a:r>
              <a:rPr lang="en-US" sz="1100" dirty="0">
                <a:solidFill>
                  <a:srgbClr val="BBBBBB"/>
                </a:solidFill>
                <a:latin typeface="Consolas"/>
              </a:rPr>
              <a:t>):</a:t>
            </a:r>
            <a:endParaRPr lang="en-US" sz="1100" dirty="0"/>
          </a:p>
          <a:p>
            <a:r>
              <a:rPr lang="en-US" sz="1100" dirty="0">
                <a:solidFill>
                  <a:srgbClr val="BBBBBB"/>
                </a:solidFill>
                <a:latin typeface="Consolas"/>
              </a:rPr>
              <a:t>    recommendations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final_rating</a:t>
            </a:r>
            <a:r>
              <a:rPr lang="en-US" sz="1100" dirty="0">
                <a:solidFill>
                  <a:srgbClr val="ABB2BF"/>
                </a:solidFill>
                <a:latin typeface="Consolas"/>
              </a:rPr>
              <a:t>[</a:t>
            </a:r>
            <a:r>
              <a:rPr lang="en-US" sz="1100" dirty="0" err="1">
                <a:solidFill>
                  <a:srgbClr val="BBBBBB"/>
                </a:solidFill>
                <a:latin typeface="Consolas"/>
              </a:rPr>
              <a:t>final_rating</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rating_count</a:t>
            </a:r>
            <a:r>
              <a:rPr lang="en-US" sz="1100" dirty="0">
                <a:solidFill>
                  <a:srgbClr val="92D69E"/>
                </a:solidFill>
                <a:latin typeface="Consolas"/>
              </a:rPr>
              <a:t>'</a:t>
            </a:r>
            <a:r>
              <a:rPr lang="en-US" sz="1100" dirty="0">
                <a:solidFill>
                  <a:srgbClr val="ABB2BF"/>
                </a:solidFill>
                <a:latin typeface="Consolas"/>
              </a:rPr>
              <a:t>]</a:t>
            </a:r>
            <a:r>
              <a:rPr lang="en-US" sz="1100" dirty="0">
                <a:solidFill>
                  <a:srgbClr val="BBBBBB"/>
                </a:solidFill>
                <a:latin typeface="Consolas"/>
              </a:rPr>
              <a:t> </a:t>
            </a:r>
            <a:r>
              <a:rPr lang="en-US" sz="1100" dirty="0">
                <a:solidFill>
                  <a:srgbClr val="56B6C2"/>
                </a:solidFill>
                <a:latin typeface="Consolas"/>
              </a:rPr>
              <a:t>&gt;</a:t>
            </a:r>
            <a:r>
              <a:rPr lang="en-US" sz="1100" dirty="0">
                <a:solidFill>
                  <a:srgbClr val="BBBBBB"/>
                </a:solidFill>
                <a:latin typeface="Consolas"/>
              </a:rPr>
              <a:t> </a:t>
            </a:r>
            <a:r>
              <a:rPr lang="en-US" sz="1100" dirty="0" err="1">
                <a:solidFill>
                  <a:srgbClr val="BBBBBB"/>
                </a:solidFill>
                <a:latin typeface="Consolas"/>
              </a:rPr>
              <a:t>min_interaction</a:t>
            </a:r>
            <a:r>
              <a:rPr lang="en-US" sz="1100" dirty="0">
                <a:solidFill>
                  <a:srgbClr val="ABB2BF"/>
                </a:solidFill>
                <a:latin typeface="Consolas"/>
              </a:rPr>
              <a:t>]</a:t>
            </a:r>
            <a:endParaRPr lang="en-US" sz="1100" dirty="0"/>
          </a:p>
          <a:p>
            <a:r>
              <a:rPr lang="en-US" sz="1100" dirty="0">
                <a:solidFill>
                  <a:srgbClr val="BBBBBB"/>
                </a:solidFill>
                <a:latin typeface="Consolas"/>
              </a:rPr>
              <a:t>    recommendations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BBBBBB"/>
                </a:solidFill>
                <a:latin typeface="Consolas"/>
              </a:rPr>
              <a:t>recommendations.</a:t>
            </a:r>
            <a:r>
              <a:rPr lang="en-US" sz="1100" dirty="0" err="1">
                <a:solidFill>
                  <a:srgbClr val="61AFEF"/>
                </a:solidFill>
                <a:latin typeface="Consolas"/>
              </a:rPr>
              <a:t>sort_values</a:t>
            </a:r>
            <a:r>
              <a:rPr lang="en-US" sz="1100" dirty="0">
                <a:solidFill>
                  <a:srgbClr val="ABB2BF"/>
                </a:solidFill>
                <a:latin typeface="Consolas"/>
              </a:rPr>
              <a:t>(</a:t>
            </a:r>
            <a:r>
              <a:rPr lang="en-US" sz="1100" dirty="0">
                <a:solidFill>
                  <a:srgbClr val="92D69E"/>
                </a:solidFill>
                <a:latin typeface="Consolas"/>
              </a:rPr>
              <a:t>'</a:t>
            </a:r>
            <a:r>
              <a:rPr lang="en-US" sz="1100" dirty="0" err="1">
                <a:solidFill>
                  <a:srgbClr val="92D69E"/>
                </a:solidFill>
                <a:latin typeface="Consolas"/>
              </a:rPr>
              <a:t>avg_rating</a:t>
            </a:r>
            <a:r>
              <a:rPr lang="en-US" sz="1100" dirty="0">
                <a:solidFill>
                  <a:srgbClr val="92D69E"/>
                </a:solidFill>
                <a:latin typeface="Consolas"/>
              </a:rPr>
              <a:t>'</a:t>
            </a:r>
            <a:r>
              <a:rPr lang="en-US" sz="1100" dirty="0">
                <a:solidFill>
                  <a:srgbClr val="ABB2BF"/>
                </a:solidFill>
                <a:latin typeface="Consolas"/>
              </a:rPr>
              <a:t>, </a:t>
            </a:r>
            <a:r>
              <a:rPr lang="en-US" sz="1100" i="1" dirty="0">
                <a:solidFill>
                  <a:srgbClr val="DE7C84"/>
                </a:solidFill>
                <a:latin typeface="Consolas"/>
              </a:rPr>
              <a:t>ascending</a:t>
            </a:r>
            <a:r>
              <a:rPr lang="en-US" sz="1100" dirty="0">
                <a:solidFill>
                  <a:srgbClr val="ABB2BF"/>
                </a:solidFill>
                <a:latin typeface="Consolas"/>
              </a:rPr>
              <a:t>=</a:t>
            </a:r>
            <a:r>
              <a:rPr lang="en-US" sz="1100" dirty="0">
                <a:solidFill>
                  <a:srgbClr val="EBB07A"/>
                </a:solidFill>
                <a:latin typeface="Consolas"/>
              </a:rPr>
              <a:t>False</a:t>
            </a:r>
            <a:r>
              <a:rPr lang="en-US" sz="1100" dirty="0">
                <a:solidFill>
                  <a:srgbClr val="ABB2BF"/>
                </a:solidFill>
                <a:latin typeface="Consolas"/>
              </a:rPr>
              <a:t>)</a:t>
            </a:r>
            <a:endParaRPr lang="en-US" sz="1100" dirty="0"/>
          </a:p>
          <a:p>
            <a:r>
              <a:rPr lang="en-US" sz="1100" dirty="0">
                <a:solidFill>
                  <a:srgbClr val="BBBBBB"/>
                </a:solidFill>
                <a:latin typeface="Consolas"/>
              </a:rPr>
              <a:t>    </a:t>
            </a:r>
            <a:r>
              <a:rPr lang="en-US" sz="1100" dirty="0">
                <a:solidFill>
                  <a:srgbClr val="C792EA"/>
                </a:solidFill>
                <a:latin typeface="Consolas"/>
              </a:rPr>
              <a:t>return</a:t>
            </a:r>
            <a:r>
              <a:rPr lang="en-US" sz="1100" dirty="0">
                <a:solidFill>
                  <a:srgbClr val="BBBBBB"/>
                </a:solidFill>
                <a:latin typeface="Consolas"/>
              </a:rPr>
              <a:t> </a:t>
            </a:r>
            <a:r>
              <a:rPr lang="en-US" sz="1100" dirty="0" err="1">
                <a:solidFill>
                  <a:srgbClr val="BBBBBB"/>
                </a:solidFill>
                <a:latin typeface="Consolas"/>
              </a:rPr>
              <a:t>recommendations.index</a:t>
            </a:r>
            <a:r>
              <a:rPr lang="en-US" sz="1100" dirty="0">
                <a:solidFill>
                  <a:srgbClr val="ABB2BF"/>
                </a:solidFill>
                <a:latin typeface="Consolas"/>
              </a:rPr>
              <a:t>[</a:t>
            </a:r>
            <a:r>
              <a:rPr lang="en-US" sz="1100" dirty="0">
                <a:solidFill>
                  <a:srgbClr val="BBBBBB"/>
                </a:solidFill>
                <a:latin typeface="Consolas"/>
              </a:rPr>
              <a:t>:n</a:t>
            </a:r>
            <a:r>
              <a:rPr lang="en-US" sz="1100" dirty="0">
                <a:solidFill>
                  <a:srgbClr val="ABB2BF"/>
                </a:solidFill>
                <a:latin typeface="Consolas"/>
              </a:rPr>
              <a:t>]</a:t>
            </a:r>
            <a:endParaRPr lang="en-US" sz="1100" dirty="0"/>
          </a:p>
          <a:p>
            <a:r>
              <a:rPr lang="en-US" sz="1100" dirty="0">
                <a:solidFill>
                  <a:srgbClr val="BBBBBB"/>
                </a:solidFill>
                <a:latin typeface="Consolas"/>
              </a:rPr>
              <a:t>top_products_1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61AFEF"/>
                </a:solidFill>
                <a:latin typeface="Consolas"/>
              </a:rPr>
              <a:t>top_n_products</a:t>
            </a:r>
            <a:r>
              <a:rPr lang="en-US" sz="1100" dirty="0">
                <a:solidFill>
                  <a:srgbClr val="ABB2BF"/>
                </a:solidFill>
                <a:latin typeface="Consolas"/>
              </a:rPr>
              <a:t>(</a:t>
            </a:r>
            <a:r>
              <a:rPr lang="en-US" sz="1100" dirty="0" err="1">
                <a:solidFill>
                  <a:srgbClr val="ABB2BF"/>
                </a:solidFill>
                <a:latin typeface="Consolas"/>
              </a:rPr>
              <a:t>final_rating</a:t>
            </a:r>
            <a:r>
              <a:rPr lang="en-US" sz="1100" dirty="0">
                <a:solidFill>
                  <a:srgbClr val="ABB2BF"/>
                </a:solidFill>
                <a:latin typeface="Consolas"/>
              </a:rPr>
              <a:t>, </a:t>
            </a:r>
            <a:r>
              <a:rPr lang="en-US" sz="1100" dirty="0">
                <a:solidFill>
                  <a:srgbClr val="EBB07A"/>
                </a:solidFill>
                <a:latin typeface="Consolas"/>
              </a:rPr>
              <a:t>5</a:t>
            </a:r>
            <a:r>
              <a:rPr lang="en-US" sz="1100" dirty="0">
                <a:solidFill>
                  <a:srgbClr val="ABB2BF"/>
                </a:solidFill>
                <a:latin typeface="Consolas"/>
              </a:rPr>
              <a:t>, </a:t>
            </a:r>
            <a:r>
              <a:rPr lang="en-US" sz="1100" dirty="0">
                <a:solidFill>
                  <a:srgbClr val="EBB07A"/>
                </a:solidFill>
                <a:latin typeface="Consolas"/>
              </a:rPr>
              <a:t>50</a:t>
            </a:r>
            <a:r>
              <a:rPr lang="en-US" sz="1100" dirty="0">
                <a:solidFill>
                  <a:srgbClr val="ABB2BF"/>
                </a:solidFill>
                <a:latin typeface="Consolas"/>
              </a:rPr>
              <a:t>)</a:t>
            </a:r>
            <a:endParaRPr lang="en-US" sz="1100" dirty="0"/>
          </a:p>
          <a:p>
            <a:r>
              <a:rPr lang="en-US" sz="1100" dirty="0">
                <a:solidFill>
                  <a:srgbClr val="BBBBBB"/>
                </a:solidFill>
                <a:latin typeface="Consolas"/>
              </a:rPr>
              <a:t>top_products_2 </a:t>
            </a:r>
            <a:r>
              <a:rPr lang="en-US" sz="1100" dirty="0">
                <a:solidFill>
                  <a:srgbClr val="ABB2BF"/>
                </a:solidFill>
                <a:latin typeface="Consolas"/>
              </a:rPr>
              <a:t>=</a:t>
            </a:r>
            <a:r>
              <a:rPr lang="en-US" sz="1100" dirty="0">
                <a:solidFill>
                  <a:srgbClr val="BBBBBB"/>
                </a:solidFill>
                <a:latin typeface="Consolas"/>
              </a:rPr>
              <a:t> </a:t>
            </a:r>
            <a:r>
              <a:rPr lang="en-US" sz="1100" dirty="0" err="1">
                <a:solidFill>
                  <a:srgbClr val="61AFEF"/>
                </a:solidFill>
                <a:latin typeface="Consolas"/>
              </a:rPr>
              <a:t>top_n_products</a:t>
            </a:r>
            <a:r>
              <a:rPr lang="en-US" sz="1100" dirty="0">
                <a:solidFill>
                  <a:srgbClr val="ABB2BF"/>
                </a:solidFill>
                <a:latin typeface="Consolas"/>
              </a:rPr>
              <a:t>(</a:t>
            </a:r>
            <a:r>
              <a:rPr lang="en-US" sz="1100" dirty="0" err="1">
                <a:solidFill>
                  <a:srgbClr val="ABB2BF"/>
                </a:solidFill>
                <a:latin typeface="Consolas"/>
              </a:rPr>
              <a:t>final_rating</a:t>
            </a:r>
            <a:r>
              <a:rPr lang="en-US" sz="1100" dirty="0">
                <a:solidFill>
                  <a:srgbClr val="ABB2BF"/>
                </a:solidFill>
                <a:latin typeface="Consolas"/>
              </a:rPr>
              <a:t>, </a:t>
            </a:r>
            <a:r>
              <a:rPr lang="en-US" sz="1100" dirty="0">
                <a:solidFill>
                  <a:srgbClr val="EBB07A"/>
                </a:solidFill>
                <a:latin typeface="Consolas"/>
              </a:rPr>
              <a:t>5</a:t>
            </a:r>
            <a:r>
              <a:rPr lang="en-US" sz="1100" dirty="0">
                <a:solidFill>
                  <a:srgbClr val="ABB2BF"/>
                </a:solidFill>
                <a:latin typeface="Consolas"/>
              </a:rPr>
              <a:t>, </a:t>
            </a:r>
            <a:r>
              <a:rPr lang="en-US" sz="1100" dirty="0">
                <a:solidFill>
                  <a:srgbClr val="EBB07A"/>
                </a:solidFill>
                <a:latin typeface="Consolas"/>
              </a:rPr>
              <a:t>100</a:t>
            </a:r>
            <a:r>
              <a:rPr lang="en-US" sz="1100" dirty="0">
                <a:solidFill>
                  <a:srgbClr val="ABB2BF"/>
                </a:solidFill>
                <a:latin typeface="Consolas"/>
              </a:rPr>
              <a:t>)</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"Top products with minimum 50 interactions:"</a:t>
            </a:r>
            <a:r>
              <a:rPr lang="en-US" sz="1100" dirty="0">
                <a:solidFill>
                  <a:srgbClr val="ABB2BF"/>
                </a:solidFill>
                <a:latin typeface="Consolas"/>
              </a:rPr>
              <a:t>, top_products_1)</a:t>
            </a:r>
            <a:endParaRPr lang="en-US" sz="1100" dirty="0"/>
          </a:p>
          <a:p>
            <a:r>
              <a:rPr lang="en-US" sz="1100" dirty="0">
                <a:solidFill>
                  <a:srgbClr val="56B6C2"/>
                </a:solidFill>
                <a:latin typeface="Consolas"/>
              </a:rPr>
              <a:t>print</a:t>
            </a:r>
            <a:r>
              <a:rPr lang="en-US" sz="1100" dirty="0">
                <a:solidFill>
                  <a:srgbClr val="ABB2BF"/>
                </a:solidFill>
                <a:latin typeface="Consolas"/>
              </a:rPr>
              <a:t>(</a:t>
            </a:r>
            <a:r>
              <a:rPr lang="en-US" sz="1100" dirty="0">
                <a:solidFill>
                  <a:srgbClr val="92D69E"/>
                </a:solidFill>
                <a:latin typeface="Consolas"/>
              </a:rPr>
              <a:t>"Top products with minimum 100 interactions:"</a:t>
            </a:r>
            <a:r>
              <a:rPr lang="en-US" sz="1100" dirty="0">
                <a:solidFill>
                  <a:srgbClr val="ABB2BF"/>
                </a:solidFill>
                <a:latin typeface="Consolas"/>
              </a:rPr>
              <a:t>, top_products_2)</a:t>
            </a:r>
            <a:endParaRPr lang="en-US" sz="1100" dirty="0"/>
          </a:p>
        </p:txBody>
      </p:sp>
      <p:cxnSp>
        <p:nvCxnSpPr>
          <p:cNvPr id="3" name="Straight Connector 2">
            <a:extLst>
              <a:ext uri="{FF2B5EF4-FFF2-40B4-BE49-F238E27FC236}">
                <a16:creationId xmlns:a16="http://schemas.microsoft.com/office/drawing/2014/main" id="{41C95746-3269-3DF9-1114-EAA8B6421F20}"/>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5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530318"/>
            <a:ext cx="11179278" cy="461665"/>
          </a:xfrm>
          <a:prstGeom prst="rect">
            <a:avLst/>
          </a:prstGeom>
          <a:noFill/>
        </p:spPr>
        <p:txBody>
          <a:bodyPr wrap="square" rtlCol="0">
            <a:spAutoFit/>
          </a:bodyPr>
          <a:lstStyle/>
          <a:p>
            <a:r>
              <a:rPr lang="en-US" sz="2400" b="1" dirty="0">
                <a:solidFill>
                  <a:schemeClr val="bg1"/>
                </a:solidFill>
                <a:latin typeface="+mj-lt"/>
                <a:ea typeface="Roboto Mono"/>
              </a:rPr>
              <a:t>Output </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8</a:t>
            </a:fld>
            <a:endParaRPr lang="en-IN"/>
          </a:p>
        </p:txBody>
      </p:sp>
      <p:cxnSp>
        <p:nvCxnSpPr>
          <p:cNvPr id="3" name="Straight Connector 2">
            <a:extLst>
              <a:ext uri="{FF2B5EF4-FFF2-40B4-BE49-F238E27FC236}">
                <a16:creationId xmlns:a16="http://schemas.microsoft.com/office/drawing/2014/main" id="{41C95746-3269-3DF9-1114-EAA8B6421F20}"/>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0DC7B09-4BEF-419B-AB11-81D76B0C62AC}"/>
              </a:ext>
            </a:extLst>
          </p:cNvPr>
          <p:cNvSpPr/>
          <p:nvPr/>
        </p:nvSpPr>
        <p:spPr>
          <a:xfrm>
            <a:off x="462116" y="1298455"/>
            <a:ext cx="11080955" cy="327730"/>
          </a:xfrm>
          <a:prstGeom prst="rect">
            <a:avLst/>
          </a:prstGeom>
          <a:solidFill>
            <a:schemeClr val="bg2"/>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Generated Dataset </a:t>
            </a:r>
            <a:r>
              <a:rPr lang="en-IN" b="1" i="1" dirty="0">
                <a:hlinkClick r:id="rId2"/>
              </a:rPr>
              <a:t>(link)</a:t>
            </a:r>
            <a:r>
              <a:rPr lang="en-IN" b="1" i="1" dirty="0"/>
              <a:t>: </a:t>
            </a:r>
          </a:p>
        </p:txBody>
      </p:sp>
      <p:pic>
        <p:nvPicPr>
          <p:cNvPr id="18" name="Picture 17" descr="A screen shot of a computer&#10;&#10;Description automatically generated">
            <a:extLst>
              <a:ext uri="{FF2B5EF4-FFF2-40B4-BE49-F238E27FC236}">
                <a16:creationId xmlns:a16="http://schemas.microsoft.com/office/drawing/2014/main" id="{35F55FCD-DFE1-A5F6-4921-B103DBF62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 y="2197896"/>
            <a:ext cx="5400000" cy="3386188"/>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A5D583C7-577E-43F2-ECED-625A2A05F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071" y="2197896"/>
            <a:ext cx="5400000" cy="3386189"/>
          </a:xfrm>
          <a:prstGeom prst="rect">
            <a:avLst/>
          </a:prstGeom>
        </p:spPr>
      </p:pic>
      <p:sp>
        <p:nvSpPr>
          <p:cNvPr id="21" name="Rectangle 20">
            <a:extLst>
              <a:ext uri="{FF2B5EF4-FFF2-40B4-BE49-F238E27FC236}">
                <a16:creationId xmlns:a16="http://schemas.microsoft.com/office/drawing/2014/main" id="{934F0285-62C4-D623-FB82-B97A4E930689}"/>
              </a:ext>
            </a:extLst>
          </p:cNvPr>
          <p:cNvSpPr/>
          <p:nvPr/>
        </p:nvSpPr>
        <p:spPr>
          <a:xfrm>
            <a:off x="462116" y="1861931"/>
            <a:ext cx="5400000" cy="327731"/>
          </a:xfrm>
          <a:prstGeom prst="rect">
            <a:avLst/>
          </a:prstGeom>
          <a:noFill/>
          <a:ln w="12700">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rPr>
              <a:t>User Based:</a:t>
            </a:r>
          </a:p>
        </p:txBody>
      </p:sp>
      <p:sp>
        <p:nvSpPr>
          <p:cNvPr id="22" name="Rectangle 21">
            <a:extLst>
              <a:ext uri="{FF2B5EF4-FFF2-40B4-BE49-F238E27FC236}">
                <a16:creationId xmlns:a16="http://schemas.microsoft.com/office/drawing/2014/main" id="{C99BB593-50BB-8F58-C0B1-E915C1B1B899}"/>
              </a:ext>
            </a:extLst>
          </p:cNvPr>
          <p:cNvSpPr/>
          <p:nvPr/>
        </p:nvSpPr>
        <p:spPr>
          <a:xfrm>
            <a:off x="6143071" y="1824879"/>
            <a:ext cx="5400000" cy="327731"/>
          </a:xfrm>
          <a:prstGeom prst="rect">
            <a:avLst/>
          </a:prstGeom>
          <a:noFill/>
          <a:ln w="12700">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rPr>
              <a:t>Rank Based:</a:t>
            </a:r>
          </a:p>
        </p:txBody>
      </p:sp>
      <p:pic>
        <p:nvPicPr>
          <p:cNvPr id="24" name="Graphic 23" descr="Priorities with solid fill">
            <a:extLst>
              <a:ext uri="{FF2B5EF4-FFF2-40B4-BE49-F238E27FC236}">
                <a16:creationId xmlns:a16="http://schemas.microsoft.com/office/drawing/2014/main" id="{F5FBD745-EC51-4B12-686C-118D02DE2F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89535" y="1818268"/>
            <a:ext cx="327730" cy="327730"/>
          </a:xfrm>
          <a:prstGeom prst="rect">
            <a:avLst/>
          </a:prstGeom>
        </p:spPr>
      </p:pic>
      <p:pic>
        <p:nvPicPr>
          <p:cNvPr id="26" name="Graphic 25" descr="Management with solid fill">
            <a:extLst>
              <a:ext uri="{FF2B5EF4-FFF2-40B4-BE49-F238E27FC236}">
                <a16:creationId xmlns:a16="http://schemas.microsoft.com/office/drawing/2014/main" id="{02E29E64-BAFC-32D4-0892-14BFE3D88E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09800" y="1789073"/>
            <a:ext cx="399342" cy="399342"/>
          </a:xfrm>
          <a:prstGeom prst="rect">
            <a:avLst/>
          </a:prstGeom>
        </p:spPr>
      </p:pic>
    </p:spTree>
    <p:extLst>
      <p:ext uri="{BB962C8B-B14F-4D97-AF65-F5344CB8AC3E}">
        <p14:creationId xmlns:p14="http://schemas.microsoft.com/office/powerpoint/2010/main" val="417929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EE15E5-FF67-6673-36BC-797242CADDF4}"/>
              </a:ext>
            </a:extLst>
          </p:cNvPr>
          <p:cNvSpPr txBox="1"/>
          <p:nvPr/>
        </p:nvSpPr>
        <p:spPr>
          <a:xfrm>
            <a:off x="462116" y="551058"/>
            <a:ext cx="11179278" cy="461665"/>
          </a:xfrm>
          <a:prstGeom prst="rect">
            <a:avLst/>
          </a:prstGeom>
          <a:noFill/>
        </p:spPr>
        <p:txBody>
          <a:bodyPr wrap="square" rtlCol="0">
            <a:spAutoFit/>
          </a:bodyPr>
          <a:lstStyle/>
          <a:p>
            <a:r>
              <a:rPr lang="en-US" sz="2400" b="1" dirty="0">
                <a:solidFill>
                  <a:schemeClr val="bg1"/>
                </a:solidFill>
                <a:latin typeface="+mj-lt"/>
                <a:ea typeface="Roboto Mono"/>
              </a:rPr>
              <a:t>Use Cases for the applicability of the model</a:t>
            </a:r>
          </a:p>
        </p:txBody>
      </p:sp>
      <p:sp>
        <p:nvSpPr>
          <p:cNvPr id="12" name="Date Placeholder 11">
            <a:extLst>
              <a:ext uri="{FF2B5EF4-FFF2-40B4-BE49-F238E27FC236}">
                <a16:creationId xmlns:a16="http://schemas.microsoft.com/office/drawing/2014/main" id="{821E8B70-9603-597D-6F3F-3E5003035A79}"/>
              </a:ext>
            </a:extLst>
          </p:cNvPr>
          <p:cNvSpPr>
            <a:spLocks noGrp="1"/>
          </p:cNvSpPr>
          <p:nvPr>
            <p:ph type="dt" sz="half" idx="10"/>
          </p:nvPr>
        </p:nvSpPr>
        <p:spPr/>
        <p:txBody>
          <a:bodyPr/>
          <a:lstStyle/>
          <a:p>
            <a:fld id="{093E24C7-1C52-4937-BE3B-937056E33AEC}" type="datetime1">
              <a:rPr lang="en-IN" smtClean="0"/>
              <a:t>25-08-2023</a:t>
            </a:fld>
            <a:endParaRPr lang="en-IN"/>
          </a:p>
        </p:txBody>
      </p:sp>
      <p:sp>
        <p:nvSpPr>
          <p:cNvPr id="13" name="Footer Placeholder 12">
            <a:extLst>
              <a:ext uri="{FF2B5EF4-FFF2-40B4-BE49-F238E27FC236}">
                <a16:creationId xmlns:a16="http://schemas.microsoft.com/office/drawing/2014/main" id="{1ABF8E26-C9F1-1D8A-28A8-BF6F55AD27FF}"/>
              </a:ext>
            </a:extLst>
          </p:cNvPr>
          <p:cNvSpPr>
            <a:spLocks noGrp="1"/>
          </p:cNvSpPr>
          <p:nvPr>
            <p:ph type="ftr" sz="quarter" idx="11"/>
          </p:nvPr>
        </p:nvSpPr>
        <p:spPr/>
        <p:txBody>
          <a:bodyPr/>
          <a:lstStyle/>
          <a:p>
            <a:r>
              <a:rPr lang="en-IN" dirty="0"/>
              <a:t>Flipkart Grid 5.0</a:t>
            </a:r>
          </a:p>
        </p:txBody>
      </p:sp>
      <p:sp>
        <p:nvSpPr>
          <p:cNvPr id="14" name="Slide Number Placeholder 13">
            <a:extLst>
              <a:ext uri="{FF2B5EF4-FFF2-40B4-BE49-F238E27FC236}">
                <a16:creationId xmlns:a16="http://schemas.microsoft.com/office/drawing/2014/main" id="{B7F4B159-87FA-812B-F2D0-9D3B57CBF4CF}"/>
              </a:ext>
            </a:extLst>
          </p:cNvPr>
          <p:cNvSpPr>
            <a:spLocks noGrp="1"/>
          </p:cNvSpPr>
          <p:nvPr>
            <p:ph type="sldNum" sz="quarter" idx="12"/>
          </p:nvPr>
        </p:nvSpPr>
        <p:spPr/>
        <p:txBody>
          <a:bodyPr/>
          <a:lstStyle/>
          <a:p>
            <a:fld id="{3355B5FB-62F2-4B86-B6E0-3594C1ECA936}" type="slidenum">
              <a:rPr lang="en-IN" smtClean="0"/>
              <a:t>9</a:t>
            </a:fld>
            <a:endParaRPr lang="en-IN"/>
          </a:p>
        </p:txBody>
      </p:sp>
      <p:grpSp>
        <p:nvGrpSpPr>
          <p:cNvPr id="4" name="Group 3">
            <a:extLst>
              <a:ext uri="{FF2B5EF4-FFF2-40B4-BE49-F238E27FC236}">
                <a16:creationId xmlns:a16="http://schemas.microsoft.com/office/drawing/2014/main" id="{99C8BD56-69F9-A79C-3999-3EBE02F1E3B5}"/>
              </a:ext>
            </a:extLst>
          </p:cNvPr>
          <p:cNvGrpSpPr/>
          <p:nvPr/>
        </p:nvGrpSpPr>
        <p:grpSpPr>
          <a:xfrm>
            <a:off x="813058" y="2179741"/>
            <a:ext cx="2880000" cy="2880000"/>
            <a:chOff x="813058" y="2179741"/>
            <a:chExt cx="2880000" cy="2880000"/>
          </a:xfrm>
          <a:effectLst>
            <a:outerShdw blurRad="50800" dist="38100" dir="2700000" algn="tl" rotWithShape="0">
              <a:prstClr val="black">
                <a:alpha val="40000"/>
              </a:prstClr>
            </a:outerShdw>
          </a:effectLst>
        </p:grpSpPr>
        <p:sp>
          <p:nvSpPr>
            <p:cNvPr id="3" name="Oval 2">
              <a:extLst>
                <a:ext uri="{FF2B5EF4-FFF2-40B4-BE49-F238E27FC236}">
                  <a16:creationId xmlns:a16="http://schemas.microsoft.com/office/drawing/2014/main" id="{50641898-2B90-8820-BCE8-1D7E76DE23CB}"/>
                </a:ext>
              </a:extLst>
            </p:cNvPr>
            <p:cNvSpPr/>
            <p:nvPr/>
          </p:nvSpPr>
          <p:spPr>
            <a:xfrm>
              <a:off x="813058" y="2179741"/>
              <a:ext cx="2880000" cy="2880000"/>
            </a:xfrm>
            <a:prstGeom prst="ellipse">
              <a:avLst/>
            </a:prstGeom>
            <a:solidFill>
              <a:schemeClr val="tx1">
                <a:lumMod val="50000"/>
                <a:lumOff val="5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SzPts val="1200"/>
              </a:pPr>
              <a:endParaRPr lang="en" sz="1800" i="1" dirty="0">
                <a:solidFill>
                  <a:schemeClr val="tx1"/>
                </a:solidFill>
                <a:latin typeface="Roboto Mono"/>
                <a:ea typeface="Roboto Mono"/>
              </a:endParaRPr>
            </a:p>
          </p:txBody>
        </p:sp>
        <p:sp>
          <p:nvSpPr>
            <p:cNvPr id="2" name="Oval 1">
              <a:extLst>
                <a:ext uri="{FF2B5EF4-FFF2-40B4-BE49-F238E27FC236}">
                  <a16:creationId xmlns:a16="http://schemas.microsoft.com/office/drawing/2014/main" id="{F584AD6B-C5AF-D3C8-DF0B-4EF3E989DEEF}"/>
                </a:ext>
              </a:extLst>
            </p:cNvPr>
            <p:cNvSpPr/>
            <p:nvPr/>
          </p:nvSpPr>
          <p:spPr>
            <a:xfrm>
              <a:off x="993058" y="2359741"/>
              <a:ext cx="2520000" cy="25200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buSzPts val="1200"/>
              </a:pPr>
              <a:r>
                <a:rPr lang="en" sz="1800" i="1" dirty="0">
                  <a:solidFill>
                    <a:schemeClr val="tx1"/>
                  </a:solidFill>
                  <a:ea typeface="Roboto Mono"/>
                </a:rPr>
                <a:t>The applicability of the model spans a diverse array of scenarios</a:t>
              </a:r>
              <a:endParaRPr lang="en" sz="1800" i="1" dirty="0">
                <a:solidFill>
                  <a:schemeClr val="tx1"/>
                </a:solidFill>
                <a:latin typeface="Roboto Mono"/>
                <a:ea typeface="Roboto Mono"/>
              </a:endParaRPr>
            </a:p>
          </p:txBody>
        </p:sp>
      </p:grpSp>
      <p:pic>
        <p:nvPicPr>
          <p:cNvPr id="8" name="Graphic 7" descr="Artificial Intelligence with solid fill">
            <a:extLst>
              <a:ext uri="{FF2B5EF4-FFF2-40B4-BE49-F238E27FC236}">
                <a16:creationId xmlns:a16="http://schemas.microsoft.com/office/drawing/2014/main" id="{9083831B-3345-C6AC-57FE-3F29E4688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4458" y="4234314"/>
            <a:ext cx="457200" cy="457200"/>
          </a:xfrm>
          <a:prstGeom prst="rect">
            <a:avLst/>
          </a:prstGeom>
        </p:spPr>
      </p:pic>
      <p:cxnSp>
        <p:nvCxnSpPr>
          <p:cNvPr id="10" name="Connector: Elbow 9">
            <a:extLst>
              <a:ext uri="{FF2B5EF4-FFF2-40B4-BE49-F238E27FC236}">
                <a16:creationId xmlns:a16="http://schemas.microsoft.com/office/drawing/2014/main" id="{BF6E2F4B-6D83-3FD4-2460-709DDAE44272}"/>
              </a:ext>
            </a:extLst>
          </p:cNvPr>
          <p:cNvCxnSpPr>
            <a:stCxn id="3" idx="7"/>
          </p:cNvCxnSpPr>
          <p:nvPr/>
        </p:nvCxnSpPr>
        <p:spPr>
          <a:xfrm rot="5400000" flipH="1" flipV="1">
            <a:off x="4135060" y="1122349"/>
            <a:ext cx="615391" cy="2342927"/>
          </a:xfrm>
          <a:prstGeom prst="bentConnector2">
            <a:avLst/>
          </a:prstGeom>
          <a:ln w="12700">
            <a:solidFill>
              <a:srgbClr val="FFDA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FE2E56B-9ECB-3C4B-E8C6-D3F036BBAE62}"/>
              </a:ext>
            </a:extLst>
          </p:cNvPr>
          <p:cNvSpPr/>
          <p:nvPr/>
        </p:nvSpPr>
        <p:spPr>
          <a:xfrm>
            <a:off x="5614219" y="1506361"/>
            <a:ext cx="5781368" cy="1698856"/>
          </a:xfrm>
          <a:prstGeom prst="roundRect">
            <a:avLst/>
          </a:prstGeom>
          <a:solidFill>
            <a:srgbClr val="007CD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SzPts val="1200"/>
            </a:pPr>
            <a:endParaRPr lang="en" sz="1400" dirty="0">
              <a:solidFill>
                <a:schemeClr val="tx1"/>
              </a:solidFill>
              <a:ea typeface="Roboto Mono"/>
            </a:endParaRPr>
          </a:p>
        </p:txBody>
      </p:sp>
      <p:sp>
        <p:nvSpPr>
          <p:cNvPr id="16" name="TextBox 15">
            <a:extLst>
              <a:ext uri="{FF2B5EF4-FFF2-40B4-BE49-F238E27FC236}">
                <a16:creationId xmlns:a16="http://schemas.microsoft.com/office/drawing/2014/main" id="{D88673A9-B618-1ED7-AEEE-3AD2074F3B76}"/>
              </a:ext>
            </a:extLst>
          </p:cNvPr>
          <p:cNvSpPr txBox="1"/>
          <p:nvPr/>
        </p:nvSpPr>
        <p:spPr>
          <a:xfrm>
            <a:off x="6162368" y="1555570"/>
            <a:ext cx="5191432" cy="1600438"/>
          </a:xfrm>
          <a:prstGeom prst="rect">
            <a:avLst/>
          </a:prstGeom>
          <a:noFill/>
        </p:spPr>
        <p:txBody>
          <a:bodyPr wrap="square">
            <a:spAutoFit/>
          </a:bodyPr>
          <a:lstStyle/>
          <a:p>
            <a:pPr>
              <a:buSzPts val="1200"/>
            </a:pPr>
            <a:r>
              <a:rPr lang="en" sz="1400" dirty="0">
                <a:solidFill>
                  <a:schemeClr val="bg1">
                    <a:lumMod val="85000"/>
                  </a:schemeClr>
                </a:solidFill>
                <a:ea typeface="Roboto Mono"/>
              </a:rPr>
              <a:t>It seamlessly integrates into any e-commerce website, orchestrating the generation of precise and pertinent product recommendations. This augmentation of the user experience holds the potential to not only elevate user satisfaction but also catalyze a growth in the company's revenue. Notably, this model accommodates the needs of both seasoned regular users and those venturing onto the website for the first time.</a:t>
            </a:r>
          </a:p>
        </p:txBody>
      </p:sp>
      <p:pic>
        <p:nvPicPr>
          <p:cNvPr id="18" name="Graphic 17" descr="Venn diagram with solid fill">
            <a:extLst>
              <a:ext uri="{FF2B5EF4-FFF2-40B4-BE49-F238E27FC236}">
                <a16:creationId xmlns:a16="http://schemas.microsoft.com/office/drawing/2014/main" id="{A07E8756-1AD1-F7D0-A5A4-7AEFB162E5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73993" y="2322342"/>
            <a:ext cx="457200" cy="457200"/>
          </a:xfrm>
          <a:prstGeom prst="rect">
            <a:avLst/>
          </a:prstGeom>
        </p:spPr>
      </p:pic>
      <p:sp>
        <p:nvSpPr>
          <p:cNvPr id="19" name="Rectangle: Rounded Corners 18">
            <a:extLst>
              <a:ext uri="{FF2B5EF4-FFF2-40B4-BE49-F238E27FC236}">
                <a16:creationId xmlns:a16="http://schemas.microsoft.com/office/drawing/2014/main" id="{ACA8D2EE-093A-1334-0131-BE2477065B3F}"/>
              </a:ext>
            </a:extLst>
          </p:cNvPr>
          <p:cNvSpPr/>
          <p:nvPr/>
        </p:nvSpPr>
        <p:spPr>
          <a:xfrm>
            <a:off x="5614219" y="4005098"/>
            <a:ext cx="5781368" cy="1698856"/>
          </a:xfrm>
          <a:prstGeom prst="roundRect">
            <a:avLst/>
          </a:prstGeom>
          <a:solidFill>
            <a:srgbClr val="007CD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SzPts val="1200"/>
            </a:pPr>
            <a:endParaRPr lang="en" sz="1400" dirty="0">
              <a:solidFill>
                <a:schemeClr val="tx1"/>
              </a:solidFill>
              <a:ea typeface="Roboto Mono"/>
            </a:endParaRPr>
          </a:p>
        </p:txBody>
      </p:sp>
      <p:sp>
        <p:nvSpPr>
          <p:cNvPr id="20" name="TextBox 19">
            <a:extLst>
              <a:ext uri="{FF2B5EF4-FFF2-40B4-BE49-F238E27FC236}">
                <a16:creationId xmlns:a16="http://schemas.microsoft.com/office/drawing/2014/main" id="{70668189-D346-28CF-3502-B276913D5745}"/>
              </a:ext>
            </a:extLst>
          </p:cNvPr>
          <p:cNvSpPr txBox="1"/>
          <p:nvPr/>
        </p:nvSpPr>
        <p:spPr>
          <a:xfrm>
            <a:off x="6328365" y="4207773"/>
            <a:ext cx="4830097" cy="1169551"/>
          </a:xfrm>
          <a:prstGeom prst="rect">
            <a:avLst/>
          </a:prstGeom>
          <a:noFill/>
        </p:spPr>
        <p:txBody>
          <a:bodyPr wrap="square">
            <a:spAutoFit/>
          </a:bodyPr>
          <a:lstStyle/>
          <a:p>
            <a:pPr>
              <a:buSzPts val="1200"/>
            </a:pPr>
            <a:r>
              <a:rPr lang="en" sz="1400" dirty="0">
                <a:solidFill>
                  <a:schemeClr val="bg1">
                    <a:lumMod val="85000"/>
                  </a:schemeClr>
                </a:solidFill>
                <a:ea typeface="Roboto Mono"/>
              </a:rPr>
              <a:t>In addition, e-commerce platforms specializing exclusively in distinct product categories like clothing, electronics, groceries, and more, can harness the model's capabilities to enhance their offerings and tailor their recommendations accordingly.</a:t>
            </a:r>
            <a:endParaRPr lang="en" sz="1100" dirty="0">
              <a:solidFill>
                <a:schemeClr val="bg1">
                  <a:lumMod val="85000"/>
                </a:schemeClr>
              </a:solidFill>
              <a:ea typeface="Roboto Mono"/>
            </a:endParaRPr>
          </a:p>
        </p:txBody>
      </p:sp>
      <p:cxnSp>
        <p:nvCxnSpPr>
          <p:cNvPr id="25" name="Connector: Elbow 24">
            <a:extLst>
              <a:ext uri="{FF2B5EF4-FFF2-40B4-BE49-F238E27FC236}">
                <a16:creationId xmlns:a16="http://schemas.microsoft.com/office/drawing/2014/main" id="{1659D689-9E1C-8FBE-15A8-1B045D4A4AD3}"/>
              </a:ext>
            </a:extLst>
          </p:cNvPr>
          <p:cNvCxnSpPr>
            <a:stCxn id="3" idx="5"/>
          </p:cNvCxnSpPr>
          <p:nvPr/>
        </p:nvCxnSpPr>
        <p:spPr>
          <a:xfrm rot="16200000" flipH="1">
            <a:off x="4226203" y="3683063"/>
            <a:ext cx="433105" cy="2342927"/>
          </a:xfrm>
          <a:prstGeom prst="bentConnector2">
            <a:avLst/>
          </a:prstGeom>
          <a:ln w="12700">
            <a:solidFill>
              <a:srgbClr val="FFDA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4386C1B-004F-82B3-A067-B937DF9D1A12}"/>
              </a:ext>
            </a:extLst>
          </p:cNvPr>
          <p:cNvSpPr txBox="1"/>
          <p:nvPr/>
        </p:nvSpPr>
        <p:spPr>
          <a:xfrm>
            <a:off x="5805227" y="1721334"/>
            <a:ext cx="425966" cy="646331"/>
          </a:xfrm>
          <a:prstGeom prst="rect">
            <a:avLst/>
          </a:prstGeom>
          <a:noFill/>
        </p:spPr>
        <p:txBody>
          <a:bodyPr wrap="square" rtlCol="0">
            <a:spAutoFit/>
          </a:bodyPr>
          <a:lstStyle/>
          <a:p>
            <a:r>
              <a:rPr lang="en-IN" sz="3600" b="1" dirty="0">
                <a:solidFill>
                  <a:srgbClr val="FFDA00"/>
                </a:solidFill>
              </a:rPr>
              <a:t>1</a:t>
            </a:r>
          </a:p>
        </p:txBody>
      </p:sp>
      <p:sp>
        <p:nvSpPr>
          <p:cNvPr id="27" name="TextBox 26">
            <a:extLst>
              <a:ext uri="{FF2B5EF4-FFF2-40B4-BE49-F238E27FC236}">
                <a16:creationId xmlns:a16="http://schemas.microsoft.com/office/drawing/2014/main" id="{9C02FD1B-BE3D-857E-A18B-6DC1B6F5E2C0}"/>
              </a:ext>
            </a:extLst>
          </p:cNvPr>
          <p:cNvSpPr txBox="1"/>
          <p:nvPr/>
        </p:nvSpPr>
        <p:spPr>
          <a:xfrm>
            <a:off x="5855985" y="4292730"/>
            <a:ext cx="425966" cy="646331"/>
          </a:xfrm>
          <a:prstGeom prst="rect">
            <a:avLst/>
          </a:prstGeom>
          <a:noFill/>
        </p:spPr>
        <p:txBody>
          <a:bodyPr wrap="square" rtlCol="0">
            <a:spAutoFit/>
          </a:bodyPr>
          <a:lstStyle/>
          <a:p>
            <a:r>
              <a:rPr lang="en-IN" sz="3600" b="1" dirty="0">
                <a:solidFill>
                  <a:srgbClr val="FFDA00"/>
                </a:solidFill>
              </a:rPr>
              <a:t>2</a:t>
            </a:r>
          </a:p>
        </p:txBody>
      </p:sp>
      <p:pic>
        <p:nvPicPr>
          <p:cNvPr id="29" name="Graphic 28" descr="Remote learning science with solid fill">
            <a:extLst>
              <a:ext uri="{FF2B5EF4-FFF2-40B4-BE49-F238E27FC236}">
                <a16:creationId xmlns:a16="http://schemas.microsoft.com/office/drawing/2014/main" id="{385E2F06-8ABF-75EB-A129-1505FDF160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7958" y="4756687"/>
            <a:ext cx="457200" cy="457200"/>
          </a:xfrm>
          <a:prstGeom prst="rect">
            <a:avLst/>
          </a:prstGeom>
        </p:spPr>
      </p:pic>
      <p:cxnSp>
        <p:nvCxnSpPr>
          <p:cNvPr id="7" name="Straight Connector 6">
            <a:extLst>
              <a:ext uri="{FF2B5EF4-FFF2-40B4-BE49-F238E27FC236}">
                <a16:creationId xmlns:a16="http://schemas.microsoft.com/office/drawing/2014/main" id="{E3FB0AE8-61B1-BC78-27BF-2D9CEDDC2426}"/>
              </a:ext>
            </a:extLst>
          </p:cNvPr>
          <p:cNvCxnSpPr>
            <a:cxnSpLocks/>
          </p:cNvCxnSpPr>
          <p:nvPr/>
        </p:nvCxnSpPr>
        <p:spPr>
          <a:xfrm>
            <a:off x="462116" y="991985"/>
            <a:ext cx="11080955" cy="0"/>
          </a:xfrm>
          <a:prstGeom prst="line">
            <a:avLst/>
          </a:prstGeom>
          <a:ln w="28575">
            <a:solidFill>
              <a:srgbClr val="007CD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01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2723</Words>
  <Application>Microsoft Office PowerPoint</Application>
  <PresentationFormat>Widescreen</PresentationFormat>
  <Paragraphs>271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Team Name:</dc:title>
  <dc:creator>Archita Verma</dc:creator>
  <cp:lastModifiedBy>Archita Verma</cp:lastModifiedBy>
  <cp:revision>49</cp:revision>
  <dcterms:created xsi:type="dcterms:W3CDTF">2023-08-18T15:01:21Z</dcterms:created>
  <dcterms:modified xsi:type="dcterms:W3CDTF">2023-08-25T12:23:02Z</dcterms:modified>
</cp:coreProperties>
</file>