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5" r:id="rId8"/>
    <p:sldId id="270" r:id="rId9"/>
    <p:sldId id="271" r:id="rId10"/>
    <p:sldId id="272" r:id="rId11"/>
    <p:sldId id="273" r:id="rId12"/>
    <p:sldId id="261" r:id="rId13"/>
    <p:sldId id="263" r:id="rId14"/>
    <p:sldId id="274" r:id="rId15"/>
    <p:sldId id="265" r:id="rId16"/>
    <p:sldId id="268" r:id="rId17"/>
  </p:sldIdLst>
  <p:sldSz cx="18288000" cy="10287000"/>
  <p:notesSz cx="6858000" cy="9144000"/>
  <p:embeddedFontLst>
    <p:embeddedFont>
      <p:font typeface="Maven Pro" panose="020B0604020202020204" charset="0"/>
      <p:regular r:id="rId18"/>
    </p:embeddedFont>
    <p:embeddedFont>
      <p:font typeface="Maven Pr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7820" y="3840802"/>
            <a:ext cx="13112360" cy="128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sz="6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VIRTUAL THERAPY CHATBOT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2017292" y="7383943"/>
            <a:ext cx="5051381" cy="2372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36"/>
              </a:lnSpc>
            </a:pPr>
            <a:r>
              <a:rPr lang="en-US" sz="3736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	Team 10:</a:t>
            </a:r>
          </a:p>
          <a:p>
            <a:pPr>
              <a:lnSpc>
                <a:spcPts val="3736"/>
              </a:lnSpc>
            </a:pPr>
            <a:r>
              <a:rPr lang="en-US" sz="3736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Shrestha Bhandari</a:t>
            </a:r>
          </a:p>
          <a:p>
            <a:pPr>
              <a:lnSpc>
                <a:spcPts val="3736"/>
              </a:lnSpc>
            </a:pPr>
            <a:r>
              <a:rPr lang="en-US" sz="3736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Harika Suravarapu</a:t>
            </a:r>
          </a:p>
          <a:p>
            <a:pPr>
              <a:lnSpc>
                <a:spcPts val="3736"/>
              </a:lnSpc>
            </a:pPr>
            <a:r>
              <a:rPr lang="en-US" sz="3736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Shruti Bandula</a:t>
            </a:r>
          </a:p>
          <a:p>
            <a:pPr algn="ctr">
              <a:lnSpc>
                <a:spcPts val="3736"/>
              </a:lnSpc>
            </a:pPr>
            <a:endParaRPr lang="en-US" sz="3736" b="1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00801-0330-DD4D-82A8-21354DF11A70}"/>
              </a:ext>
            </a:extLst>
          </p:cNvPr>
          <p:cNvSpPr txBox="1"/>
          <p:nvPr/>
        </p:nvSpPr>
        <p:spPr>
          <a:xfrm>
            <a:off x="3806446" y="5281195"/>
            <a:ext cx="12534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Bridging the Gap in Mental Health Support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72174-B0C3-6162-F260-80713D17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8BE7A07-B255-CACC-D439-C20246C1DCD4}"/>
              </a:ext>
            </a:extLst>
          </p:cNvPr>
          <p:cNvSpPr txBox="1"/>
          <p:nvPr/>
        </p:nvSpPr>
        <p:spPr>
          <a:xfrm>
            <a:off x="562910" y="1927320"/>
            <a:ext cx="17162180" cy="610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 algn="just">
              <a:lnSpc>
                <a:spcPts val="4480"/>
              </a:lnSpc>
            </a:pPr>
            <a:r>
              <a:rPr lang="en-US" sz="3200" b="1" dirty="0">
                <a:solidFill>
                  <a:srgbClr val="252930"/>
                </a:solidFill>
                <a:latin typeface="Maven Pro Bold" panose="020B0604020202020204" charset="0"/>
                <a:ea typeface="Maven Pro"/>
                <a:cs typeface="Maven Pro"/>
                <a:sym typeface="Maven Pro"/>
              </a:rPr>
              <a:t>Approach 3 :  Integration and Session Management</a:t>
            </a:r>
          </a:p>
          <a:p>
            <a:pPr marL="345441" lvl="1" algn="just">
              <a:lnSpc>
                <a:spcPts val="4480"/>
              </a:lnSpc>
            </a:pPr>
            <a:endParaRPr lang="en-US" sz="3200" b="1" dirty="0">
              <a:solidFill>
                <a:srgbClr val="252930"/>
              </a:solidFill>
              <a:latin typeface="Maven Pro Bold" panose="020B0604020202020204" charset="0"/>
              <a:ea typeface="Maven Pro"/>
              <a:cs typeface="Maven Pro"/>
              <a:sym typeface="Maven 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User Input Handling: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Detect greetings and provide a personalized response.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For other queries, retrieve relevant documents and generate appropriate responses using the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LLaMA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 2 and Mistral model.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Session Management: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Maintain conversation history and context throughout the interaction.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Store session components in the user session for continuity over multi-turn dialogues.</a:t>
            </a:r>
          </a:p>
          <a:p>
            <a:pPr marL="345441" lvl="1" algn="just">
              <a:lnSpc>
                <a:spcPts val="4480"/>
              </a:lnSpc>
            </a:pPr>
            <a:endParaRPr lang="en-US" sz="3200" b="1" dirty="0">
              <a:solidFill>
                <a:srgbClr val="252930"/>
              </a:solidFill>
              <a:latin typeface="Maven Pro Bold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E1EF1E5-9B27-59FC-5775-FEF27661E98D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52BDA08-8189-D4B9-335C-2193C248C011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E695A99-A071-9A7F-01D2-8A4951A61D51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1951DA-87E1-6C6D-7BB8-5D9BCB9AA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5280629-6C0F-8620-45B5-1C9BE949E740}"/>
              </a:ext>
            </a:extLst>
          </p:cNvPr>
          <p:cNvSpPr txBox="1"/>
          <p:nvPr/>
        </p:nvSpPr>
        <p:spPr>
          <a:xfrm>
            <a:off x="-71509" y="891664"/>
            <a:ext cx="16459200" cy="703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32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Code Snippet For Approach 3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D1A6654-8003-0932-1E27-FB7C3600BEBB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133A8FD-E9F7-E087-1252-ADC3729FBBC5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B154581-1BE7-4976-1FC9-863A018099BB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7F3EB-0EB2-DC6F-40EF-D0004EAD8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499300"/>
            <a:ext cx="8249074" cy="5920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D996E-0021-A40D-1F9A-78BC0A3B5E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2706" y="2499301"/>
            <a:ext cx="7870368" cy="5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880071"/>
            <a:ext cx="7640663" cy="8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EVALUATION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6BB0A-1F42-56B9-BF25-3E6B34FC0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" y="3330375"/>
            <a:ext cx="12269912" cy="1428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782A4-340D-0E96-4C28-FC1E37F191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" y="5143500"/>
            <a:ext cx="12260813" cy="1419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076C9-B58F-2A24-6613-85DC7BB0C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7022959"/>
            <a:ext cx="12397194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23668" y="1031874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4DCC9F5-75E6-951A-016B-2B655F33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095500"/>
            <a:ext cx="123444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A24F1-5C03-EF0F-683E-B10C382D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74215DA-1719-1595-D8E8-B2050E2A047B}"/>
              </a:ext>
            </a:extLst>
          </p:cNvPr>
          <p:cNvSpPr txBox="1"/>
          <p:nvPr/>
        </p:nvSpPr>
        <p:spPr>
          <a:xfrm>
            <a:off x="5323668" y="1031874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DB36E77-5051-498C-D107-0EB372B20046}"/>
              </a:ext>
            </a:extLst>
          </p:cNvPr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E738A1B-0976-9DB7-1718-89F5C85779AC}"/>
              </a:ext>
            </a:extLst>
          </p:cNvPr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0D59667-E041-8442-1ADE-39C88BD5B820}"/>
              </a:ext>
            </a:extLst>
          </p:cNvPr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7BC557-6838-1D0C-5CD7-D9D2FDB94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50" y="2107680"/>
            <a:ext cx="10879949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257800" y="800100"/>
            <a:ext cx="8865010" cy="91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8121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A5FAA-29D1-0CB0-4FD6-D7E976AB8F90}"/>
              </a:ext>
            </a:extLst>
          </p:cNvPr>
          <p:cNvSpPr txBox="1"/>
          <p:nvPr/>
        </p:nvSpPr>
        <p:spPr>
          <a:xfrm>
            <a:off x="1371600" y="2324100"/>
            <a:ext cx="13944600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200" b="1" dirty="0">
                <a:latin typeface="Maven Pro" panose="020B0604020202020204" charset="0"/>
              </a:rPr>
              <a:t>Performance Comparison: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Maven Pro" panose="020B0604020202020204" charset="0"/>
              </a:rPr>
              <a:t>Perplexity: Llama-2-7B consistently achieved lower scores, demonstrating better coherence and contextual relevance.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Maven Pro" panose="020B0604020202020204" charset="0"/>
              </a:rPr>
              <a:t>Mean Sentiment: Mistral-7B exhibited higher sentiment values, maintaining a more positive tone in conversations.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200" b="1" dirty="0">
                <a:latin typeface="Maven Pro" panose="020B0604020202020204" charset="0"/>
              </a:rPr>
              <a:t>Sentiment Variability: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Maven Pro" panose="020B0604020202020204" charset="0"/>
              </a:rPr>
              <a:t>Llama-2-7B: Lower standard deviation and variance in later evaluations, ensuring more stable and consistent tone.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Maven Pro" panose="020B0604020202020204" charset="0"/>
              </a:rPr>
              <a:t>Mistral-7B: Higher variability initially, reflecting greater adaptability but less stability.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3200" dirty="0">
              <a:latin typeface="Maven Pro" panose="020B0604020202020204" charset="0"/>
            </a:endParaRPr>
          </a:p>
          <a:p>
            <a:r>
              <a:rPr lang="en-IN" sz="3200" b="1" dirty="0"/>
              <a:t>Model Strengths</a:t>
            </a:r>
            <a:r>
              <a:rPr lang="en-IN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Llama-2-7B</a:t>
            </a:r>
            <a:r>
              <a:rPr lang="en-IN" sz="3200" dirty="0"/>
              <a:t>: Ideal for scenarios requiring reliable, contextually accurate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Mistral-7B</a:t>
            </a:r>
            <a:r>
              <a:rPr lang="en-IN" sz="3200" dirty="0"/>
              <a:t>: Suited for applications prioritizing emotional upliftment and adaptability.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dirty="0">
              <a:latin typeface="Maven Pro" panose="020B060402020202020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07324" y="3731571"/>
            <a:ext cx="5094018" cy="4380762"/>
            <a:chOff x="0" y="-304800"/>
            <a:chExt cx="6792024" cy="5841016"/>
          </a:xfrm>
        </p:grpSpPr>
        <p:sp>
          <p:nvSpPr>
            <p:cNvPr id="6" name="TextBox 6"/>
            <p:cNvSpPr txBox="1"/>
            <p:nvPr/>
          </p:nvSpPr>
          <p:spPr>
            <a:xfrm>
              <a:off x="0" y="-304800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Introduction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46541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Objective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797883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Approaches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349224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Evaluation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77275" y="3722046"/>
            <a:ext cx="5141643" cy="3264229"/>
            <a:chOff x="127000" y="-304800"/>
            <a:chExt cx="6855524" cy="4352305"/>
          </a:xfrm>
        </p:grpSpPr>
        <p:sp>
          <p:nvSpPr>
            <p:cNvPr id="11" name="TextBox 11"/>
            <p:cNvSpPr txBox="1"/>
            <p:nvPr/>
          </p:nvSpPr>
          <p:spPr>
            <a:xfrm>
              <a:off x="190500" y="-304800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7000" y="1246541"/>
              <a:ext cx="6792024" cy="1186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929646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 dirty="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Reference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95148" y="1860291"/>
            <a:ext cx="8297704" cy="84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730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id="16" name="Freeform 16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0894" y="2471414"/>
            <a:ext cx="7067106" cy="498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rgbClr val="252D37"/>
                </a:solidFill>
                <a:latin typeface="Maven Pro Bold" panose="020B0604020202020204" charset="0"/>
              </a:rPr>
              <a:t>Problem Statement: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52D37"/>
                </a:solidFill>
                <a:latin typeface="Maven Pro"/>
              </a:rPr>
              <a:t>Access to mental health support is frequently hindered by high costs, societal stigma, and limited availability.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52D37"/>
                </a:solidFill>
                <a:latin typeface="Maven Pro"/>
              </a:rPr>
              <a:t>There is a growing need for a compassionate, affordable, and easily accessible solution to address these barriers.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42742" y="800100"/>
            <a:ext cx="9095826" cy="8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25000" y="2471414"/>
            <a:ext cx="7101681" cy="720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 Bold" panose="020B0604020202020204" charset="0"/>
              </a:rPr>
              <a:t>Solution Statement: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Develop a virtual therapy chatbot that offers 24/7 accessible, empathetic, and personalized mental health support, overcoming barriers like cost, stigma, and availability.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Provide a compassionate, low-cost alternative to traditional therapy, ensuring users can seek help without the fear of judgment or financial strain.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5361" y="4238452"/>
            <a:ext cx="13297277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Maven Pro" panose="020B0604020202020204" charset="0"/>
              </a:rPr>
              <a:t>Build a chatbot capable of empathetic and supportive conversations.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Maven Pro" panose="020B0604020202020204" charset="0"/>
              </a:rPr>
              <a:t>Maintain conversational context over multi-turn dialogues.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Maven Pro" panose="020B0604020202020204" charset="0"/>
              </a:rPr>
              <a:t>Evaluate the chatbot's effectiveness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9625" y="2095429"/>
            <a:ext cx="12288749" cy="94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9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OBJECTIVE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91000" y="876300"/>
            <a:ext cx="6918887" cy="8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APPROACHES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2910" y="2628900"/>
            <a:ext cx="17162180" cy="6022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 algn="just">
              <a:lnSpc>
                <a:spcPts val="4480"/>
              </a:lnSpc>
            </a:pPr>
            <a:r>
              <a:rPr lang="en-US" sz="3200" b="1" dirty="0">
                <a:solidFill>
                  <a:srgbClr val="252930"/>
                </a:solidFill>
                <a:latin typeface="Maven Pro Bold" panose="020B0604020202020204" charset="0"/>
                <a:ea typeface="Maven Pro"/>
                <a:cs typeface="Maven Pro"/>
                <a:sym typeface="Maven Pro"/>
              </a:rPr>
              <a:t>Approach 1 :  Data Ingestion and Document Retrieval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Document Loading and Preprocessing: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Load documents (e.g., PDFs) using </a:t>
            </a:r>
            <a:r>
              <a:rPr lang="en-US" altLang="en-US" sz="3200" dirty="0" err="1">
                <a:latin typeface="Maven Pro" panose="020B0604020202020204" charset="0"/>
              </a:rPr>
              <a:t>DirectoryLoader</a:t>
            </a:r>
            <a:r>
              <a:rPr lang="en-US" altLang="en-US" sz="3200" dirty="0">
                <a:latin typeface="Maven Pro" panose="020B0604020202020204" charset="0"/>
              </a:rPr>
              <a:t> and </a:t>
            </a:r>
            <a:r>
              <a:rPr lang="en-US" altLang="en-US" sz="3200" dirty="0" err="1">
                <a:latin typeface="Maven Pro" panose="020B0604020202020204" charset="0"/>
              </a:rPr>
              <a:t>PyPDFLoader</a:t>
            </a:r>
            <a:r>
              <a:rPr lang="en-US" altLang="en-US" sz="3200" dirty="0">
                <a:latin typeface="Maven Pro" panose="020B0604020202020204" charset="0"/>
              </a:rPr>
              <a:t>.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Preprocess the content using </a:t>
            </a:r>
            <a:r>
              <a:rPr lang="en-US" altLang="en-US" sz="3200" dirty="0" err="1">
                <a:latin typeface="Maven Pro" panose="020B0604020202020204" charset="0"/>
              </a:rPr>
              <a:t>RecursiveCharacterTextSplitter</a:t>
            </a:r>
            <a:r>
              <a:rPr lang="en-US" altLang="en-US" sz="3200" dirty="0">
                <a:latin typeface="Maven Pro" panose="020B0604020202020204" charset="0"/>
              </a:rPr>
              <a:t> to break documents into chunks for easier processing.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Vector Database Creation: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Convert text chunks into semantic vector embeddings using Hugging Face's </a:t>
            </a:r>
            <a:r>
              <a:rPr lang="en-US" altLang="en-US" sz="3200" dirty="0">
                <a:latin typeface="Maven Pro" panose="020B0604020202020204" charset="0"/>
              </a:rPr>
              <a:t>all-MiniLM-L6-v2 model.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Store these vectors in a FAISS vector store for efficient retrieval based on user queries.</a:t>
            </a:r>
          </a:p>
          <a:p>
            <a:pPr marL="345441" lvl="1" algn="just">
              <a:lnSpc>
                <a:spcPts val="4480"/>
              </a:lnSpc>
            </a:pPr>
            <a:endParaRPr lang="en-US" sz="3200" b="1" dirty="0">
              <a:solidFill>
                <a:srgbClr val="252930"/>
              </a:solidFill>
              <a:latin typeface="Maven Pro Bold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99237-95A6-B1CB-22DB-CCBF6DF0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CED629D-A91A-75C5-8EC7-E4FA02803781}"/>
              </a:ext>
            </a:extLst>
          </p:cNvPr>
          <p:cNvSpPr txBox="1"/>
          <p:nvPr/>
        </p:nvSpPr>
        <p:spPr>
          <a:xfrm>
            <a:off x="-71509" y="891664"/>
            <a:ext cx="16459200" cy="703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32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Code Snippet For Approach 1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874944B-D670-CDA5-231C-772F6CD44AF9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A4A4D5F-6E5C-63E7-CB84-C86036F34452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6DF7EF5-838E-834D-7152-45675C093DD7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351F7D-32B1-2499-6B6D-4FA526EAE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8187" y="2187700"/>
            <a:ext cx="11694425" cy="2998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99C23B-9CAE-7524-67C0-C04D3864B1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5600700"/>
            <a:ext cx="1073617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3381D-5317-6BF6-0F23-65B8124F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5B9FC37-EADB-F2A4-036B-3A054EBF04FF}"/>
              </a:ext>
            </a:extLst>
          </p:cNvPr>
          <p:cNvSpPr txBox="1"/>
          <p:nvPr/>
        </p:nvSpPr>
        <p:spPr>
          <a:xfrm>
            <a:off x="1752600" y="2247900"/>
            <a:ext cx="14477999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Maven Pro" panose="020B0604020202020204" charset="0"/>
              </a:rPr>
              <a:t>The two models we have used in this project are: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716011-0C3B-7C5C-FA00-20D8F84F01A6}"/>
              </a:ext>
            </a:extLst>
          </p:cNvPr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6C12049-A15C-FF35-DA9C-AAB0CEC398D9}"/>
              </a:ext>
            </a:extLst>
          </p:cNvPr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763C692-93C8-DFA3-9966-A0843C5E7F73}"/>
              </a:ext>
            </a:extLst>
          </p:cNvPr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53CD2-4154-D145-F8B6-5B47C343CC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5870" y="3924418"/>
            <a:ext cx="11060930" cy="2661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9585C5-44CD-B696-7380-57FE06B378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600" y="7124700"/>
            <a:ext cx="1147922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4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5FCF8-1E2A-68D7-2B6C-E82687ECA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9DBCADA-EDA6-9A3C-5986-23F5096C3D7B}"/>
              </a:ext>
            </a:extLst>
          </p:cNvPr>
          <p:cNvSpPr txBox="1"/>
          <p:nvPr/>
        </p:nvSpPr>
        <p:spPr>
          <a:xfrm>
            <a:off x="516220" y="1933575"/>
            <a:ext cx="17162180" cy="7091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 algn="just">
              <a:lnSpc>
                <a:spcPts val="4480"/>
              </a:lnSpc>
            </a:pPr>
            <a:r>
              <a:rPr lang="en-US" sz="3200" b="1" dirty="0">
                <a:solidFill>
                  <a:srgbClr val="252930"/>
                </a:solidFill>
                <a:latin typeface="Maven Pro Bold" panose="020B0604020202020204" charset="0"/>
                <a:ea typeface="Maven Pro"/>
                <a:cs typeface="Maven Pro"/>
                <a:sym typeface="Maven Pro"/>
              </a:rPr>
              <a:t>Approach 2 :  Conversational Agent with Empathy and Contextual </a:t>
            </a:r>
          </a:p>
          <a:p>
            <a:pPr marL="345441" lvl="1" algn="just">
              <a:lnSpc>
                <a:spcPts val="4480"/>
              </a:lnSpc>
            </a:pPr>
            <a:r>
              <a:rPr lang="en-US" sz="3200" b="1" dirty="0">
                <a:solidFill>
                  <a:srgbClr val="252930"/>
                </a:solidFill>
                <a:latin typeface="Maven Pro Bold" panose="020B0604020202020204" charset="0"/>
                <a:ea typeface="Maven Pro"/>
                <a:cs typeface="Maven Pro"/>
                <a:sym typeface="Maven Pro"/>
              </a:rPr>
              <a:t>                        Understanding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Empathetic Prompt Design: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Use a custom prompt template to generate warm, compassionate, and context-aware responses.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Contextual Response Generation: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Integrate the </a:t>
            </a:r>
            <a:r>
              <a:rPr lang="en-US" altLang="en-US" sz="3200" dirty="0" err="1">
                <a:latin typeface="Maven Pro" panose="020B0604020202020204" charset="0"/>
              </a:rPr>
              <a:t>CTransformers</a:t>
            </a:r>
            <a:r>
              <a:rPr lang="en-US" altLang="en-US" sz="3200" dirty="0">
                <a:latin typeface="Maven Pro" panose="020B0604020202020204" charset="0"/>
              </a:rPr>
              <a:t> </a:t>
            </a:r>
            <a:r>
              <a:rPr lang="en-US" altLang="en-US" sz="3200" dirty="0" err="1">
                <a:latin typeface="Maven Pro" panose="020B0604020202020204" charset="0"/>
              </a:rPr>
              <a:t>LLaMA</a:t>
            </a:r>
            <a:r>
              <a:rPr lang="en-US" altLang="en-US" sz="3200" dirty="0">
                <a:latin typeface="Maven Pro" panose="020B0604020202020204" charset="0"/>
              </a:rPr>
              <a:t> 2 and Mistral model to generate responses.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Incorporate conversation history and retrieved documents for personalized responses.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Greeting Handling: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ven Pro" panose="020B060402020202020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ven Pro" panose="020B0604020202020204" charset="0"/>
              </a:rPr>
              <a:t>Separate logic to recognize and respond to user greetings with friendly, supportive messages.</a:t>
            </a:r>
          </a:p>
          <a:p>
            <a:pPr marL="345441" lvl="1" algn="just">
              <a:lnSpc>
                <a:spcPts val="4480"/>
              </a:lnSpc>
            </a:pPr>
            <a:endParaRPr lang="en-US" sz="3200" b="1" dirty="0">
              <a:solidFill>
                <a:srgbClr val="252930"/>
              </a:solidFill>
              <a:latin typeface="Maven Pro Bold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7C221BF-725E-2485-AD19-B9C63C3B39AF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4F7A739-D373-7B22-4810-AF505917C831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8F32D17-3E48-3FBF-307D-0091A69BEC5C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E2F17-3704-4F3B-C9D5-491E07DAD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451F1A5-7541-E69D-4FE4-F06DA5DBB649}"/>
              </a:ext>
            </a:extLst>
          </p:cNvPr>
          <p:cNvSpPr txBox="1"/>
          <p:nvPr/>
        </p:nvSpPr>
        <p:spPr>
          <a:xfrm>
            <a:off x="-71509" y="891664"/>
            <a:ext cx="16459200" cy="703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32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Code Snippet For Approach 2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99B101A-CCEF-D3A6-8897-922FC204C4DA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2F88377-0C7E-75E2-DB19-4EEED73CE379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C308E52-2618-B07F-B672-91207CCC59F4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FEDF8-A432-44BC-B6AF-052B43969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56" y="2330364"/>
            <a:ext cx="7487035" cy="3321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901D7-8AB0-C727-A056-A7D73D40C2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999" y="6134100"/>
            <a:ext cx="7450641" cy="2854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5D47E7-D80A-04D9-1F8A-C1D16DC763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600" y="3338625"/>
            <a:ext cx="8179220" cy="49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487</Words>
  <Application>Microsoft Office PowerPoint</Application>
  <PresentationFormat>Custom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Maven Pro Bold</vt:lpstr>
      <vt:lpstr>Calibri</vt:lpstr>
      <vt:lpstr>Arial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Harika Suravarapu</dc:creator>
  <cp:lastModifiedBy>Harika Suravarapu</cp:lastModifiedBy>
  <cp:revision>6</cp:revision>
  <dcterms:created xsi:type="dcterms:W3CDTF">2006-08-16T00:00:00Z</dcterms:created>
  <dcterms:modified xsi:type="dcterms:W3CDTF">2024-12-07T00:10:16Z</dcterms:modified>
  <dc:identifier>DAGYdNLkSKg</dc:identifier>
</cp:coreProperties>
</file>