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6" r:id="rId18"/>
    <p:sldId id="265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an Shrestha" userId="b0e9dd1aae2d0c17" providerId="LiveId" clId="{3461B78D-3722-4A92-9135-AB0D1D61F41B}"/>
    <pc:docChg chg="modSld">
      <pc:chgData name="Rojan Shrestha" userId="b0e9dd1aae2d0c17" providerId="LiveId" clId="{3461B78D-3722-4A92-9135-AB0D1D61F41B}" dt="2024-11-26T15:03:07.940" v="19" actId="14100"/>
      <pc:docMkLst>
        <pc:docMk/>
      </pc:docMkLst>
      <pc:sldChg chg="modSp mod">
        <pc:chgData name="Rojan Shrestha" userId="b0e9dd1aae2d0c17" providerId="LiveId" clId="{3461B78D-3722-4A92-9135-AB0D1D61F41B}" dt="2024-11-26T15:03:07.940" v="19" actId="14100"/>
        <pc:sldMkLst>
          <pc:docMk/>
          <pc:sldMk cId="88348974" sldId="256"/>
        </pc:sldMkLst>
        <pc:spChg chg="mod">
          <ac:chgData name="Rojan Shrestha" userId="b0e9dd1aae2d0c17" providerId="LiveId" clId="{3461B78D-3722-4A92-9135-AB0D1D61F41B}" dt="2024-11-26T15:03:07.940" v="19" actId="14100"/>
          <ac:spMkLst>
            <pc:docMk/>
            <pc:sldMk cId="88348974" sldId="256"/>
            <ac:spMk id="2" creationId="{EE4A9745-2BFD-1EAA-A9FD-6BCD388CDC45}"/>
          </ac:spMkLst>
        </pc:spChg>
      </pc:sldChg>
      <pc:sldChg chg="modSp mod">
        <pc:chgData name="Rojan Shrestha" userId="b0e9dd1aae2d0c17" providerId="LiveId" clId="{3461B78D-3722-4A92-9135-AB0D1D61F41B}" dt="2024-11-26T15:00:51.434" v="7" actId="12"/>
        <pc:sldMkLst>
          <pc:docMk/>
          <pc:sldMk cId="3167954802" sldId="265"/>
        </pc:sldMkLst>
        <pc:spChg chg="mod">
          <ac:chgData name="Rojan Shrestha" userId="b0e9dd1aae2d0c17" providerId="LiveId" clId="{3461B78D-3722-4A92-9135-AB0D1D61F41B}" dt="2024-11-26T15:00:51.434" v="7" actId="12"/>
          <ac:spMkLst>
            <pc:docMk/>
            <pc:sldMk cId="3167954802" sldId="265"/>
            <ac:spMk id="3" creationId="{8873D49E-6B2A-EA86-D151-1B699A827A4F}"/>
          </ac:spMkLst>
        </pc:spChg>
      </pc:sldChg>
      <pc:sldChg chg="modSp mod">
        <pc:chgData name="Rojan Shrestha" userId="b0e9dd1aae2d0c17" providerId="LiveId" clId="{3461B78D-3722-4A92-9135-AB0D1D61F41B}" dt="2024-11-26T15:00:37.287" v="6" actId="12"/>
        <pc:sldMkLst>
          <pc:docMk/>
          <pc:sldMk cId="1620673946" sldId="272"/>
        </pc:sldMkLst>
        <pc:spChg chg="mod">
          <ac:chgData name="Rojan Shrestha" userId="b0e9dd1aae2d0c17" providerId="LiveId" clId="{3461B78D-3722-4A92-9135-AB0D1D61F41B}" dt="2024-11-26T15:00:37.287" v="6" actId="12"/>
          <ac:spMkLst>
            <pc:docMk/>
            <pc:sldMk cId="1620673946" sldId="272"/>
            <ac:spMk id="3" creationId="{679099B7-1AA6-7C1E-B0B8-4393D6F19D60}"/>
          </ac:spMkLst>
        </pc:spChg>
      </pc:sldChg>
      <pc:sldChg chg="modSp mod">
        <pc:chgData name="Rojan Shrestha" userId="b0e9dd1aae2d0c17" providerId="LiveId" clId="{3461B78D-3722-4A92-9135-AB0D1D61F41B}" dt="2024-11-26T15:00:22.516" v="4" actId="5793"/>
        <pc:sldMkLst>
          <pc:docMk/>
          <pc:sldMk cId="441675010" sldId="274"/>
        </pc:sldMkLst>
        <pc:spChg chg="mod">
          <ac:chgData name="Rojan Shrestha" userId="b0e9dd1aae2d0c17" providerId="LiveId" clId="{3461B78D-3722-4A92-9135-AB0D1D61F41B}" dt="2024-11-26T15:00:22.516" v="4" actId="5793"/>
          <ac:spMkLst>
            <pc:docMk/>
            <pc:sldMk cId="441675010" sldId="274"/>
            <ac:spMk id="3" creationId="{8B8311DB-FD7E-7462-CAE9-76F8C163987C}"/>
          </ac:spMkLst>
        </pc:spChg>
      </pc:sldChg>
      <pc:sldChg chg="modSp mod">
        <pc:chgData name="Rojan Shrestha" userId="b0e9dd1aae2d0c17" providerId="LiveId" clId="{3461B78D-3722-4A92-9135-AB0D1D61F41B}" dt="2024-11-26T15:01:15.403" v="14" actId="12"/>
        <pc:sldMkLst>
          <pc:docMk/>
          <pc:sldMk cId="379500148" sldId="275"/>
        </pc:sldMkLst>
        <pc:spChg chg="mod">
          <ac:chgData name="Rojan Shrestha" userId="b0e9dd1aae2d0c17" providerId="LiveId" clId="{3461B78D-3722-4A92-9135-AB0D1D61F41B}" dt="2024-11-26T15:01:15.403" v="14" actId="12"/>
          <ac:spMkLst>
            <pc:docMk/>
            <pc:sldMk cId="379500148" sldId="275"/>
            <ac:spMk id="3" creationId="{ED4FB8B6-454F-0BD7-43B5-19F991B84A99}"/>
          </ac:spMkLst>
        </pc:spChg>
      </pc:sldChg>
      <pc:sldChg chg="modSp mod">
        <pc:chgData name="Rojan Shrestha" userId="b0e9dd1aae2d0c17" providerId="LiveId" clId="{3461B78D-3722-4A92-9135-AB0D1D61F41B}" dt="2024-11-26T15:01:34.882" v="15" actId="1076"/>
        <pc:sldMkLst>
          <pc:docMk/>
          <pc:sldMk cId="1311530512" sldId="276"/>
        </pc:sldMkLst>
        <pc:spChg chg="mod">
          <ac:chgData name="Rojan Shrestha" userId="b0e9dd1aae2d0c17" providerId="LiveId" clId="{3461B78D-3722-4A92-9135-AB0D1D61F41B}" dt="2024-11-26T15:01:34.882" v="15" actId="1076"/>
          <ac:spMkLst>
            <pc:docMk/>
            <pc:sldMk cId="1311530512" sldId="276"/>
            <ac:spMk id="3" creationId="{1165EA04-9953-EE9E-E3AD-7B4608CD0E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B523F-8A9F-4E03-BAAF-A423174A2C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B67C2-5C29-4F11-BDE0-478EBCEF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9745-2BFD-1EAA-A9FD-6BCD388C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224" y="1380068"/>
            <a:ext cx="9710799" cy="26161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Optimization Techniques in ARMv7 Assembly Programming: Fibonacci Sequence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E911-6781-A200-F6B3-B0C50382A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Rojan Shrestha</a:t>
            </a:r>
          </a:p>
          <a:p>
            <a:r>
              <a:rPr lang="en-US" dirty="0"/>
              <a:t>CSE2312</a:t>
            </a:r>
          </a:p>
        </p:txBody>
      </p:sp>
    </p:spTree>
    <p:extLst>
      <p:ext uri="{BB962C8B-B14F-4D97-AF65-F5344CB8AC3E}">
        <p14:creationId xmlns:p14="http://schemas.microsoft.com/office/powerpoint/2010/main" val="8834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4A3CC8-17B3-F052-DCAB-F54BC47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Unrolling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5CEC-AE87-9F1F-90A0-3FA23E2F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7695"/>
            <a:ext cx="10018713" cy="391160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fibonacci: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MOV R0, #0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MOV R1, #1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LDR R2, =fibonacci_sequence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STR R0, [R2], #4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STR R1, [R2], #4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MOV R3, #2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   LDR R4, [sp]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33B49-4C59-CC36-AFAE-791A32B9AC2B}"/>
              </a:ext>
            </a:extLst>
          </p:cNvPr>
          <p:cNvSpPr txBox="1"/>
          <p:nvPr/>
        </p:nvSpPr>
        <p:spPr>
          <a:xfrm>
            <a:off x="5171440" y="2236190"/>
            <a:ext cx="2885440" cy="5049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loop: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CMP R3, R4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BGE end_loop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LDR R0, [R2, #-8]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LDR R1, [R2, #-4]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ADD R5, R0, R1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STR R5, [R2], #4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ADD R3, R3, #1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CMP R3, R4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BGE end_loop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2F95-78F2-36B8-03A6-75AFCB94A915}"/>
              </a:ext>
            </a:extLst>
          </p:cNvPr>
          <p:cNvSpPr txBox="1"/>
          <p:nvPr/>
        </p:nvSpPr>
        <p:spPr>
          <a:xfrm>
            <a:off x="8351520" y="2317695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LDR R0, [R2, #-8]</a:t>
            </a:r>
            <a:endParaRPr lang="en-US" dirty="0"/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LDR R1, [R2, #-4]</a:t>
            </a:r>
            <a:endParaRPr lang="en-US" dirty="0"/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ADD R5, R0, R1</a:t>
            </a:r>
            <a:endParaRPr lang="en-US" dirty="0"/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STR R5, [R2], #4</a:t>
            </a:r>
            <a:endParaRPr lang="en-US" dirty="0"/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ADD R3, R3, #1</a:t>
            </a:r>
            <a:endParaRPr lang="en-US" dirty="0"/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BR" dirty="0"/>
              <a:t>    B loop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 err="1"/>
              <a:t>end_loop</a:t>
            </a:r>
            <a:r>
              <a:rPr lang="en-US" dirty="0"/>
              <a:t>: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dirty="0"/>
              <a:t>    BX 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2A5-13B2-0DD3-6666-E98B71A4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Impact of Loop Unrolling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4D13-2509-04B7-4014-8B45268A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Loop Control Overhead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branch instructions, which reduces CPU cycles spent on loop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Overall improvement in execution time due to reduced loop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Execution Time</a:t>
            </a:r>
            <a:r>
              <a:rPr lang="en-US" dirty="0"/>
              <a:t>: Reduced compared to the unoptimized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CPU Cycles</a:t>
            </a:r>
            <a:r>
              <a:rPr lang="en-US" dirty="0"/>
              <a:t>: Decreased due to fewer branching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A2F4-865C-8634-0C33-F228FECE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Access Management Optimization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84D6-A257-5F69-66EB-EABFF79D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781" y="1691639"/>
            <a:ext cx="10018713" cy="3124201"/>
          </a:xfrm>
        </p:spPr>
        <p:txBody>
          <a:bodyPr/>
          <a:lstStyle/>
          <a:p>
            <a:r>
              <a:rPr lang="en-US" dirty="0"/>
              <a:t>Instead of frequently accessing memory, use registers to store intermediate values.</a:t>
            </a:r>
          </a:p>
          <a:p>
            <a:r>
              <a:rPr lang="en-US" dirty="0"/>
              <a:t>Reduced memory load/store operations by keeping Fibonacci values in registers.</a:t>
            </a:r>
          </a:p>
          <a:p>
            <a:r>
              <a:rPr lang="en-US" dirty="0"/>
              <a:t>Reduced memory latency by minimizing load/store instructions.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39F28-8128-CBA6-7529-BCB1421E2A16}"/>
              </a:ext>
            </a:extLst>
          </p:cNvPr>
          <p:cNvSpPr txBox="1">
            <a:spLocks/>
          </p:cNvSpPr>
          <p:nvPr/>
        </p:nvSpPr>
        <p:spPr>
          <a:xfrm>
            <a:off x="2390453" y="3606799"/>
            <a:ext cx="10331770" cy="3456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ADD R5, R0, R1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STR R5, [R2], #4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MOV R0, R1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MOV R1, R5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pt-BR" sz="1800" dirty="0"/>
              <a:t> ADD R3, R3, #1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991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E1A4-D4A8-C2A1-6147-4E1E98D7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Memory Access Optimization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A7E5-2774-2843-FF73-A31AAE7F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Lower Memory Latency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memory accesses lead to reduced wait times for data retrieval.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Improved execution speed due to faster data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Execution Time</a:t>
            </a:r>
            <a:r>
              <a:rPr lang="en-US" dirty="0"/>
              <a:t>: Significantly improved compared to unoptimized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CPU Cycles</a:t>
            </a:r>
            <a:r>
              <a:rPr lang="en-US" dirty="0"/>
              <a:t>: Reduced as fewer memory operations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8A64-50F7-991D-C729-D327DA4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 Pipelining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99B7-1AA6-7C1E-B0B8-4393D6F1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758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Instruction Pipelining?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Reorganizing instructions to ensure that the CPU pipeline remains filled, reducing stalls.</a:t>
            </a:r>
          </a:p>
          <a:p>
            <a:pPr marL="0" indent="0">
              <a:buNone/>
            </a:pPr>
            <a:r>
              <a:rPr lang="en-US" b="1" dirty="0"/>
              <a:t>Optimized Code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Rearranged instructions to minimize dependencies between consecutive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162067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16AC-6A56-E060-2F19-56C28E5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 Pipelining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E067-DCD3-34A0-74AA-F1393938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524570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fibonacci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MOV R0, #0</a:t>
            </a:r>
          </a:p>
          <a:p>
            <a:pPr marL="0" indent="0">
              <a:buNone/>
            </a:pPr>
            <a:r>
              <a:rPr lang="en-US" dirty="0"/>
              <a:t>    MOV R1, #1</a:t>
            </a:r>
          </a:p>
          <a:p>
            <a:pPr marL="0" indent="0">
              <a:buNone/>
            </a:pPr>
            <a:r>
              <a:rPr lang="en-US" dirty="0"/>
              <a:t>    LDR R2, =</a:t>
            </a:r>
            <a:r>
              <a:rPr lang="en-US" dirty="0" err="1"/>
              <a:t>fibonacci_sequence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STR R0, [R2], #4</a:t>
            </a:r>
          </a:p>
          <a:p>
            <a:pPr marL="0" indent="0">
              <a:buNone/>
            </a:pPr>
            <a:r>
              <a:rPr lang="en-US" dirty="0"/>
              <a:t>    STR R1, [R2], #4</a:t>
            </a:r>
          </a:p>
          <a:p>
            <a:pPr marL="0" indent="0">
              <a:buNone/>
            </a:pPr>
            <a:r>
              <a:rPr lang="en-US" dirty="0"/>
              <a:t>    MOV R3, #2</a:t>
            </a:r>
          </a:p>
          <a:p>
            <a:pPr marL="0" indent="0">
              <a:buNone/>
            </a:pPr>
            <a:r>
              <a:rPr lang="en-US" dirty="0"/>
              <a:t>    LDR R4, [</a:t>
            </a:r>
            <a:r>
              <a:rPr lang="en-US" dirty="0" err="1"/>
              <a:t>sp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DDF570-0961-8C95-98CD-A9F0304D933B}"/>
              </a:ext>
            </a:extLst>
          </p:cNvPr>
          <p:cNvSpPr txBox="1">
            <a:spLocks/>
          </p:cNvSpPr>
          <p:nvPr/>
        </p:nvSpPr>
        <p:spPr>
          <a:xfrm>
            <a:off x="6493667" y="2378712"/>
            <a:ext cx="5079049" cy="4081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loop_pipeline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: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CMP R3, R4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BGE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end_loop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ADD R5, R0, R1    // Calculate next Fibonacci value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STR R5, [R2], #4  // Store the result in memory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ADD R3, R3, #1    // Increment the loop counter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MOV R0, R1        // Update R0 to the previous R1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MOV R1, R5        // Update R1 to the new Fibonacci value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B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loop_pipeline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end_loop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: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144"/>
              </a:spcBef>
              <a:spcAft>
                <a:spcPts val="6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    BX LR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90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7442-EFF1-C558-1E4D-8DC486C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Pipelining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11DB-FD7E-7462-CAE9-76F8C163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027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Reduced Pipeline Stalls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reordering instructions, dependencies are minimized, allowing the CPU to execute instructions without stalling.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Increased instruction throughput and improved performance.</a:t>
            </a:r>
          </a:p>
          <a:p>
            <a:pPr marL="0" indent="0">
              <a:buNone/>
            </a:pPr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Execution Time</a:t>
            </a:r>
            <a:r>
              <a:rPr lang="en-US" dirty="0"/>
              <a:t>: Further reduced due to minimized stalls.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CPU Utilization</a:t>
            </a:r>
            <a:r>
              <a:rPr lang="en-US" dirty="0"/>
              <a:t>: Improved as the pipeline is kept busy.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7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3D7C-93C4-D523-F03D-A084DCE8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Gains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EA04-9953-EE9E-E3AD-7B4608CD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3455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 Unrolling</a:t>
            </a:r>
            <a:r>
              <a:rPr lang="en-US" dirty="0"/>
              <a:t>: Reduced loop control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Memory Access Management</a:t>
            </a:r>
            <a:r>
              <a:rPr lang="en-US" dirty="0"/>
              <a:t>: Minimized memory latency by using registers.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 Pipelining</a:t>
            </a:r>
            <a:r>
              <a:rPr lang="en-US" dirty="0"/>
              <a:t>: Increased CPU efficiency by reducing stalls.</a:t>
            </a:r>
          </a:p>
        </p:txBody>
      </p:sp>
    </p:spTree>
    <p:extLst>
      <p:ext uri="{BB962C8B-B14F-4D97-AF65-F5344CB8AC3E}">
        <p14:creationId xmlns:p14="http://schemas.microsoft.com/office/powerpoint/2010/main" val="131153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ED9-C59E-CBA3-43E2-6F8A5DE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D49E-6B2A-EA86-D151-1B699A82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90" y="18668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Where are These Techniques Used?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Embedded Systems</a:t>
            </a:r>
            <a:r>
              <a:rPr lang="en-US" dirty="0"/>
              <a:t>: Optimized assembly code is crucial in resource-constrained environments.</a:t>
            </a:r>
          </a:p>
          <a:p>
            <a:pPr marL="457200" lvl="1" indent="0">
              <a:buNone/>
            </a:pPr>
            <a:r>
              <a:rPr lang="en-US" b="1" dirty="0"/>
              <a:t>Video Game Engines</a:t>
            </a:r>
            <a:r>
              <a:rPr lang="en-US" dirty="0"/>
              <a:t>: Performance-critical parts are often optimized using assembly to achieve higher frame rates.</a:t>
            </a:r>
          </a:p>
          <a:p>
            <a:pPr marL="457200" lvl="1" indent="0">
              <a:buNone/>
            </a:pPr>
            <a:r>
              <a:rPr lang="en-US" b="1" dirty="0"/>
              <a:t>Signal Processing</a:t>
            </a:r>
            <a:r>
              <a:rPr lang="en-US" dirty="0"/>
              <a:t>: Assembly optimizations help in minimizing latency and maximizing throughput.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Highlight how these optimizations are essential in making systems more efficient and responsive.</a:t>
            </a:r>
          </a:p>
        </p:txBody>
      </p:sp>
    </p:spTree>
    <p:extLst>
      <p:ext uri="{BB962C8B-B14F-4D97-AF65-F5344CB8AC3E}">
        <p14:creationId xmlns:p14="http://schemas.microsoft.com/office/powerpoint/2010/main" val="316795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D846-07D9-C9B3-468C-F79276ED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Further Optimizations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B8B6-454F-0BD7-43B5-19F991B8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1840"/>
            <a:ext cx="10018713" cy="4460240"/>
          </a:xfrm>
        </p:spPr>
        <p:txBody>
          <a:bodyPr>
            <a:normAutofit lnSpcReduction="1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SIMD Instructions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using SIMD for parallel computations to further enhance performance.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Investigate techniques for making better use of the CPU cache to further reduce memory latency.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Pipelining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other forms of instruction-level parallelism for further gains.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Prediction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branch prediction techniques to reduce delays due to branch mispredictions.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Register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Allocate more variables to registers instead of memory, effectively reducing memory bottlenecks further.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 Fusion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 multiple loops into a single loop to minimize overhead, if applicable.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25F-B7A0-8196-BBB9-D50C3A3A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Brief overview of ARMv7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8523-2C38-2CA9-6352-FD663668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14" y="1866899"/>
            <a:ext cx="10018713" cy="3124201"/>
          </a:xfrm>
        </p:spPr>
        <p:txBody>
          <a:bodyPr/>
          <a:lstStyle/>
          <a:p>
            <a:endParaRPr lang="en-US" dirty="0"/>
          </a:p>
          <a:p>
            <a:r>
              <a:rPr lang="en-US" altLang="en-US" dirty="0"/>
              <a:t>A low-level programming language that provides direct control over hardware.</a:t>
            </a:r>
          </a:p>
          <a:p>
            <a:r>
              <a:rPr lang="en-US" dirty="0"/>
              <a:t>ARMv7 is a 32-bit RISC architecture commonly used in mobile and embedded systems.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Uses mnemonic codes and labels to represent machine-level instructions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259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DC473F-1F2E-25C1-16E7-6CD3433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1" y="2392680"/>
            <a:ext cx="10018713" cy="1752599"/>
          </a:xfrm>
        </p:spPr>
        <p:txBody>
          <a:bodyPr/>
          <a:lstStyle/>
          <a:p>
            <a:r>
              <a:rPr lang="en-US" b="1" dirty="0"/>
              <a:t>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8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D1EB84-AD9C-7BDE-CE0D-7A525E06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151" y="2727960"/>
            <a:ext cx="10018713" cy="1752599"/>
          </a:xfrm>
        </p:spPr>
        <p:txBody>
          <a:bodyPr/>
          <a:lstStyle/>
          <a:p>
            <a:r>
              <a:rPr lang="en-US" dirty="0"/>
              <a:t>Thank you all for your time and attention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FF0C-7AA3-621A-9D5E-21BF318A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Characteristics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72F5-A71F-CC85-D5A1-D7D9C261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Hardware-Specific:</a:t>
            </a:r>
            <a:r>
              <a:rPr lang="en-US" dirty="0"/>
              <a:t> Tied closely to a computer's architecture (e.g., ARM, x86).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Allows for precise manipulation of hardware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Readability:</a:t>
            </a:r>
            <a:r>
              <a:rPr lang="en-US" dirty="0"/>
              <a:t> More readable than machine code but less abstract than high-level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1F77-F115-F94D-463E-FBF3F27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optimization is crucial in assembly programming.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07BC-9D4B-2B01-CF15-29D71B64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Optimization reduces execution time, saves energy, and maximizes the performance of hardware.</a:t>
            </a:r>
          </a:p>
          <a:p>
            <a:r>
              <a:rPr lang="en-US" dirty="0"/>
              <a:t>Optimization enables developers to produce faster, smaller, and more efficient programs, which is particularly important in resource-constrained or performance-critical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F564-5530-AF50-F6DD-4CD1130F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B237A1-B02E-F7C2-8FE1-8CFE5DA92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5518" y="2045544"/>
            <a:ext cx="9359618" cy="276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What is the Fibonacci sequence?</a:t>
            </a:r>
          </a:p>
          <a:p>
            <a:pPr marL="0" marR="0" lvl="0" indent="0" fontAlgn="base">
              <a:lnSpc>
                <a:spcPct val="100000"/>
              </a:lnSpc>
              <a:buSzTx/>
              <a:buNone/>
              <a:tabLst/>
            </a:pPr>
            <a:r>
              <a:rPr lang="en-US" altLang="en-US" sz="1800" dirty="0"/>
              <a:t>	A sequence where each number is the sum of the two preceding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Recurrence relation: F(n) = F(n-1) + F(n-2).</a:t>
            </a:r>
          </a:p>
          <a:p>
            <a:pPr marL="0" indent="0" fontAlgn="base">
              <a:buSzTx/>
              <a:buNone/>
            </a:pPr>
            <a:r>
              <a:rPr lang="en-US" sz="1800" dirty="0"/>
              <a:t>	Widely used in computer science to demonstrate recursion and iterative algorithms.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400" dirty="0"/>
              <a:t>Fibonacci sequence: 0 1 1 2 3 5 8 13 21 34 55 89….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3F2D-D3F1-B26A-F083-3D3B41FF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Unoptimized ARMv7 Assembly Code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E6E4CED-2888-71E5-74A2-BE54FB285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2326" y="1274421"/>
            <a:ext cx="6813084" cy="15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Iteratively calculates each Fibonacci number.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Stores results in memory after each computation.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9BAA0-9326-8D5E-A906-097BD5D50954}"/>
              </a:ext>
            </a:extLst>
          </p:cNvPr>
          <p:cNvSpPr txBox="1"/>
          <p:nvPr/>
        </p:nvSpPr>
        <p:spPr>
          <a:xfrm>
            <a:off x="1346454" y="302702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dirty="0" err="1"/>
              <a:t>fibonacci</a:t>
            </a:r>
            <a:r>
              <a:rPr lang="en-US" dirty="0"/>
              <a:t>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MOV R0, #0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MOV R1, #1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LDR R2, =</a:t>
            </a:r>
            <a:r>
              <a:rPr lang="en-US" dirty="0" err="1"/>
              <a:t>fibonacci_sequence</a:t>
            </a:r>
            <a:endParaRPr 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STR R0, [R2], #4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STR R1, [R2], #4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MOV R3, #2          ; Loop counter starts at 2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LDR R4, [</a:t>
            </a:r>
            <a:r>
              <a:rPr lang="en-US" dirty="0" err="1"/>
              <a:t>sp</a:t>
            </a:r>
            <a:r>
              <a:rPr lang="en-US" dirty="0"/>
              <a:t>]        ; Desired sequence length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0D7A6-D79C-A12F-0B6E-DA983F99A7F9}"/>
              </a:ext>
            </a:extLst>
          </p:cNvPr>
          <p:cNvSpPr txBox="1"/>
          <p:nvPr/>
        </p:nvSpPr>
        <p:spPr>
          <a:xfrm>
            <a:off x="6097524" y="3027020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loop: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CMP R3, R4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BGE end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LDR R0, [R2, #-8]   ; Load Fib(n-2)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LDR R1, [R2, #-4]   ; Load Fib(n-1)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ADD R0, R0, R1      ; Calculate Fib(n)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STR R0, [R2], #4    ; Store Fib(n)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ADD R3, R3, #1      ; Increment counter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B loop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end: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dirty="0"/>
              <a:t>    BX LR</a:t>
            </a:r>
          </a:p>
        </p:txBody>
      </p:sp>
    </p:spTree>
    <p:extLst>
      <p:ext uri="{BB962C8B-B14F-4D97-AF65-F5344CB8AC3E}">
        <p14:creationId xmlns:p14="http://schemas.microsoft.com/office/powerpoint/2010/main" val="31605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D40A-5909-D28D-E533-9CE7FB49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Limitations of the Unoptimized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8DA6-5976-17D1-5A77-64FDF2B9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88920"/>
            <a:ext cx="10018713" cy="312419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Excessive memory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dirty="0"/>
              <a:t>	LDR R0, [R2, #-8], LDR R1, [R2, #-4] and  STR R0, [R2], #4 access memory in each iteration </a:t>
            </a:r>
          </a:p>
          <a:p>
            <a:r>
              <a:rPr lang="en-US" sz="2800" dirty="0"/>
              <a:t>Inefficient use of CPU cycles.</a:t>
            </a:r>
          </a:p>
          <a:p>
            <a:pPr marL="457200" lvl="2" indent="0">
              <a:buNone/>
            </a:pPr>
            <a:r>
              <a:rPr lang="en-US" sz="2600" dirty="0"/>
              <a:t>Poor utilization of available CPU instructions leads to longer execution times.</a:t>
            </a:r>
          </a:p>
          <a:p>
            <a:r>
              <a:rPr lang="en-US" sz="2800" dirty="0"/>
              <a:t>Limited use of ARM's advanced features.</a:t>
            </a:r>
          </a:p>
          <a:p>
            <a:pPr marL="457200" lvl="2" indent="0">
              <a:buNone/>
            </a:pPr>
            <a:r>
              <a:rPr lang="en-US" sz="2600" dirty="0"/>
              <a:t>Unoptimized code does not take advantage of ARM's pipelining and register capabilities.</a:t>
            </a:r>
          </a:p>
          <a:p>
            <a:pPr marL="285750" lvl="2"/>
            <a:r>
              <a:rPr lang="en-US" sz="2800" dirty="0"/>
              <a:t>Potential for Pipeline Stalls.</a:t>
            </a:r>
          </a:p>
          <a:p>
            <a:pPr marL="0" marR="0" lvl="0" indent="0" fontAlgn="base">
              <a:buNone/>
              <a:tabLst/>
            </a:pPr>
            <a:r>
              <a:rPr lang="en-US" altLang="en-US" sz="2900" dirty="0"/>
              <a:t>	Dependent instructions may cause delays if the previous instruction's result isn't ready.</a:t>
            </a:r>
          </a:p>
          <a:p>
            <a:pPr marL="0" marR="0" lvl="0" indent="0" fontAlgn="base">
              <a:buNone/>
              <a:tabLst/>
            </a:pPr>
            <a:r>
              <a:rPr lang="en-US" altLang="en-US" sz="2900" dirty="0"/>
              <a:t>	For example, using R0 immediately after it's calculated. </a:t>
            </a:r>
          </a:p>
          <a:p>
            <a:pPr marL="285750" lvl="2"/>
            <a:endParaRPr lang="en-US" sz="2800" dirty="0"/>
          </a:p>
          <a:p>
            <a:pPr marL="285750" lvl="2"/>
            <a:endParaRPr lang="en-US" sz="2800" dirty="0"/>
          </a:p>
          <a:p>
            <a:pPr marL="457200" lvl="2" indent="0">
              <a:buNone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B40E-EF56-3666-32E9-39CDBB4A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Optimization Techniques Applied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DE42E-C4A5-BDFF-BC74-6BB567037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9424" y="2362033"/>
            <a:ext cx="10253600" cy="224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Loop Unrolling: Reducing the number of loop iterations by expanding the loop body.</a:t>
            </a:r>
          </a:p>
          <a:p>
            <a:pPr fontAlgn="base"/>
            <a:r>
              <a:rPr lang="en-US" altLang="en-US" dirty="0"/>
              <a:t>Memory Access Management: Minimizing memory access by using registers effectively.</a:t>
            </a:r>
          </a:p>
          <a:p>
            <a:pPr fontAlgn="base"/>
            <a:r>
              <a:rPr lang="en-US" altLang="en-US" dirty="0"/>
              <a:t>Instruction Pipelining: Rearranging instructions to reduce pipeline stalls.</a:t>
            </a:r>
          </a:p>
        </p:txBody>
      </p:sp>
    </p:spTree>
    <p:extLst>
      <p:ext uri="{BB962C8B-B14F-4D97-AF65-F5344CB8AC3E}">
        <p14:creationId xmlns:p14="http://schemas.microsoft.com/office/powerpoint/2010/main" val="42794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ACEE-33E9-A0FC-A35E-38879303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7A7E-27EB-85CB-E21D-EAA24F8A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979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Loop Unrolling?</a:t>
            </a:r>
          </a:p>
          <a:p>
            <a:pPr marL="0" indent="0">
              <a:buNone/>
            </a:pPr>
            <a:r>
              <a:rPr lang="en-US" dirty="0"/>
              <a:t>	 Technique to reduce loop control overhead by expanding the loop body.</a:t>
            </a:r>
          </a:p>
          <a:p>
            <a:r>
              <a:rPr lang="en-US" dirty="0"/>
              <a:t>Unrolled Loop: </a:t>
            </a:r>
          </a:p>
          <a:p>
            <a:pPr marL="0" indent="0">
              <a:buNone/>
            </a:pPr>
            <a:r>
              <a:rPr lang="en-US" dirty="0"/>
              <a:t>	Executes multiple iterations within a single loop iteration, reducing branching.</a:t>
            </a:r>
          </a:p>
          <a:p>
            <a:r>
              <a:rPr lang="en-US" dirty="0"/>
              <a:t>Code Changes: </a:t>
            </a:r>
          </a:p>
          <a:p>
            <a:pPr marL="0" indent="0">
              <a:buNone/>
            </a:pPr>
            <a:r>
              <a:rPr lang="en-US" dirty="0"/>
              <a:t>	Expanded the loop to calculate two Fibonacci numbers per iteration.</a:t>
            </a:r>
          </a:p>
        </p:txBody>
      </p:sp>
    </p:spTree>
    <p:extLst>
      <p:ext uri="{BB962C8B-B14F-4D97-AF65-F5344CB8AC3E}">
        <p14:creationId xmlns:p14="http://schemas.microsoft.com/office/powerpoint/2010/main" val="89279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993</TotalTime>
  <Words>1401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   Optimization Techniques in ARMv7 Assembly Programming: Fibonacci Sequence </vt:lpstr>
      <vt:lpstr>Brief overview of ARMv7 architecture</vt:lpstr>
      <vt:lpstr>Characteristics </vt:lpstr>
      <vt:lpstr>Why optimization is crucial in assembly programming.</vt:lpstr>
      <vt:lpstr>Fibonacci Sequence </vt:lpstr>
      <vt:lpstr>Unoptimized ARMv7 Assembly Code </vt:lpstr>
      <vt:lpstr>Limitations of the Unoptimized Code</vt:lpstr>
      <vt:lpstr>Optimization Techniques Applied </vt:lpstr>
      <vt:lpstr>Loop Unrolling</vt:lpstr>
      <vt:lpstr>Loop Unrolling</vt:lpstr>
      <vt:lpstr>Performance Impact of Loop Unrolling </vt:lpstr>
      <vt:lpstr>Memory Access Management Optimization </vt:lpstr>
      <vt:lpstr>Benefits of Memory Access Optimization </vt:lpstr>
      <vt:lpstr>Instruction Pipelining Optimization</vt:lpstr>
      <vt:lpstr>Instruction Pipelining Optimization</vt:lpstr>
      <vt:lpstr>Pipelining Impact </vt:lpstr>
      <vt:lpstr>Performance Gains Summary</vt:lpstr>
      <vt:lpstr>Real-World Applications </vt:lpstr>
      <vt:lpstr>Potential Further Optimizations </vt:lpstr>
      <vt:lpstr>Questions? </vt:lpstr>
      <vt:lpstr>Thank you all for your time and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Rojan Shrestha</dc:creator>
  <cp:lastModifiedBy>Rojan Shrestha</cp:lastModifiedBy>
  <cp:revision>1</cp:revision>
  <dcterms:created xsi:type="dcterms:W3CDTF">2024-11-25T22:26:27Z</dcterms:created>
  <dcterms:modified xsi:type="dcterms:W3CDTF">2024-11-26T15:03:08Z</dcterms:modified>
</cp:coreProperties>
</file>